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5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63"/>
  </p:notesMasterIdLst>
  <p:handoutMasterIdLst>
    <p:handoutMasterId r:id="rId64"/>
  </p:handoutMasterIdLst>
  <p:sldIdLst>
    <p:sldId id="258" r:id="rId6"/>
    <p:sldId id="307" r:id="rId7"/>
    <p:sldId id="308" r:id="rId8"/>
    <p:sldId id="348" r:id="rId9"/>
    <p:sldId id="309" r:id="rId10"/>
    <p:sldId id="310" r:id="rId11"/>
    <p:sldId id="311" r:id="rId12"/>
    <p:sldId id="312" r:id="rId13"/>
    <p:sldId id="313" r:id="rId14"/>
    <p:sldId id="315" r:id="rId15"/>
    <p:sldId id="317" r:id="rId16"/>
    <p:sldId id="355" r:id="rId17"/>
    <p:sldId id="300" r:id="rId18"/>
    <p:sldId id="302" r:id="rId19"/>
    <p:sldId id="349" r:id="rId20"/>
    <p:sldId id="319" r:id="rId21"/>
    <p:sldId id="322" r:id="rId22"/>
    <p:sldId id="275" r:id="rId23"/>
    <p:sldId id="374" r:id="rId24"/>
    <p:sldId id="276" r:id="rId25"/>
    <p:sldId id="324" r:id="rId26"/>
    <p:sldId id="277" r:id="rId27"/>
    <p:sldId id="329" r:id="rId28"/>
    <p:sldId id="327" r:id="rId29"/>
    <p:sldId id="279" r:id="rId30"/>
    <p:sldId id="280" r:id="rId31"/>
    <p:sldId id="347" r:id="rId32"/>
    <p:sldId id="281" r:id="rId33"/>
    <p:sldId id="331" r:id="rId34"/>
    <p:sldId id="282" r:id="rId35"/>
    <p:sldId id="332" r:id="rId36"/>
    <p:sldId id="333" r:id="rId37"/>
    <p:sldId id="334" r:id="rId38"/>
    <p:sldId id="335" r:id="rId39"/>
    <p:sldId id="375" r:id="rId40"/>
    <p:sldId id="336" r:id="rId41"/>
    <p:sldId id="382" r:id="rId42"/>
    <p:sldId id="337" r:id="rId43"/>
    <p:sldId id="338" r:id="rId44"/>
    <p:sldId id="376" r:id="rId45"/>
    <p:sldId id="377" r:id="rId46"/>
    <p:sldId id="378" r:id="rId47"/>
    <p:sldId id="379" r:id="rId48"/>
    <p:sldId id="305" r:id="rId49"/>
    <p:sldId id="306" r:id="rId50"/>
    <p:sldId id="351" r:id="rId51"/>
    <p:sldId id="339" r:id="rId52"/>
    <p:sldId id="371" r:id="rId53"/>
    <p:sldId id="380" r:id="rId54"/>
    <p:sldId id="342" r:id="rId55"/>
    <p:sldId id="372" r:id="rId56"/>
    <p:sldId id="381" r:id="rId57"/>
    <p:sldId id="295" r:id="rId58"/>
    <p:sldId id="373" r:id="rId59"/>
    <p:sldId id="345" r:id="rId60"/>
    <p:sldId id="346" r:id="rId61"/>
    <p:sldId id="263" r:id="rId62"/>
  </p:sldIdLst>
  <p:sldSz cx="9144000" cy="6858000" type="screen4x3"/>
  <p:notesSz cx="6811963" cy="9942513"/>
  <p:defaultTextStyle>
    <a:defPPr>
      <a:defRPr lang="en-US"/>
    </a:defPPr>
    <a:lvl1pPr algn="l" defTabSz="912813" rtl="0" eaLnBrk="0" fontAlgn="base" hangingPunct="0">
      <a:spcBef>
        <a:spcPct val="0"/>
      </a:spcBef>
      <a:spcAft>
        <a:spcPct val="0"/>
      </a:spcAft>
      <a:defRPr kern="1200">
        <a:solidFill>
          <a:schemeClr val="tx1"/>
        </a:solidFill>
        <a:latin typeface="Arial"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94C"/>
    <a:srgbClr val="00B0F0"/>
    <a:srgbClr val="ED1E87"/>
    <a:srgbClr val="16AD85"/>
    <a:srgbClr val="004B00"/>
    <a:srgbClr val="257D86"/>
    <a:srgbClr val="F7AB64"/>
    <a:srgbClr val="EB5E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7" autoAdjust="0"/>
    <p:restoredTop sz="86338" autoAdjust="0"/>
  </p:normalViewPr>
  <p:slideViewPr>
    <p:cSldViewPr snapToGrid="0" snapToObjects="1">
      <p:cViewPr varScale="1">
        <p:scale>
          <a:sx n="94" d="100"/>
          <a:sy n="94" d="100"/>
        </p:scale>
        <p:origin x="1770"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p:scale>
          <a:sx n="98" d="100"/>
          <a:sy n="98" d="100"/>
        </p:scale>
        <p:origin x="-412" y="-111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6C9528-A572-45D4-BA6E-5FA8D346C603}"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GB"/>
        </a:p>
      </dgm:t>
    </dgm:pt>
    <dgm:pt modelId="{2C3D050F-2E3D-4C9D-ABD6-B75900724FD2}">
      <dgm:prSet phldrT="[Text]" custT="1"/>
      <dgm:spPr>
        <a:xfrm>
          <a:off x="2919460" y="1748678"/>
          <a:ext cx="1028604" cy="1028604"/>
        </a:xfrm>
        <a:prstGeom prst="ellipse">
          <a:avLst/>
        </a:prstGeom>
        <a:solidFill>
          <a:sysClr val="windowText" lastClr="000000"/>
        </a:solidFill>
        <a:ln w="25400" cap="flat" cmpd="sng" algn="ctr">
          <a:solidFill>
            <a:sysClr val="window" lastClr="FFFFFF">
              <a:hueOff val="0"/>
              <a:satOff val="0"/>
              <a:lumOff val="0"/>
              <a:alphaOff val="0"/>
            </a:sysClr>
          </a:solidFill>
          <a:prstDash val="solid"/>
        </a:ln>
        <a:effectLst/>
      </dgm:spPr>
      <dgm:t>
        <a:bodyPr/>
        <a:lstStyle/>
        <a:p>
          <a:pPr>
            <a:buNone/>
          </a:pPr>
          <a:r>
            <a:rPr lang="en-GB" sz="1600" b="1" dirty="0">
              <a:solidFill>
                <a:sysClr val="window" lastClr="FFFFFF"/>
              </a:solidFill>
              <a:latin typeface="Arial" panose="020B0604020202020204" pitchFamily="34" charset="0"/>
              <a:ea typeface="+mn-ea"/>
              <a:cs typeface="Arial" panose="020B0604020202020204" pitchFamily="34" charset="0"/>
            </a:rPr>
            <a:t>Carer</a:t>
          </a:r>
        </a:p>
      </dgm:t>
    </dgm:pt>
    <dgm:pt modelId="{CC383A00-5E38-42D6-B42C-227C85561464}" type="parTrans" cxnId="{3600F305-229C-4489-8B6A-A1DAAD135A3C}">
      <dgm:prSet/>
      <dgm:spPr/>
      <dgm:t>
        <a:bodyPr/>
        <a:lstStyle/>
        <a:p>
          <a:endParaRPr lang="en-GB"/>
        </a:p>
      </dgm:t>
    </dgm:pt>
    <dgm:pt modelId="{B99BA358-E501-43AA-AB47-B6D059344DCE}" type="sibTrans" cxnId="{3600F305-229C-4489-8B6A-A1DAAD135A3C}">
      <dgm:prSet/>
      <dgm:spPr/>
      <dgm:t>
        <a:bodyPr/>
        <a:lstStyle/>
        <a:p>
          <a:endParaRPr lang="en-GB"/>
        </a:p>
      </dgm:t>
    </dgm:pt>
    <dgm:pt modelId="{90AE33DD-F660-440A-9D5E-3CBB5562F57F}">
      <dgm:prSet phldrT="[Text]" custT="1"/>
      <dgm:spPr>
        <a:xfrm>
          <a:off x="2794902" y="6931"/>
          <a:ext cx="1277719" cy="1277719"/>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900" b="1" kern="1200" dirty="0">
              <a:solidFill>
                <a:sysClr val="window" lastClr="FFFFFF"/>
              </a:solidFill>
              <a:latin typeface="Arial" panose="020B0604020202020204" pitchFamily="34" charset="0"/>
              <a:ea typeface="+mn-ea"/>
              <a:cs typeface="Arial" panose="020B0604020202020204" pitchFamily="34" charset="0"/>
            </a:rPr>
            <a:t>Support to navigate the relationship with the person they care for</a:t>
          </a:r>
        </a:p>
      </dgm:t>
    </dgm:pt>
    <dgm:pt modelId="{80D90594-D642-4ABA-AE1C-20AB4686807C}" type="parTrans" cxnId="{14FE192A-F715-402D-B625-A359FD111B2C}">
      <dgm:prSet/>
      <dgm:spPr>
        <a:xfrm rot="5400000">
          <a:off x="3310794" y="1348762"/>
          <a:ext cx="245935" cy="349725"/>
        </a:xfrm>
        <a:prstGeom prst="rightArrow">
          <a:avLst>
            <a:gd name="adj1" fmla="val 60000"/>
            <a:gd name="adj2" fmla="val 50000"/>
          </a:avLst>
        </a:prstGeom>
        <a:solidFill>
          <a:srgbClr val="4F81BD">
            <a:tint val="60000"/>
            <a:hueOff val="0"/>
            <a:satOff val="0"/>
            <a:lumOff val="0"/>
            <a:alphaOff val="0"/>
          </a:srgbClr>
        </a:solidFill>
        <a:ln>
          <a:noFill/>
        </a:ln>
        <a:effectLst/>
      </dgm:spPr>
      <dgm:t>
        <a:bodyPr/>
        <a:lstStyle/>
        <a:p>
          <a:pPr>
            <a:buNone/>
          </a:pPr>
          <a:endParaRPr lang="en-GB" dirty="0">
            <a:solidFill>
              <a:sysClr val="window" lastClr="FFFFFF"/>
            </a:solidFill>
            <a:latin typeface="Calibri"/>
            <a:ea typeface="+mn-ea"/>
            <a:cs typeface="+mn-cs"/>
          </a:endParaRPr>
        </a:p>
      </dgm:t>
    </dgm:pt>
    <dgm:pt modelId="{9697EAD5-F091-4ABE-8B2B-0625B34B6AA3}" type="sibTrans" cxnId="{14FE192A-F715-402D-B625-A359FD111B2C}">
      <dgm:prSet/>
      <dgm:spPr/>
      <dgm:t>
        <a:bodyPr/>
        <a:lstStyle/>
        <a:p>
          <a:endParaRPr lang="en-GB"/>
        </a:p>
      </dgm:t>
    </dgm:pt>
    <dgm:pt modelId="{62757B11-B43E-430B-825B-1E0A233E01A5}">
      <dgm:prSet phldrT="[Text]" custT="1"/>
      <dgm:spPr>
        <a:xfrm>
          <a:off x="4195430" y="815526"/>
          <a:ext cx="1277719" cy="1277719"/>
        </a:xfrm>
        <a:prstGeom prst="ellipse">
          <a:avLst/>
        </a:prstGeom>
        <a:solidFill>
          <a:srgbClr val="9BBB59"/>
        </a:solidFill>
        <a:ln w="25400" cap="flat" cmpd="sng" algn="ctr">
          <a:solidFill>
            <a:sysClr val="window" lastClr="FFFFFF">
              <a:hueOff val="0"/>
              <a:satOff val="0"/>
              <a:lumOff val="0"/>
              <a:alphaOff val="0"/>
            </a:sysClr>
          </a:solidFill>
          <a:prstDash val="solid"/>
        </a:ln>
        <a:effectLst/>
      </dgm:spPr>
      <dgm:t>
        <a:bodyPr/>
        <a:lstStyle/>
        <a:p>
          <a:pPr marL="0" lvl="0" indent="0" algn="ctr" defTabSz="355600">
            <a:lnSpc>
              <a:spcPct val="90000"/>
            </a:lnSpc>
            <a:spcBef>
              <a:spcPct val="0"/>
            </a:spcBef>
            <a:spcAft>
              <a:spcPct val="35000"/>
            </a:spcAft>
            <a:buNone/>
          </a:pPr>
          <a:r>
            <a:rPr lang="en-GB" sz="900" b="1" kern="1200" dirty="0">
              <a:solidFill>
                <a:sysClr val="window" lastClr="FFFFFF"/>
              </a:solidFill>
              <a:latin typeface="Arial" panose="020B0604020202020204" pitchFamily="34" charset="0"/>
              <a:ea typeface="+mn-ea"/>
              <a:cs typeface="Arial" panose="020B0604020202020204" pitchFamily="34" charset="0"/>
            </a:rPr>
            <a:t>Support to manage the condition and symptoms</a:t>
          </a:r>
        </a:p>
      </dgm:t>
    </dgm:pt>
    <dgm:pt modelId="{79DAD129-4FFA-4929-AFB1-8F0EAE9EAE7C}" type="parTrans" cxnId="{9C93F3EE-8835-43EC-9C85-F679371A8D22}">
      <dgm:prSet/>
      <dgm:spPr>
        <a:xfrm rot="8661235">
          <a:off x="3951095" y="1718440"/>
          <a:ext cx="245935" cy="349725"/>
        </a:xfrm>
        <a:prstGeom prst="rightArrow">
          <a:avLst>
            <a:gd name="adj1" fmla="val 60000"/>
            <a:gd name="adj2" fmla="val 50000"/>
          </a:avLst>
        </a:prstGeom>
        <a:solidFill>
          <a:srgbClr val="4F81BD">
            <a:tint val="60000"/>
            <a:hueOff val="0"/>
            <a:satOff val="0"/>
            <a:lumOff val="0"/>
            <a:alphaOff val="0"/>
          </a:srgbClr>
        </a:solidFill>
        <a:ln>
          <a:noFill/>
        </a:ln>
        <a:effectLst/>
      </dgm:spPr>
      <dgm:t>
        <a:bodyPr/>
        <a:lstStyle/>
        <a:p>
          <a:pPr>
            <a:buNone/>
          </a:pPr>
          <a:endParaRPr lang="en-GB" dirty="0">
            <a:solidFill>
              <a:sysClr val="window" lastClr="FFFFFF"/>
            </a:solidFill>
            <a:latin typeface="Calibri"/>
            <a:ea typeface="+mn-ea"/>
            <a:cs typeface="+mn-cs"/>
          </a:endParaRPr>
        </a:p>
      </dgm:t>
    </dgm:pt>
    <dgm:pt modelId="{A9F88AA7-A7CB-4F8E-9E96-1C5B8C8AE816}" type="sibTrans" cxnId="{9C93F3EE-8835-43EC-9C85-F679371A8D22}">
      <dgm:prSet/>
      <dgm:spPr/>
      <dgm:t>
        <a:bodyPr/>
        <a:lstStyle/>
        <a:p>
          <a:endParaRPr lang="en-GB"/>
        </a:p>
      </dgm:t>
    </dgm:pt>
    <dgm:pt modelId="{6D34C327-A1A4-45E2-99EF-561103492410}">
      <dgm:prSet phldrT="[Text]" custT="1"/>
      <dgm:spPr>
        <a:xfrm>
          <a:off x="2794902" y="3241311"/>
          <a:ext cx="1277719" cy="1277719"/>
        </a:xfrm>
        <a:prstGeom prst="ellipse">
          <a:avLst/>
        </a:prstGeom>
        <a:solidFill>
          <a:srgbClr val="8064A2"/>
        </a:solidFill>
        <a:ln w="25400" cap="flat" cmpd="sng" algn="ctr">
          <a:solidFill>
            <a:sysClr val="window" lastClr="FFFFFF">
              <a:hueOff val="0"/>
              <a:satOff val="0"/>
              <a:lumOff val="0"/>
              <a:alphaOff val="0"/>
            </a:sysClr>
          </a:solidFill>
          <a:prstDash val="solid"/>
        </a:ln>
        <a:effectLst/>
      </dgm:spPr>
      <dgm:t>
        <a:bodyPr/>
        <a:lstStyle/>
        <a:p>
          <a:pPr marL="0" lvl="0" indent="0" algn="ctr" defTabSz="355600">
            <a:lnSpc>
              <a:spcPct val="90000"/>
            </a:lnSpc>
            <a:spcBef>
              <a:spcPct val="0"/>
            </a:spcBef>
            <a:spcAft>
              <a:spcPct val="35000"/>
            </a:spcAft>
            <a:buNone/>
          </a:pPr>
          <a:r>
            <a:rPr lang="en-GB" sz="900" b="1" kern="1200" dirty="0">
              <a:solidFill>
                <a:sysClr val="window" lastClr="FFFFFF"/>
              </a:solidFill>
              <a:latin typeface="Arial" panose="020B0604020202020204" pitchFamily="34" charset="0"/>
              <a:ea typeface="+mn-ea"/>
              <a:cs typeface="Arial" panose="020B0604020202020204" pitchFamily="34" charset="0"/>
            </a:rPr>
            <a:t>Empowered to have equal relationships with professionals</a:t>
          </a:r>
        </a:p>
      </dgm:t>
    </dgm:pt>
    <dgm:pt modelId="{2994A421-D62F-41C5-A356-CFE28916D11D}" type="parTrans" cxnId="{2ADECCDD-E6B0-4D51-9149-1F18283A6104}">
      <dgm:prSet/>
      <dgm:spPr>
        <a:xfrm rot="16200000">
          <a:off x="3310794" y="2827474"/>
          <a:ext cx="245935" cy="349725"/>
        </a:xfrm>
        <a:prstGeom prst="rightArrow">
          <a:avLst>
            <a:gd name="adj1" fmla="val 60000"/>
            <a:gd name="adj2" fmla="val 50000"/>
          </a:avLst>
        </a:prstGeom>
        <a:solidFill>
          <a:srgbClr val="4F81BD">
            <a:tint val="60000"/>
            <a:hueOff val="0"/>
            <a:satOff val="0"/>
            <a:lumOff val="0"/>
            <a:alphaOff val="0"/>
          </a:srgbClr>
        </a:solidFill>
        <a:ln>
          <a:noFill/>
        </a:ln>
        <a:effectLst/>
      </dgm:spPr>
      <dgm:t>
        <a:bodyPr/>
        <a:lstStyle/>
        <a:p>
          <a:pPr>
            <a:buNone/>
          </a:pPr>
          <a:endParaRPr lang="en-GB" dirty="0">
            <a:solidFill>
              <a:sysClr val="window" lastClr="FFFFFF"/>
            </a:solidFill>
            <a:latin typeface="Calibri"/>
            <a:ea typeface="+mn-ea"/>
            <a:cs typeface="+mn-cs"/>
          </a:endParaRPr>
        </a:p>
      </dgm:t>
    </dgm:pt>
    <dgm:pt modelId="{5E05CA2D-5345-4EB9-8A17-9078A2EF41DD}" type="sibTrans" cxnId="{2ADECCDD-E6B0-4D51-9149-1F18283A6104}">
      <dgm:prSet/>
      <dgm:spPr/>
      <dgm:t>
        <a:bodyPr/>
        <a:lstStyle/>
        <a:p>
          <a:endParaRPr lang="en-GB"/>
        </a:p>
      </dgm:t>
    </dgm:pt>
    <dgm:pt modelId="{73B6E0C6-96AC-4941-9540-2EC03037AD61}">
      <dgm:prSet phldrT="[Text]" custT="1"/>
      <dgm:spPr>
        <a:xfrm>
          <a:off x="1394375" y="2432716"/>
          <a:ext cx="1277719" cy="1277719"/>
        </a:xfrm>
        <a:prstGeom prst="ellipse">
          <a:avLst/>
        </a:prstGeom>
        <a:solidFill>
          <a:srgbClr val="4BACC6"/>
        </a:solidFill>
        <a:ln w="25400" cap="flat" cmpd="sng" algn="ctr">
          <a:solidFill>
            <a:sysClr val="window" lastClr="FFFFFF">
              <a:hueOff val="0"/>
              <a:satOff val="0"/>
              <a:lumOff val="0"/>
              <a:alphaOff val="0"/>
            </a:sysClr>
          </a:solidFill>
          <a:prstDash val="solid"/>
        </a:ln>
        <a:effectLst/>
      </dgm:spPr>
      <dgm:t>
        <a:bodyPr/>
        <a:lstStyle/>
        <a:p>
          <a:pPr marL="0" lvl="0" indent="0" algn="ctr" defTabSz="355600">
            <a:lnSpc>
              <a:spcPct val="90000"/>
            </a:lnSpc>
            <a:spcBef>
              <a:spcPct val="0"/>
            </a:spcBef>
            <a:spcAft>
              <a:spcPct val="35000"/>
            </a:spcAft>
            <a:buNone/>
          </a:pPr>
          <a:r>
            <a:rPr lang="en-GB" sz="900" b="1" kern="1200" dirty="0">
              <a:solidFill>
                <a:sysClr val="window" lastClr="FFFFFF"/>
              </a:solidFill>
              <a:latin typeface="Arial" panose="020B0604020202020204" pitchFamily="34" charset="0"/>
              <a:ea typeface="+mn-ea"/>
              <a:cs typeface="Arial" panose="020B0604020202020204" pitchFamily="34" charset="0"/>
            </a:rPr>
            <a:t>Support to navigate relationships with family and friends</a:t>
          </a:r>
        </a:p>
      </dgm:t>
    </dgm:pt>
    <dgm:pt modelId="{357E1699-5DCB-40B7-A30D-1AED7F18217C}" type="parTrans" cxnId="{5BCCEADE-79AA-492E-8568-DA3FEB00F888}">
      <dgm:prSet/>
      <dgm:spPr>
        <a:xfrm rot="19761186">
          <a:off x="2670493" y="2457796"/>
          <a:ext cx="245935" cy="349725"/>
        </a:xfrm>
        <a:prstGeom prst="rightArrow">
          <a:avLst>
            <a:gd name="adj1" fmla="val 60000"/>
            <a:gd name="adj2" fmla="val 50000"/>
          </a:avLst>
        </a:prstGeom>
        <a:solidFill>
          <a:srgbClr val="4F81BD">
            <a:tint val="60000"/>
            <a:hueOff val="0"/>
            <a:satOff val="0"/>
            <a:lumOff val="0"/>
            <a:alphaOff val="0"/>
          </a:srgbClr>
        </a:solidFill>
        <a:ln>
          <a:noFill/>
        </a:ln>
        <a:effectLst/>
      </dgm:spPr>
      <dgm:t>
        <a:bodyPr/>
        <a:lstStyle/>
        <a:p>
          <a:pPr>
            <a:buNone/>
          </a:pPr>
          <a:endParaRPr lang="en-GB" dirty="0">
            <a:solidFill>
              <a:sysClr val="window" lastClr="FFFFFF"/>
            </a:solidFill>
            <a:latin typeface="Calibri"/>
            <a:ea typeface="+mn-ea"/>
            <a:cs typeface="+mn-cs"/>
          </a:endParaRPr>
        </a:p>
      </dgm:t>
    </dgm:pt>
    <dgm:pt modelId="{2F1055AE-B186-4E63-9454-E4EB4F2648C6}" type="sibTrans" cxnId="{5BCCEADE-79AA-492E-8568-DA3FEB00F888}">
      <dgm:prSet/>
      <dgm:spPr/>
      <dgm:t>
        <a:bodyPr/>
        <a:lstStyle/>
        <a:p>
          <a:endParaRPr lang="en-GB"/>
        </a:p>
      </dgm:t>
    </dgm:pt>
    <dgm:pt modelId="{8EF7EE9B-8B8E-4E51-B246-7100B18CA9A3}">
      <dgm:prSet custT="1"/>
      <dgm:spPr>
        <a:xfrm>
          <a:off x="4195430" y="2432716"/>
          <a:ext cx="1277719" cy="1277719"/>
        </a:xfrm>
        <a:prstGeom prst="ellipse">
          <a:avLst/>
        </a:prstGeom>
        <a:solidFill>
          <a:srgbClr val="C0504D"/>
        </a:solidFill>
        <a:ln w="25400" cap="flat" cmpd="sng" algn="ctr">
          <a:solidFill>
            <a:sysClr val="window" lastClr="FFFFFF">
              <a:hueOff val="0"/>
              <a:satOff val="0"/>
              <a:lumOff val="0"/>
              <a:alphaOff val="0"/>
            </a:sysClr>
          </a:solidFill>
          <a:prstDash val="solid"/>
        </a:ln>
        <a:effectLst/>
      </dgm:spPr>
      <dgm:t>
        <a:bodyPr/>
        <a:lstStyle/>
        <a:p>
          <a:pPr marL="0" lvl="0" indent="0" algn="ctr" defTabSz="355600">
            <a:lnSpc>
              <a:spcPct val="90000"/>
            </a:lnSpc>
            <a:spcBef>
              <a:spcPct val="0"/>
            </a:spcBef>
            <a:spcAft>
              <a:spcPct val="35000"/>
            </a:spcAft>
            <a:buNone/>
          </a:pPr>
          <a:r>
            <a:rPr lang="en-GB" sz="900" b="1" kern="1200" dirty="0">
              <a:solidFill>
                <a:sysClr val="window" lastClr="FFFFFF"/>
              </a:solidFill>
              <a:latin typeface="Arial" panose="020B0604020202020204" pitchFamily="34" charset="0"/>
              <a:ea typeface="+mn-ea"/>
              <a:cs typeface="Arial" panose="020B0604020202020204" pitchFamily="34" charset="0"/>
            </a:rPr>
            <a:t>Support to maintain other roles and their sense of identity past carer</a:t>
          </a:r>
        </a:p>
      </dgm:t>
    </dgm:pt>
    <dgm:pt modelId="{39FDD1A3-9AD2-4902-91FC-766374824B62}" type="parTrans" cxnId="{3E464FB8-2350-41FF-8107-E74596667968}">
      <dgm:prSet/>
      <dgm:spPr>
        <a:xfrm rot="12480645">
          <a:off x="3951095" y="2457796"/>
          <a:ext cx="245935" cy="349725"/>
        </a:xfrm>
        <a:prstGeom prst="rightArrow">
          <a:avLst>
            <a:gd name="adj1" fmla="val 60000"/>
            <a:gd name="adj2" fmla="val 50000"/>
          </a:avLst>
        </a:prstGeom>
        <a:solidFill>
          <a:srgbClr val="4F81BD">
            <a:tint val="60000"/>
            <a:hueOff val="0"/>
            <a:satOff val="0"/>
            <a:lumOff val="0"/>
            <a:alphaOff val="0"/>
          </a:srgbClr>
        </a:solidFill>
        <a:ln>
          <a:noFill/>
        </a:ln>
        <a:effectLst/>
      </dgm:spPr>
      <dgm:t>
        <a:bodyPr/>
        <a:lstStyle/>
        <a:p>
          <a:pPr>
            <a:buNone/>
          </a:pPr>
          <a:endParaRPr lang="en-GB" dirty="0">
            <a:solidFill>
              <a:sysClr val="window" lastClr="FFFFFF"/>
            </a:solidFill>
            <a:latin typeface="Calibri"/>
            <a:ea typeface="+mn-ea"/>
            <a:cs typeface="+mn-cs"/>
          </a:endParaRPr>
        </a:p>
      </dgm:t>
    </dgm:pt>
    <dgm:pt modelId="{3F11F2B2-44DB-42C0-94DA-5637538B86B4}" type="sibTrans" cxnId="{3E464FB8-2350-41FF-8107-E74596667968}">
      <dgm:prSet/>
      <dgm:spPr/>
      <dgm:t>
        <a:bodyPr/>
        <a:lstStyle/>
        <a:p>
          <a:endParaRPr lang="en-GB"/>
        </a:p>
      </dgm:t>
    </dgm:pt>
    <dgm:pt modelId="{1A7A2715-E808-4B2F-A0E8-C2DDA8C7355F}">
      <dgm:prSet custT="1"/>
      <dgm:spPr>
        <a:solidFill>
          <a:srgbClr val="F79646"/>
        </a:solidFill>
        <a:ln w="25400" cap="flat" cmpd="sng" algn="ctr">
          <a:solidFill>
            <a:sysClr val="window" lastClr="FFFFFF">
              <a:hueOff val="0"/>
              <a:satOff val="0"/>
              <a:lumOff val="0"/>
              <a:alphaOff val="0"/>
            </a:sysClr>
          </a:solidFill>
          <a:prstDash val="solid"/>
          <a:miter lim="800000"/>
        </a:ln>
        <a:effectLst/>
      </dgm:spPr>
      <dgm:t>
        <a:bodyPr spcFirstLastPara="0" vert="horz" wrap="square" lIns="10160" tIns="10160" rIns="10160" bIns="10160" numCol="1" spcCol="1270" anchor="ctr" anchorCtr="0"/>
        <a:lstStyle/>
        <a:p>
          <a:pPr>
            <a:buNone/>
          </a:pPr>
          <a:r>
            <a:rPr lang="en-GB" sz="900" b="1" kern="1200" dirty="0">
              <a:solidFill>
                <a:sysClr val="window" lastClr="FFFFFF"/>
              </a:solidFill>
              <a:latin typeface="Arial" panose="020B0604020202020204" pitchFamily="34" charset="0"/>
              <a:ea typeface="+mn-ea"/>
              <a:cs typeface="Arial" panose="020B0604020202020204" pitchFamily="34" charset="0"/>
            </a:rPr>
            <a:t>Support to access and be valued by the community they live, work and socialise in</a:t>
          </a:r>
        </a:p>
      </dgm:t>
    </dgm:pt>
    <dgm:pt modelId="{97FD2654-7857-4D0D-B36D-EDAD7D4CDA66}" type="parTrans" cxnId="{ADFD6FEB-8B9E-4C11-8D22-45FCDE91AD9E}">
      <dgm:prSet/>
      <dgm:spPr>
        <a:xfrm rot="1898814">
          <a:off x="2670493" y="1718440"/>
          <a:ext cx="245935" cy="349725"/>
        </a:xfrm>
        <a:prstGeom prst="rightArrow">
          <a:avLst>
            <a:gd name="adj1" fmla="val 60000"/>
            <a:gd name="adj2" fmla="val 50000"/>
          </a:avLst>
        </a:prstGeom>
        <a:solidFill>
          <a:srgbClr val="4F81BD">
            <a:tint val="60000"/>
            <a:hueOff val="0"/>
            <a:satOff val="0"/>
            <a:lumOff val="0"/>
            <a:alphaOff val="0"/>
          </a:srgbClr>
        </a:solidFill>
        <a:ln>
          <a:noFill/>
        </a:ln>
        <a:effectLst/>
      </dgm:spPr>
      <dgm:t>
        <a:bodyPr/>
        <a:lstStyle/>
        <a:p>
          <a:pPr>
            <a:buNone/>
          </a:pPr>
          <a:endParaRPr lang="en-GB" dirty="0">
            <a:solidFill>
              <a:sysClr val="window" lastClr="FFFFFF"/>
            </a:solidFill>
            <a:latin typeface="Calibri"/>
            <a:ea typeface="+mn-ea"/>
            <a:cs typeface="+mn-cs"/>
          </a:endParaRPr>
        </a:p>
      </dgm:t>
    </dgm:pt>
    <dgm:pt modelId="{A46B4D7F-826E-4925-AF33-F3DF1D20510A}" type="sibTrans" cxnId="{ADFD6FEB-8B9E-4C11-8D22-45FCDE91AD9E}">
      <dgm:prSet/>
      <dgm:spPr/>
      <dgm:t>
        <a:bodyPr/>
        <a:lstStyle/>
        <a:p>
          <a:endParaRPr lang="en-GB"/>
        </a:p>
      </dgm:t>
    </dgm:pt>
    <dgm:pt modelId="{16B85324-C230-495E-AAF6-A6D27B8E19F8}" type="pres">
      <dgm:prSet presAssocID="{0C6C9528-A572-45D4-BA6E-5FA8D346C603}" presName="Name0" presStyleCnt="0">
        <dgm:presLayoutVars>
          <dgm:chMax val="1"/>
          <dgm:dir/>
          <dgm:animLvl val="ctr"/>
          <dgm:resizeHandles val="exact"/>
        </dgm:presLayoutVars>
      </dgm:prSet>
      <dgm:spPr/>
    </dgm:pt>
    <dgm:pt modelId="{0F49645C-1BEB-4A36-9A93-B13ABDDE8205}" type="pres">
      <dgm:prSet presAssocID="{2C3D050F-2E3D-4C9D-ABD6-B75900724FD2}" presName="centerShape" presStyleLbl="node0" presStyleIdx="0" presStyleCnt="1"/>
      <dgm:spPr/>
    </dgm:pt>
    <dgm:pt modelId="{A9E10C77-59B5-414E-A0AF-83331F0991FF}" type="pres">
      <dgm:prSet presAssocID="{80D90594-D642-4ABA-AE1C-20AB4686807C}" presName="parTrans" presStyleLbl="sibTrans2D1" presStyleIdx="0" presStyleCnt="6" custAng="10800000"/>
      <dgm:spPr/>
    </dgm:pt>
    <dgm:pt modelId="{35124660-85EC-4330-BFEF-69BCFFB40D21}" type="pres">
      <dgm:prSet presAssocID="{80D90594-D642-4ABA-AE1C-20AB4686807C}" presName="connectorText" presStyleLbl="sibTrans2D1" presStyleIdx="0" presStyleCnt="6"/>
      <dgm:spPr/>
    </dgm:pt>
    <dgm:pt modelId="{A82F6C57-1B31-4C3D-88FE-5FB7FBBEFAFD}" type="pres">
      <dgm:prSet presAssocID="{90AE33DD-F660-440A-9D5E-3CBB5562F57F}" presName="node" presStyleLbl="node1" presStyleIdx="0" presStyleCnt="6">
        <dgm:presLayoutVars>
          <dgm:bulletEnabled val="1"/>
        </dgm:presLayoutVars>
      </dgm:prSet>
      <dgm:spPr/>
    </dgm:pt>
    <dgm:pt modelId="{7E77ADC0-9671-4A6E-8E94-1E5536323AF6}" type="pres">
      <dgm:prSet presAssocID="{79DAD129-4FFA-4929-AFB1-8F0EAE9EAE7C}" presName="parTrans" presStyleLbl="sibTrans2D1" presStyleIdx="1" presStyleCnt="6" custAng="10461235"/>
      <dgm:spPr/>
    </dgm:pt>
    <dgm:pt modelId="{9C223647-0F55-47E6-A297-FFE1CE2A0BDC}" type="pres">
      <dgm:prSet presAssocID="{79DAD129-4FFA-4929-AFB1-8F0EAE9EAE7C}" presName="connectorText" presStyleLbl="sibTrans2D1" presStyleIdx="1" presStyleCnt="6"/>
      <dgm:spPr/>
    </dgm:pt>
    <dgm:pt modelId="{B2FACB38-11CF-411E-B7B5-65BB9241A281}" type="pres">
      <dgm:prSet presAssocID="{62757B11-B43E-430B-825B-1E0A233E01A5}" presName="node" presStyleLbl="node1" presStyleIdx="1" presStyleCnt="6">
        <dgm:presLayoutVars>
          <dgm:bulletEnabled val="1"/>
        </dgm:presLayoutVars>
      </dgm:prSet>
      <dgm:spPr/>
    </dgm:pt>
    <dgm:pt modelId="{F4177308-525C-46D2-BEE4-9E12DD76CB09}" type="pres">
      <dgm:prSet presAssocID="{39FDD1A3-9AD2-4902-91FC-766374824B62}" presName="parTrans" presStyleLbl="sibTrans2D1" presStyleIdx="2" presStyleCnt="6" custAng="10680645"/>
      <dgm:spPr/>
    </dgm:pt>
    <dgm:pt modelId="{9B127EEF-5751-4A15-9E3F-32619092235E}" type="pres">
      <dgm:prSet presAssocID="{39FDD1A3-9AD2-4902-91FC-766374824B62}" presName="connectorText" presStyleLbl="sibTrans2D1" presStyleIdx="2" presStyleCnt="6"/>
      <dgm:spPr/>
    </dgm:pt>
    <dgm:pt modelId="{2156440E-C5A2-4087-A037-DA0E3D2B80A7}" type="pres">
      <dgm:prSet presAssocID="{8EF7EE9B-8B8E-4E51-B246-7100B18CA9A3}" presName="node" presStyleLbl="node1" presStyleIdx="2" presStyleCnt="6">
        <dgm:presLayoutVars>
          <dgm:bulletEnabled val="1"/>
        </dgm:presLayoutVars>
      </dgm:prSet>
      <dgm:spPr/>
    </dgm:pt>
    <dgm:pt modelId="{462EA889-51AD-4FB0-8F19-EC08484B0137}" type="pres">
      <dgm:prSet presAssocID="{2994A421-D62F-41C5-A356-CFE28916D11D}" presName="parTrans" presStyleLbl="sibTrans2D1" presStyleIdx="3" presStyleCnt="6" custAng="10800000"/>
      <dgm:spPr/>
    </dgm:pt>
    <dgm:pt modelId="{FF322B99-4513-49A3-B57B-FC65A2E808B4}" type="pres">
      <dgm:prSet presAssocID="{2994A421-D62F-41C5-A356-CFE28916D11D}" presName="connectorText" presStyleLbl="sibTrans2D1" presStyleIdx="3" presStyleCnt="6"/>
      <dgm:spPr/>
    </dgm:pt>
    <dgm:pt modelId="{AFB46613-6E78-40B0-A709-F4667D4EA903}" type="pres">
      <dgm:prSet presAssocID="{6D34C327-A1A4-45E2-99EF-561103492410}" presName="node" presStyleLbl="node1" presStyleIdx="3" presStyleCnt="6">
        <dgm:presLayoutVars>
          <dgm:bulletEnabled val="1"/>
        </dgm:presLayoutVars>
      </dgm:prSet>
      <dgm:spPr/>
    </dgm:pt>
    <dgm:pt modelId="{FD6AA0CC-EF3E-4233-BE51-E974B8C6A549}" type="pres">
      <dgm:prSet presAssocID="{357E1699-5DCB-40B7-A30D-1AED7F18217C}" presName="parTrans" presStyleLbl="sibTrans2D1" presStyleIdx="4" presStyleCnt="6" custAng="10761186"/>
      <dgm:spPr/>
    </dgm:pt>
    <dgm:pt modelId="{9DF84F65-5E44-4A30-8125-A2A13459ACC0}" type="pres">
      <dgm:prSet presAssocID="{357E1699-5DCB-40B7-A30D-1AED7F18217C}" presName="connectorText" presStyleLbl="sibTrans2D1" presStyleIdx="4" presStyleCnt="6"/>
      <dgm:spPr/>
    </dgm:pt>
    <dgm:pt modelId="{90078B56-AEA0-4E90-891C-C9FB8125C77A}" type="pres">
      <dgm:prSet presAssocID="{73B6E0C6-96AC-4941-9540-2EC03037AD61}" presName="node" presStyleLbl="node1" presStyleIdx="4" presStyleCnt="6">
        <dgm:presLayoutVars>
          <dgm:bulletEnabled val="1"/>
        </dgm:presLayoutVars>
      </dgm:prSet>
      <dgm:spPr/>
    </dgm:pt>
    <dgm:pt modelId="{EA0148A7-C2DF-4AF7-B7E6-059C5EF5D395}" type="pres">
      <dgm:prSet presAssocID="{97FD2654-7857-4D0D-B36D-EDAD7D4CDA66}" presName="parTrans" presStyleLbl="sibTrans2D1" presStyleIdx="5" presStyleCnt="6" custAng="10898814"/>
      <dgm:spPr/>
    </dgm:pt>
    <dgm:pt modelId="{428EADBD-81CC-4312-AF59-2B47E061B822}" type="pres">
      <dgm:prSet presAssocID="{97FD2654-7857-4D0D-B36D-EDAD7D4CDA66}" presName="connectorText" presStyleLbl="sibTrans2D1" presStyleIdx="5" presStyleCnt="6"/>
      <dgm:spPr/>
    </dgm:pt>
    <dgm:pt modelId="{6EDDD6CA-B3CA-4BAA-A0FA-753DD1D989A8}" type="pres">
      <dgm:prSet presAssocID="{1A7A2715-E808-4B2F-A0E8-C2DDA8C7355F}" presName="node" presStyleLbl="node1" presStyleIdx="5" presStyleCnt="6">
        <dgm:presLayoutVars>
          <dgm:bulletEnabled val="1"/>
        </dgm:presLayoutVars>
      </dgm:prSet>
      <dgm:spPr>
        <a:xfrm>
          <a:off x="192673" y="680630"/>
          <a:ext cx="1110695" cy="1110695"/>
        </a:xfrm>
        <a:prstGeom prst="ellipse">
          <a:avLst/>
        </a:prstGeom>
      </dgm:spPr>
    </dgm:pt>
  </dgm:ptLst>
  <dgm:cxnLst>
    <dgm:cxn modelId="{62D0D102-82E0-4482-82FF-4B4D62E17571}" type="presOf" srcId="{1A7A2715-E808-4B2F-A0E8-C2DDA8C7355F}" destId="{6EDDD6CA-B3CA-4BAA-A0FA-753DD1D989A8}" srcOrd="0" destOrd="0" presId="urn:microsoft.com/office/officeart/2005/8/layout/radial5"/>
    <dgm:cxn modelId="{3600F305-229C-4489-8B6A-A1DAAD135A3C}" srcId="{0C6C9528-A572-45D4-BA6E-5FA8D346C603}" destId="{2C3D050F-2E3D-4C9D-ABD6-B75900724FD2}" srcOrd="0" destOrd="0" parTransId="{CC383A00-5E38-42D6-B42C-227C85561464}" sibTransId="{B99BA358-E501-43AA-AB47-B6D059344DCE}"/>
    <dgm:cxn modelId="{7FDFB309-27B5-400C-A7D6-EDB57A382A12}" type="presOf" srcId="{357E1699-5DCB-40B7-A30D-1AED7F18217C}" destId="{FD6AA0CC-EF3E-4233-BE51-E974B8C6A549}" srcOrd="0" destOrd="0" presId="urn:microsoft.com/office/officeart/2005/8/layout/radial5"/>
    <dgm:cxn modelId="{3B2F4E16-0974-42C9-AD61-FECF3AE0D769}" type="presOf" srcId="{2C3D050F-2E3D-4C9D-ABD6-B75900724FD2}" destId="{0F49645C-1BEB-4A36-9A93-B13ABDDE8205}" srcOrd="0" destOrd="0" presId="urn:microsoft.com/office/officeart/2005/8/layout/radial5"/>
    <dgm:cxn modelId="{CFD5C616-AA5A-4926-8202-6FBEF4FE4063}" type="presOf" srcId="{79DAD129-4FFA-4929-AFB1-8F0EAE9EAE7C}" destId="{9C223647-0F55-47E6-A297-FFE1CE2A0BDC}" srcOrd="1" destOrd="0" presId="urn:microsoft.com/office/officeart/2005/8/layout/radial5"/>
    <dgm:cxn modelId="{543A2F26-F353-425D-BA02-390DC0C3C910}" type="presOf" srcId="{79DAD129-4FFA-4929-AFB1-8F0EAE9EAE7C}" destId="{7E77ADC0-9671-4A6E-8E94-1E5536323AF6}" srcOrd="0" destOrd="0" presId="urn:microsoft.com/office/officeart/2005/8/layout/radial5"/>
    <dgm:cxn modelId="{14FE192A-F715-402D-B625-A359FD111B2C}" srcId="{2C3D050F-2E3D-4C9D-ABD6-B75900724FD2}" destId="{90AE33DD-F660-440A-9D5E-3CBB5562F57F}" srcOrd="0" destOrd="0" parTransId="{80D90594-D642-4ABA-AE1C-20AB4686807C}" sibTransId="{9697EAD5-F091-4ABE-8B2B-0625B34B6AA3}"/>
    <dgm:cxn modelId="{05512D30-639C-4AEA-92B4-F8E26A37E408}" type="presOf" srcId="{2994A421-D62F-41C5-A356-CFE28916D11D}" destId="{FF322B99-4513-49A3-B57B-FC65A2E808B4}" srcOrd="1" destOrd="0" presId="urn:microsoft.com/office/officeart/2005/8/layout/radial5"/>
    <dgm:cxn modelId="{F8FB893A-D138-4BFA-9884-D725D8118C73}" type="presOf" srcId="{0C6C9528-A572-45D4-BA6E-5FA8D346C603}" destId="{16B85324-C230-495E-AAF6-A6D27B8E19F8}" srcOrd="0" destOrd="0" presId="urn:microsoft.com/office/officeart/2005/8/layout/radial5"/>
    <dgm:cxn modelId="{5B22F162-218C-47EF-823D-809B987F7B0A}" type="presOf" srcId="{90AE33DD-F660-440A-9D5E-3CBB5562F57F}" destId="{A82F6C57-1B31-4C3D-88FE-5FB7FBBEFAFD}" srcOrd="0" destOrd="0" presId="urn:microsoft.com/office/officeart/2005/8/layout/radial5"/>
    <dgm:cxn modelId="{F770B848-FE77-4783-A2EF-29E8897A1CCF}" type="presOf" srcId="{97FD2654-7857-4D0D-B36D-EDAD7D4CDA66}" destId="{428EADBD-81CC-4312-AF59-2B47E061B822}" srcOrd="1" destOrd="0" presId="urn:microsoft.com/office/officeart/2005/8/layout/radial5"/>
    <dgm:cxn modelId="{D7B13069-FF3F-4228-B022-658583E59190}" type="presOf" srcId="{8EF7EE9B-8B8E-4E51-B246-7100B18CA9A3}" destId="{2156440E-C5A2-4087-A037-DA0E3D2B80A7}" srcOrd="0" destOrd="0" presId="urn:microsoft.com/office/officeart/2005/8/layout/radial5"/>
    <dgm:cxn modelId="{C910268A-F36D-43D3-B122-0A45E8F8F223}" type="presOf" srcId="{62757B11-B43E-430B-825B-1E0A233E01A5}" destId="{B2FACB38-11CF-411E-B7B5-65BB9241A281}" srcOrd="0" destOrd="0" presId="urn:microsoft.com/office/officeart/2005/8/layout/radial5"/>
    <dgm:cxn modelId="{1B6B59A6-6B79-4013-9DFA-A95E00467F63}" type="presOf" srcId="{97FD2654-7857-4D0D-B36D-EDAD7D4CDA66}" destId="{EA0148A7-C2DF-4AF7-B7E6-059C5EF5D395}" srcOrd="0" destOrd="0" presId="urn:microsoft.com/office/officeart/2005/8/layout/radial5"/>
    <dgm:cxn modelId="{4DFEB2A6-3F83-4B03-B5FD-25038C6AA61C}" type="presOf" srcId="{39FDD1A3-9AD2-4902-91FC-766374824B62}" destId="{9B127EEF-5751-4A15-9E3F-32619092235E}" srcOrd="1" destOrd="0" presId="urn:microsoft.com/office/officeart/2005/8/layout/radial5"/>
    <dgm:cxn modelId="{A41875AE-CDFC-4E41-BDA6-183B5A671069}" type="presOf" srcId="{73B6E0C6-96AC-4941-9540-2EC03037AD61}" destId="{90078B56-AEA0-4E90-891C-C9FB8125C77A}" srcOrd="0" destOrd="0" presId="urn:microsoft.com/office/officeart/2005/8/layout/radial5"/>
    <dgm:cxn modelId="{3E464FB8-2350-41FF-8107-E74596667968}" srcId="{2C3D050F-2E3D-4C9D-ABD6-B75900724FD2}" destId="{8EF7EE9B-8B8E-4E51-B246-7100B18CA9A3}" srcOrd="2" destOrd="0" parTransId="{39FDD1A3-9AD2-4902-91FC-766374824B62}" sibTransId="{3F11F2B2-44DB-42C0-94DA-5637538B86B4}"/>
    <dgm:cxn modelId="{E16E29B9-65CA-4F23-9FD0-2B5E44053540}" type="presOf" srcId="{80D90594-D642-4ABA-AE1C-20AB4686807C}" destId="{35124660-85EC-4330-BFEF-69BCFFB40D21}" srcOrd="1" destOrd="0" presId="urn:microsoft.com/office/officeart/2005/8/layout/radial5"/>
    <dgm:cxn modelId="{931A0EBE-1F72-4184-A20A-6ADB9662104C}" type="presOf" srcId="{2994A421-D62F-41C5-A356-CFE28916D11D}" destId="{462EA889-51AD-4FB0-8F19-EC08484B0137}" srcOrd="0" destOrd="0" presId="urn:microsoft.com/office/officeart/2005/8/layout/radial5"/>
    <dgm:cxn modelId="{215653D0-8ED3-42E7-80C7-F889F43D8236}" type="presOf" srcId="{80D90594-D642-4ABA-AE1C-20AB4686807C}" destId="{A9E10C77-59B5-414E-A0AF-83331F0991FF}" srcOrd="0" destOrd="0" presId="urn:microsoft.com/office/officeart/2005/8/layout/radial5"/>
    <dgm:cxn modelId="{C0E6C3D1-9851-454A-8EBB-1C32DFF75439}" type="presOf" srcId="{357E1699-5DCB-40B7-A30D-1AED7F18217C}" destId="{9DF84F65-5E44-4A30-8125-A2A13459ACC0}" srcOrd="1" destOrd="0" presId="urn:microsoft.com/office/officeart/2005/8/layout/radial5"/>
    <dgm:cxn modelId="{2ADECCDD-E6B0-4D51-9149-1F18283A6104}" srcId="{2C3D050F-2E3D-4C9D-ABD6-B75900724FD2}" destId="{6D34C327-A1A4-45E2-99EF-561103492410}" srcOrd="3" destOrd="0" parTransId="{2994A421-D62F-41C5-A356-CFE28916D11D}" sibTransId="{5E05CA2D-5345-4EB9-8A17-9078A2EF41DD}"/>
    <dgm:cxn modelId="{5BCCEADE-79AA-492E-8568-DA3FEB00F888}" srcId="{2C3D050F-2E3D-4C9D-ABD6-B75900724FD2}" destId="{73B6E0C6-96AC-4941-9540-2EC03037AD61}" srcOrd="4" destOrd="0" parTransId="{357E1699-5DCB-40B7-A30D-1AED7F18217C}" sibTransId="{2F1055AE-B186-4E63-9454-E4EB4F2648C6}"/>
    <dgm:cxn modelId="{ADFD6FEB-8B9E-4C11-8D22-45FCDE91AD9E}" srcId="{2C3D050F-2E3D-4C9D-ABD6-B75900724FD2}" destId="{1A7A2715-E808-4B2F-A0E8-C2DDA8C7355F}" srcOrd="5" destOrd="0" parTransId="{97FD2654-7857-4D0D-B36D-EDAD7D4CDA66}" sibTransId="{A46B4D7F-826E-4925-AF33-F3DF1D20510A}"/>
    <dgm:cxn modelId="{9C93F3EE-8835-43EC-9C85-F679371A8D22}" srcId="{2C3D050F-2E3D-4C9D-ABD6-B75900724FD2}" destId="{62757B11-B43E-430B-825B-1E0A233E01A5}" srcOrd="1" destOrd="0" parTransId="{79DAD129-4FFA-4929-AFB1-8F0EAE9EAE7C}" sibTransId="{A9F88AA7-A7CB-4F8E-9E96-1C5B8C8AE816}"/>
    <dgm:cxn modelId="{33DC38F6-4949-4C72-A51F-C97586A43192}" type="presOf" srcId="{6D34C327-A1A4-45E2-99EF-561103492410}" destId="{AFB46613-6E78-40B0-A709-F4667D4EA903}" srcOrd="0" destOrd="0" presId="urn:microsoft.com/office/officeart/2005/8/layout/radial5"/>
    <dgm:cxn modelId="{BC4E30FF-9499-4EB7-B0EC-D23DC5EEB5BE}" type="presOf" srcId="{39FDD1A3-9AD2-4902-91FC-766374824B62}" destId="{F4177308-525C-46D2-BEE4-9E12DD76CB09}" srcOrd="0" destOrd="0" presId="urn:microsoft.com/office/officeart/2005/8/layout/radial5"/>
    <dgm:cxn modelId="{7F1ADB90-8379-45A4-BB5C-3284C072E108}" type="presParOf" srcId="{16B85324-C230-495E-AAF6-A6D27B8E19F8}" destId="{0F49645C-1BEB-4A36-9A93-B13ABDDE8205}" srcOrd="0" destOrd="0" presId="urn:microsoft.com/office/officeart/2005/8/layout/radial5"/>
    <dgm:cxn modelId="{1DB2412B-46C1-43E3-9752-976BDD16EB22}" type="presParOf" srcId="{16B85324-C230-495E-AAF6-A6D27B8E19F8}" destId="{A9E10C77-59B5-414E-A0AF-83331F0991FF}" srcOrd="1" destOrd="0" presId="urn:microsoft.com/office/officeart/2005/8/layout/radial5"/>
    <dgm:cxn modelId="{FB0575C8-5BC2-4893-ABAC-7F5D970AFE21}" type="presParOf" srcId="{A9E10C77-59B5-414E-A0AF-83331F0991FF}" destId="{35124660-85EC-4330-BFEF-69BCFFB40D21}" srcOrd="0" destOrd="0" presId="urn:microsoft.com/office/officeart/2005/8/layout/radial5"/>
    <dgm:cxn modelId="{08C3D00E-D6C7-42DD-A1D9-3F5ADA6FCF89}" type="presParOf" srcId="{16B85324-C230-495E-AAF6-A6D27B8E19F8}" destId="{A82F6C57-1B31-4C3D-88FE-5FB7FBBEFAFD}" srcOrd="2" destOrd="0" presId="urn:microsoft.com/office/officeart/2005/8/layout/radial5"/>
    <dgm:cxn modelId="{A282F509-BC6A-45B4-B48C-08A4A05E3C23}" type="presParOf" srcId="{16B85324-C230-495E-AAF6-A6D27B8E19F8}" destId="{7E77ADC0-9671-4A6E-8E94-1E5536323AF6}" srcOrd="3" destOrd="0" presId="urn:microsoft.com/office/officeart/2005/8/layout/radial5"/>
    <dgm:cxn modelId="{F9C50D58-EEB7-406F-A0BB-0478B2391BEB}" type="presParOf" srcId="{7E77ADC0-9671-4A6E-8E94-1E5536323AF6}" destId="{9C223647-0F55-47E6-A297-FFE1CE2A0BDC}" srcOrd="0" destOrd="0" presId="urn:microsoft.com/office/officeart/2005/8/layout/radial5"/>
    <dgm:cxn modelId="{3FE7D13B-FD87-4D79-8E1D-AA072B33E142}" type="presParOf" srcId="{16B85324-C230-495E-AAF6-A6D27B8E19F8}" destId="{B2FACB38-11CF-411E-B7B5-65BB9241A281}" srcOrd="4" destOrd="0" presId="urn:microsoft.com/office/officeart/2005/8/layout/radial5"/>
    <dgm:cxn modelId="{4FA2A70E-B716-4AAB-8EBF-092A0A8D3286}" type="presParOf" srcId="{16B85324-C230-495E-AAF6-A6D27B8E19F8}" destId="{F4177308-525C-46D2-BEE4-9E12DD76CB09}" srcOrd="5" destOrd="0" presId="urn:microsoft.com/office/officeart/2005/8/layout/radial5"/>
    <dgm:cxn modelId="{3D8B12EA-9216-403D-A344-11B40BCBBEC0}" type="presParOf" srcId="{F4177308-525C-46D2-BEE4-9E12DD76CB09}" destId="{9B127EEF-5751-4A15-9E3F-32619092235E}" srcOrd="0" destOrd="0" presId="urn:microsoft.com/office/officeart/2005/8/layout/radial5"/>
    <dgm:cxn modelId="{12D13605-F95E-47B1-B599-4564263A72CC}" type="presParOf" srcId="{16B85324-C230-495E-AAF6-A6D27B8E19F8}" destId="{2156440E-C5A2-4087-A037-DA0E3D2B80A7}" srcOrd="6" destOrd="0" presId="urn:microsoft.com/office/officeart/2005/8/layout/radial5"/>
    <dgm:cxn modelId="{B7A635D3-1E6C-4824-9E61-E98A3F17356D}" type="presParOf" srcId="{16B85324-C230-495E-AAF6-A6D27B8E19F8}" destId="{462EA889-51AD-4FB0-8F19-EC08484B0137}" srcOrd="7" destOrd="0" presId="urn:microsoft.com/office/officeart/2005/8/layout/radial5"/>
    <dgm:cxn modelId="{8BE907FB-F56B-4D5B-850B-B5B107F7D2B0}" type="presParOf" srcId="{462EA889-51AD-4FB0-8F19-EC08484B0137}" destId="{FF322B99-4513-49A3-B57B-FC65A2E808B4}" srcOrd="0" destOrd="0" presId="urn:microsoft.com/office/officeart/2005/8/layout/radial5"/>
    <dgm:cxn modelId="{5EFAD662-9FF7-44A2-92CD-CFA1A46398B7}" type="presParOf" srcId="{16B85324-C230-495E-AAF6-A6D27B8E19F8}" destId="{AFB46613-6E78-40B0-A709-F4667D4EA903}" srcOrd="8" destOrd="0" presId="urn:microsoft.com/office/officeart/2005/8/layout/radial5"/>
    <dgm:cxn modelId="{09C13FD5-DF7E-451A-81AE-E793E879E4FA}" type="presParOf" srcId="{16B85324-C230-495E-AAF6-A6D27B8E19F8}" destId="{FD6AA0CC-EF3E-4233-BE51-E974B8C6A549}" srcOrd="9" destOrd="0" presId="urn:microsoft.com/office/officeart/2005/8/layout/radial5"/>
    <dgm:cxn modelId="{EADA7410-28AC-4C37-838C-111830663EE0}" type="presParOf" srcId="{FD6AA0CC-EF3E-4233-BE51-E974B8C6A549}" destId="{9DF84F65-5E44-4A30-8125-A2A13459ACC0}" srcOrd="0" destOrd="0" presId="urn:microsoft.com/office/officeart/2005/8/layout/radial5"/>
    <dgm:cxn modelId="{89D24119-7478-4BAA-94C1-1D1D91BB8378}" type="presParOf" srcId="{16B85324-C230-495E-AAF6-A6D27B8E19F8}" destId="{90078B56-AEA0-4E90-891C-C9FB8125C77A}" srcOrd="10" destOrd="0" presId="urn:microsoft.com/office/officeart/2005/8/layout/radial5"/>
    <dgm:cxn modelId="{2CD93951-2983-4B37-9988-0A0429BDCB0D}" type="presParOf" srcId="{16B85324-C230-495E-AAF6-A6D27B8E19F8}" destId="{EA0148A7-C2DF-4AF7-B7E6-059C5EF5D395}" srcOrd="11" destOrd="0" presId="urn:microsoft.com/office/officeart/2005/8/layout/radial5"/>
    <dgm:cxn modelId="{F061AEE7-0B59-43FF-9DC6-2F258E3232FB}" type="presParOf" srcId="{EA0148A7-C2DF-4AF7-B7E6-059C5EF5D395}" destId="{428EADBD-81CC-4312-AF59-2B47E061B822}" srcOrd="0" destOrd="0" presId="urn:microsoft.com/office/officeart/2005/8/layout/radial5"/>
    <dgm:cxn modelId="{09E14111-344B-44BF-8683-61B85A68197C}" type="presParOf" srcId="{16B85324-C230-495E-AAF6-A6D27B8E19F8}" destId="{6EDDD6CA-B3CA-4BAA-A0FA-753DD1D989A8}"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27C6233-F4BF-4EEB-8D99-B9A7D7B6333D}" type="doc">
      <dgm:prSet loTypeId="urn:microsoft.com/office/officeart/2005/8/layout/funnel1" loCatId="process" qsTypeId="urn:microsoft.com/office/officeart/2005/8/quickstyle/simple2" qsCatId="simple" csTypeId="urn:microsoft.com/office/officeart/2005/8/colors/accent6_2" csCatId="accent6" phldr="1"/>
      <dgm:spPr/>
      <dgm:t>
        <a:bodyPr/>
        <a:lstStyle/>
        <a:p>
          <a:endParaRPr lang="en-GB"/>
        </a:p>
      </dgm:t>
    </dgm:pt>
    <dgm:pt modelId="{22A8A56C-9B98-46C8-883C-459BED17B10E}">
      <dgm:prSet phldrT="[Text]" custT="1"/>
      <dgm:spPr/>
      <dgm:t>
        <a:bodyPr/>
        <a:lstStyle/>
        <a:p>
          <a:r>
            <a:rPr lang="cy-GB" sz="1200" b="1" noProof="0" dirty="0">
              <a:latin typeface="Arial" panose="020B0604020202020204" pitchFamily="34" charset="0"/>
              <a:cs typeface="Arial" panose="020B0604020202020204" pitchFamily="34" charset="0"/>
            </a:rPr>
            <a:t>Gwybodaeth</a:t>
          </a:r>
        </a:p>
        <a:p>
          <a:r>
            <a:rPr lang="cy-GB" sz="1200" b="1" noProof="0" dirty="0">
              <a:latin typeface="Arial" panose="020B0604020202020204" pitchFamily="34" charset="0"/>
              <a:cs typeface="Arial" panose="020B0604020202020204" pitchFamily="34" charset="0"/>
            </a:rPr>
            <a:t>Knowledge</a:t>
          </a:r>
        </a:p>
      </dgm:t>
    </dgm:pt>
    <dgm:pt modelId="{FF9BAAB4-432F-469A-875D-BA9AAEF3A291}" type="parTrans" cxnId="{7AA62AB0-6DD5-47A0-93BB-A06F40AA3E12}">
      <dgm:prSet/>
      <dgm:spPr/>
      <dgm:t>
        <a:bodyPr/>
        <a:lstStyle/>
        <a:p>
          <a:endParaRPr lang="en-GB"/>
        </a:p>
      </dgm:t>
    </dgm:pt>
    <dgm:pt modelId="{8A127410-8C43-4267-A40B-E28FBD015347}" type="sibTrans" cxnId="{7AA62AB0-6DD5-47A0-93BB-A06F40AA3E12}">
      <dgm:prSet/>
      <dgm:spPr/>
      <dgm:t>
        <a:bodyPr/>
        <a:lstStyle/>
        <a:p>
          <a:endParaRPr lang="en-GB"/>
        </a:p>
      </dgm:t>
    </dgm:pt>
    <dgm:pt modelId="{E56BB8B1-F3B3-4511-905B-8FF108B93AC2}">
      <dgm:prSet phldrT="[Text]" custT="1"/>
      <dgm:spPr/>
      <dgm:t>
        <a:bodyPr/>
        <a:lstStyle/>
        <a:p>
          <a:pPr algn="ctr"/>
          <a:r>
            <a:rPr lang="cy-GB" sz="1200" b="1" noProof="0" dirty="0">
              <a:latin typeface="Arial" panose="020B0604020202020204" pitchFamily="34" charset="0"/>
              <a:cs typeface="Arial" panose="020B0604020202020204" pitchFamily="34" charset="0"/>
            </a:rPr>
            <a:t>Gwerthoedd</a:t>
          </a:r>
        </a:p>
        <a:p>
          <a:pPr algn="ctr"/>
          <a:r>
            <a:rPr lang="cy-GB" sz="1200" b="1" noProof="0" dirty="0">
              <a:latin typeface="Arial" panose="020B0604020202020204" pitchFamily="34" charset="0"/>
              <a:cs typeface="Arial" panose="020B0604020202020204" pitchFamily="34" charset="0"/>
            </a:rPr>
            <a:t>Values</a:t>
          </a:r>
        </a:p>
      </dgm:t>
    </dgm:pt>
    <dgm:pt modelId="{674E7EF2-02B2-4E2B-BD24-A137E039CBD2}" type="parTrans" cxnId="{8E9B0F82-1A69-476D-9CFE-2ADC2EA5A896}">
      <dgm:prSet/>
      <dgm:spPr/>
      <dgm:t>
        <a:bodyPr/>
        <a:lstStyle/>
        <a:p>
          <a:endParaRPr lang="en-GB"/>
        </a:p>
      </dgm:t>
    </dgm:pt>
    <dgm:pt modelId="{C3119EFB-B9FE-4294-A13A-0D0667F4A977}" type="sibTrans" cxnId="{8E9B0F82-1A69-476D-9CFE-2ADC2EA5A896}">
      <dgm:prSet/>
      <dgm:spPr/>
      <dgm:t>
        <a:bodyPr/>
        <a:lstStyle/>
        <a:p>
          <a:endParaRPr lang="en-GB"/>
        </a:p>
      </dgm:t>
    </dgm:pt>
    <dgm:pt modelId="{80349CD0-BD2B-446B-A1CC-D90A27E1667A}">
      <dgm:prSet phldrT="[Text]" custT="1"/>
      <dgm:spPr/>
      <dgm:t>
        <a:bodyPr/>
        <a:lstStyle/>
        <a:p>
          <a:r>
            <a:rPr lang="cy-GB" sz="1200" b="1" noProof="0" dirty="0"/>
            <a:t>Sgiliau   Skills</a:t>
          </a:r>
        </a:p>
      </dgm:t>
    </dgm:pt>
    <dgm:pt modelId="{CDBFD5F0-638A-4D9E-A44F-0711E48A3A0D}" type="parTrans" cxnId="{A64DA4DA-7E21-4BEE-995C-E009C9627849}">
      <dgm:prSet/>
      <dgm:spPr/>
      <dgm:t>
        <a:bodyPr/>
        <a:lstStyle/>
        <a:p>
          <a:endParaRPr lang="en-GB"/>
        </a:p>
      </dgm:t>
    </dgm:pt>
    <dgm:pt modelId="{F840FF3F-3F9B-461F-9498-3256D96810B4}" type="sibTrans" cxnId="{A64DA4DA-7E21-4BEE-995C-E009C9627849}">
      <dgm:prSet/>
      <dgm:spPr/>
      <dgm:t>
        <a:bodyPr/>
        <a:lstStyle/>
        <a:p>
          <a:endParaRPr lang="en-GB"/>
        </a:p>
      </dgm:t>
    </dgm:pt>
    <dgm:pt modelId="{E9BAF29C-5676-4F30-9B13-F68950FE4750}">
      <dgm:prSet phldrT="[Text]" custT="1"/>
      <dgm:spPr/>
      <dgm:t>
        <a:bodyPr/>
        <a:lstStyle/>
        <a:p>
          <a:r>
            <a:rPr lang="cy-GB" sz="2200" noProof="0" dirty="0">
              <a:solidFill>
                <a:srgbClr val="37394C"/>
              </a:solidFill>
            </a:rPr>
            <a:t>Diwylliant ac ymddygiad</a:t>
          </a:r>
        </a:p>
        <a:p>
          <a:r>
            <a:rPr lang="en-GB" sz="2200" dirty="0">
              <a:solidFill>
                <a:srgbClr val="37394C"/>
              </a:solidFill>
            </a:rPr>
            <a:t>Culture and behaviour</a:t>
          </a:r>
          <a:endParaRPr lang="cy-GB" sz="2200" noProof="0" dirty="0">
            <a:solidFill>
              <a:srgbClr val="37394C"/>
            </a:solidFill>
          </a:endParaRPr>
        </a:p>
      </dgm:t>
    </dgm:pt>
    <dgm:pt modelId="{B5FBD3CC-70C8-4941-851D-6A5680533745}" type="parTrans" cxnId="{937D4471-3B6C-4FB4-93F7-70A729443480}">
      <dgm:prSet/>
      <dgm:spPr/>
      <dgm:t>
        <a:bodyPr/>
        <a:lstStyle/>
        <a:p>
          <a:endParaRPr lang="en-GB"/>
        </a:p>
      </dgm:t>
    </dgm:pt>
    <dgm:pt modelId="{DE73D84D-C244-4C16-A77E-C60814BE050D}" type="sibTrans" cxnId="{937D4471-3B6C-4FB4-93F7-70A729443480}">
      <dgm:prSet/>
      <dgm:spPr/>
      <dgm:t>
        <a:bodyPr/>
        <a:lstStyle/>
        <a:p>
          <a:endParaRPr lang="en-GB"/>
        </a:p>
      </dgm:t>
    </dgm:pt>
    <dgm:pt modelId="{09F1A0B1-B270-4EB7-9374-2E9F56351E04}" type="pres">
      <dgm:prSet presAssocID="{E27C6233-F4BF-4EEB-8D99-B9A7D7B6333D}" presName="Name0" presStyleCnt="0">
        <dgm:presLayoutVars>
          <dgm:chMax val="4"/>
          <dgm:resizeHandles val="exact"/>
        </dgm:presLayoutVars>
      </dgm:prSet>
      <dgm:spPr/>
    </dgm:pt>
    <dgm:pt modelId="{DE422391-C54E-43D5-AEB3-8B6DE1EDFAB8}" type="pres">
      <dgm:prSet presAssocID="{E27C6233-F4BF-4EEB-8D99-B9A7D7B6333D}" presName="ellipse" presStyleLbl="trBgShp" presStyleIdx="0" presStyleCnt="1"/>
      <dgm:spPr/>
    </dgm:pt>
    <dgm:pt modelId="{B401F939-C1C9-463D-BF12-681F3E7BC1C6}" type="pres">
      <dgm:prSet presAssocID="{E27C6233-F4BF-4EEB-8D99-B9A7D7B6333D}" presName="arrow1" presStyleLbl="fgShp" presStyleIdx="0" presStyleCnt="1"/>
      <dgm:spPr/>
    </dgm:pt>
    <dgm:pt modelId="{23F24368-76A7-444D-8F79-7AC94111B0D1}" type="pres">
      <dgm:prSet presAssocID="{E27C6233-F4BF-4EEB-8D99-B9A7D7B6333D}" presName="rectangle" presStyleLbl="revTx" presStyleIdx="0" presStyleCnt="1" custScaleX="148333">
        <dgm:presLayoutVars>
          <dgm:bulletEnabled val="1"/>
        </dgm:presLayoutVars>
      </dgm:prSet>
      <dgm:spPr/>
    </dgm:pt>
    <dgm:pt modelId="{1631F68E-CBE4-4781-93C5-BBDE213831A5}" type="pres">
      <dgm:prSet presAssocID="{E56BB8B1-F3B3-4511-905B-8FF108B93AC2}" presName="item1" presStyleLbl="node1" presStyleIdx="0" presStyleCnt="3">
        <dgm:presLayoutVars>
          <dgm:bulletEnabled val="1"/>
        </dgm:presLayoutVars>
      </dgm:prSet>
      <dgm:spPr/>
    </dgm:pt>
    <dgm:pt modelId="{B7E3FCF7-30CD-4EB6-A9F5-C189328A4D48}" type="pres">
      <dgm:prSet presAssocID="{80349CD0-BD2B-446B-A1CC-D90A27E1667A}" presName="item2" presStyleLbl="node1" presStyleIdx="1" presStyleCnt="3" custScaleX="107602" custScaleY="104241">
        <dgm:presLayoutVars>
          <dgm:bulletEnabled val="1"/>
        </dgm:presLayoutVars>
      </dgm:prSet>
      <dgm:spPr/>
    </dgm:pt>
    <dgm:pt modelId="{7AC089DA-2B8D-7948-B211-8A992760419C}" type="pres">
      <dgm:prSet presAssocID="{E9BAF29C-5676-4F30-9B13-F68950FE4750}" presName="item3" presStyleLbl="node1" presStyleIdx="2" presStyleCnt="3" custScaleX="106993" custScaleY="102092" custLinFactNeighborX="8767">
        <dgm:presLayoutVars>
          <dgm:bulletEnabled val="1"/>
        </dgm:presLayoutVars>
      </dgm:prSet>
      <dgm:spPr/>
    </dgm:pt>
    <dgm:pt modelId="{C99B4102-C29B-4008-BB48-41FE6C78FDD7}" type="pres">
      <dgm:prSet presAssocID="{E27C6233-F4BF-4EEB-8D99-B9A7D7B6333D}" presName="funnel" presStyleLbl="trAlignAcc1" presStyleIdx="0" presStyleCnt="1" custScaleX="103278" custScaleY="109468" custLinFactNeighborX="-29" custLinFactNeighborY="1562"/>
      <dgm:spPr/>
    </dgm:pt>
  </dgm:ptLst>
  <dgm:cxnLst>
    <dgm:cxn modelId="{F029652F-FE3A-40E9-BC49-244A6C637EC7}" type="presOf" srcId="{E27C6233-F4BF-4EEB-8D99-B9A7D7B6333D}" destId="{09F1A0B1-B270-4EB7-9374-2E9F56351E04}" srcOrd="0" destOrd="0" presId="urn:microsoft.com/office/officeart/2005/8/layout/funnel1"/>
    <dgm:cxn modelId="{C6140F6C-02C2-4F3A-922F-16ED0BB6CB23}" type="presOf" srcId="{80349CD0-BD2B-446B-A1CC-D90A27E1667A}" destId="{1631F68E-CBE4-4781-93C5-BBDE213831A5}" srcOrd="0" destOrd="0" presId="urn:microsoft.com/office/officeart/2005/8/layout/funnel1"/>
    <dgm:cxn modelId="{1E7EBA4E-DBE0-014D-B8A9-636EB1129A60}" type="presOf" srcId="{E9BAF29C-5676-4F30-9B13-F68950FE4750}" destId="{23F24368-76A7-444D-8F79-7AC94111B0D1}" srcOrd="0" destOrd="0" presId="urn:microsoft.com/office/officeart/2005/8/layout/funnel1"/>
    <dgm:cxn modelId="{937D4471-3B6C-4FB4-93F7-70A729443480}" srcId="{E27C6233-F4BF-4EEB-8D99-B9A7D7B6333D}" destId="{E9BAF29C-5676-4F30-9B13-F68950FE4750}" srcOrd="3" destOrd="0" parTransId="{B5FBD3CC-70C8-4941-851D-6A5680533745}" sibTransId="{DE73D84D-C244-4C16-A77E-C60814BE050D}"/>
    <dgm:cxn modelId="{8E9B0F82-1A69-476D-9CFE-2ADC2EA5A896}" srcId="{E27C6233-F4BF-4EEB-8D99-B9A7D7B6333D}" destId="{E56BB8B1-F3B3-4511-905B-8FF108B93AC2}" srcOrd="1" destOrd="0" parTransId="{674E7EF2-02B2-4E2B-BD24-A137E039CBD2}" sibTransId="{C3119EFB-B9FE-4294-A13A-0D0667F4A977}"/>
    <dgm:cxn modelId="{7AA62AB0-6DD5-47A0-93BB-A06F40AA3E12}" srcId="{E27C6233-F4BF-4EEB-8D99-B9A7D7B6333D}" destId="{22A8A56C-9B98-46C8-883C-459BED17B10E}" srcOrd="0" destOrd="0" parTransId="{FF9BAAB4-432F-469A-875D-BA9AAEF3A291}" sibTransId="{8A127410-8C43-4267-A40B-E28FBD015347}"/>
    <dgm:cxn modelId="{35F239BF-4DEC-41B4-B0E7-CF34346CEAE3}" type="presOf" srcId="{E56BB8B1-F3B3-4511-905B-8FF108B93AC2}" destId="{B7E3FCF7-30CD-4EB6-A9F5-C189328A4D48}" srcOrd="0" destOrd="0" presId="urn:microsoft.com/office/officeart/2005/8/layout/funnel1"/>
    <dgm:cxn modelId="{65E93AD9-8133-664D-B27E-F3D555279D51}" type="presOf" srcId="{22A8A56C-9B98-46C8-883C-459BED17B10E}" destId="{7AC089DA-2B8D-7948-B211-8A992760419C}" srcOrd="0" destOrd="0" presId="urn:microsoft.com/office/officeart/2005/8/layout/funnel1"/>
    <dgm:cxn modelId="{A64DA4DA-7E21-4BEE-995C-E009C9627849}" srcId="{E27C6233-F4BF-4EEB-8D99-B9A7D7B6333D}" destId="{80349CD0-BD2B-446B-A1CC-D90A27E1667A}" srcOrd="2" destOrd="0" parTransId="{CDBFD5F0-638A-4D9E-A44F-0711E48A3A0D}" sibTransId="{F840FF3F-3F9B-461F-9498-3256D96810B4}"/>
    <dgm:cxn modelId="{87A8F408-3847-4F66-8B50-DEACE61708D7}" type="presParOf" srcId="{09F1A0B1-B270-4EB7-9374-2E9F56351E04}" destId="{DE422391-C54E-43D5-AEB3-8B6DE1EDFAB8}" srcOrd="0" destOrd="0" presId="urn:microsoft.com/office/officeart/2005/8/layout/funnel1"/>
    <dgm:cxn modelId="{814001C5-4A9B-471A-95A1-61EF532644F6}" type="presParOf" srcId="{09F1A0B1-B270-4EB7-9374-2E9F56351E04}" destId="{B401F939-C1C9-463D-BF12-681F3E7BC1C6}" srcOrd="1" destOrd="0" presId="urn:microsoft.com/office/officeart/2005/8/layout/funnel1"/>
    <dgm:cxn modelId="{C94FD105-F484-4672-89AA-D9AC35C8882B}" type="presParOf" srcId="{09F1A0B1-B270-4EB7-9374-2E9F56351E04}" destId="{23F24368-76A7-444D-8F79-7AC94111B0D1}" srcOrd="2" destOrd="0" presId="urn:microsoft.com/office/officeart/2005/8/layout/funnel1"/>
    <dgm:cxn modelId="{B512EB4B-BDE9-4521-AA5F-6FFA70C22513}" type="presParOf" srcId="{09F1A0B1-B270-4EB7-9374-2E9F56351E04}" destId="{1631F68E-CBE4-4781-93C5-BBDE213831A5}" srcOrd="3" destOrd="0" presId="urn:microsoft.com/office/officeart/2005/8/layout/funnel1"/>
    <dgm:cxn modelId="{AEC94D62-92B3-42A3-B680-B6D364CB074C}" type="presParOf" srcId="{09F1A0B1-B270-4EB7-9374-2E9F56351E04}" destId="{B7E3FCF7-30CD-4EB6-A9F5-C189328A4D48}" srcOrd="4" destOrd="0" presId="urn:microsoft.com/office/officeart/2005/8/layout/funnel1"/>
    <dgm:cxn modelId="{D54AF0DD-4DD2-2B41-B1E3-D791A41A7E5F}" type="presParOf" srcId="{09F1A0B1-B270-4EB7-9374-2E9F56351E04}" destId="{7AC089DA-2B8D-7948-B211-8A992760419C}" srcOrd="5" destOrd="0" presId="urn:microsoft.com/office/officeart/2005/8/layout/funnel1"/>
    <dgm:cxn modelId="{A7A8947B-7909-4426-B02C-8CD14A58D9E0}" type="presParOf" srcId="{09F1A0B1-B270-4EB7-9374-2E9F56351E04}" destId="{C99B4102-C29B-4008-BB48-41FE6C78FDD7}"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9065B4A-114E-4747-B96F-2DEB6A123CDB}"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GB"/>
        </a:p>
      </dgm:t>
    </dgm:pt>
    <dgm:pt modelId="{65C5894A-693D-4B50-8C9B-56BC449BC791}">
      <dgm:prSet phldrT="[Text]" custT="1"/>
      <dgm:spPr>
        <a:xfrm>
          <a:off x="0" y="0"/>
          <a:ext cx="5287994" cy="814673"/>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cy-GB" sz="1400" b="1" noProof="0" dirty="0">
              <a:solidFill>
                <a:sysClr val="window" lastClr="FFFFFF"/>
              </a:solidFill>
              <a:latin typeface="Arial" panose="020B0604020202020204" pitchFamily="34" charset="0"/>
              <a:ea typeface="+mn-ea"/>
              <a:cs typeface="Arial" panose="020B0604020202020204" pitchFamily="34" charset="0"/>
            </a:rPr>
            <a:t>1. Cwestiynau agored ymglymu:</a:t>
          </a:r>
        </a:p>
        <a:p>
          <a:pPr>
            <a:buNone/>
          </a:pPr>
          <a:r>
            <a:rPr lang="cy-GB" sz="1400" b="0" noProof="0" dirty="0">
              <a:solidFill>
                <a:sysClr val="window" lastClr="FFFFFF"/>
              </a:solidFill>
              <a:latin typeface="Arial" panose="020B0604020202020204" pitchFamily="34" charset="0"/>
              <a:ea typeface="+mn-ea"/>
              <a:cs typeface="Arial" panose="020B0604020202020204" pitchFamily="34" charset="0"/>
            </a:rPr>
            <a:t>A wnewch chi ddweud wrtha i ychydig am yr hyn sy'n digwydd? NID Beth ydy'r broblem a sut gallai helpu? </a:t>
          </a:r>
        </a:p>
      </dgm:t>
    </dgm:pt>
    <dgm:pt modelId="{B6C0C22C-A3F9-48DE-824A-A4FEAD61F667}" type="parTrans" cxnId="{8B61488E-5668-41CE-9ACB-23A06562C7B0}">
      <dgm:prSet/>
      <dgm:spPr/>
      <dgm:t>
        <a:bodyPr/>
        <a:lstStyle/>
        <a:p>
          <a:endParaRPr lang="en-GB" sz="900"/>
        </a:p>
      </dgm:t>
    </dgm:pt>
    <dgm:pt modelId="{716FFB6F-56CA-4F66-B12A-C00C973EDC6F}" type="sibTrans" cxnId="{8B61488E-5668-41CE-9ACB-23A06562C7B0}">
      <dgm:prSet custT="1"/>
      <dgm:spPr>
        <a:xfrm>
          <a:off x="4758456" y="595164"/>
          <a:ext cx="529537" cy="529537"/>
        </a:xfrm>
        <a:prstGeom prst="downArrow">
          <a:avLst>
            <a:gd name="adj1" fmla="val 55000"/>
            <a:gd name="adj2" fmla="val 45000"/>
          </a:avLst>
        </a:prstGeom>
        <a:solidFill>
          <a:srgbClr val="C0504D">
            <a:tint val="40000"/>
            <a:alpha val="90000"/>
            <a:hueOff val="0"/>
            <a:satOff val="0"/>
            <a:lumOff val="0"/>
            <a:alphaOff val="0"/>
          </a:srgbClr>
        </a:solidFill>
        <a:ln w="25400" cap="flat" cmpd="sng" algn="ctr">
          <a:solidFill>
            <a:srgbClr val="C0504D">
              <a:tint val="40000"/>
              <a:alpha val="90000"/>
              <a:hueOff val="0"/>
              <a:satOff val="0"/>
              <a:lumOff val="0"/>
              <a:alphaOff val="0"/>
            </a:srgbClr>
          </a:solidFill>
          <a:prstDash val="solid"/>
        </a:ln>
        <a:effectLst/>
      </dgm:spPr>
      <dgm:t>
        <a:bodyPr/>
        <a:lstStyle/>
        <a:p>
          <a:pPr>
            <a:buNone/>
          </a:pPr>
          <a:endParaRPr lang="en-GB" sz="900" dirty="0">
            <a:solidFill>
              <a:sysClr val="windowText" lastClr="000000">
                <a:hueOff val="0"/>
                <a:satOff val="0"/>
                <a:lumOff val="0"/>
                <a:alphaOff val="0"/>
              </a:sysClr>
            </a:solidFill>
            <a:latin typeface="Calibri"/>
            <a:ea typeface="+mn-ea"/>
            <a:cs typeface="+mn-cs"/>
          </a:endParaRPr>
        </a:p>
      </dgm:t>
    </dgm:pt>
    <dgm:pt modelId="{0A3C2D52-57DC-4346-83DA-BD7CF447A70F}">
      <dgm:prSet phldrT="[Text]" custT="1"/>
      <dgm:spPr>
        <a:xfrm>
          <a:off x="394882" y="927822"/>
          <a:ext cx="5287994" cy="814673"/>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cy-GB" sz="1400" b="1" noProof="0" dirty="0">
              <a:solidFill>
                <a:sysClr val="window" lastClr="FFFFFF"/>
              </a:solidFill>
              <a:latin typeface="Arial" panose="020B0604020202020204" pitchFamily="34" charset="0"/>
              <a:ea typeface="+mn-ea"/>
              <a:cs typeface="Arial" panose="020B0604020202020204" pitchFamily="34" charset="0"/>
            </a:rPr>
            <a:t>2. Gwrando gweithredol:</a:t>
          </a:r>
        </a:p>
        <a:p>
          <a:pPr>
            <a:buNone/>
          </a:pPr>
          <a:r>
            <a:rPr lang="cy-GB" sz="1400" b="0" noProof="0" dirty="0">
              <a:solidFill>
                <a:sysClr val="window" lastClr="FFFFFF"/>
              </a:solidFill>
              <a:latin typeface="Arial" panose="020B0604020202020204" pitchFamily="34" charset="0"/>
              <a:ea typeface="+mn-ea"/>
              <a:cs typeface="Arial" panose="020B0604020202020204" pitchFamily="34" charset="0"/>
            </a:rPr>
            <a:t>Gadewch i bobl wybod eich bod yn gwrando ac yn deall </a:t>
          </a:r>
        </a:p>
        <a:p>
          <a:pPr>
            <a:buNone/>
          </a:pPr>
          <a:r>
            <a:rPr lang="cy-GB" sz="1400" b="0" noProof="0" dirty="0">
              <a:solidFill>
                <a:sysClr val="window" lastClr="FFFFFF"/>
              </a:solidFill>
              <a:latin typeface="Arial" panose="020B0604020202020204" pitchFamily="34" charset="0"/>
              <a:ea typeface="+mn-ea"/>
              <a:cs typeface="Arial" panose="020B0604020202020204" pitchFamily="34" charset="0"/>
            </a:rPr>
            <a:t>Datganiadau adfyfyriol, ail-fframio, crynhoi</a:t>
          </a:r>
        </a:p>
      </dgm:t>
    </dgm:pt>
    <dgm:pt modelId="{62F19BAB-E8A1-4160-A7C8-50FE2F5E58C1}" type="parTrans" cxnId="{0E09E4A2-CA68-441A-87D0-1B8EA5F09034}">
      <dgm:prSet/>
      <dgm:spPr/>
      <dgm:t>
        <a:bodyPr/>
        <a:lstStyle/>
        <a:p>
          <a:endParaRPr lang="en-GB" sz="900"/>
        </a:p>
      </dgm:t>
    </dgm:pt>
    <dgm:pt modelId="{33E42897-824C-4A40-B612-DAD1FA99B896}" type="sibTrans" cxnId="{0E09E4A2-CA68-441A-87D0-1B8EA5F09034}">
      <dgm:prSet custT="1"/>
      <dgm:spPr>
        <a:xfrm>
          <a:off x="5153339" y="1522986"/>
          <a:ext cx="529537" cy="529537"/>
        </a:xfrm>
        <a:prstGeom prst="downArrow">
          <a:avLst>
            <a:gd name="adj1" fmla="val 55000"/>
            <a:gd name="adj2" fmla="val 45000"/>
          </a:avLst>
        </a:prstGeom>
        <a:solidFill>
          <a:srgbClr val="9BBB59">
            <a:tint val="40000"/>
            <a:alpha val="90000"/>
            <a:hueOff val="0"/>
            <a:satOff val="0"/>
            <a:lumOff val="0"/>
            <a:alphaOff val="0"/>
          </a:srgbClr>
        </a:solidFill>
        <a:ln w="25400" cap="flat" cmpd="sng" algn="ctr">
          <a:solidFill>
            <a:srgbClr val="9BBB59">
              <a:tint val="40000"/>
              <a:alpha val="90000"/>
              <a:hueOff val="0"/>
              <a:satOff val="0"/>
              <a:lumOff val="0"/>
              <a:alphaOff val="0"/>
            </a:srgbClr>
          </a:solidFill>
          <a:prstDash val="solid"/>
        </a:ln>
        <a:effectLst/>
      </dgm:spPr>
      <dgm:t>
        <a:bodyPr/>
        <a:lstStyle/>
        <a:p>
          <a:pPr>
            <a:buNone/>
          </a:pPr>
          <a:endParaRPr lang="en-GB" sz="900" dirty="0">
            <a:solidFill>
              <a:sysClr val="windowText" lastClr="000000">
                <a:hueOff val="0"/>
                <a:satOff val="0"/>
                <a:lumOff val="0"/>
                <a:alphaOff val="0"/>
              </a:sysClr>
            </a:solidFill>
            <a:latin typeface="Calibri"/>
            <a:ea typeface="+mn-ea"/>
            <a:cs typeface="+mn-cs"/>
          </a:endParaRPr>
        </a:p>
      </dgm:t>
    </dgm:pt>
    <dgm:pt modelId="{909289F8-4199-46D6-B6D4-9F95B9FC347C}">
      <dgm:prSet/>
      <dgm:spPr/>
      <dgm:t>
        <a:bodyPr/>
        <a:lstStyle/>
        <a:p>
          <a:endParaRPr lang="en-GB" sz="900" dirty="0"/>
        </a:p>
      </dgm:t>
    </dgm:pt>
    <dgm:pt modelId="{4EBE99A7-914F-4FD7-92D1-D66CC6AD9166}" type="parTrans" cxnId="{754649CF-9C86-4BE2-9F86-2A946642B776}">
      <dgm:prSet/>
      <dgm:spPr/>
      <dgm:t>
        <a:bodyPr/>
        <a:lstStyle/>
        <a:p>
          <a:endParaRPr lang="en-GB" sz="900"/>
        </a:p>
      </dgm:t>
    </dgm:pt>
    <dgm:pt modelId="{D64188C4-DB75-4DF1-B984-1A73904D21F2}" type="sibTrans" cxnId="{754649CF-9C86-4BE2-9F86-2A946642B776}">
      <dgm:prSet/>
      <dgm:spPr/>
      <dgm:t>
        <a:bodyPr/>
        <a:lstStyle/>
        <a:p>
          <a:endParaRPr lang="en-GB" sz="900"/>
        </a:p>
      </dgm:t>
    </dgm:pt>
    <dgm:pt modelId="{41234D47-11AB-470F-A469-C6B7CC06F596}">
      <dgm:prSet/>
      <dgm:spPr/>
      <dgm:t>
        <a:bodyPr/>
        <a:lstStyle/>
        <a:p>
          <a:endParaRPr lang="en-GB" sz="900" dirty="0"/>
        </a:p>
      </dgm:t>
    </dgm:pt>
    <dgm:pt modelId="{1BD7E41C-4502-4542-922A-A980D302650A}" type="parTrans" cxnId="{5E8BD1F8-3364-4516-A234-98FEFEB96AE0}">
      <dgm:prSet/>
      <dgm:spPr/>
      <dgm:t>
        <a:bodyPr/>
        <a:lstStyle/>
        <a:p>
          <a:endParaRPr lang="en-GB" sz="900"/>
        </a:p>
      </dgm:t>
    </dgm:pt>
    <dgm:pt modelId="{7CBA522E-73D8-468A-AE21-D3B637062939}" type="sibTrans" cxnId="{5E8BD1F8-3364-4516-A234-98FEFEB96AE0}">
      <dgm:prSet/>
      <dgm:spPr/>
      <dgm:t>
        <a:bodyPr/>
        <a:lstStyle/>
        <a:p>
          <a:endParaRPr lang="en-GB" sz="900"/>
        </a:p>
      </dgm:t>
    </dgm:pt>
    <dgm:pt modelId="{9B49672B-BF11-4DB4-891A-265C41E47E15}">
      <dgm:prSet phldrT="[Text]" custT="1"/>
      <dgm:spPr>
        <a:xfrm>
          <a:off x="630935" y="1819846"/>
          <a:ext cx="4224528" cy="798957"/>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cy-GB" sz="1400" b="1" noProof="0" dirty="0">
              <a:solidFill>
                <a:sysClr val="window" lastClr="FFFFFF"/>
              </a:solidFill>
              <a:latin typeface="Arial" panose="020B0604020202020204" pitchFamily="34" charset="0"/>
              <a:ea typeface="+mn-ea"/>
              <a:cs typeface="Arial" panose="020B0604020202020204" pitchFamily="34" charset="0"/>
            </a:rPr>
            <a:t>3.  Cwestiynau archwiliadol agored:</a:t>
          </a:r>
        </a:p>
        <a:p>
          <a:pPr>
            <a:buNone/>
          </a:pPr>
          <a:r>
            <a:rPr lang="cy-GB" sz="1400" b="0" noProof="0" dirty="0">
              <a:solidFill>
                <a:sysClr val="window" lastClr="FFFFFF"/>
              </a:solidFill>
              <a:latin typeface="Arial" panose="020B0604020202020204" pitchFamily="34" charset="0"/>
              <a:ea typeface="+mn-ea"/>
              <a:cs typeface="Arial" panose="020B0604020202020204" pitchFamily="34" charset="0"/>
            </a:rPr>
            <a:t>Beth sy'n eich pryderu fwyaf? Beth ydych chi'n sylwi arno pan fydd pethau'n gwella? Beth fyddai'n digwydd i'ch gwneud yn llai pryderus? </a:t>
          </a:r>
        </a:p>
      </dgm:t>
    </dgm:pt>
    <dgm:pt modelId="{388699D1-71FC-46DC-A046-A28F0794FECA}" type="parTrans" cxnId="{5B6568B6-BA78-4F29-8E55-0714E29FD448}">
      <dgm:prSet/>
      <dgm:spPr/>
      <dgm:t>
        <a:bodyPr/>
        <a:lstStyle/>
        <a:p>
          <a:endParaRPr lang="cy-GB" sz="900"/>
        </a:p>
      </dgm:t>
    </dgm:pt>
    <dgm:pt modelId="{0E4F5887-0593-45D0-9D8C-031949BC0DF3}" type="sibTrans" cxnId="{5B6568B6-BA78-4F29-8E55-0714E29FD448}">
      <dgm:prSet custT="1"/>
      <dgm:spPr/>
      <dgm:t>
        <a:bodyPr/>
        <a:lstStyle/>
        <a:p>
          <a:endParaRPr lang="cy-GB" sz="900"/>
        </a:p>
      </dgm:t>
    </dgm:pt>
    <dgm:pt modelId="{09AFEE7B-8FAB-4E83-ADC1-A3FD371CE535}">
      <dgm:prSet phldrT="[Text]" custT="1"/>
      <dgm:spPr>
        <a:xfrm>
          <a:off x="946404" y="2729769"/>
          <a:ext cx="4224528" cy="798957"/>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cy-GB" sz="1400" b="1" noProof="0" dirty="0">
              <a:solidFill>
                <a:sysClr val="window" lastClr="FFFFFF"/>
              </a:solidFill>
              <a:latin typeface="Arial" panose="020B0604020202020204" pitchFamily="34" charset="0"/>
              <a:ea typeface="+mn-ea"/>
              <a:cs typeface="Arial" panose="020B0604020202020204" pitchFamily="34" charset="0"/>
            </a:rPr>
            <a:t>4. Cyfnewid gwybodaeth – os yw'n briodol:</a:t>
          </a:r>
        </a:p>
        <a:p>
          <a:pPr>
            <a:buNone/>
          </a:pPr>
          <a:r>
            <a:rPr lang="cy-GB" sz="1400" b="0" noProof="0" dirty="0">
              <a:solidFill>
                <a:sysClr val="window" lastClr="FFFFFF"/>
              </a:solidFill>
              <a:latin typeface="Arial" panose="020B0604020202020204" pitchFamily="34" charset="0"/>
              <a:ea typeface="+mn-ea"/>
              <a:cs typeface="Arial" panose="020B0604020202020204" pitchFamily="34" charset="0"/>
            </a:rPr>
            <a:t>Hoffech chi i mi roi rhagor o wybodaeth i chi? A alla i ofyn i chi am ychydig yn fwy o wybodaeth?</a:t>
          </a:r>
          <a:r>
            <a:rPr lang="cy-GB" sz="1400" b="1" noProof="0" dirty="0">
              <a:solidFill>
                <a:sysClr val="window" lastClr="FFFFFF"/>
              </a:solidFill>
              <a:latin typeface="Arial" panose="020B0604020202020204" pitchFamily="34" charset="0"/>
              <a:ea typeface="+mn-ea"/>
              <a:cs typeface="Arial" panose="020B0604020202020204" pitchFamily="34" charset="0"/>
            </a:rPr>
            <a:t> </a:t>
          </a:r>
        </a:p>
      </dgm:t>
    </dgm:pt>
    <dgm:pt modelId="{63663A51-0EE4-49F4-8C69-A3B2A175DD63}" type="parTrans" cxnId="{7D675E6C-2CA0-4C2C-BAA5-27CA34701999}">
      <dgm:prSet/>
      <dgm:spPr/>
      <dgm:t>
        <a:bodyPr/>
        <a:lstStyle/>
        <a:p>
          <a:endParaRPr lang="cy-GB" sz="900"/>
        </a:p>
      </dgm:t>
    </dgm:pt>
    <dgm:pt modelId="{ABB36355-2851-4091-8863-5F51B856BE51}" type="sibTrans" cxnId="{7D675E6C-2CA0-4C2C-BAA5-27CA34701999}">
      <dgm:prSet custT="1"/>
      <dgm:spPr/>
      <dgm:t>
        <a:bodyPr/>
        <a:lstStyle/>
        <a:p>
          <a:endParaRPr lang="cy-GB" sz="900"/>
        </a:p>
      </dgm:t>
    </dgm:pt>
    <dgm:pt modelId="{63AA77E0-D1B2-41A3-9326-944D4A79084A}">
      <dgm:prSet phldrT="[Text]" custT="1"/>
      <dgm:spPr>
        <a:xfrm>
          <a:off x="1261871" y="3639693"/>
          <a:ext cx="4224528" cy="798957"/>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cy-GB" sz="1400" b="1" noProof="0" dirty="0">
              <a:solidFill>
                <a:sysClr val="window" lastClr="FFFFFF"/>
              </a:solidFill>
              <a:latin typeface="Arial" panose="020B0604020202020204" pitchFamily="34" charset="0"/>
              <a:ea typeface="+mn-ea"/>
              <a:cs typeface="Arial" panose="020B0604020202020204" pitchFamily="34" charset="0"/>
            </a:rPr>
            <a:t>5. Crynodeb a chamau gweithredu – canolbwyntio ar faterion allweddol:   </a:t>
          </a:r>
        </a:p>
        <a:p>
          <a:pPr>
            <a:buNone/>
          </a:pPr>
          <a:r>
            <a:rPr lang="cy-GB" sz="1400" b="0" noProof="0" dirty="0">
              <a:solidFill>
                <a:sysClr val="window" lastClr="FFFFFF"/>
              </a:solidFill>
              <a:latin typeface="Arial" panose="020B0604020202020204" pitchFamily="34" charset="0"/>
              <a:ea typeface="+mn-ea"/>
              <a:cs typeface="Arial" panose="020B0604020202020204" pitchFamily="34" charset="0"/>
            </a:rPr>
            <a:t>Pa gryfderau/sgiliau/ysgogiadau ydych chi'n eu gweld? Pa gamau ydych chi wedi penderfynu eu gweithredu? Crynodebau grymuso</a:t>
          </a:r>
        </a:p>
      </dgm:t>
    </dgm:pt>
    <dgm:pt modelId="{B5B6BC22-3950-4ED6-A407-4ED8F2AA83AC}" type="parTrans" cxnId="{DA698388-CA6B-4B40-B188-8898DB54EEC6}">
      <dgm:prSet/>
      <dgm:spPr/>
      <dgm:t>
        <a:bodyPr/>
        <a:lstStyle/>
        <a:p>
          <a:endParaRPr lang="cy-GB" sz="900"/>
        </a:p>
      </dgm:t>
    </dgm:pt>
    <dgm:pt modelId="{BCDD554E-ACC2-40E4-B66C-00ABAD96B396}" type="sibTrans" cxnId="{DA698388-CA6B-4B40-B188-8898DB54EEC6}">
      <dgm:prSet/>
      <dgm:spPr/>
      <dgm:t>
        <a:bodyPr/>
        <a:lstStyle/>
        <a:p>
          <a:endParaRPr lang="cy-GB" sz="900"/>
        </a:p>
      </dgm:t>
    </dgm:pt>
    <dgm:pt modelId="{2262973C-3CB4-479E-AACE-CD93DD4E0C27}" type="pres">
      <dgm:prSet presAssocID="{D9065B4A-114E-4747-B96F-2DEB6A123CDB}" presName="outerComposite" presStyleCnt="0">
        <dgm:presLayoutVars>
          <dgm:chMax val="5"/>
          <dgm:dir/>
          <dgm:resizeHandles val="exact"/>
        </dgm:presLayoutVars>
      </dgm:prSet>
      <dgm:spPr/>
    </dgm:pt>
    <dgm:pt modelId="{60B07A30-F3E0-432D-8BD2-E0E1DABBF8CE}" type="pres">
      <dgm:prSet presAssocID="{D9065B4A-114E-4747-B96F-2DEB6A123CDB}" presName="dummyMaxCanvas" presStyleCnt="0">
        <dgm:presLayoutVars/>
      </dgm:prSet>
      <dgm:spPr/>
    </dgm:pt>
    <dgm:pt modelId="{B5EE94E9-7EF6-47A9-9477-6896120B18ED}" type="pres">
      <dgm:prSet presAssocID="{D9065B4A-114E-4747-B96F-2DEB6A123CDB}" presName="FiveNodes_1" presStyleLbl="node1" presStyleIdx="0" presStyleCnt="5" custLinFactNeighborX="2384" custLinFactNeighborY="2259">
        <dgm:presLayoutVars>
          <dgm:bulletEnabled val="1"/>
        </dgm:presLayoutVars>
      </dgm:prSet>
      <dgm:spPr/>
    </dgm:pt>
    <dgm:pt modelId="{C9B66363-C91F-4969-AEA8-F84048DEA425}" type="pres">
      <dgm:prSet presAssocID="{D9065B4A-114E-4747-B96F-2DEB6A123CDB}" presName="FiveNodes_2" presStyleLbl="node1" presStyleIdx="1" presStyleCnt="5">
        <dgm:presLayoutVars>
          <dgm:bulletEnabled val="1"/>
        </dgm:presLayoutVars>
      </dgm:prSet>
      <dgm:spPr/>
    </dgm:pt>
    <dgm:pt modelId="{4F299A03-841A-445C-B8DA-0D5E92FC7C5F}" type="pres">
      <dgm:prSet presAssocID="{D9065B4A-114E-4747-B96F-2DEB6A123CDB}" presName="FiveNodes_3" presStyleLbl="node1" presStyleIdx="2" presStyleCnt="5">
        <dgm:presLayoutVars>
          <dgm:bulletEnabled val="1"/>
        </dgm:presLayoutVars>
      </dgm:prSet>
      <dgm:spPr>
        <a:prstGeom prst="roundRect">
          <a:avLst>
            <a:gd name="adj" fmla="val 10000"/>
          </a:avLst>
        </a:prstGeom>
      </dgm:spPr>
    </dgm:pt>
    <dgm:pt modelId="{6C62CFDA-D490-45E0-AEE5-393E7DD3A8B2}" type="pres">
      <dgm:prSet presAssocID="{D9065B4A-114E-4747-B96F-2DEB6A123CDB}" presName="FiveNodes_4" presStyleLbl="node1" presStyleIdx="3" presStyleCnt="5">
        <dgm:presLayoutVars>
          <dgm:bulletEnabled val="1"/>
        </dgm:presLayoutVars>
      </dgm:prSet>
      <dgm:spPr>
        <a:prstGeom prst="roundRect">
          <a:avLst>
            <a:gd name="adj" fmla="val 10000"/>
          </a:avLst>
        </a:prstGeom>
      </dgm:spPr>
    </dgm:pt>
    <dgm:pt modelId="{2084598E-C45C-4367-835B-27549829F304}" type="pres">
      <dgm:prSet presAssocID="{D9065B4A-114E-4747-B96F-2DEB6A123CDB}" presName="FiveNodes_5" presStyleLbl="node1" presStyleIdx="4" presStyleCnt="5" custScaleX="109536">
        <dgm:presLayoutVars>
          <dgm:bulletEnabled val="1"/>
        </dgm:presLayoutVars>
      </dgm:prSet>
      <dgm:spPr>
        <a:prstGeom prst="roundRect">
          <a:avLst>
            <a:gd name="adj" fmla="val 10000"/>
          </a:avLst>
        </a:prstGeom>
      </dgm:spPr>
    </dgm:pt>
    <dgm:pt modelId="{12A27842-8E85-494E-8569-FAD9BCC29C4C}" type="pres">
      <dgm:prSet presAssocID="{D9065B4A-114E-4747-B96F-2DEB6A123CDB}" presName="FiveConn_1-2" presStyleLbl="fgAccFollowNode1" presStyleIdx="0" presStyleCnt="4">
        <dgm:presLayoutVars>
          <dgm:bulletEnabled val="1"/>
        </dgm:presLayoutVars>
      </dgm:prSet>
      <dgm:spPr/>
    </dgm:pt>
    <dgm:pt modelId="{22EB1697-6E2B-489D-87C6-AC02792B0877}" type="pres">
      <dgm:prSet presAssocID="{D9065B4A-114E-4747-B96F-2DEB6A123CDB}" presName="FiveConn_2-3" presStyleLbl="fgAccFollowNode1" presStyleIdx="1" presStyleCnt="4">
        <dgm:presLayoutVars>
          <dgm:bulletEnabled val="1"/>
        </dgm:presLayoutVars>
      </dgm:prSet>
      <dgm:spPr/>
    </dgm:pt>
    <dgm:pt modelId="{032E1E70-DB8D-46E5-A97B-185CFEFFA031}" type="pres">
      <dgm:prSet presAssocID="{D9065B4A-114E-4747-B96F-2DEB6A123CDB}" presName="FiveConn_3-4" presStyleLbl="fgAccFollowNode1" presStyleIdx="2" presStyleCnt="4">
        <dgm:presLayoutVars>
          <dgm:bulletEnabled val="1"/>
        </dgm:presLayoutVars>
      </dgm:prSet>
      <dgm:spPr/>
    </dgm:pt>
    <dgm:pt modelId="{20EBAB64-FC62-4E0D-84A1-FDA525D41C9E}" type="pres">
      <dgm:prSet presAssocID="{D9065B4A-114E-4747-B96F-2DEB6A123CDB}" presName="FiveConn_4-5" presStyleLbl="fgAccFollowNode1" presStyleIdx="3" presStyleCnt="4">
        <dgm:presLayoutVars>
          <dgm:bulletEnabled val="1"/>
        </dgm:presLayoutVars>
      </dgm:prSet>
      <dgm:spPr/>
    </dgm:pt>
    <dgm:pt modelId="{02A644AF-4387-4B17-986B-3F9150893FAD}" type="pres">
      <dgm:prSet presAssocID="{D9065B4A-114E-4747-B96F-2DEB6A123CDB}" presName="FiveNodes_1_text" presStyleLbl="node1" presStyleIdx="4" presStyleCnt="5">
        <dgm:presLayoutVars>
          <dgm:bulletEnabled val="1"/>
        </dgm:presLayoutVars>
      </dgm:prSet>
      <dgm:spPr/>
    </dgm:pt>
    <dgm:pt modelId="{EBE35193-E9F8-40A0-8691-635F00E6CD1C}" type="pres">
      <dgm:prSet presAssocID="{D9065B4A-114E-4747-B96F-2DEB6A123CDB}" presName="FiveNodes_2_text" presStyleLbl="node1" presStyleIdx="4" presStyleCnt="5">
        <dgm:presLayoutVars>
          <dgm:bulletEnabled val="1"/>
        </dgm:presLayoutVars>
      </dgm:prSet>
      <dgm:spPr/>
    </dgm:pt>
    <dgm:pt modelId="{F8418771-24BE-411B-9A94-E959AD304039}" type="pres">
      <dgm:prSet presAssocID="{D9065B4A-114E-4747-B96F-2DEB6A123CDB}" presName="FiveNodes_3_text" presStyleLbl="node1" presStyleIdx="4" presStyleCnt="5">
        <dgm:presLayoutVars>
          <dgm:bulletEnabled val="1"/>
        </dgm:presLayoutVars>
      </dgm:prSet>
      <dgm:spPr/>
    </dgm:pt>
    <dgm:pt modelId="{05CB90E8-83E2-4627-8834-59E28077D798}" type="pres">
      <dgm:prSet presAssocID="{D9065B4A-114E-4747-B96F-2DEB6A123CDB}" presName="FiveNodes_4_text" presStyleLbl="node1" presStyleIdx="4" presStyleCnt="5">
        <dgm:presLayoutVars>
          <dgm:bulletEnabled val="1"/>
        </dgm:presLayoutVars>
      </dgm:prSet>
      <dgm:spPr/>
    </dgm:pt>
    <dgm:pt modelId="{2286EB24-C0C9-4245-8FD3-1BC9DB45514D}" type="pres">
      <dgm:prSet presAssocID="{D9065B4A-114E-4747-B96F-2DEB6A123CDB}" presName="FiveNodes_5_text" presStyleLbl="node1" presStyleIdx="4" presStyleCnt="5">
        <dgm:presLayoutVars>
          <dgm:bulletEnabled val="1"/>
        </dgm:presLayoutVars>
      </dgm:prSet>
      <dgm:spPr/>
    </dgm:pt>
  </dgm:ptLst>
  <dgm:cxnLst>
    <dgm:cxn modelId="{03080807-F254-4694-9E6A-85658A113530}" type="presOf" srcId="{33E42897-824C-4A40-B612-DAD1FA99B896}" destId="{22EB1697-6E2B-489D-87C6-AC02792B0877}" srcOrd="0" destOrd="0" presId="urn:microsoft.com/office/officeart/2005/8/layout/vProcess5"/>
    <dgm:cxn modelId="{BC7C992B-5F2A-4C6F-AA20-E94082E8156A}" type="presOf" srcId="{9B49672B-BF11-4DB4-891A-265C41E47E15}" destId="{4F299A03-841A-445C-B8DA-0D5E92FC7C5F}" srcOrd="0" destOrd="0" presId="urn:microsoft.com/office/officeart/2005/8/layout/vProcess5"/>
    <dgm:cxn modelId="{30ED3931-19E8-4322-B802-09AB6B57D478}" type="presOf" srcId="{0E4F5887-0593-45D0-9D8C-031949BC0DF3}" destId="{032E1E70-DB8D-46E5-A97B-185CFEFFA031}" srcOrd="0" destOrd="0" presId="urn:microsoft.com/office/officeart/2005/8/layout/vProcess5"/>
    <dgm:cxn modelId="{A8C23767-6701-4A1D-B625-75B4D209AA33}" type="presOf" srcId="{9B49672B-BF11-4DB4-891A-265C41E47E15}" destId="{F8418771-24BE-411B-9A94-E959AD304039}" srcOrd="1" destOrd="0" presId="urn:microsoft.com/office/officeart/2005/8/layout/vProcess5"/>
    <dgm:cxn modelId="{1A201E4A-AA7D-4FD5-B27C-74F2598BF1A6}" type="presOf" srcId="{09AFEE7B-8FAB-4E83-ADC1-A3FD371CE535}" destId="{6C62CFDA-D490-45E0-AEE5-393E7DD3A8B2}" srcOrd="0" destOrd="0" presId="urn:microsoft.com/office/officeart/2005/8/layout/vProcess5"/>
    <dgm:cxn modelId="{7D675E6C-2CA0-4C2C-BAA5-27CA34701999}" srcId="{D9065B4A-114E-4747-B96F-2DEB6A123CDB}" destId="{09AFEE7B-8FAB-4E83-ADC1-A3FD371CE535}" srcOrd="3" destOrd="0" parTransId="{63663A51-0EE4-49F4-8C69-A3B2A175DD63}" sibTransId="{ABB36355-2851-4091-8863-5F51B856BE51}"/>
    <dgm:cxn modelId="{F938674D-3A0E-48FE-B7F6-CEAAD0311ACB}" type="presOf" srcId="{63AA77E0-D1B2-41A3-9326-944D4A79084A}" destId="{2084598E-C45C-4367-835B-27549829F304}" srcOrd="0" destOrd="0" presId="urn:microsoft.com/office/officeart/2005/8/layout/vProcess5"/>
    <dgm:cxn modelId="{DA698388-CA6B-4B40-B188-8898DB54EEC6}" srcId="{D9065B4A-114E-4747-B96F-2DEB6A123CDB}" destId="{63AA77E0-D1B2-41A3-9326-944D4A79084A}" srcOrd="4" destOrd="0" parTransId="{B5B6BC22-3950-4ED6-A407-4ED8F2AA83AC}" sibTransId="{BCDD554E-ACC2-40E4-B66C-00ABAD96B396}"/>
    <dgm:cxn modelId="{8B61488E-5668-41CE-9ACB-23A06562C7B0}" srcId="{D9065B4A-114E-4747-B96F-2DEB6A123CDB}" destId="{65C5894A-693D-4B50-8C9B-56BC449BC791}" srcOrd="0" destOrd="0" parTransId="{B6C0C22C-A3F9-48DE-824A-A4FEAD61F667}" sibTransId="{716FFB6F-56CA-4F66-B12A-C00C973EDC6F}"/>
    <dgm:cxn modelId="{0E09E4A2-CA68-441A-87D0-1B8EA5F09034}" srcId="{D9065B4A-114E-4747-B96F-2DEB6A123CDB}" destId="{0A3C2D52-57DC-4346-83DA-BD7CF447A70F}" srcOrd="1" destOrd="0" parTransId="{62F19BAB-E8A1-4160-A7C8-50FE2F5E58C1}" sibTransId="{33E42897-824C-4A40-B612-DAD1FA99B896}"/>
    <dgm:cxn modelId="{5B6568B6-BA78-4F29-8E55-0714E29FD448}" srcId="{D9065B4A-114E-4747-B96F-2DEB6A123CDB}" destId="{9B49672B-BF11-4DB4-891A-265C41E47E15}" srcOrd="2" destOrd="0" parTransId="{388699D1-71FC-46DC-A046-A28F0794FECA}" sibTransId="{0E4F5887-0593-45D0-9D8C-031949BC0DF3}"/>
    <dgm:cxn modelId="{D9A2E3C8-F55C-40A7-A9A9-7CE22DAC6D15}" type="presOf" srcId="{65C5894A-693D-4B50-8C9B-56BC449BC791}" destId="{02A644AF-4387-4B17-986B-3F9150893FAD}" srcOrd="1" destOrd="0" presId="urn:microsoft.com/office/officeart/2005/8/layout/vProcess5"/>
    <dgm:cxn modelId="{754649CF-9C86-4BE2-9F86-2A946642B776}" srcId="{D9065B4A-114E-4747-B96F-2DEB6A123CDB}" destId="{909289F8-4199-46D6-B6D4-9F95B9FC347C}" srcOrd="5" destOrd="0" parTransId="{4EBE99A7-914F-4FD7-92D1-D66CC6AD9166}" sibTransId="{D64188C4-DB75-4DF1-B984-1A73904D21F2}"/>
    <dgm:cxn modelId="{26700FD5-A143-4F67-92CB-F35E60861AC5}" type="presOf" srcId="{0A3C2D52-57DC-4346-83DA-BD7CF447A70F}" destId="{C9B66363-C91F-4969-AEA8-F84048DEA425}" srcOrd="0" destOrd="0" presId="urn:microsoft.com/office/officeart/2005/8/layout/vProcess5"/>
    <dgm:cxn modelId="{65C970D7-D03A-48B6-8AF5-9E8591EE2DAC}" type="presOf" srcId="{716FFB6F-56CA-4F66-B12A-C00C973EDC6F}" destId="{12A27842-8E85-494E-8569-FAD9BCC29C4C}" srcOrd="0" destOrd="0" presId="urn:microsoft.com/office/officeart/2005/8/layout/vProcess5"/>
    <dgm:cxn modelId="{67E172DF-1669-4BBB-80B4-038D0454615B}" type="presOf" srcId="{D9065B4A-114E-4747-B96F-2DEB6A123CDB}" destId="{2262973C-3CB4-479E-AACE-CD93DD4E0C27}" srcOrd="0" destOrd="0" presId="urn:microsoft.com/office/officeart/2005/8/layout/vProcess5"/>
    <dgm:cxn modelId="{6136B0E5-8E5B-4683-957F-2B2D7A8E31D1}" type="presOf" srcId="{0A3C2D52-57DC-4346-83DA-BD7CF447A70F}" destId="{EBE35193-E9F8-40A0-8691-635F00E6CD1C}" srcOrd="1" destOrd="0" presId="urn:microsoft.com/office/officeart/2005/8/layout/vProcess5"/>
    <dgm:cxn modelId="{A0428CE8-ABFC-4619-B0C5-AD4CFF20BAAC}" type="presOf" srcId="{63AA77E0-D1B2-41A3-9326-944D4A79084A}" destId="{2286EB24-C0C9-4245-8FD3-1BC9DB45514D}" srcOrd="1" destOrd="0" presId="urn:microsoft.com/office/officeart/2005/8/layout/vProcess5"/>
    <dgm:cxn modelId="{351F50F5-9976-4C31-9D5B-9613C0A34C5A}" type="presOf" srcId="{ABB36355-2851-4091-8863-5F51B856BE51}" destId="{20EBAB64-FC62-4E0D-84A1-FDA525D41C9E}" srcOrd="0" destOrd="0" presId="urn:microsoft.com/office/officeart/2005/8/layout/vProcess5"/>
    <dgm:cxn modelId="{15A9D6F7-091F-4A04-BCB7-F85FA349388E}" type="presOf" srcId="{09AFEE7B-8FAB-4E83-ADC1-A3FD371CE535}" destId="{05CB90E8-83E2-4627-8834-59E28077D798}" srcOrd="1" destOrd="0" presId="urn:microsoft.com/office/officeart/2005/8/layout/vProcess5"/>
    <dgm:cxn modelId="{5E8BD1F8-3364-4516-A234-98FEFEB96AE0}" srcId="{D9065B4A-114E-4747-B96F-2DEB6A123CDB}" destId="{41234D47-11AB-470F-A469-C6B7CC06F596}" srcOrd="6" destOrd="0" parTransId="{1BD7E41C-4502-4542-922A-A980D302650A}" sibTransId="{7CBA522E-73D8-468A-AE21-D3B637062939}"/>
    <dgm:cxn modelId="{100D54FF-5C7D-4A74-B7F3-548E9A70AFA5}" type="presOf" srcId="{65C5894A-693D-4B50-8C9B-56BC449BC791}" destId="{B5EE94E9-7EF6-47A9-9477-6896120B18ED}" srcOrd="0" destOrd="0" presId="urn:microsoft.com/office/officeart/2005/8/layout/vProcess5"/>
    <dgm:cxn modelId="{3EB230B7-3CAA-419E-A7DE-E683A3E14241}" type="presParOf" srcId="{2262973C-3CB4-479E-AACE-CD93DD4E0C27}" destId="{60B07A30-F3E0-432D-8BD2-E0E1DABBF8CE}" srcOrd="0" destOrd="0" presId="urn:microsoft.com/office/officeart/2005/8/layout/vProcess5"/>
    <dgm:cxn modelId="{49F24ADE-4B1D-4E6F-A157-DEFD30C6E1C0}" type="presParOf" srcId="{2262973C-3CB4-479E-AACE-CD93DD4E0C27}" destId="{B5EE94E9-7EF6-47A9-9477-6896120B18ED}" srcOrd="1" destOrd="0" presId="urn:microsoft.com/office/officeart/2005/8/layout/vProcess5"/>
    <dgm:cxn modelId="{81D7208F-3B02-426E-8BEC-3F5937D11418}" type="presParOf" srcId="{2262973C-3CB4-479E-AACE-CD93DD4E0C27}" destId="{C9B66363-C91F-4969-AEA8-F84048DEA425}" srcOrd="2" destOrd="0" presId="urn:microsoft.com/office/officeart/2005/8/layout/vProcess5"/>
    <dgm:cxn modelId="{C1A9EC20-ADCD-4DC7-AF9E-AF924EC52B1A}" type="presParOf" srcId="{2262973C-3CB4-479E-AACE-CD93DD4E0C27}" destId="{4F299A03-841A-445C-B8DA-0D5E92FC7C5F}" srcOrd="3" destOrd="0" presId="urn:microsoft.com/office/officeart/2005/8/layout/vProcess5"/>
    <dgm:cxn modelId="{00AA8F6E-4B08-4B32-800C-16D66BDA590D}" type="presParOf" srcId="{2262973C-3CB4-479E-AACE-CD93DD4E0C27}" destId="{6C62CFDA-D490-45E0-AEE5-393E7DD3A8B2}" srcOrd="4" destOrd="0" presId="urn:microsoft.com/office/officeart/2005/8/layout/vProcess5"/>
    <dgm:cxn modelId="{F656BBFA-DBA6-4BEE-A4DC-B9EF9B413E62}" type="presParOf" srcId="{2262973C-3CB4-479E-AACE-CD93DD4E0C27}" destId="{2084598E-C45C-4367-835B-27549829F304}" srcOrd="5" destOrd="0" presId="urn:microsoft.com/office/officeart/2005/8/layout/vProcess5"/>
    <dgm:cxn modelId="{5E249DD3-73DB-40FC-9B6F-70B5327BDDC1}" type="presParOf" srcId="{2262973C-3CB4-479E-AACE-CD93DD4E0C27}" destId="{12A27842-8E85-494E-8569-FAD9BCC29C4C}" srcOrd="6" destOrd="0" presId="urn:microsoft.com/office/officeart/2005/8/layout/vProcess5"/>
    <dgm:cxn modelId="{924CF475-9AC7-4A38-A1C8-3D2A39DB122A}" type="presParOf" srcId="{2262973C-3CB4-479E-AACE-CD93DD4E0C27}" destId="{22EB1697-6E2B-489D-87C6-AC02792B0877}" srcOrd="7" destOrd="0" presId="urn:microsoft.com/office/officeart/2005/8/layout/vProcess5"/>
    <dgm:cxn modelId="{7A491164-D638-4D2C-890E-ED3863C26C7E}" type="presParOf" srcId="{2262973C-3CB4-479E-AACE-CD93DD4E0C27}" destId="{032E1E70-DB8D-46E5-A97B-185CFEFFA031}" srcOrd="8" destOrd="0" presId="urn:microsoft.com/office/officeart/2005/8/layout/vProcess5"/>
    <dgm:cxn modelId="{EABB5062-10FE-44FD-8DB8-28D63BBA46F0}" type="presParOf" srcId="{2262973C-3CB4-479E-AACE-CD93DD4E0C27}" destId="{20EBAB64-FC62-4E0D-84A1-FDA525D41C9E}" srcOrd="9" destOrd="0" presId="urn:microsoft.com/office/officeart/2005/8/layout/vProcess5"/>
    <dgm:cxn modelId="{AEC697F6-83BC-4CE1-B0A8-975A68416DCE}" type="presParOf" srcId="{2262973C-3CB4-479E-AACE-CD93DD4E0C27}" destId="{02A644AF-4387-4B17-986B-3F9150893FAD}" srcOrd="10" destOrd="0" presId="urn:microsoft.com/office/officeart/2005/8/layout/vProcess5"/>
    <dgm:cxn modelId="{C9B5B7E8-E3F4-4A35-82C8-84F9E9EA5352}" type="presParOf" srcId="{2262973C-3CB4-479E-AACE-CD93DD4E0C27}" destId="{EBE35193-E9F8-40A0-8691-635F00E6CD1C}" srcOrd="11" destOrd="0" presId="urn:microsoft.com/office/officeart/2005/8/layout/vProcess5"/>
    <dgm:cxn modelId="{B357416F-A955-491D-AA6B-177547422453}" type="presParOf" srcId="{2262973C-3CB4-479E-AACE-CD93DD4E0C27}" destId="{F8418771-24BE-411B-9A94-E959AD304039}" srcOrd="12" destOrd="0" presId="urn:microsoft.com/office/officeart/2005/8/layout/vProcess5"/>
    <dgm:cxn modelId="{4FE81681-3807-4F66-837A-3D7CAA05E515}" type="presParOf" srcId="{2262973C-3CB4-479E-AACE-CD93DD4E0C27}" destId="{05CB90E8-83E2-4627-8834-59E28077D798}" srcOrd="13" destOrd="0" presId="urn:microsoft.com/office/officeart/2005/8/layout/vProcess5"/>
    <dgm:cxn modelId="{0E71BBB3-D357-4715-A5AF-BF1924181B7B}" type="presParOf" srcId="{2262973C-3CB4-479E-AACE-CD93DD4E0C27}" destId="{2286EB24-C0C9-4245-8FD3-1BC9DB45514D}"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9065B4A-114E-4747-B96F-2DEB6A123CDB}"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GB"/>
        </a:p>
      </dgm:t>
    </dgm:pt>
    <dgm:pt modelId="{65C5894A-693D-4B50-8C9B-56BC449BC791}">
      <dgm:prSet phldrT="[Text]" custT="1"/>
      <dgm:spPr>
        <a:xfrm>
          <a:off x="0" y="0"/>
          <a:ext cx="5287994" cy="814673"/>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400" b="1" dirty="0">
              <a:solidFill>
                <a:sysClr val="window" lastClr="FFFFFF"/>
              </a:solidFill>
              <a:latin typeface="Arial" panose="020B0604020202020204" pitchFamily="34" charset="0"/>
              <a:ea typeface="+mn-ea"/>
              <a:cs typeface="Arial" panose="020B0604020202020204" pitchFamily="34" charset="0"/>
            </a:rPr>
            <a:t>1. Open engaging questions:</a:t>
          </a:r>
        </a:p>
        <a:p>
          <a:pPr>
            <a:buNone/>
          </a:pPr>
          <a:r>
            <a:rPr lang="en-GB" sz="1400" b="0" dirty="0">
              <a:solidFill>
                <a:sysClr val="window" lastClr="FFFFFF"/>
              </a:solidFill>
              <a:latin typeface="Arial" panose="020B0604020202020204" pitchFamily="34" charset="0"/>
              <a:ea typeface="+mn-ea"/>
              <a:cs typeface="Arial" panose="020B0604020202020204" pitchFamily="34" charset="0"/>
            </a:rPr>
            <a:t>Tell me a bit about what's happening? NOT What’s the problem and how can I help?</a:t>
          </a:r>
        </a:p>
      </dgm:t>
    </dgm:pt>
    <dgm:pt modelId="{B6C0C22C-A3F9-48DE-824A-A4FEAD61F667}" type="parTrans" cxnId="{8B61488E-5668-41CE-9ACB-23A06562C7B0}">
      <dgm:prSet/>
      <dgm:spPr/>
      <dgm:t>
        <a:bodyPr/>
        <a:lstStyle/>
        <a:p>
          <a:endParaRPr lang="en-GB" sz="900"/>
        </a:p>
      </dgm:t>
    </dgm:pt>
    <dgm:pt modelId="{716FFB6F-56CA-4F66-B12A-C00C973EDC6F}" type="sibTrans" cxnId="{8B61488E-5668-41CE-9ACB-23A06562C7B0}">
      <dgm:prSet custT="1"/>
      <dgm:spPr>
        <a:xfrm>
          <a:off x="4758456" y="595164"/>
          <a:ext cx="529537" cy="529537"/>
        </a:xfrm>
        <a:prstGeom prst="downArrow">
          <a:avLst>
            <a:gd name="adj1" fmla="val 55000"/>
            <a:gd name="adj2" fmla="val 45000"/>
          </a:avLst>
        </a:prstGeom>
        <a:solidFill>
          <a:srgbClr val="C0504D">
            <a:tint val="40000"/>
            <a:alpha val="90000"/>
            <a:hueOff val="0"/>
            <a:satOff val="0"/>
            <a:lumOff val="0"/>
            <a:alphaOff val="0"/>
          </a:srgbClr>
        </a:solidFill>
        <a:ln w="25400" cap="flat" cmpd="sng" algn="ctr">
          <a:solidFill>
            <a:srgbClr val="C0504D">
              <a:tint val="40000"/>
              <a:alpha val="90000"/>
              <a:hueOff val="0"/>
              <a:satOff val="0"/>
              <a:lumOff val="0"/>
              <a:alphaOff val="0"/>
            </a:srgbClr>
          </a:solidFill>
          <a:prstDash val="solid"/>
        </a:ln>
        <a:effectLst/>
      </dgm:spPr>
      <dgm:t>
        <a:bodyPr/>
        <a:lstStyle/>
        <a:p>
          <a:pPr>
            <a:buNone/>
          </a:pPr>
          <a:endParaRPr lang="en-GB" sz="900" dirty="0">
            <a:solidFill>
              <a:sysClr val="windowText" lastClr="000000">
                <a:hueOff val="0"/>
                <a:satOff val="0"/>
                <a:lumOff val="0"/>
                <a:alphaOff val="0"/>
              </a:sysClr>
            </a:solidFill>
            <a:latin typeface="Calibri"/>
            <a:ea typeface="+mn-ea"/>
            <a:cs typeface="+mn-cs"/>
          </a:endParaRPr>
        </a:p>
      </dgm:t>
    </dgm:pt>
    <dgm:pt modelId="{0A3C2D52-57DC-4346-83DA-BD7CF447A70F}">
      <dgm:prSet phldrT="[Text]" custT="1"/>
      <dgm:spPr>
        <a:xfrm>
          <a:off x="394882" y="927822"/>
          <a:ext cx="5287994" cy="814673"/>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400" b="1" dirty="0">
              <a:solidFill>
                <a:sysClr val="window" lastClr="FFFFFF"/>
              </a:solidFill>
              <a:latin typeface="Arial" panose="020B0604020202020204" pitchFamily="34" charset="0"/>
              <a:ea typeface="+mn-ea"/>
              <a:cs typeface="Arial" panose="020B0604020202020204" pitchFamily="34" charset="0"/>
            </a:rPr>
            <a:t>2. Active listening:</a:t>
          </a:r>
        </a:p>
        <a:p>
          <a:pPr>
            <a:buNone/>
          </a:pPr>
          <a:r>
            <a:rPr lang="en-GB" sz="1400" b="0" dirty="0">
              <a:solidFill>
                <a:sysClr val="window" lastClr="FFFFFF"/>
              </a:solidFill>
              <a:latin typeface="Arial" panose="020B0604020202020204" pitchFamily="34" charset="0"/>
              <a:ea typeface="+mn-ea"/>
              <a:cs typeface="Arial" panose="020B0604020202020204" pitchFamily="34" charset="0"/>
            </a:rPr>
            <a:t>Let people know you are listening and understand</a:t>
          </a:r>
        </a:p>
        <a:p>
          <a:pPr>
            <a:buNone/>
          </a:pPr>
          <a:r>
            <a:rPr lang="en-GB" sz="1400" b="0" dirty="0">
              <a:solidFill>
                <a:sysClr val="window" lastClr="FFFFFF"/>
              </a:solidFill>
              <a:latin typeface="Arial" panose="020B0604020202020204" pitchFamily="34" charset="0"/>
              <a:ea typeface="+mn-ea"/>
              <a:cs typeface="Arial" panose="020B0604020202020204" pitchFamily="34" charset="0"/>
            </a:rPr>
            <a:t>Reflective statements, reframing, summarising</a:t>
          </a:r>
        </a:p>
      </dgm:t>
    </dgm:pt>
    <dgm:pt modelId="{62F19BAB-E8A1-4160-A7C8-50FE2F5E58C1}" type="parTrans" cxnId="{0E09E4A2-CA68-441A-87D0-1B8EA5F09034}">
      <dgm:prSet/>
      <dgm:spPr/>
      <dgm:t>
        <a:bodyPr/>
        <a:lstStyle/>
        <a:p>
          <a:endParaRPr lang="en-GB" sz="900"/>
        </a:p>
      </dgm:t>
    </dgm:pt>
    <dgm:pt modelId="{33E42897-824C-4A40-B612-DAD1FA99B896}" type="sibTrans" cxnId="{0E09E4A2-CA68-441A-87D0-1B8EA5F09034}">
      <dgm:prSet custT="1"/>
      <dgm:spPr>
        <a:xfrm>
          <a:off x="5153339" y="1522986"/>
          <a:ext cx="529537" cy="529537"/>
        </a:xfrm>
        <a:prstGeom prst="downArrow">
          <a:avLst>
            <a:gd name="adj1" fmla="val 55000"/>
            <a:gd name="adj2" fmla="val 45000"/>
          </a:avLst>
        </a:prstGeom>
        <a:solidFill>
          <a:srgbClr val="9BBB59">
            <a:tint val="40000"/>
            <a:alpha val="90000"/>
            <a:hueOff val="0"/>
            <a:satOff val="0"/>
            <a:lumOff val="0"/>
            <a:alphaOff val="0"/>
          </a:srgbClr>
        </a:solidFill>
        <a:ln w="25400" cap="flat" cmpd="sng" algn="ctr">
          <a:solidFill>
            <a:srgbClr val="9BBB59">
              <a:tint val="40000"/>
              <a:alpha val="90000"/>
              <a:hueOff val="0"/>
              <a:satOff val="0"/>
              <a:lumOff val="0"/>
              <a:alphaOff val="0"/>
            </a:srgbClr>
          </a:solidFill>
          <a:prstDash val="solid"/>
        </a:ln>
        <a:effectLst/>
      </dgm:spPr>
      <dgm:t>
        <a:bodyPr/>
        <a:lstStyle/>
        <a:p>
          <a:pPr>
            <a:buNone/>
          </a:pPr>
          <a:endParaRPr lang="en-GB" sz="900" dirty="0">
            <a:solidFill>
              <a:sysClr val="windowText" lastClr="000000">
                <a:hueOff val="0"/>
                <a:satOff val="0"/>
                <a:lumOff val="0"/>
                <a:alphaOff val="0"/>
              </a:sysClr>
            </a:solidFill>
            <a:latin typeface="Calibri"/>
            <a:ea typeface="+mn-ea"/>
            <a:cs typeface="+mn-cs"/>
          </a:endParaRPr>
        </a:p>
      </dgm:t>
    </dgm:pt>
    <dgm:pt modelId="{909289F8-4199-46D6-B6D4-9F95B9FC347C}">
      <dgm:prSet/>
      <dgm:spPr/>
      <dgm:t>
        <a:bodyPr/>
        <a:lstStyle/>
        <a:p>
          <a:endParaRPr lang="en-GB" sz="900"/>
        </a:p>
      </dgm:t>
    </dgm:pt>
    <dgm:pt modelId="{4EBE99A7-914F-4FD7-92D1-D66CC6AD9166}" type="parTrans" cxnId="{754649CF-9C86-4BE2-9F86-2A946642B776}">
      <dgm:prSet/>
      <dgm:spPr/>
      <dgm:t>
        <a:bodyPr/>
        <a:lstStyle/>
        <a:p>
          <a:endParaRPr lang="en-GB" sz="900"/>
        </a:p>
      </dgm:t>
    </dgm:pt>
    <dgm:pt modelId="{D64188C4-DB75-4DF1-B984-1A73904D21F2}" type="sibTrans" cxnId="{754649CF-9C86-4BE2-9F86-2A946642B776}">
      <dgm:prSet/>
      <dgm:spPr/>
      <dgm:t>
        <a:bodyPr/>
        <a:lstStyle/>
        <a:p>
          <a:endParaRPr lang="en-GB" sz="900"/>
        </a:p>
      </dgm:t>
    </dgm:pt>
    <dgm:pt modelId="{41234D47-11AB-470F-A469-C6B7CC06F596}">
      <dgm:prSet/>
      <dgm:spPr/>
      <dgm:t>
        <a:bodyPr/>
        <a:lstStyle/>
        <a:p>
          <a:endParaRPr lang="en-GB" sz="900"/>
        </a:p>
      </dgm:t>
    </dgm:pt>
    <dgm:pt modelId="{1BD7E41C-4502-4542-922A-A980D302650A}" type="parTrans" cxnId="{5E8BD1F8-3364-4516-A234-98FEFEB96AE0}">
      <dgm:prSet/>
      <dgm:spPr/>
      <dgm:t>
        <a:bodyPr/>
        <a:lstStyle/>
        <a:p>
          <a:endParaRPr lang="en-GB" sz="900"/>
        </a:p>
      </dgm:t>
    </dgm:pt>
    <dgm:pt modelId="{7CBA522E-73D8-468A-AE21-D3B637062939}" type="sibTrans" cxnId="{5E8BD1F8-3364-4516-A234-98FEFEB96AE0}">
      <dgm:prSet/>
      <dgm:spPr/>
      <dgm:t>
        <a:bodyPr/>
        <a:lstStyle/>
        <a:p>
          <a:endParaRPr lang="en-GB" sz="900"/>
        </a:p>
      </dgm:t>
    </dgm:pt>
    <dgm:pt modelId="{6F919134-F2E6-4E0C-BDA4-6DF004AEE989}">
      <dgm:prSet phldrT="[Text]" custT="1"/>
      <dgm:spPr>
        <a:xfrm>
          <a:off x="1184648" y="2783466"/>
          <a:ext cx="5287994" cy="814673"/>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400" b="1" dirty="0">
              <a:solidFill>
                <a:sysClr val="window" lastClr="FFFFFF"/>
              </a:solidFill>
              <a:latin typeface="Arial" panose="020B0604020202020204" pitchFamily="34" charset="0"/>
              <a:ea typeface="+mn-ea"/>
              <a:cs typeface="Arial" panose="020B0604020202020204" pitchFamily="34" charset="0"/>
            </a:rPr>
            <a:t>4. Information exchange – if appropriate:</a:t>
          </a:r>
        </a:p>
        <a:p>
          <a:pPr>
            <a:buNone/>
          </a:pPr>
          <a:r>
            <a:rPr lang="en-GB" sz="1400" b="0" dirty="0">
              <a:solidFill>
                <a:sysClr val="window" lastClr="FFFFFF"/>
              </a:solidFill>
              <a:latin typeface="Arial" panose="020B0604020202020204" pitchFamily="34" charset="0"/>
              <a:ea typeface="+mn-ea"/>
              <a:cs typeface="Arial" panose="020B0604020202020204" pitchFamily="34" charset="0"/>
            </a:rPr>
            <a:t>Would you like me to give you a bit more information? Could I ask you for a little more information?</a:t>
          </a:r>
          <a:r>
            <a:rPr lang="en-GB" sz="1400" b="1" dirty="0">
              <a:solidFill>
                <a:sysClr val="window" lastClr="FFFFFF"/>
              </a:solidFill>
              <a:latin typeface="Arial" panose="020B0604020202020204" pitchFamily="34" charset="0"/>
              <a:ea typeface="+mn-ea"/>
              <a:cs typeface="Arial" panose="020B0604020202020204" pitchFamily="34" charset="0"/>
            </a:rPr>
            <a:t> </a:t>
          </a:r>
        </a:p>
      </dgm:t>
    </dgm:pt>
    <dgm:pt modelId="{D01B6267-1C7E-4011-B94D-8B17E3F9DBF6}" type="parTrans" cxnId="{3669A092-8765-4345-8A34-C0FCE805AA70}">
      <dgm:prSet/>
      <dgm:spPr/>
      <dgm:t>
        <a:bodyPr/>
        <a:lstStyle/>
        <a:p>
          <a:endParaRPr lang="en-GB" sz="900"/>
        </a:p>
      </dgm:t>
    </dgm:pt>
    <dgm:pt modelId="{9C9BF36A-126E-4830-9545-02FE725A1F76}" type="sibTrans" cxnId="{3669A092-8765-4345-8A34-C0FCE805AA70}">
      <dgm:prSet custT="1"/>
      <dgm:spPr>
        <a:xfrm>
          <a:off x="5943104" y="3374104"/>
          <a:ext cx="529537" cy="529537"/>
        </a:xfrm>
        <a:prstGeom prst="downArrow">
          <a:avLst>
            <a:gd name="adj1" fmla="val 55000"/>
            <a:gd name="adj2" fmla="val 45000"/>
          </a:avLst>
        </a:prstGeom>
        <a:solidFill>
          <a:srgbClr val="4BACC6">
            <a:tint val="40000"/>
            <a:alpha val="90000"/>
            <a:hueOff val="0"/>
            <a:satOff val="0"/>
            <a:lumOff val="0"/>
            <a:alphaOff val="0"/>
          </a:srgbClr>
        </a:solidFill>
        <a:ln w="25400" cap="flat" cmpd="sng" algn="ctr">
          <a:solidFill>
            <a:srgbClr val="4BACC6">
              <a:tint val="40000"/>
              <a:alpha val="90000"/>
              <a:hueOff val="0"/>
              <a:satOff val="0"/>
              <a:lumOff val="0"/>
              <a:alphaOff val="0"/>
            </a:srgbClr>
          </a:solidFill>
          <a:prstDash val="solid"/>
        </a:ln>
        <a:effectLst/>
      </dgm:spPr>
      <dgm:t>
        <a:bodyPr/>
        <a:lstStyle/>
        <a:p>
          <a:pPr>
            <a:buNone/>
          </a:pPr>
          <a:endParaRPr lang="en-GB" sz="900" dirty="0">
            <a:solidFill>
              <a:sysClr val="windowText" lastClr="000000">
                <a:hueOff val="0"/>
                <a:satOff val="0"/>
                <a:lumOff val="0"/>
                <a:alphaOff val="0"/>
              </a:sysClr>
            </a:solidFill>
            <a:latin typeface="Calibri"/>
            <a:ea typeface="+mn-ea"/>
            <a:cs typeface="+mn-cs"/>
          </a:endParaRPr>
        </a:p>
      </dgm:t>
    </dgm:pt>
    <dgm:pt modelId="{F450BA69-D183-4E4E-BF39-347F4E945C74}">
      <dgm:prSet phldrT="[Text]" custT="1"/>
      <dgm:spPr>
        <a:xfrm>
          <a:off x="789765" y="1855644"/>
          <a:ext cx="5287994" cy="814673"/>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400" b="1" dirty="0">
              <a:solidFill>
                <a:sysClr val="window" lastClr="FFFFFF"/>
              </a:solidFill>
              <a:latin typeface="Arial" panose="020B0604020202020204" pitchFamily="34" charset="0"/>
              <a:ea typeface="+mn-ea"/>
              <a:cs typeface="Arial" panose="020B0604020202020204" pitchFamily="34" charset="0"/>
            </a:rPr>
            <a:t>3. Open exploratory questions:</a:t>
          </a:r>
        </a:p>
        <a:p>
          <a:pPr>
            <a:buNone/>
          </a:pPr>
          <a:r>
            <a:rPr lang="en-GB" sz="1400" b="0" dirty="0">
              <a:solidFill>
                <a:sysClr val="window" lastClr="FFFFFF"/>
              </a:solidFill>
              <a:latin typeface="Arial" panose="020B0604020202020204" pitchFamily="34" charset="0"/>
              <a:ea typeface="+mn-ea"/>
              <a:cs typeface="Arial" panose="020B0604020202020204" pitchFamily="34" charset="0"/>
            </a:rPr>
            <a:t>What concerns you most? What do you notice when things are a bit better? What would be happening to make you less anxious?</a:t>
          </a:r>
        </a:p>
      </dgm:t>
    </dgm:pt>
    <dgm:pt modelId="{0AB7B148-CA1E-4CCD-A56E-6405CF7437F0}" type="parTrans" cxnId="{D913F458-1696-44D9-9B9F-14F1BCFF5D1D}">
      <dgm:prSet/>
      <dgm:spPr/>
      <dgm:t>
        <a:bodyPr/>
        <a:lstStyle/>
        <a:p>
          <a:endParaRPr lang="en-GB" sz="900"/>
        </a:p>
      </dgm:t>
    </dgm:pt>
    <dgm:pt modelId="{1227741C-078D-4534-B9E4-78C669155C5A}" type="sibTrans" cxnId="{D913F458-1696-44D9-9B9F-14F1BCFF5D1D}">
      <dgm:prSet custT="1"/>
      <dgm:spPr>
        <a:xfrm>
          <a:off x="5548222" y="2437230"/>
          <a:ext cx="529537" cy="529537"/>
        </a:xfrm>
        <a:prstGeom prst="downArrow">
          <a:avLst>
            <a:gd name="adj1" fmla="val 55000"/>
            <a:gd name="adj2" fmla="val 45000"/>
          </a:avLst>
        </a:prstGeom>
        <a:solidFill>
          <a:srgbClr val="8064A2">
            <a:tint val="40000"/>
            <a:alpha val="90000"/>
            <a:hueOff val="0"/>
            <a:satOff val="0"/>
            <a:lumOff val="0"/>
            <a:alphaOff val="0"/>
          </a:srgbClr>
        </a:solidFill>
        <a:ln w="25400" cap="flat" cmpd="sng" algn="ctr">
          <a:solidFill>
            <a:srgbClr val="8064A2">
              <a:tint val="40000"/>
              <a:alpha val="90000"/>
              <a:hueOff val="0"/>
              <a:satOff val="0"/>
              <a:lumOff val="0"/>
              <a:alphaOff val="0"/>
            </a:srgbClr>
          </a:solidFill>
          <a:prstDash val="solid"/>
        </a:ln>
        <a:effectLst/>
      </dgm:spPr>
      <dgm:t>
        <a:bodyPr/>
        <a:lstStyle/>
        <a:p>
          <a:pPr>
            <a:buNone/>
          </a:pPr>
          <a:endParaRPr lang="en-GB" sz="900" dirty="0">
            <a:solidFill>
              <a:sysClr val="windowText" lastClr="000000">
                <a:hueOff val="0"/>
                <a:satOff val="0"/>
                <a:lumOff val="0"/>
                <a:alphaOff val="0"/>
              </a:sysClr>
            </a:solidFill>
            <a:latin typeface="Calibri"/>
            <a:ea typeface="+mn-ea"/>
            <a:cs typeface="+mn-cs"/>
          </a:endParaRPr>
        </a:p>
      </dgm:t>
    </dgm:pt>
    <dgm:pt modelId="{511D0514-F85F-4CF5-BF4F-3400A143E369}">
      <dgm:prSet phldrT="[Text]" custT="1"/>
      <dgm:spPr>
        <a:xfrm>
          <a:off x="1579530" y="3711288"/>
          <a:ext cx="5287994" cy="814673"/>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400" b="1" dirty="0">
              <a:solidFill>
                <a:sysClr val="window" lastClr="FFFFFF"/>
              </a:solidFill>
              <a:latin typeface="Arial" panose="020B0604020202020204" pitchFamily="34" charset="0"/>
              <a:ea typeface="+mn-ea"/>
              <a:cs typeface="Arial" panose="020B0604020202020204" pitchFamily="34" charset="0"/>
            </a:rPr>
            <a:t>5. Summary and actions – home in on key issues:</a:t>
          </a:r>
        </a:p>
        <a:p>
          <a:pPr>
            <a:buNone/>
          </a:pPr>
          <a:r>
            <a:rPr lang="en-GB" sz="1400" b="0" dirty="0">
              <a:solidFill>
                <a:sysClr val="window" lastClr="FFFFFF"/>
              </a:solidFill>
              <a:latin typeface="Arial" panose="020B0604020202020204" pitchFamily="34" charset="0"/>
              <a:ea typeface="+mn-ea"/>
              <a:cs typeface="Arial" panose="020B0604020202020204" pitchFamily="34" charset="0"/>
            </a:rPr>
            <a:t>What are the strengths/skills/motivators you notice? What actions have they decided to take?</a:t>
          </a:r>
        </a:p>
        <a:p>
          <a:pPr>
            <a:buNone/>
          </a:pPr>
          <a:r>
            <a:rPr lang="en-GB" sz="1400" b="0" dirty="0">
              <a:solidFill>
                <a:sysClr val="window" lastClr="FFFFFF"/>
              </a:solidFill>
              <a:latin typeface="Arial" panose="020B0604020202020204" pitchFamily="34" charset="0"/>
              <a:ea typeface="+mn-ea"/>
              <a:cs typeface="Arial" panose="020B0604020202020204" pitchFamily="34" charset="0"/>
            </a:rPr>
            <a:t>Empowering summaries</a:t>
          </a:r>
        </a:p>
      </dgm:t>
    </dgm:pt>
    <dgm:pt modelId="{73E74C5E-3B26-4B0C-B7D7-EFCB96B88724}" type="sibTrans" cxnId="{D7952AAD-CEC6-4937-909A-BF72F6084EB7}">
      <dgm:prSet/>
      <dgm:spPr/>
      <dgm:t>
        <a:bodyPr/>
        <a:lstStyle/>
        <a:p>
          <a:endParaRPr lang="en-GB" sz="900"/>
        </a:p>
      </dgm:t>
    </dgm:pt>
    <dgm:pt modelId="{5B24EB11-2FF8-4BD0-9798-9D30843BFFF3}" type="parTrans" cxnId="{D7952AAD-CEC6-4937-909A-BF72F6084EB7}">
      <dgm:prSet/>
      <dgm:spPr/>
      <dgm:t>
        <a:bodyPr/>
        <a:lstStyle/>
        <a:p>
          <a:endParaRPr lang="en-GB" sz="900"/>
        </a:p>
      </dgm:t>
    </dgm:pt>
    <dgm:pt modelId="{2262973C-3CB4-479E-AACE-CD93DD4E0C27}" type="pres">
      <dgm:prSet presAssocID="{D9065B4A-114E-4747-B96F-2DEB6A123CDB}" presName="outerComposite" presStyleCnt="0">
        <dgm:presLayoutVars>
          <dgm:chMax val="5"/>
          <dgm:dir/>
          <dgm:resizeHandles val="exact"/>
        </dgm:presLayoutVars>
      </dgm:prSet>
      <dgm:spPr/>
    </dgm:pt>
    <dgm:pt modelId="{60B07A30-F3E0-432D-8BD2-E0E1DABBF8CE}" type="pres">
      <dgm:prSet presAssocID="{D9065B4A-114E-4747-B96F-2DEB6A123CDB}" presName="dummyMaxCanvas" presStyleCnt="0">
        <dgm:presLayoutVars/>
      </dgm:prSet>
      <dgm:spPr/>
    </dgm:pt>
    <dgm:pt modelId="{B5EE94E9-7EF6-47A9-9477-6896120B18ED}" type="pres">
      <dgm:prSet presAssocID="{D9065B4A-114E-4747-B96F-2DEB6A123CDB}" presName="FiveNodes_1" presStyleLbl="node1" presStyleIdx="0" presStyleCnt="5">
        <dgm:presLayoutVars>
          <dgm:bulletEnabled val="1"/>
        </dgm:presLayoutVars>
      </dgm:prSet>
      <dgm:spPr/>
    </dgm:pt>
    <dgm:pt modelId="{C9B66363-C91F-4969-AEA8-F84048DEA425}" type="pres">
      <dgm:prSet presAssocID="{D9065B4A-114E-4747-B96F-2DEB6A123CDB}" presName="FiveNodes_2" presStyleLbl="node1" presStyleIdx="1" presStyleCnt="5">
        <dgm:presLayoutVars>
          <dgm:bulletEnabled val="1"/>
        </dgm:presLayoutVars>
      </dgm:prSet>
      <dgm:spPr/>
    </dgm:pt>
    <dgm:pt modelId="{4F299A03-841A-445C-B8DA-0D5E92FC7C5F}" type="pres">
      <dgm:prSet presAssocID="{D9065B4A-114E-4747-B96F-2DEB6A123CDB}" presName="FiveNodes_3" presStyleLbl="node1" presStyleIdx="2" presStyleCnt="5">
        <dgm:presLayoutVars>
          <dgm:bulletEnabled val="1"/>
        </dgm:presLayoutVars>
      </dgm:prSet>
      <dgm:spPr/>
    </dgm:pt>
    <dgm:pt modelId="{6C62CFDA-D490-45E0-AEE5-393E7DD3A8B2}" type="pres">
      <dgm:prSet presAssocID="{D9065B4A-114E-4747-B96F-2DEB6A123CDB}" presName="FiveNodes_4" presStyleLbl="node1" presStyleIdx="3" presStyleCnt="5">
        <dgm:presLayoutVars>
          <dgm:bulletEnabled val="1"/>
        </dgm:presLayoutVars>
      </dgm:prSet>
      <dgm:spPr/>
    </dgm:pt>
    <dgm:pt modelId="{2084598E-C45C-4367-835B-27549829F304}" type="pres">
      <dgm:prSet presAssocID="{D9065B4A-114E-4747-B96F-2DEB6A123CDB}" presName="FiveNodes_5" presStyleLbl="node1" presStyleIdx="4" presStyleCnt="5" custScaleX="102883" custScaleY="116368" custLinFactNeighborY="1247">
        <dgm:presLayoutVars>
          <dgm:bulletEnabled val="1"/>
        </dgm:presLayoutVars>
      </dgm:prSet>
      <dgm:spPr/>
    </dgm:pt>
    <dgm:pt modelId="{12A27842-8E85-494E-8569-FAD9BCC29C4C}" type="pres">
      <dgm:prSet presAssocID="{D9065B4A-114E-4747-B96F-2DEB6A123CDB}" presName="FiveConn_1-2" presStyleLbl="fgAccFollowNode1" presStyleIdx="0" presStyleCnt="4">
        <dgm:presLayoutVars>
          <dgm:bulletEnabled val="1"/>
        </dgm:presLayoutVars>
      </dgm:prSet>
      <dgm:spPr/>
    </dgm:pt>
    <dgm:pt modelId="{22EB1697-6E2B-489D-87C6-AC02792B0877}" type="pres">
      <dgm:prSet presAssocID="{D9065B4A-114E-4747-B96F-2DEB6A123CDB}" presName="FiveConn_2-3" presStyleLbl="fgAccFollowNode1" presStyleIdx="1" presStyleCnt="4">
        <dgm:presLayoutVars>
          <dgm:bulletEnabled val="1"/>
        </dgm:presLayoutVars>
      </dgm:prSet>
      <dgm:spPr/>
    </dgm:pt>
    <dgm:pt modelId="{032E1E70-DB8D-46E5-A97B-185CFEFFA031}" type="pres">
      <dgm:prSet presAssocID="{D9065B4A-114E-4747-B96F-2DEB6A123CDB}" presName="FiveConn_3-4" presStyleLbl="fgAccFollowNode1" presStyleIdx="2" presStyleCnt="4">
        <dgm:presLayoutVars>
          <dgm:bulletEnabled val="1"/>
        </dgm:presLayoutVars>
      </dgm:prSet>
      <dgm:spPr/>
    </dgm:pt>
    <dgm:pt modelId="{20EBAB64-FC62-4E0D-84A1-FDA525D41C9E}" type="pres">
      <dgm:prSet presAssocID="{D9065B4A-114E-4747-B96F-2DEB6A123CDB}" presName="FiveConn_4-5" presStyleLbl="fgAccFollowNode1" presStyleIdx="3" presStyleCnt="4">
        <dgm:presLayoutVars>
          <dgm:bulletEnabled val="1"/>
        </dgm:presLayoutVars>
      </dgm:prSet>
      <dgm:spPr/>
    </dgm:pt>
    <dgm:pt modelId="{02A644AF-4387-4B17-986B-3F9150893FAD}" type="pres">
      <dgm:prSet presAssocID="{D9065B4A-114E-4747-B96F-2DEB6A123CDB}" presName="FiveNodes_1_text" presStyleLbl="node1" presStyleIdx="4" presStyleCnt="5">
        <dgm:presLayoutVars>
          <dgm:bulletEnabled val="1"/>
        </dgm:presLayoutVars>
      </dgm:prSet>
      <dgm:spPr/>
    </dgm:pt>
    <dgm:pt modelId="{EBE35193-E9F8-40A0-8691-635F00E6CD1C}" type="pres">
      <dgm:prSet presAssocID="{D9065B4A-114E-4747-B96F-2DEB6A123CDB}" presName="FiveNodes_2_text" presStyleLbl="node1" presStyleIdx="4" presStyleCnt="5">
        <dgm:presLayoutVars>
          <dgm:bulletEnabled val="1"/>
        </dgm:presLayoutVars>
      </dgm:prSet>
      <dgm:spPr/>
    </dgm:pt>
    <dgm:pt modelId="{F8418771-24BE-411B-9A94-E959AD304039}" type="pres">
      <dgm:prSet presAssocID="{D9065B4A-114E-4747-B96F-2DEB6A123CDB}" presName="FiveNodes_3_text" presStyleLbl="node1" presStyleIdx="4" presStyleCnt="5">
        <dgm:presLayoutVars>
          <dgm:bulletEnabled val="1"/>
        </dgm:presLayoutVars>
      </dgm:prSet>
      <dgm:spPr/>
    </dgm:pt>
    <dgm:pt modelId="{05CB90E8-83E2-4627-8834-59E28077D798}" type="pres">
      <dgm:prSet presAssocID="{D9065B4A-114E-4747-B96F-2DEB6A123CDB}" presName="FiveNodes_4_text" presStyleLbl="node1" presStyleIdx="4" presStyleCnt="5">
        <dgm:presLayoutVars>
          <dgm:bulletEnabled val="1"/>
        </dgm:presLayoutVars>
      </dgm:prSet>
      <dgm:spPr/>
    </dgm:pt>
    <dgm:pt modelId="{2286EB24-C0C9-4245-8FD3-1BC9DB45514D}" type="pres">
      <dgm:prSet presAssocID="{D9065B4A-114E-4747-B96F-2DEB6A123CDB}" presName="FiveNodes_5_text" presStyleLbl="node1" presStyleIdx="4" presStyleCnt="5">
        <dgm:presLayoutVars>
          <dgm:bulletEnabled val="1"/>
        </dgm:presLayoutVars>
      </dgm:prSet>
      <dgm:spPr/>
    </dgm:pt>
  </dgm:ptLst>
  <dgm:cxnLst>
    <dgm:cxn modelId="{03080807-F254-4694-9E6A-85658A113530}" type="presOf" srcId="{33E42897-824C-4A40-B612-DAD1FA99B896}" destId="{22EB1697-6E2B-489D-87C6-AC02792B0877}" srcOrd="0" destOrd="0" presId="urn:microsoft.com/office/officeart/2005/8/layout/vProcess5"/>
    <dgm:cxn modelId="{333AD407-21A3-4C7F-8A51-BFEB7494677B}" type="presOf" srcId="{9C9BF36A-126E-4830-9545-02FE725A1F76}" destId="{20EBAB64-FC62-4E0D-84A1-FDA525D41C9E}" srcOrd="0" destOrd="0" presId="urn:microsoft.com/office/officeart/2005/8/layout/vProcess5"/>
    <dgm:cxn modelId="{B7DF490B-5AEB-4316-A84A-2771FF2C9E00}" type="presOf" srcId="{511D0514-F85F-4CF5-BF4F-3400A143E369}" destId="{2286EB24-C0C9-4245-8FD3-1BC9DB45514D}" srcOrd="1" destOrd="0" presId="urn:microsoft.com/office/officeart/2005/8/layout/vProcess5"/>
    <dgm:cxn modelId="{D9A9666C-E3AF-46AC-912A-6BD048FDB0B4}" type="presOf" srcId="{6F919134-F2E6-4E0C-BDA4-6DF004AEE989}" destId="{6C62CFDA-D490-45E0-AEE5-393E7DD3A8B2}" srcOrd="0" destOrd="0" presId="urn:microsoft.com/office/officeart/2005/8/layout/vProcess5"/>
    <dgm:cxn modelId="{D913F458-1696-44D9-9B9F-14F1BCFF5D1D}" srcId="{D9065B4A-114E-4747-B96F-2DEB6A123CDB}" destId="{F450BA69-D183-4E4E-BF39-347F4E945C74}" srcOrd="2" destOrd="0" parTransId="{0AB7B148-CA1E-4CCD-A56E-6405CF7437F0}" sibTransId="{1227741C-078D-4534-B9E4-78C669155C5A}"/>
    <dgm:cxn modelId="{E1B5B38D-A93B-4521-BCD7-938B0B5AFFFC}" type="presOf" srcId="{F450BA69-D183-4E4E-BF39-347F4E945C74}" destId="{F8418771-24BE-411B-9A94-E959AD304039}" srcOrd="1" destOrd="0" presId="urn:microsoft.com/office/officeart/2005/8/layout/vProcess5"/>
    <dgm:cxn modelId="{8B61488E-5668-41CE-9ACB-23A06562C7B0}" srcId="{D9065B4A-114E-4747-B96F-2DEB6A123CDB}" destId="{65C5894A-693D-4B50-8C9B-56BC449BC791}" srcOrd="0" destOrd="0" parTransId="{B6C0C22C-A3F9-48DE-824A-A4FEAD61F667}" sibTransId="{716FFB6F-56CA-4F66-B12A-C00C973EDC6F}"/>
    <dgm:cxn modelId="{3669A092-8765-4345-8A34-C0FCE805AA70}" srcId="{D9065B4A-114E-4747-B96F-2DEB6A123CDB}" destId="{6F919134-F2E6-4E0C-BDA4-6DF004AEE989}" srcOrd="3" destOrd="0" parTransId="{D01B6267-1C7E-4011-B94D-8B17E3F9DBF6}" sibTransId="{9C9BF36A-126E-4830-9545-02FE725A1F76}"/>
    <dgm:cxn modelId="{878E7F9B-4116-4897-94A1-C464E1E728EE}" type="presOf" srcId="{511D0514-F85F-4CF5-BF4F-3400A143E369}" destId="{2084598E-C45C-4367-835B-27549829F304}" srcOrd="0" destOrd="0" presId="urn:microsoft.com/office/officeart/2005/8/layout/vProcess5"/>
    <dgm:cxn modelId="{0E09E4A2-CA68-441A-87D0-1B8EA5F09034}" srcId="{D9065B4A-114E-4747-B96F-2DEB6A123CDB}" destId="{0A3C2D52-57DC-4346-83DA-BD7CF447A70F}" srcOrd="1" destOrd="0" parTransId="{62F19BAB-E8A1-4160-A7C8-50FE2F5E58C1}" sibTransId="{33E42897-824C-4A40-B612-DAD1FA99B896}"/>
    <dgm:cxn modelId="{D7952AAD-CEC6-4937-909A-BF72F6084EB7}" srcId="{D9065B4A-114E-4747-B96F-2DEB6A123CDB}" destId="{511D0514-F85F-4CF5-BF4F-3400A143E369}" srcOrd="4" destOrd="0" parTransId="{5B24EB11-2FF8-4BD0-9798-9D30843BFFF3}" sibTransId="{73E74C5E-3B26-4B0C-B7D7-EFCB96B88724}"/>
    <dgm:cxn modelId="{151F53BB-A2E1-4722-8DD0-BBE46628B3AC}" type="presOf" srcId="{1227741C-078D-4534-B9E4-78C669155C5A}" destId="{032E1E70-DB8D-46E5-A97B-185CFEFFA031}" srcOrd="0" destOrd="0" presId="urn:microsoft.com/office/officeart/2005/8/layout/vProcess5"/>
    <dgm:cxn modelId="{D9A2E3C8-F55C-40A7-A9A9-7CE22DAC6D15}" type="presOf" srcId="{65C5894A-693D-4B50-8C9B-56BC449BC791}" destId="{02A644AF-4387-4B17-986B-3F9150893FAD}" srcOrd="1" destOrd="0" presId="urn:microsoft.com/office/officeart/2005/8/layout/vProcess5"/>
    <dgm:cxn modelId="{754649CF-9C86-4BE2-9F86-2A946642B776}" srcId="{D9065B4A-114E-4747-B96F-2DEB6A123CDB}" destId="{909289F8-4199-46D6-B6D4-9F95B9FC347C}" srcOrd="5" destOrd="0" parTransId="{4EBE99A7-914F-4FD7-92D1-D66CC6AD9166}" sibTransId="{D64188C4-DB75-4DF1-B984-1A73904D21F2}"/>
    <dgm:cxn modelId="{26700FD5-A143-4F67-92CB-F35E60861AC5}" type="presOf" srcId="{0A3C2D52-57DC-4346-83DA-BD7CF447A70F}" destId="{C9B66363-C91F-4969-AEA8-F84048DEA425}" srcOrd="0" destOrd="0" presId="urn:microsoft.com/office/officeart/2005/8/layout/vProcess5"/>
    <dgm:cxn modelId="{65C970D7-D03A-48B6-8AF5-9E8591EE2DAC}" type="presOf" srcId="{716FFB6F-56CA-4F66-B12A-C00C973EDC6F}" destId="{12A27842-8E85-494E-8569-FAD9BCC29C4C}" srcOrd="0" destOrd="0" presId="urn:microsoft.com/office/officeart/2005/8/layout/vProcess5"/>
    <dgm:cxn modelId="{67E172DF-1669-4BBB-80B4-038D0454615B}" type="presOf" srcId="{D9065B4A-114E-4747-B96F-2DEB6A123CDB}" destId="{2262973C-3CB4-479E-AACE-CD93DD4E0C27}" srcOrd="0" destOrd="0" presId="urn:microsoft.com/office/officeart/2005/8/layout/vProcess5"/>
    <dgm:cxn modelId="{6136B0E5-8E5B-4683-957F-2B2D7A8E31D1}" type="presOf" srcId="{0A3C2D52-57DC-4346-83DA-BD7CF447A70F}" destId="{EBE35193-E9F8-40A0-8691-635F00E6CD1C}" srcOrd="1" destOrd="0" presId="urn:microsoft.com/office/officeart/2005/8/layout/vProcess5"/>
    <dgm:cxn modelId="{CA1C15F0-7581-45A7-A367-EA0C8F15BBF6}" type="presOf" srcId="{F450BA69-D183-4E4E-BF39-347F4E945C74}" destId="{4F299A03-841A-445C-B8DA-0D5E92FC7C5F}" srcOrd="0" destOrd="0" presId="urn:microsoft.com/office/officeart/2005/8/layout/vProcess5"/>
    <dgm:cxn modelId="{0385FEF0-7D5A-4331-BD71-07E6D3A88D19}" type="presOf" srcId="{6F919134-F2E6-4E0C-BDA4-6DF004AEE989}" destId="{05CB90E8-83E2-4627-8834-59E28077D798}" srcOrd="1" destOrd="0" presId="urn:microsoft.com/office/officeart/2005/8/layout/vProcess5"/>
    <dgm:cxn modelId="{5E8BD1F8-3364-4516-A234-98FEFEB96AE0}" srcId="{D9065B4A-114E-4747-B96F-2DEB6A123CDB}" destId="{41234D47-11AB-470F-A469-C6B7CC06F596}" srcOrd="6" destOrd="0" parTransId="{1BD7E41C-4502-4542-922A-A980D302650A}" sibTransId="{7CBA522E-73D8-468A-AE21-D3B637062939}"/>
    <dgm:cxn modelId="{100D54FF-5C7D-4A74-B7F3-548E9A70AFA5}" type="presOf" srcId="{65C5894A-693D-4B50-8C9B-56BC449BC791}" destId="{B5EE94E9-7EF6-47A9-9477-6896120B18ED}" srcOrd="0" destOrd="0" presId="urn:microsoft.com/office/officeart/2005/8/layout/vProcess5"/>
    <dgm:cxn modelId="{3EB230B7-3CAA-419E-A7DE-E683A3E14241}" type="presParOf" srcId="{2262973C-3CB4-479E-AACE-CD93DD4E0C27}" destId="{60B07A30-F3E0-432D-8BD2-E0E1DABBF8CE}" srcOrd="0" destOrd="0" presId="urn:microsoft.com/office/officeart/2005/8/layout/vProcess5"/>
    <dgm:cxn modelId="{49F24ADE-4B1D-4E6F-A157-DEFD30C6E1C0}" type="presParOf" srcId="{2262973C-3CB4-479E-AACE-CD93DD4E0C27}" destId="{B5EE94E9-7EF6-47A9-9477-6896120B18ED}" srcOrd="1" destOrd="0" presId="urn:microsoft.com/office/officeart/2005/8/layout/vProcess5"/>
    <dgm:cxn modelId="{81D7208F-3B02-426E-8BEC-3F5937D11418}" type="presParOf" srcId="{2262973C-3CB4-479E-AACE-CD93DD4E0C27}" destId="{C9B66363-C91F-4969-AEA8-F84048DEA425}" srcOrd="2" destOrd="0" presId="urn:microsoft.com/office/officeart/2005/8/layout/vProcess5"/>
    <dgm:cxn modelId="{C1A9EC20-ADCD-4DC7-AF9E-AF924EC52B1A}" type="presParOf" srcId="{2262973C-3CB4-479E-AACE-CD93DD4E0C27}" destId="{4F299A03-841A-445C-B8DA-0D5E92FC7C5F}" srcOrd="3" destOrd="0" presId="urn:microsoft.com/office/officeart/2005/8/layout/vProcess5"/>
    <dgm:cxn modelId="{00AA8F6E-4B08-4B32-800C-16D66BDA590D}" type="presParOf" srcId="{2262973C-3CB4-479E-AACE-CD93DD4E0C27}" destId="{6C62CFDA-D490-45E0-AEE5-393E7DD3A8B2}" srcOrd="4" destOrd="0" presId="urn:microsoft.com/office/officeart/2005/8/layout/vProcess5"/>
    <dgm:cxn modelId="{F656BBFA-DBA6-4BEE-A4DC-B9EF9B413E62}" type="presParOf" srcId="{2262973C-3CB4-479E-AACE-CD93DD4E0C27}" destId="{2084598E-C45C-4367-835B-27549829F304}" srcOrd="5" destOrd="0" presId="urn:microsoft.com/office/officeart/2005/8/layout/vProcess5"/>
    <dgm:cxn modelId="{5E249DD3-73DB-40FC-9B6F-70B5327BDDC1}" type="presParOf" srcId="{2262973C-3CB4-479E-AACE-CD93DD4E0C27}" destId="{12A27842-8E85-494E-8569-FAD9BCC29C4C}" srcOrd="6" destOrd="0" presId="urn:microsoft.com/office/officeart/2005/8/layout/vProcess5"/>
    <dgm:cxn modelId="{924CF475-9AC7-4A38-A1C8-3D2A39DB122A}" type="presParOf" srcId="{2262973C-3CB4-479E-AACE-CD93DD4E0C27}" destId="{22EB1697-6E2B-489D-87C6-AC02792B0877}" srcOrd="7" destOrd="0" presId="urn:microsoft.com/office/officeart/2005/8/layout/vProcess5"/>
    <dgm:cxn modelId="{7A491164-D638-4D2C-890E-ED3863C26C7E}" type="presParOf" srcId="{2262973C-3CB4-479E-AACE-CD93DD4E0C27}" destId="{032E1E70-DB8D-46E5-A97B-185CFEFFA031}" srcOrd="8" destOrd="0" presId="urn:microsoft.com/office/officeart/2005/8/layout/vProcess5"/>
    <dgm:cxn modelId="{EABB5062-10FE-44FD-8DB8-28D63BBA46F0}" type="presParOf" srcId="{2262973C-3CB4-479E-AACE-CD93DD4E0C27}" destId="{20EBAB64-FC62-4E0D-84A1-FDA525D41C9E}" srcOrd="9" destOrd="0" presId="urn:microsoft.com/office/officeart/2005/8/layout/vProcess5"/>
    <dgm:cxn modelId="{AEC697F6-83BC-4CE1-B0A8-975A68416DCE}" type="presParOf" srcId="{2262973C-3CB4-479E-AACE-CD93DD4E0C27}" destId="{02A644AF-4387-4B17-986B-3F9150893FAD}" srcOrd="10" destOrd="0" presId="urn:microsoft.com/office/officeart/2005/8/layout/vProcess5"/>
    <dgm:cxn modelId="{C9B5B7E8-E3F4-4A35-82C8-84F9E9EA5352}" type="presParOf" srcId="{2262973C-3CB4-479E-AACE-CD93DD4E0C27}" destId="{EBE35193-E9F8-40A0-8691-635F00E6CD1C}" srcOrd="11" destOrd="0" presId="urn:microsoft.com/office/officeart/2005/8/layout/vProcess5"/>
    <dgm:cxn modelId="{B357416F-A955-491D-AA6B-177547422453}" type="presParOf" srcId="{2262973C-3CB4-479E-AACE-CD93DD4E0C27}" destId="{F8418771-24BE-411B-9A94-E959AD304039}" srcOrd="12" destOrd="0" presId="urn:microsoft.com/office/officeart/2005/8/layout/vProcess5"/>
    <dgm:cxn modelId="{4FE81681-3807-4F66-837A-3D7CAA05E515}" type="presParOf" srcId="{2262973C-3CB4-479E-AACE-CD93DD4E0C27}" destId="{05CB90E8-83E2-4627-8834-59E28077D798}" srcOrd="13" destOrd="0" presId="urn:microsoft.com/office/officeart/2005/8/layout/vProcess5"/>
    <dgm:cxn modelId="{0E71BBB3-D357-4715-A5AF-BF1924181B7B}" type="presParOf" srcId="{2262973C-3CB4-479E-AACE-CD93DD4E0C27}" destId="{2286EB24-C0C9-4245-8FD3-1BC9DB45514D}"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9C5DE2B-80A2-4E56-9921-4028A6D3BCAF}" type="doc">
      <dgm:prSet loTypeId="urn:microsoft.com/office/officeart/2005/8/layout/cycle5" loCatId="cycle" qsTypeId="urn:microsoft.com/office/officeart/2005/8/quickstyle/3d3" qsCatId="3D" csTypeId="urn:microsoft.com/office/officeart/2005/8/colors/accent1_1" csCatId="accent1" phldr="1"/>
      <dgm:spPr/>
      <dgm:t>
        <a:bodyPr/>
        <a:lstStyle/>
        <a:p>
          <a:endParaRPr lang="en-GB"/>
        </a:p>
      </dgm:t>
    </dgm:pt>
    <dgm:pt modelId="{C7B85453-AE59-4CD2-B3F0-9ADE48036F2C}">
      <dgm:prSet custT="1"/>
      <dgm:spPr>
        <a:xfrm>
          <a:off x="1558696" y="537325"/>
          <a:ext cx="1491119" cy="1343399"/>
        </a:xfrm>
        <a:ln>
          <a:solidFill>
            <a:schemeClr val="accent1"/>
          </a:solidFill>
        </a:ln>
      </dgm:spPr>
      <dgm:t>
        <a:bodyPr/>
        <a:lstStyle/>
        <a:p>
          <a:pPr rtl="0">
            <a:buNone/>
          </a:pPr>
          <a:r>
            <a:rPr lang="cy-GB" sz="1400" b="0" cap="none" spc="0" noProof="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Amgylchiadau personol</a:t>
          </a:r>
          <a:endParaRPr lang="cy-GB" sz="1400" b="0" cap="none" spc="0" noProof="1">
            <a:ln w="0"/>
            <a:solidFill>
              <a:schemeClr val="tx1"/>
            </a:solidFill>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endParaRPr>
        </a:p>
      </dgm:t>
    </dgm:pt>
    <dgm:pt modelId="{53366FD1-671F-42CA-8FE9-ED7C5242B351}" type="parTrans" cxnId="{70355605-E72E-4059-AC44-F2A725E47F59}">
      <dgm:prSet/>
      <dgm:spPr/>
      <dgm:t>
        <a:bodyPr/>
        <a:lstStyle/>
        <a:p>
          <a:endParaRPr lang="en-GB" sz="1400" b="0" cap="none" spc="0">
            <a:ln w="0"/>
            <a:solidFill>
              <a:schemeClr val="tx1"/>
            </a:solidFill>
            <a:effectLst>
              <a:outerShdw blurRad="38100" dist="19050" dir="2700000" algn="tl" rotWithShape="0">
                <a:schemeClr val="dk1">
                  <a:alpha val="40000"/>
                </a:schemeClr>
              </a:outerShdw>
            </a:effectLst>
          </a:endParaRPr>
        </a:p>
      </dgm:t>
    </dgm:pt>
    <dgm:pt modelId="{D5C77C32-E63D-40EE-B47D-F9C9EDB45360}" type="sibTrans" cxnId="{70355605-E72E-4059-AC44-F2A725E47F59}">
      <dgm:prSet/>
      <dgm:spPr>
        <a:xfrm rot="2125518">
          <a:off x="2969226" y="1570881"/>
          <a:ext cx="324864" cy="453397"/>
        </a:xfrm>
      </dgm:spPr>
      <dgm:t>
        <a:bodyPr/>
        <a:lstStyle/>
        <a:p>
          <a:pPr>
            <a:buNone/>
          </a:pPr>
          <a:endParaRPr lang="en-GB" sz="1400" b="0" cap="none" spc="0">
            <a:ln w="0"/>
            <a:solidFill>
              <a:schemeClr val="tx1"/>
            </a:solidFill>
            <a:effectLst>
              <a:outerShdw blurRad="38100" dist="19050" dir="2700000" algn="tl" rotWithShape="0">
                <a:schemeClr val="dk1">
                  <a:alpha val="40000"/>
                </a:schemeClr>
              </a:outerShdw>
            </a:effectLst>
            <a:latin typeface="Calibri"/>
            <a:ea typeface="+mn-ea"/>
            <a:cs typeface="+mn-cs"/>
          </a:endParaRPr>
        </a:p>
      </dgm:t>
    </dgm:pt>
    <dgm:pt modelId="{EDAACBE7-168B-413A-A404-B3364E12E65E}">
      <dgm:prSet custT="1"/>
      <dgm:spPr>
        <a:xfrm>
          <a:off x="3264539" y="1698200"/>
          <a:ext cx="1343399" cy="1343399"/>
        </a:xfrm>
        <a:ln>
          <a:solidFill>
            <a:schemeClr val="accent1"/>
          </a:solidFill>
        </a:ln>
      </dgm:spPr>
      <dgm:t>
        <a:bodyPr/>
        <a:lstStyle/>
        <a:p>
          <a:pPr rtl="0">
            <a:buNone/>
          </a:pPr>
          <a:r>
            <a:rPr lang="cy-GB" sz="1400" b="0" cap="none" spc="0" noProof="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Canlyniadau </a:t>
          </a:r>
        </a:p>
        <a:p>
          <a:r>
            <a:rPr lang="cy-GB" sz="1400" b="0" cap="none" spc="0" noProof="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personol</a:t>
          </a:r>
          <a:endParaRPr lang="cy-GB" sz="1400" b="0" cap="none" spc="0" noProof="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endParaRPr>
        </a:p>
      </dgm:t>
    </dgm:pt>
    <dgm:pt modelId="{604D0BF0-9A47-4C01-B268-C67A4D6831DD}" type="parTrans" cxnId="{084B9299-C7DA-4472-A3CD-0DB0D190DA3B}">
      <dgm:prSet/>
      <dgm:spPr/>
      <dgm:t>
        <a:bodyPr/>
        <a:lstStyle/>
        <a:p>
          <a:endParaRPr lang="en-GB" sz="1400" b="0" cap="none" spc="0">
            <a:ln w="0"/>
            <a:solidFill>
              <a:schemeClr val="tx1"/>
            </a:solidFill>
            <a:effectLst>
              <a:outerShdw blurRad="38100" dist="19050" dir="2700000" algn="tl" rotWithShape="0">
                <a:schemeClr val="dk1">
                  <a:alpha val="40000"/>
                </a:schemeClr>
              </a:outerShdw>
            </a:effectLst>
          </a:endParaRPr>
        </a:p>
      </dgm:t>
    </dgm:pt>
    <dgm:pt modelId="{3C7D42B9-495F-44C4-B0DF-3FD3F818C9A9}" type="sibTrans" cxnId="{084B9299-C7DA-4472-A3CD-0DB0D190DA3B}">
      <dgm:prSet/>
      <dgm:spPr>
        <a:xfrm rot="6480000">
          <a:off x="3449113" y="3092844"/>
          <a:ext cx="357137" cy="453397"/>
        </a:xfrm>
      </dgm:spPr>
      <dgm:t>
        <a:bodyPr/>
        <a:lstStyle/>
        <a:p>
          <a:pPr>
            <a:buNone/>
          </a:pPr>
          <a:endParaRPr lang="en-GB" sz="1400" b="0" cap="none" spc="0">
            <a:ln w="0"/>
            <a:solidFill>
              <a:schemeClr val="tx1"/>
            </a:solidFill>
            <a:effectLst>
              <a:outerShdw blurRad="38100" dist="19050" dir="2700000" algn="tl" rotWithShape="0">
                <a:schemeClr val="dk1">
                  <a:alpha val="40000"/>
                </a:schemeClr>
              </a:outerShdw>
            </a:effectLst>
            <a:latin typeface="Calibri"/>
            <a:ea typeface="+mn-ea"/>
            <a:cs typeface="+mn-cs"/>
          </a:endParaRPr>
        </a:p>
      </dgm:t>
    </dgm:pt>
    <dgm:pt modelId="{906D99E8-A8DA-4B61-ADBA-89B6FD37F1F2}">
      <dgm:prSet custT="1"/>
      <dgm:spPr>
        <a:xfrm>
          <a:off x="2641177" y="3616712"/>
          <a:ext cx="1343399" cy="1343399"/>
        </a:xfrm>
        <a:ln>
          <a:solidFill>
            <a:schemeClr val="accent1"/>
          </a:solidFill>
        </a:ln>
      </dgm:spPr>
      <dgm:t>
        <a:bodyPr/>
        <a:lstStyle/>
        <a:p>
          <a:pPr rtl="0">
            <a:buNone/>
          </a:pPr>
          <a:r>
            <a:rPr lang="cy-GB" sz="1400" b="0" cap="none" spc="0" noProof="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rPr>
            <a:t>Rhwystrau</a:t>
          </a:r>
        </a:p>
      </dgm:t>
    </dgm:pt>
    <dgm:pt modelId="{4FD35F28-ED1D-4FD5-AEA6-14BEE8A34C80}" type="parTrans" cxnId="{9E42FC26-E7B8-4C04-89C5-1AF4E0FEBBEE}">
      <dgm:prSet/>
      <dgm:spPr/>
      <dgm:t>
        <a:bodyPr/>
        <a:lstStyle/>
        <a:p>
          <a:endParaRPr lang="en-GB" sz="1400" b="0" cap="none" spc="0">
            <a:ln w="0"/>
            <a:solidFill>
              <a:schemeClr val="tx1"/>
            </a:solidFill>
            <a:effectLst>
              <a:outerShdw blurRad="38100" dist="19050" dir="2700000" algn="tl" rotWithShape="0">
                <a:schemeClr val="dk1">
                  <a:alpha val="40000"/>
                </a:schemeClr>
              </a:outerShdw>
            </a:effectLst>
          </a:endParaRPr>
        </a:p>
      </dgm:t>
    </dgm:pt>
    <dgm:pt modelId="{FC7DB14A-2EC5-4E47-86C3-9C6AB964EDCB}" type="sibTrans" cxnId="{9E42FC26-E7B8-4C04-89C5-1AF4E0FEBBEE}">
      <dgm:prSet/>
      <dgm:spPr>
        <a:xfrm rot="10800000">
          <a:off x="2135795" y="4061713"/>
          <a:ext cx="357137" cy="453397"/>
        </a:xfrm>
      </dgm:spPr>
      <dgm:t>
        <a:bodyPr/>
        <a:lstStyle/>
        <a:p>
          <a:pPr>
            <a:buNone/>
          </a:pPr>
          <a:endParaRPr lang="en-GB" sz="1400" b="0" cap="none" spc="0">
            <a:ln w="0"/>
            <a:solidFill>
              <a:schemeClr val="tx1"/>
            </a:solidFill>
            <a:effectLst>
              <a:outerShdw blurRad="38100" dist="19050" dir="2700000" algn="tl" rotWithShape="0">
                <a:schemeClr val="dk1">
                  <a:alpha val="40000"/>
                </a:schemeClr>
              </a:outerShdw>
            </a:effectLst>
            <a:latin typeface="Calibri"/>
            <a:ea typeface="+mn-ea"/>
            <a:cs typeface="+mn-cs"/>
          </a:endParaRPr>
        </a:p>
      </dgm:t>
    </dgm:pt>
    <dgm:pt modelId="{524AE220-B121-4290-A4B7-D72481B9CE41}">
      <dgm:prSet custT="1"/>
      <dgm:spPr>
        <a:xfrm>
          <a:off x="623935" y="3616712"/>
          <a:ext cx="1343399" cy="1343399"/>
        </a:xfrm>
        <a:ln>
          <a:solidFill>
            <a:schemeClr val="accent1"/>
          </a:solidFill>
        </a:ln>
      </dgm:spPr>
      <dgm:t>
        <a:bodyPr/>
        <a:lstStyle/>
        <a:p>
          <a:pPr rtl="0">
            <a:buNone/>
          </a:pPr>
          <a:r>
            <a:rPr lang="cy-GB" sz="1400" b="0" cap="none" spc="0" noProof="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rPr>
            <a:t>Risgiau rhag cwrdd â chanlyniadau personol</a:t>
          </a:r>
        </a:p>
      </dgm:t>
    </dgm:pt>
    <dgm:pt modelId="{088121C6-3F33-4923-9071-E61B4AAA28C1}" type="parTrans" cxnId="{01E5D0E5-F066-4098-A491-5AF620F99891}">
      <dgm:prSet/>
      <dgm:spPr/>
      <dgm:t>
        <a:bodyPr/>
        <a:lstStyle/>
        <a:p>
          <a:endParaRPr lang="en-GB" sz="1400" b="0" cap="none" spc="0">
            <a:ln w="0"/>
            <a:solidFill>
              <a:schemeClr val="tx1"/>
            </a:solidFill>
            <a:effectLst>
              <a:outerShdw blurRad="38100" dist="19050" dir="2700000" algn="tl" rotWithShape="0">
                <a:schemeClr val="dk1">
                  <a:alpha val="40000"/>
                </a:schemeClr>
              </a:outerShdw>
            </a:effectLst>
          </a:endParaRPr>
        </a:p>
      </dgm:t>
    </dgm:pt>
    <dgm:pt modelId="{D8B5946B-0A48-481F-9934-DAE9F48879CC}" type="sibTrans" cxnId="{01E5D0E5-F066-4098-A491-5AF620F99891}">
      <dgm:prSet/>
      <dgm:spPr>
        <a:xfrm rot="15120000">
          <a:off x="808508" y="3112070"/>
          <a:ext cx="357137" cy="453397"/>
        </a:xfrm>
      </dgm:spPr>
      <dgm:t>
        <a:bodyPr/>
        <a:lstStyle/>
        <a:p>
          <a:pPr>
            <a:buNone/>
          </a:pPr>
          <a:endParaRPr lang="en-GB" sz="1400" b="0" cap="none" spc="0">
            <a:ln w="0"/>
            <a:solidFill>
              <a:schemeClr val="tx1"/>
            </a:solidFill>
            <a:effectLst>
              <a:outerShdw blurRad="38100" dist="19050" dir="2700000" algn="tl" rotWithShape="0">
                <a:schemeClr val="dk1">
                  <a:alpha val="40000"/>
                </a:schemeClr>
              </a:outerShdw>
            </a:effectLst>
            <a:latin typeface="Calibri"/>
            <a:ea typeface="+mn-ea"/>
            <a:cs typeface="+mn-cs"/>
          </a:endParaRPr>
        </a:p>
      </dgm:t>
    </dgm:pt>
    <dgm:pt modelId="{556511B6-FDAA-4C5B-AFED-85EBE13679BF}">
      <dgm:prSet custT="1"/>
      <dgm:spPr>
        <a:xfrm>
          <a:off x="572" y="1698200"/>
          <a:ext cx="1343399" cy="1343399"/>
        </a:xfrm>
        <a:ln>
          <a:solidFill>
            <a:schemeClr val="accent1"/>
          </a:solidFill>
        </a:ln>
      </dgm:spPr>
      <dgm:t>
        <a:bodyPr/>
        <a:lstStyle/>
        <a:p>
          <a:pPr rtl="0">
            <a:buNone/>
          </a:pPr>
          <a:r>
            <a:rPr lang="cy-GB" sz="1400" b="0" cap="none" spc="0" noProof="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Cryfderau a </a:t>
          </a:r>
        </a:p>
        <a:p>
          <a:r>
            <a:rPr lang="cy-GB" sz="1400" b="0" cap="none" spc="0" noProof="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galluoedd</a:t>
          </a:r>
          <a:endParaRPr lang="cy-GB" sz="1400" b="0" cap="none" spc="0" noProof="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endParaRPr>
        </a:p>
      </dgm:t>
    </dgm:pt>
    <dgm:pt modelId="{8027B55A-6219-4120-ABC3-653F2759B875}" type="parTrans" cxnId="{4B7EA24F-981D-42E1-9D9D-75B8BE199630}">
      <dgm:prSet/>
      <dgm:spPr/>
      <dgm:t>
        <a:bodyPr/>
        <a:lstStyle/>
        <a:p>
          <a:endParaRPr lang="en-GB" sz="1400" b="0" cap="none" spc="0">
            <a:ln w="0"/>
            <a:solidFill>
              <a:schemeClr val="tx1"/>
            </a:solidFill>
            <a:effectLst>
              <a:outerShdw blurRad="38100" dist="19050" dir="2700000" algn="tl" rotWithShape="0">
                <a:schemeClr val="dk1">
                  <a:alpha val="40000"/>
                </a:schemeClr>
              </a:outerShdw>
            </a:effectLst>
          </a:endParaRPr>
        </a:p>
      </dgm:t>
    </dgm:pt>
    <dgm:pt modelId="{F8F6202A-9CED-4671-9AFB-03A555040197}" type="sibTrans" cxnId="{4B7EA24F-981D-42E1-9D9D-75B8BE199630}">
      <dgm:prSet/>
      <dgm:spPr>
        <a:xfrm rot="19474482">
          <a:off x="1299435" y="1581540"/>
          <a:ext cx="324864" cy="453397"/>
        </a:xfrm>
      </dgm:spPr>
      <dgm:t>
        <a:bodyPr/>
        <a:lstStyle/>
        <a:p>
          <a:pPr>
            <a:buNone/>
          </a:pPr>
          <a:endParaRPr lang="en-GB" sz="1400" b="0" cap="none" spc="0">
            <a:ln w="0"/>
            <a:solidFill>
              <a:schemeClr val="tx1"/>
            </a:solidFill>
            <a:effectLst>
              <a:outerShdw blurRad="38100" dist="19050" dir="2700000" algn="tl" rotWithShape="0">
                <a:schemeClr val="dk1">
                  <a:alpha val="40000"/>
                </a:schemeClr>
              </a:outerShdw>
            </a:effectLst>
            <a:latin typeface="Calibri"/>
            <a:ea typeface="+mn-ea"/>
            <a:cs typeface="+mn-cs"/>
          </a:endParaRPr>
        </a:p>
      </dgm:t>
    </dgm:pt>
    <dgm:pt modelId="{5220C8E4-6682-42F9-AC4D-608D6203B4C9}" type="pres">
      <dgm:prSet presAssocID="{B9C5DE2B-80A2-4E56-9921-4028A6D3BCAF}" presName="cycle" presStyleCnt="0">
        <dgm:presLayoutVars>
          <dgm:dir/>
          <dgm:resizeHandles val="exact"/>
        </dgm:presLayoutVars>
      </dgm:prSet>
      <dgm:spPr/>
    </dgm:pt>
    <dgm:pt modelId="{3FE8203C-0388-4FB7-979B-1EFB2BC46ECB}" type="pres">
      <dgm:prSet presAssocID="{C7B85453-AE59-4CD2-B3F0-9ADE48036F2C}" presName="node" presStyleLbl="node1" presStyleIdx="0" presStyleCnt="5" custScaleX="150100" custRadScaleRad="99098" custRadScaleInc="6201">
        <dgm:presLayoutVars>
          <dgm:bulletEnabled val="1"/>
        </dgm:presLayoutVars>
      </dgm:prSet>
      <dgm:spPr/>
    </dgm:pt>
    <dgm:pt modelId="{D4B0D36E-27A9-46A9-9285-AD171EF38E3D}" type="pres">
      <dgm:prSet presAssocID="{C7B85453-AE59-4CD2-B3F0-9ADE48036F2C}" presName="spNode" presStyleCnt="0"/>
      <dgm:spPr/>
    </dgm:pt>
    <dgm:pt modelId="{B7613791-05EC-4E07-A192-1FF67D28098C}" type="pres">
      <dgm:prSet presAssocID="{D5C77C32-E63D-40EE-B47D-F9C9EDB45360}" presName="sibTrans" presStyleLbl="sibTrans1D1" presStyleIdx="0" presStyleCnt="5"/>
      <dgm:spPr/>
    </dgm:pt>
    <dgm:pt modelId="{E1DD6228-9F05-4BE9-A760-D77B545AE192}" type="pres">
      <dgm:prSet presAssocID="{EDAACBE7-168B-413A-A404-B3364E12E65E}" presName="node" presStyleLbl="node1" presStyleIdx="1" presStyleCnt="5" custScaleX="121909">
        <dgm:presLayoutVars>
          <dgm:bulletEnabled val="1"/>
        </dgm:presLayoutVars>
      </dgm:prSet>
      <dgm:spPr/>
    </dgm:pt>
    <dgm:pt modelId="{A93DEBF8-611D-447A-93FE-716DE0257DD5}" type="pres">
      <dgm:prSet presAssocID="{EDAACBE7-168B-413A-A404-B3364E12E65E}" presName="spNode" presStyleCnt="0"/>
      <dgm:spPr/>
    </dgm:pt>
    <dgm:pt modelId="{A45661C0-2530-4A51-9385-3F38742FEFB6}" type="pres">
      <dgm:prSet presAssocID="{3C7D42B9-495F-44C4-B0DF-3FD3F818C9A9}" presName="sibTrans" presStyleLbl="sibTrans1D1" presStyleIdx="1" presStyleCnt="5"/>
      <dgm:spPr/>
    </dgm:pt>
    <dgm:pt modelId="{AFEEED0A-AC0E-4B15-A218-B3B01129382E}" type="pres">
      <dgm:prSet presAssocID="{906D99E8-A8DA-4B61-ADBA-89B6FD37F1F2}" presName="node" presStyleLbl="node1" presStyleIdx="2" presStyleCnt="5" custScaleX="115410">
        <dgm:presLayoutVars>
          <dgm:bulletEnabled val="1"/>
        </dgm:presLayoutVars>
      </dgm:prSet>
      <dgm:spPr/>
    </dgm:pt>
    <dgm:pt modelId="{AB4FBD02-C2FF-425B-8B07-5316F442DCEF}" type="pres">
      <dgm:prSet presAssocID="{906D99E8-A8DA-4B61-ADBA-89B6FD37F1F2}" presName="spNode" presStyleCnt="0"/>
      <dgm:spPr/>
    </dgm:pt>
    <dgm:pt modelId="{6B1D8C29-F836-464D-8CD2-3521C0DD5A3A}" type="pres">
      <dgm:prSet presAssocID="{FC7DB14A-2EC5-4E47-86C3-9C6AB964EDCB}" presName="sibTrans" presStyleLbl="sibTrans1D1" presStyleIdx="2" presStyleCnt="5"/>
      <dgm:spPr/>
    </dgm:pt>
    <dgm:pt modelId="{CA8C303A-2231-4123-AE56-4172C69EEF73}" type="pres">
      <dgm:prSet presAssocID="{524AE220-B121-4290-A4B7-D72481B9CE41}" presName="node" presStyleLbl="node1" presStyleIdx="3" presStyleCnt="5" custScaleX="138097" custScaleY="136559" custRadScaleRad="106001" custRadScaleInc="17717">
        <dgm:presLayoutVars>
          <dgm:bulletEnabled val="1"/>
        </dgm:presLayoutVars>
      </dgm:prSet>
      <dgm:spPr/>
    </dgm:pt>
    <dgm:pt modelId="{EA413A4E-58D6-4B00-8030-F1B648DCC38F}" type="pres">
      <dgm:prSet presAssocID="{524AE220-B121-4290-A4B7-D72481B9CE41}" presName="spNode" presStyleCnt="0"/>
      <dgm:spPr/>
    </dgm:pt>
    <dgm:pt modelId="{7B0793C5-62EC-4690-BC27-F10723F8CE9F}" type="pres">
      <dgm:prSet presAssocID="{D8B5946B-0A48-481F-9934-DAE9F48879CC}" presName="sibTrans" presStyleLbl="sibTrans1D1" presStyleIdx="3" presStyleCnt="5"/>
      <dgm:spPr/>
    </dgm:pt>
    <dgm:pt modelId="{36C1978A-3D09-4922-8D67-F7B53EE31D4A}" type="pres">
      <dgm:prSet presAssocID="{556511B6-FDAA-4C5B-AFED-85EBE13679BF}" presName="node" presStyleLbl="node1" presStyleIdx="4" presStyleCnt="5" custScaleX="114453">
        <dgm:presLayoutVars>
          <dgm:bulletEnabled val="1"/>
        </dgm:presLayoutVars>
      </dgm:prSet>
      <dgm:spPr/>
    </dgm:pt>
    <dgm:pt modelId="{0A081FCD-7F3A-4A8A-9B2C-8D62EFB701D5}" type="pres">
      <dgm:prSet presAssocID="{556511B6-FDAA-4C5B-AFED-85EBE13679BF}" presName="spNode" presStyleCnt="0"/>
      <dgm:spPr/>
    </dgm:pt>
    <dgm:pt modelId="{BC489F9D-7803-455D-8F80-A323225C783F}" type="pres">
      <dgm:prSet presAssocID="{F8F6202A-9CED-4671-9AFB-03A555040197}" presName="sibTrans" presStyleLbl="sibTrans1D1" presStyleIdx="4" presStyleCnt="5"/>
      <dgm:spPr/>
    </dgm:pt>
  </dgm:ptLst>
  <dgm:cxnLst>
    <dgm:cxn modelId="{70355605-E72E-4059-AC44-F2A725E47F59}" srcId="{B9C5DE2B-80A2-4E56-9921-4028A6D3BCAF}" destId="{C7B85453-AE59-4CD2-B3F0-9ADE48036F2C}" srcOrd="0" destOrd="0" parTransId="{53366FD1-671F-42CA-8FE9-ED7C5242B351}" sibTransId="{D5C77C32-E63D-40EE-B47D-F9C9EDB45360}"/>
    <dgm:cxn modelId="{9E42FC26-E7B8-4C04-89C5-1AF4E0FEBBEE}" srcId="{B9C5DE2B-80A2-4E56-9921-4028A6D3BCAF}" destId="{906D99E8-A8DA-4B61-ADBA-89B6FD37F1F2}" srcOrd="2" destOrd="0" parTransId="{4FD35F28-ED1D-4FD5-AEA6-14BEE8A34C80}" sibTransId="{FC7DB14A-2EC5-4E47-86C3-9C6AB964EDCB}"/>
    <dgm:cxn modelId="{5CC6CC63-73D3-4BB7-B8FB-CCC088B1742D}" type="presOf" srcId="{D8B5946B-0A48-481F-9934-DAE9F48879CC}" destId="{7B0793C5-62EC-4690-BC27-F10723F8CE9F}" srcOrd="0" destOrd="0" presId="urn:microsoft.com/office/officeart/2005/8/layout/cycle5"/>
    <dgm:cxn modelId="{4B7EA24F-981D-42E1-9D9D-75B8BE199630}" srcId="{B9C5DE2B-80A2-4E56-9921-4028A6D3BCAF}" destId="{556511B6-FDAA-4C5B-AFED-85EBE13679BF}" srcOrd="4" destOrd="0" parTransId="{8027B55A-6219-4120-ABC3-653F2759B875}" sibTransId="{F8F6202A-9CED-4671-9AFB-03A555040197}"/>
    <dgm:cxn modelId="{0EC1A76F-F76B-49C9-BE47-328E24159279}" type="presOf" srcId="{C7B85453-AE59-4CD2-B3F0-9ADE48036F2C}" destId="{3FE8203C-0388-4FB7-979B-1EFB2BC46ECB}" srcOrd="0" destOrd="0" presId="urn:microsoft.com/office/officeart/2005/8/layout/cycle5"/>
    <dgm:cxn modelId="{CA417E56-9152-46F1-95DE-7B08763D6DEF}" type="presOf" srcId="{B9C5DE2B-80A2-4E56-9921-4028A6D3BCAF}" destId="{5220C8E4-6682-42F9-AC4D-608D6203B4C9}" srcOrd="0" destOrd="0" presId="urn:microsoft.com/office/officeart/2005/8/layout/cycle5"/>
    <dgm:cxn modelId="{159BC776-B864-4EE7-A051-DE7E0A99F0F9}" type="presOf" srcId="{FC7DB14A-2EC5-4E47-86C3-9C6AB964EDCB}" destId="{6B1D8C29-F836-464D-8CD2-3521C0DD5A3A}" srcOrd="0" destOrd="0" presId="urn:microsoft.com/office/officeart/2005/8/layout/cycle5"/>
    <dgm:cxn modelId="{27D43591-160D-47C9-90A1-FD9DC6A6483A}" type="presOf" srcId="{D5C77C32-E63D-40EE-B47D-F9C9EDB45360}" destId="{B7613791-05EC-4E07-A192-1FF67D28098C}" srcOrd="0" destOrd="0" presId="urn:microsoft.com/office/officeart/2005/8/layout/cycle5"/>
    <dgm:cxn modelId="{E395A492-0356-4824-B285-FDC5A6087F55}" type="presOf" srcId="{906D99E8-A8DA-4B61-ADBA-89B6FD37F1F2}" destId="{AFEEED0A-AC0E-4B15-A218-B3B01129382E}" srcOrd="0" destOrd="0" presId="urn:microsoft.com/office/officeart/2005/8/layout/cycle5"/>
    <dgm:cxn modelId="{084B9299-C7DA-4472-A3CD-0DB0D190DA3B}" srcId="{B9C5DE2B-80A2-4E56-9921-4028A6D3BCAF}" destId="{EDAACBE7-168B-413A-A404-B3364E12E65E}" srcOrd="1" destOrd="0" parTransId="{604D0BF0-9A47-4C01-B268-C67A4D6831DD}" sibTransId="{3C7D42B9-495F-44C4-B0DF-3FD3F818C9A9}"/>
    <dgm:cxn modelId="{07FCDA9B-06C3-470D-B685-174D31C15E1B}" type="presOf" srcId="{EDAACBE7-168B-413A-A404-B3364E12E65E}" destId="{E1DD6228-9F05-4BE9-A760-D77B545AE192}" srcOrd="0" destOrd="0" presId="urn:microsoft.com/office/officeart/2005/8/layout/cycle5"/>
    <dgm:cxn modelId="{07AF01A1-9D76-4417-9F38-06ED3BC2727F}" type="presOf" srcId="{F8F6202A-9CED-4671-9AFB-03A555040197}" destId="{BC489F9D-7803-455D-8F80-A323225C783F}" srcOrd="0" destOrd="0" presId="urn:microsoft.com/office/officeart/2005/8/layout/cycle5"/>
    <dgm:cxn modelId="{6CA74FBA-7064-4FC3-8A91-6E3D4796ECE9}" type="presOf" srcId="{524AE220-B121-4290-A4B7-D72481B9CE41}" destId="{CA8C303A-2231-4123-AE56-4172C69EEF73}" srcOrd="0" destOrd="0" presId="urn:microsoft.com/office/officeart/2005/8/layout/cycle5"/>
    <dgm:cxn modelId="{A3EDE5E2-23D1-402B-A345-165C9D3F4251}" type="presOf" srcId="{3C7D42B9-495F-44C4-B0DF-3FD3F818C9A9}" destId="{A45661C0-2530-4A51-9385-3F38742FEFB6}" srcOrd="0" destOrd="0" presId="urn:microsoft.com/office/officeart/2005/8/layout/cycle5"/>
    <dgm:cxn modelId="{01E5D0E5-F066-4098-A491-5AF620F99891}" srcId="{B9C5DE2B-80A2-4E56-9921-4028A6D3BCAF}" destId="{524AE220-B121-4290-A4B7-D72481B9CE41}" srcOrd="3" destOrd="0" parTransId="{088121C6-3F33-4923-9071-E61B4AAA28C1}" sibTransId="{D8B5946B-0A48-481F-9934-DAE9F48879CC}"/>
    <dgm:cxn modelId="{5CBE4DFE-2384-4FD6-B14C-7D5B567F4D2D}" type="presOf" srcId="{556511B6-FDAA-4C5B-AFED-85EBE13679BF}" destId="{36C1978A-3D09-4922-8D67-F7B53EE31D4A}" srcOrd="0" destOrd="0" presId="urn:microsoft.com/office/officeart/2005/8/layout/cycle5"/>
    <dgm:cxn modelId="{8F455712-2BA3-4840-9828-5DFCB9C96E16}" type="presParOf" srcId="{5220C8E4-6682-42F9-AC4D-608D6203B4C9}" destId="{3FE8203C-0388-4FB7-979B-1EFB2BC46ECB}" srcOrd="0" destOrd="0" presId="urn:microsoft.com/office/officeart/2005/8/layout/cycle5"/>
    <dgm:cxn modelId="{25150BD8-80CB-4268-B8E7-45A03AA8FCC8}" type="presParOf" srcId="{5220C8E4-6682-42F9-AC4D-608D6203B4C9}" destId="{D4B0D36E-27A9-46A9-9285-AD171EF38E3D}" srcOrd="1" destOrd="0" presId="urn:microsoft.com/office/officeart/2005/8/layout/cycle5"/>
    <dgm:cxn modelId="{08DEF7AB-E37F-4D07-A0AF-61945E68D1E4}" type="presParOf" srcId="{5220C8E4-6682-42F9-AC4D-608D6203B4C9}" destId="{B7613791-05EC-4E07-A192-1FF67D28098C}" srcOrd="2" destOrd="0" presId="urn:microsoft.com/office/officeart/2005/8/layout/cycle5"/>
    <dgm:cxn modelId="{82D5FFC7-59B1-4817-B51C-1B3E17707931}" type="presParOf" srcId="{5220C8E4-6682-42F9-AC4D-608D6203B4C9}" destId="{E1DD6228-9F05-4BE9-A760-D77B545AE192}" srcOrd="3" destOrd="0" presId="urn:microsoft.com/office/officeart/2005/8/layout/cycle5"/>
    <dgm:cxn modelId="{95AE4245-6B3E-4744-B33D-36BBFBECE245}" type="presParOf" srcId="{5220C8E4-6682-42F9-AC4D-608D6203B4C9}" destId="{A93DEBF8-611D-447A-93FE-716DE0257DD5}" srcOrd="4" destOrd="0" presId="urn:microsoft.com/office/officeart/2005/8/layout/cycle5"/>
    <dgm:cxn modelId="{A293BD88-7ED3-42A0-A41A-60FD0A6B6DA1}" type="presParOf" srcId="{5220C8E4-6682-42F9-AC4D-608D6203B4C9}" destId="{A45661C0-2530-4A51-9385-3F38742FEFB6}" srcOrd="5" destOrd="0" presId="urn:microsoft.com/office/officeart/2005/8/layout/cycle5"/>
    <dgm:cxn modelId="{AA5CD801-8935-4C0A-A7F3-A787B6574EB7}" type="presParOf" srcId="{5220C8E4-6682-42F9-AC4D-608D6203B4C9}" destId="{AFEEED0A-AC0E-4B15-A218-B3B01129382E}" srcOrd="6" destOrd="0" presId="urn:microsoft.com/office/officeart/2005/8/layout/cycle5"/>
    <dgm:cxn modelId="{6EC3482B-0D57-484D-B375-F00458FCF02F}" type="presParOf" srcId="{5220C8E4-6682-42F9-AC4D-608D6203B4C9}" destId="{AB4FBD02-C2FF-425B-8B07-5316F442DCEF}" srcOrd="7" destOrd="0" presId="urn:microsoft.com/office/officeart/2005/8/layout/cycle5"/>
    <dgm:cxn modelId="{D3307D9A-7249-4327-9352-C610A675632F}" type="presParOf" srcId="{5220C8E4-6682-42F9-AC4D-608D6203B4C9}" destId="{6B1D8C29-F836-464D-8CD2-3521C0DD5A3A}" srcOrd="8" destOrd="0" presId="urn:microsoft.com/office/officeart/2005/8/layout/cycle5"/>
    <dgm:cxn modelId="{B8845A65-5387-45ED-89C5-6F52BF56A29D}" type="presParOf" srcId="{5220C8E4-6682-42F9-AC4D-608D6203B4C9}" destId="{CA8C303A-2231-4123-AE56-4172C69EEF73}" srcOrd="9" destOrd="0" presId="urn:microsoft.com/office/officeart/2005/8/layout/cycle5"/>
    <dgm:cxn modelId="{600C4447-176D-4E5E-98CE-9E2F816E5991}" type="presParOf" srcId="{5220C8E4-6682-42F9-AC4D-608D6203B4C9}" destId="{EA413A4E-58D6-4B00-8030-F1B648DCC38F}" srcOrd="10" destOrd="0" presId="urn:microsoft.com/office/officeart/2005/8/layout/cycle5"/>
    <dgm:cxn modelId="{3D478237-EC3B-4C28-AAD0-C636B86F414D}" type="presParOf" srcId="{5220C8E4-6682-42F9-AC4D-608D6203B4C9}" destId="{7B0793C5-62EC-4690-BC27-F10723F8CE9F}" srcOrd="11" destOrd="0" presId="urn:microsoft.com/office/officeart/2005/8/layout/cycle5"/>
    <dgm:cxn modelId="{90B6720C-C985-49BB-A92C-FFE0B8569D54}" type="presParOf" srcId="{5220C8E4-6682-42F9-AC4D-608D6203B4C9}" destId="{36C1978A-3D09-4922-8D67-F7B53EE31D4A}" srcOrd="12" destOrd="0" presId="urn:microsoft.com/office/officeart/2005/8/layout/cycle5"/>
    <dgm:cxn modelId="{2DC95A05-1549-4A4C-8A41-648992D4D177}" type="presParOf" srcId="{5220C8E4-6682-42F9-AC4D-608D6203B4C9}" destId="{0A081FCD-7F3A-4A8A-9B2C-8D62EFB701D5}" srcOrd="13" destOrd="0" presId="urn:microsoft.com/office/officeart/2005/8/layout/cycle5"/>
    <dgm:cxn modelId="{D48FAC8E-0456-482A-9CBB-47D920FB10E8}" type="presParOf" srcId="{5220C8E4-6682-42F9-AC4D-608D6203B4C9}" destId="{BC489F9D-7803-455D-8F80-A323225C783F}" srcOrd="14" destOrd="0" presId="urn:microsoft.com/office/officeart/2005/8/layout/cycle5"/>
  </dgm:cxnLst>
  <dgm:bg>
    <a:effectLst>
      <a:outerShdw blurRad="50800" dist="38100" dir="5400000" algn="t" rotWithShape="0">
        <a:prstClr val="black">
          <a:alpha val="40000"/>
        </a:prstClr>
      </a:outerShdw>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9C5DE2B-80A2-4E56-9921-4028A6D3BCAF}" type="doc">
      <dgm:prSet loTypeId="urn:microsoft.com/office/officeart/2005/8/layout/cycle5" loCatId="cycle" qsTypeId="urn:microsoft.com/office/officeart/2005/8/quickstyle/3d3" qsCatId="3D" csTypeId="urn:microsoft.com/office/officeart/2005/8/colors/accent1_1" csCatId="accent1" phldr="1"/>
      <dgm:spPr/>
      <dgm:t>
        <a:bodyPr/>
        <a:lstStyle/>
        <a:p>
          <a:endParaRPr lang="en-GB"/>
        </a:p>
      </dgm:t>
    </dgm:pt>
    <dgm:pt modelId="{C7B85453-AE59-4CD2-B3F0-9ADE48036F2C}">
      <dgm:prSet custT="1"/>
      <dgm:spPr>
        <a:xfrm>
          <a:off x="1558696" y="537325"/>
          <a:ext cx="1491119" cy="1343399"/>
        </a:xfrm>
        <a:ln>
          <a:solidFill>
            <a:schemeClr val="accent1"/>
          </a:solidFill>
        </a:ln>
      </dgm:spPr>
      <dgm:t>
        <a:bodyPr/>
        <a:lstStyle/>
        <a:p>
          <a:pPr rtl="0">
            <a:buNone/>
          </a:pPr>
          <a:r>
            <a:rPr lang="en-GB" sz="1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rPr>
            <a:t>Personal circumstances</a:t>
          </a:r>
        </a:p>
      </dgm:t>
    </dgm:pt>
    <dgm:pt modelId="{53366FD1-671F-42CA-8FE9-ED7C5242B351}" type="parTrans" cxnId="{70355605-E72E-4059-AC44-F2A725E47F59}">
      <dgm:prSet/>
      <dgm:spPr/>
      <dgm:t>
        <a:bodyPr/>
        <a:lstStyle/>
        <a:p>
          <a:endParaRPr lang="en-GB" sz="1400" b="0" cap="none" spc="0">
            <a:ln w="0"/>
            <a:solidFill>
              <a:schemeClr val="tx1"/>
            </a:solidFill>
            <a:effectLst>
              <a:outerShdw blurRad="38100" dist="19050" dir="2700000" algn="tl" rotWithShape="0">
                <a:schemeClr val="dk1">
                  <a:alpha val="40000"/>
                </a:schemeClr>
              </a:outerShdw>
            </a:effectLst>
          </a:endParaRPr>
        </a:p>
      </dgm:t>
    </dgm:pt>
    <dgm:pt modelId="{D5C77C32-E63D-40EE-B47D-F9C9EDB45360}" type="sibTrans" cxnId="{70355605-E72E-4059-AC44-F2A725E47F59}">
      <dgm:prSet/>
      <dgm:spPr>
        <a:xfrm rot="2125518">
          <a:off x="2969226" y="1570881"/>
          <a:ext cx="324864" cy="453397"/>
        </a:xfrm>
      </dgm:spPr>
      <dgm:t>
        <a:bodyPr/>
        <a:lstStyle/>
        <a:p>
          <a:pPr>
            <a:buNone/>
          </a:pPr>
          <a:endParaRPr lang="en-GB" sz="1400" b="0" cap="none" spc="0">
            <a:ln w="0"/>
            <a:solidFill>
              <a:schemeClr val="tx1"/>
            </a:solidFill>
            <a:effectLst>
              <a:outerShdw blurRad="38100" dist="19050" dir="2700000" algn="tl" rotWithShape="0">
                <a:schemeClr val="dk1">
                  <a:alpha val="40000"/>
                </a:schemeClr>
              </a:outerShdw>
            </a:effectLst>
            <a:latin typeface="Calibri"/>
            <a:ea typeface="+mn-ea"/>
            <a:cs typeface="+mn-cs"/>
          </a:endParaRPr>
        </a:p>
      </dgm:t>
    </dgm:pt>
    <dgm:pt modelId="{EDAACBE7-168B-413A-A404-B3364E12E65E}">
      <dgm:prSet custT="1"/>
      <dgm:spPr>
        <a:xfrm>
          <a:off x="3264539" y="1698200"/>
          <a:ext cx="1343399" cy="1343399"/>
        </a:xfrm>
        <a:ln>
          <a:solidFill>
            <a:schemeClr val="accent1"/>
          </a:solidFill>
        </a:ln>
      </dgm:spPr>
      <dgm:t>
        <a:bodyPr/>
        <a:lstStyle/>
        <a:p>
          <a:pPr rtl="0">
            <a:buNone/>
          </a:pPr>
          <a:r>
            <a:rPr lang="en-GB" sz="1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rPr>
            <a:t>Personal outcomes</a:t>
          </a:r>
        </a:p>
      </dgm:t>
    </dgm:pt>
    <dgm:pt modelId="{604D0BF0-9A47-4C01-B268-C67A4D6831DD}" type="parTrans" cxnId="{084B9299-C7DA-4472-A3CD-0DB0D190DA3B}">
      <dgm:prSet/>
      <dgm:spPr/>
      <dgm:t>
        <a:bodyPr/>
        <a:lstStyle/>
        <a:p>
          <a:endParaRPr lang="en-GB" sz="1400" b="0" cap="none" spc="0">
            <a:ln w="0"/>
            <a:solidFill>
              <a:schemeClr val="tx1"/>
            </a:solidFill>
            <a:effectLst>
              <a:outerShdw blurRad="38100" dist="19050" dir="2700000" algn="tl" rotWithShape="0">
                <a:schemeClr val="dk1">
                  <a:alpha val="40000"/>
                </a:schemeClr>
              </a:outerShdw>
            </a:effectLst>
          </a:endParaRPr>
        </a:p>
      </dgm:t>
    </dgm:pt>
    <dgm:pt modelId="{3C7D42B9-495F-44C4-B0DF-3FD3F818C9A9}" type="sibTrans" cxnId="{084B9299-C7DA-4472-A3CD-0DB0D190DA3B}">
      <dgm:prSet/>
      <dgm:spPr>
        <a:xfrm rot="6480000">
          <a:off x="3449113" y="3092844"/>
          <a:ext cx="357137" cy="453397"/>
        </a:xfrm>
      </dgm:spPr>
      <dgm:t>
        <a:bodyPr/>
        <a:lstStyle/>
        <a:p>
          <a:pPr>
            <a:buNone/>
          </a:pPr>
          <a:endParaRPr lang="en-GB" sz="1400" b="0" cap="none" spc="0">
            <a:ln w="0"/>
            <a:solidFill>
              <a:schemeClr val="tx1"/>
            </a:solidFill>
            <a:effectLst>
              <a:outerShdw blurRad="38100" dist="19050" dir="2700000" algn="tl" rotWithShape="0">
                <a:schemeClr val="dk1">
                  <a:alpha val="40000"/>
                </a:schemeClr>
              </a:outerShdw>
            </a:effectLst>
            <a:latin typeface="Calibri"/>
            <a:ea typeface="+mn-ea"/>
            <a:cs typeface="+mn-cs"/>
          </a:endParaRPr>
        </a:p>
      </dgm:t>
    </dgm:pt>
    <dgm:pt modelId="{906D99E8-A8DA-4B61-ADBA-89B6FD37F1F2}">
      <dgm:prSet custT="1"/>
      <dgm:spPr>
        <a:xfrm>
          <a:off x="2641177" y="3616712"/>
          <a:ext cx="1343399" cy="1343399"/>
        </a:xfrm>
        <a:ln>
          <a:solidFill>
            <a:schemeClr val="accent1"/>
          </a:solidFill>
        </a:ln>
      </dgm:spPr>
      <dgm:t>
        <a:bodyPr/>
        <a:lstStyle/>
        <a:p>
          <a:pPr rtl="0">
            <a:buNone/>
          </a:pPr>
          <a:r>
            <a:rPr lang="en-GB" sz="1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rPr>
            <a:t>Barriers</a:t>
          </a:r>
        </a:p>
      </dgm:t>
    </dgm:pt>
    <dgm:pt modelId="{4FD35F28-ED1D-4FD5-AEA6-14BEE8A34C80}" type="parTrans" cxnId="{9E42FC26-E7B8-4C04-89C5-1AF4E0FEBBEE}">
      <dgm:prSet/>
      <dgm:spPr/>
      <dgm:t>
        <a:bodyPr/>
        <a:lstStyle/>
        <a:p>
          <a:endParaRPr lang="en-GB" sz="1400" b="0" cap="none" spc="0">
            <a:ln w="0"/>
            <a:solidFill>
              <a:schemeClr val="tx1"/>
            </a:solidFill>
            <a:effectLst>
              <a:outerShdw blurRad="38100" dist="19050" dir="2700000" algn="tl" rotWithShape="0">
                <a:schemeClr val="dk1">
                  <a:alpha val="40000"/>
                </a:schemeClr>
              </a:outerShdw>
            </a:effectLst>
          </a:endParaRPr>
        </a:p>
      </dgm:t>
    </dgm:pt>
    <dgm:pt modelId="{FC7DB14A-2EC5-4E47-86C3-9C6AB964EDCB}" type="sibTrans" cxnId="{9E42FC26-E7B8-4C04-89C5-1AF4E0FEBBEE}">
      <dgm:prSet/>
      <dgm:spPr>
        <a:xfrm rot="10800000">
          <a:off x="2135795" y="4061713"/>
          <a:ext cx="357137" cy="453397"/>
        </a:xfrm>
      </dgm:spPr>
      <dgm:t>
        <a:bodyPr/>
        <a:lstStyle/>
        <a:p>
          <a:pPr>
            <a:buNone/>
          </a:pPr>
          <a:endParaRPr lang="en-GB" sz="1400" b="0" cap="none" spc="0">
            <a:ln w="0"/>
            <a:solidFill>
              <a:schemeClr val="tx1"/>
            </a:solidFill>
            <a:effectLst>
              <a:outerShdw blurRad="38100" dist="19050" dir="2700000" algn="tl" rotWithShape="0">
                <a:schemeClr val="dk1">
                  <a:alpha val="40000"/>
                </a:schemeClr>
              </a:outerShdw>
            </a:effectLst>
            <a:latin typeface="Calibri"/>
            <a:ea typeface="+mn-ea"/>
            <a:cs typeface="+mn-cs"/>
          </a:endParaRPr>
        </a:p>
      </dgm:t>
    </dgm:pt>
    <dgm:pt modelId="{524AE220-B121-4290-A4B7-D72481B9CE41}">
      <dgm:prSet custT="1"/>
      <dgm:spPr>
        <a:xfrm>
          <a:off x="623935" y="3616712"/>
          <a:ext cx="1343399" cy="1343399"/>
        </a:xfrm>
        <a:ln>
          <a:solidFill>
            <a:schemeClr val="accent1"/>
          </a:solidFill>
        </a:ln>
      </dgm:spPr>
      <dgm:t>
        <a:bodyPr/>
        <a:lstStyle/>
        <a:p>
          <a:pPr rtl="0">
            <a:buNone/>
          </a:pPr>
          <a:r>
            <a:rPr lang="en-GB" sz="1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rPr>
            <a:t>Risks to meeting personal outcomes</a:t>
          </a:r>
        </a:p>
      </dgm:t>
    </dgm:pt>
    <dgm:pt modelId="{088121C6-3F33-4923-9071-E61B4AAA28C1}" type="parTrans" cxnId="{01E5D0E5-F066-4098-A491-5AF620F99891}">
      <dgm:prSet/>
      <dgm:spPr/>
      <dgm:t>
        <a:bodyPr/>
        <a:lstStyle/>
        <a:p>
          <a:endParaRPr lang="en-GB" sz="1400" b="0" cap="none" spc="0">
            <a:ln w="0"/>
            <a:solidFill>
              <a:schemeClr val="tx1"/>
            </a:solidFill>
            <a:effectLst>
              <a:outerShdw blurRad="38100" dist="19050" dir="2700000" algn="tl" rotWithShape="0">
                <a:schemeClr val="dk1">
                  <a:alpha val="40000"/>
                </a:schemeClr>
              </a:outerShdw>
            </a:effectLst>
          </a:endParaRPr>
        </a:p>
      </dgm:t>
    </dgm:pt>
    <dgm:pt modelId="{D8B5946B-0A48-481F-9934-DAE9F48879CC}" type="sibTrans" cxnId="{01E5D0E5-F066-4098-A491-5AF620F99891}">
      <dgm:prSet/>
      <dgm:spPr>
        <a:xfrm rot="15120000">
          <a:off x="808508" y="3112070"/>
          <a:ext cx="357137" cy="453397"/>
        </a:xfrm>
      </dgm:spPr>
      <dgm:t>
        <a:bodyPr/>
        <a:lstStyle/>
        <a:p>
          <a:pPr>
            <a:buNone/>
          </a:pPr>
          <a:endParaRPr lang="en-GB" sz="1400" b="0" cap="none" spc="0">
            <a:ln w="0"/>
            <a:solidFill>
              <a:schemeClr val="tx1"/>
            </a:solidFill>
            <a:effectLst>
              <a:outerShdw blurRad="38100" dist="19050" dir="2700000" algn="tl" rotWithShape="0">
                <a:schemeClr val="dk1">
                  <a:alpha val="40000"/>
                </a:schemeClr>
              </a:outerShdw>
            </a:effectLst>
            <a:latin typeface="Calibri"/>
            <a:ea typeface="+mn-ea"/>
            <a:cs typeface="+mn-cs"/>
          </a:endParaRPr>
        </a:p>
      </dgm:t>
    </dgm:pt>
    <dgm:pt modelId="{556511B6-FDAA-4C5B-AFED-85EBE13679BF}">
      <dgm:prSet custT="1"/>
      <dgm:spPr>
        <a:xfrm>
          <a:off x="572" y="1698200"/>
          <a:ext cx="1343399" cy="1343399"/>
        </a:xfrm>
        <a:ln>
          <a:solidFill>
            <a:schemeClr val="accent1"/>
          </a:solidFill>
        </a:ln>
      </dgm:spPr>
      <dgm:t>
        <a:bodyPr/>
        <a:lstStyle/>
        <a:p>
          <a:pPr rtl="0">
            <a:buNone/>
          </a:pPr>
          <a:r>
            <a:rPr lang="en-GB" sz="1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rPr>
            <a:t>Strengths and capabilities</a:t>
          </a:r>
        </a:p>
      </dgm:t>
    </dgm:pt>
    <dgm:pt modelId="{8027B55A-6219-4120-ABC3-653F2759B875}" type="parTrans" cxnId="{4B7EA24F-981D-42E1-9D9D-75B8BE199630}">
      <dgm:prSet/>
      <dgm:spPr/>
      <dgm:t>
        <a:bodyPr/>
        <a:lstStyle/>
        <a:p>
          <a:endParaRPr lang="en-GB" sz="1400" b="0" cap="none" spc="0">
            <a:ln w="0"/>
            <a:solidFill>
              <a:schemeClr val="tx1"/>
            </a:solidFill>
            <a:effectLst>
              <a:outerShdw blurRad="38100" dist="19050" dir="2700000" algn="tl" rotWithShape="0">
                <a:schemeClr val="dk1">
                  <a:alpha val="40000"/>
                </a:schemeClr>
              </a:outerShdw>
            </a:effectLst>
          </a:endParaRPr>
        </a:p>
      </dgm:t>
    </dgm:pt>
    <dgm:pt modelId="{F8F6202A-9CED-4671-9AFB-03A555040197}" type="sibTrans" cxnId="{4B7EA24F-981D-42E1-9D9D-75B8BE199630}">
      <dgm:prSet/>
      <dgm:spPr>
        <a:xfrm rot="19474482">
          <a:off x="1299435" y="1581540"/>
          <a:ext cx="324864" cy="453397"/>
        </a:xfrm>
      </dgm:spPr>
      <dgm:t>
        <a:bodyPr/>
        <a:lstStyle/>
        <a:p>
          <a:pPr>
            <a:buNone/>
          </a:pPr>
          <a:endParaRPr lang="en-GB" sz="1400" b="0" cap="none" spc="0">
            <a:ln w="0"/>
            <a:solidFill>
              <a:schemeClr val="tx1"/>
            </a:solidFill>
            <a:effectLst>
              <a:outerShdw blurRad="38100" dist="19050" dir="2700000" algn="tl" rotWithShape="0">
                <a:schemeClr val="dk1">
                  <a:alpha val="40000"/>
                </a:schemeClr>
              </a:outerShdw>
            </a:effectLst>
            <a:latin typeface="Calibri"/>
            <a:ea typeface="+mn-ea"/>
            <a:cs typeface="+mn-cs"/>
          </a:endParaRPr>
        </a:p>
      </dgm:t>
    </dgm:pt>
    <dgm:pt modelId="{5220C8E4-6682-42F9-AC4D-608D6203B4C9}" type="pres">
      <dgm:prSet presAssocID="{B9C5DE2B-80A2-4E56-9921-4028A6D3BCAF}" presName="cycle" presStyleCnt="0">
        <dgm:presLayoutVars>
          <dgm:dir/>
          <dgm:resizeHandles val="exact"/>
        </dgm:presLayoutVars>
      </dgm:prSet>
      <dgm:spPr/>
    </dgm:pt>
    <dgm:pt modelId="{3FE8203C-0388-4FB7-979B-1EFB2BC46ECB}" type="pres">
      <dgm:prSet presAssocID="{C7B85453-AE59-4CD2-B3F0-9ADE48036F2C}" presName="node" presStyleLbl="node1" presStyleIdx="0" presStyleCnt="5" custScaleX="121462">
        <dgm:presLayoutVars>
          <dgm:bulletEnabled val="1"/>
        </dgm:presLayoutVars>
      </dgm:prSet>
      <dgm:spPr/>
    </dgm:pt>
    <dgm:pt modelId="{D4B0D36E-27A9-46A9-9285-AD171EF38E3D}" type="pres">
      <dgm:prSet presAssocID="{C7B85453-AE59-4CD2-B3F0-9ADE48036F2C}" presName="spNode" presStyleCnt="0"/>
      <dgm:spPr/>
    </dgm:pt>
    <dgm:pt modelId="{B7613791-05EC-4E07-A192-1FF67D28098C}" type="pres">
      <dgm:prSet presAssocID="{D5C77C32-E63D-40EE-B47D-F9C9EDB45360}" presName="sibTrans" presStyleLbl="sibTrans1D1" presStyleIdx="0" presStyleCnt="5"/>
      <dgm:spPr/>
    </dgm:pt>
    <dgm:pt modelId="{E1DD6228-9F05-4BE9-A760-D77B545AE192}" type="pres">
      <dgm:prSet presAssocID="{EDAACBE7-168B-413A-A404-B3364E12E65E}" presName="node" presStyleLbl="node1" presStyleIdx="1" presStyleCnt="5">
        <dgm:presLayoutVars>
          <dgm:bulletEnabled val="1"/>
        </dgm:presLayoutVars>
      </dgm:prSet>
      <dgm:spPr/>
    </dgm:pt>
    <dgm:pt modelId="{A93DEBF8-611D-447A-93FE-716DE0257DD5}" type="pres">
      <dgm:prSet presAssocID="{EDAACBE7-168B-413A-A404-B3364E12E65E}" presName="spNode" presStyleCnt="0"/>
      <dgm:spPr/>
    </dgm:pt>
    <dgm:pt modelId="{A45661C0-2530-4A51-9385-3F38742FEFB6}" type="pres">
      <dgm:prSet presAssocID="{3C7D42B9-495F-44C4-B0DF-3FD3F818C9A9}" presName="sibTrans" presStyleLbl="sibTrans1D1" presStyleIdx="1" presStyleCnt="5"/>
      <dgm:spPr/>
    </dgm:pt>
    <dgm:pt modelId="{AFEEED0A-AC0E-4B15-A218-B3B01129382E}" type="pres">
      <dgm:prSet presAssocID="{906D99E8-A8DA-4B61-ADBA-89B6FD37F1F2}" presName="node" presStyleLbl="node1" presStyleIdx="2" presStyleCnt="5">
        <dgm:presLayoutVars>
          <dgm:bulletEnabled val="1"/>
        </dgm:presLayoutVars>
      </dgm:prSet>
      <dgm:spPr/>
    </dgm:pt>
    <dgm:pt modelId="{AB4FBD02-C2FF-425B-8B07-5316F442DCEF}" type="pres">
      <dgm:prSet presAssocID="{906D99E8-A8DA-4B61-ADBA-89B6FD37F1F2}" presName="spNode" presStyleCnt="0"/>
      <dgm:spPr/>
    </dgm:pt>
    <dgm:pt modelId="{6B1D8C29-F836-464D-8CD2-3521C0DD5A3A}" type="pres">
      <dgm:prSet presAssocID="{FC7DB14A-2EC5-4E47-86C3-9C6AB964EDCB}" presName="sibTrans" presStyleLbl="sibTrans1D1" presStyleIdx="2" presStyleCnt="5"/>
      <dgm:spPr/>
    </dgm:pt>
    <dgm:pt modelId="{CA8C303A-2231-4123-AE56-4172C69EEF73}" type="pres">
      <dgm:prSet presAssocID="{524AE220-B121-4290-A4B7-D72481B9CE41}" presName="node" presStyleLbl="node1" presStyleIdx="3" presStyleCnt="5">
        <dgm:presLayoutVars>
          <dgm:bulletEnabled val="1"/>
        </dgm:presLayoutVars>
      </dgm:prSet>
      <dgm:spPr/>
    </dgm:pt>
    <dgm:pt modelId="{EA413A4E-58D6-4B00-8030-F1B648DCC38F}" type="pres">
      <dgm:prSet presAssocID="{524AE220-B121-4290-A4B7-D72481B9CE41}" presName="spNode" presStyleCnt="0"/>
      <dgm:spPr/>
    </dgm:pt>
    <dgm:pt modelId="{7B0793C5-62EC-4690-BC27-F10723F8CE9F}" type="pres">
      <dgm:prSet presAssocID="{D8B5946B-0A48-481F-9934-DAE9F48879CC}" presName="sibTrans" presStyleLbl="sibTrans1D1" presStyleIdx="3" presStyleCnt="5"/>
      <dgm:spPr/>
    </dgm:pt>
    <dgm:pt modelId="{36C1978A-3D09-4922-8D67-F7B53EE31D4A}" type="pres">
      <dgm:prSet presAssocID="{556511B6-FDAA-4C5B-AFED-85EBE13679BF}" presName="node" presStyleLbl="node1" presStyleIdx="4" presStyleCnt="5">
        <dgm:presLayoutVars>
          <dgm:bulletEnabled val="1"/>
        </dgm:presLayoutVars>
      </dgm:prSet>
      <dgm:spPr/>
    </dgm:pt>
    <dgm:pt modelId="{0A081FCD-7F3A-4A8A-9B2C-8D62EFB701D5}" type="pres">
      <dgm:prSet presAssocID="{556511B6-FDAA-4C5B-AFED-85EBE13679BF}" presName="spNode" presStyleCnt="0"/>
      <dgm:spPr/>
    </dgm:pt>
    <dgm:pt modelId="{BC489F9D-7803-455D-8F80-A323225C783F}" type="pres">
      <dgm:prSet presAssocID="{F8F6202A-9CED-4671-9AFB-03A555040197}" presName="sibTrans" presStyleLbl="sibTrans1D1" presStyleIdx="4" presStyleCnt="5"/>
      <dgm:spPr/>
    </dgm:pt>
  </dgm:ptLst>
  <dgm:cxnLst>
    <dgm:cxn modelId="{70355605-E72E-4059-AC44-F2A725E47F59}" srcId="{B9C5DE2B-80A2-4E56-9921-4028A6D3BCAF}" destId="{C7B85453-AE59-4CD2-B3F0-9ADE48036F2C}" srcOrd="0" destOrd="0" parTransId="{53366FD1-671F-42CA-8FE9-ED7C5242B351}" sibTransId="{D5C77C32-E63D-40EE-B47D-F9C9EDB45360}"/>
    <dgm:cxn modelId="{9E42FC26-E7B8-4C04-89C5-1AF4E0FEBBEE}" srcId="{B9C5DE2B-80A2-4E56-9921-4028A6D3BCAF}" destId="{906D99E8-A8DA-4B61-ADBA-89B6FD37F1F2}" srcOrd="2" destOrd="0" parTransId="{4FD35F28-ED1D-4FD5-AEA6-14BEE8A34C80}" sibTransId="{FC7DB14A-2EC5-4E47-86C3-9C6AB964EDCB}"/>
    <dgm:cxn modelId="{5CC6CC63-73D3-4BB7-B8FB-CCC088B1742D}" type="presOf" srcId="{D8B5946B-0A48-481F-9934-DAE9F48879CC}" destId="{7B0793C5-62EC-4690-BC27-F10723F8CE9F}" srcOrd="0" destOrd="0" presId="urn:microsoft.com/office/officeart/2005/8/layout/cycle5"/>
    <dgm:cxn modelId="{4B7EA24F-981D-42E1-9D9D-75B8BE199630}" srcId="{B9C5DE2B-80A2-4E56-9921-4028A6D3BCAF}" destId="{556511B6-FDAA-4C5B-AFED-85EBE13679BF}" srcOrd="4" destOrd="0" parTransId="{8027B55A-6219-4120-ABC3-653F2759B875}" sibTransId="{F8F6202A-9CED-4671-9AFB-03A555040197}"/>
    <dgm:cxn modelId="{0EC1A76F-F76B-49C9-BE47-328E24159279}" type="presOf" srcId="{C7B85453-AE59-4CD2-B3F0-9ADE48036F2C}" destId="{3FE8203C-0388-4FB7-979B-1EFB2BC46ECB}" srcOrd="0" destOrd="0" presId="urn:microsoft.com/office/officeart/2005/8/layout/cycle5"/>
    <dgm:cxn modelId="{CA417E56-9152-46F1-95DE-7B08763D6DEF}" type="presOf" srcId="{B9C5DE2B-80A2-4E56-9921-4028A6D3BCAF}" destId="{5220C8E4-6682-42F9-AC4D-608D6203B4C9}" srcOrd="0" destOrd="0" presId="urn:microsoft.com/office/officeart/2005/8/layout/cycle5"/>
    <dgm:cxn modelId="{159BC776-B864-4EE7-A051-DE7E0A99F0F9}" type="presOf" srcId="{FC7DB14A-2EC5-4E47-86C3-9C6AB964EDCB}" destId="{6B1D8C29-F836-464D-8CD2-3521C0DD5A3A}" srcOrd="0" destOrd="0" presId="urn:microsoft.com/office/officeart/2005/8/layout/cycle5"/>
    <dgm:cxn modelId="{27D43591-160D-47C9-90A1-FD9DC6A6483A}" type="presOf" srcId="{D5C77C32-E63D-40EE-B47D-F9C9EDB45360}" destId="{B7613791-05EC-4E07-A192-1FF67D28098C}" srcOrd="0" destOrd="0" presId="urn:microsoft.com/office/officeart/2005/8/layout/cycle5"/>
    <dgm:cxn modelId="{E395A492-0356-4824-B285-FDC5A6087F55}" type="presOf" srcId="{906D99E8-A8DA-4B61-ADBA-89B6FD37F1F2}" destId="{AFEEED0A-AC0E-4B15-A218-B3B01129382E}" srcOrd="0" destOrd="0" presId="urn:microsoft.com/office/officeart/2005/8/layout/cycle5"/>
    <dgm:cxn modelId="{084B9299-C7DA-4472-A3CD-0DB0D190DA3B}" srcId="{B9C5DE2B-80A2-4E56-9921-4028A6D3BCAF}" destId="{EDAACBE7-168B-413A-A404-B3364E12E65E}" srcOrd="1" destOrd="0" parTransId="{604D0BF0-9A47-4C01-B268-C67A4D6831DD}" sibTransId="{3C7D42B9-495F-44C4-B0DF-3FD3F818C9A9}"/>
    <dgm:cxn modelId="{07FCDA9B-06C3-470D-B685-174D31C15E1B}" type="presOf" srcId="{EDAACBE7-168B-413A-A404-B3364E12E65E}" destId="{E1DD6228-9F05-4BE9-A760-D77B545AE192}" srcOrd="0" destOrd="0" presId="urn:microsoft.com/office/officeart/2005/8/layout/cycle5"/>
    <dgm:cxn modelId="{07AF01A1-9D76-4417-9F38-06ED3BC2727F}" type="presOf" srcId="{F8F6202A-9CED-4671-9AFB-03A555040197}" destId="{BC489F9D-7803-455D-8F80-A323225C783F}" srcOrd="0" destOrd="0" presId="urn:microsoft.com/office/officeart/2005/8/layout/cycle5"/>
    <dgm:cxn modelId="{6CA74FBA-7064-4FC3-8A91-6E3D4796ECE9}" type="presOf" srcId="{524AE220-B121-4290-A4B7-D72481B9CE41}" destId="{CA8C303A-2231-4123-AE56-4172C69EEF73}" srcOrd="0" destOrd="0" presId="urn:microsoft.com/office/officeart/2005/8/layout/cycle5"/>
    <dgm:cxn modelId="{A3EDE5E2-23D1-402B-A345-165C9D3F4251}" type="presOf" srcId="{3C7D42B9-495F-44C4-B0DF-3FD3F818C9A9}" destId="{A45661C0-2530-4A51-9385-3F38742FEFB6}" srcOrd="0" destOrd="0" presId="urn:microsoft.com/office/officeart/2005/8/layout/cycle5"/>
    <dgm:cxn modelId="{01E5D0E5-F066-4098-A491-5AF620F99891}" srcId="{B9C5DE2B-80A2-4E56-9921-4028A6D3BCAF}" destId="{524AE220-B121-4290-A4B7-D72481B9CE41}" srcOrd="3" destOrd="0" parTransId="{088121C6-3F33-4923-9071-E61B4AAA28C1}" sibTransId="{D8B5946B-0A48-481F-9934-DAE9F48879CC}"/>
    <dgm:cxn modelId="{5CBE4DFE-2384-4FD6-B14C-7D5B567F4D2D}" type="presOf" srcId="{556511B6-FDAA-4C5B-AFED-85EBE13679BF}" destId="{36C1978A-3D09-4922-8D67-F7B53EE31D4A}" srcOrd="0" destOrd="0" presId="urn:microsoft.com/office/officeart/2005/8/layout/cycle5"/>
    <dgm:cxn modelId="{8F455712-2BA3-4840-9828-5DFCB9C96E16}" type="presParOf" srcId="{5220C8E4-6682-42F9-AC4D-608D6203B4C9}" destId="{3FE8203C-0388-4FB7-979B-1EFB2BC46ECB}" srcOrd="0" destOrd="0" presId="urn:microsoft.com/office/officeart/2005/8/layout/cycle5"/>
    <dgm:cxn modelId="{25150BD8-80CB-4268-B8E7-45A03AA8FCC8}" type="presParOf" srcId="{5220C8E4-6682-42F9-AC4D-608D6203B4C9}" destId="{D4B0D36E-27A9-46A9-9285-AD171EF38E3D}" srcOrd="1" destOrd="0" presId="urn:microsoft.com/office/officeart/2005/8/layout/cycle5"/>
    <dgm:cxn modelId="{08DEF7AB-E37F-4D07-A0AF-61945E68D1E4}" type="presParOf" srcId="{5220C8E4-6682-42F9-AC4D-608D6203B4C9}" destId="{B7613791-05EC-4E07-A192-1FF67D28098C}" srcOrd="2" destOrd="0" presId="urn:microsoft.com/office/officeart/2005/8/layout/cycle5"/>
    <dgm:cxn modelId="{82D5FFC7-59B1-4817-B51C-1B3E17707931}" type="presParOf" srcId="{5220C8E4-6682-42F9-AC4D-608D6203B4C9}" destId="{E1DD6228-9F05-4BE9-A760-D77B545AE192}" srcOrd="3" destOrd="0" presId="urn:microsoft.com/office/officeart/2005/8/layout/cycle5"/>
    <dgm:cxn modelId="{95AE4245-6B3E-4744-B33D-36BBFBECE245}" type="presParOf" srcId="{5220C8E4-6682-42F9-AC4D-608D6203B4C9}" destId="{A93DEBF8-611D-447A-93FE-716DE0257DD5}" srcOrd="4" destOrd="0" presId="urn:microsoft.com/office/officeart/2005/8/layout/cycle5"/>
    <dgm:cxn modelId="{A293BD88-7ED3-42A0-A41A-60FD0A6B6DA1}" type="presParOf" srcId="{5220C8E4-6682-42F9-AC4D-608D6203B4C9}" destId="{A45661C0-2530-4A51-9385-3F38742FEFB6}" srcOrd="5" destOrd="0" presId="urn:microsoft.com/office/officeart/2005/8/layout/cycle5"/>
    <dgm:cxn modelId="{AA5CD801-8935-4C0A-A7F3-A787B6574EB7}" type="presParOf" srcId="{5220C8E4-6682-42F9-AC4D-608D6203B4C9}" destId="{AFEEED0A-AC0E-4B15-A218-B3B01129382E}" srcOrd="6" destOrd="0" presId="urn:microsoft.com/office/officeart/2005/8/layout/cycle5"/>
    <dgm:cxn modelId="{6EC3482B-0D57-484D-B375-F00458FCF02F}" type="presParOf" srcId="{5220C8E4-6682-42F9-AC4D-608D6203B4C9}" destId="{AB4FBD02-C2FF-425B-8B07-5316F442DCEF}" srcOrd="7" destOrd="0" presId="urn:microsoft.com/office/officeart/2005/8/layout/cycle5"/>
    <dgm:cxn modelId="{D3307D9A-7249-4327-9352-C610A675632F}" type="presParOf" srcId="{5220C8E4-6682-42F9-AC4D-608D6203B4C9}" destId="{6B1D8C29-F836-464D-8CD2-3521C0DD5A3A}" srcOrd="8" destOrd="0" presId="urn:microsoft.com/office/officeart/2005/8/layout/cycle5"/>
    <dgm:cxn modelId="{B8845A65-5387-45ED-89C5-6F52BF56A29D}" type="presParOf" srcId="{5220C8E4-6682-42F9-AC4D-608D6203B4C9}" destId="{CA8C303A-2231-4123-AE56-4172C69EEF73}" srcOrd="9" destOrd="0" presId="urn:microsoft.com/office/officeart/2005/8/layout/cycle5"/>
    <dgm:cxn modelId="{600C4447-176D-4E5E-98CE-9E2F816E5991}" type="presParOf" srcId="{5220C8E4-6682-42F9-AC4D-608D6203B4C9}" destId="{EA413A4E-58D6-4B00-8030-F1B648DCC38F}" srcOrd="10" destOrd="0" presId="urn:microsoft.com/office/officeart/2005/8/layout/cycle5"/>
    <dgm:cxn modelId="{3D478237-EC3B-4C28-AAD0-C636B86F414D}" type="presParOf" srcId="{5220C8E4-6682-42F9-AC4D-608D6203B4C9}" destId="{7B0793C5-62EC-4690-BC27-F10723F8CE9F}" srcOrd="11" destOrd="0" presId="urn:microsoft.com/office/officeart/2005/8/layout/cycle5"/>
    <dgm:cxn modelId="{90B6720C-C985-49BB-A92C-FFE0B8569D54}" type="presParOf" srcId="{5220C8E4-6682-42F9-AC4D-608D6203B4C9}" destId="{36C1978A-3D09-4922-8D67-F7B53EE31D4A}" srcOrd="12" destOrd="0" presId="urn:microsoft.com/office/officeart/2005/8/layout/cycle5"/>
    <dgm:cxn modelId="{2DC95A05-1549-4A4C-8A41-648992D4D177}" type="presParOf" srcId="{5220C8E4-6682-42F9-AC4D-608D6203B4C9}" destId="{0A081FCD-7F3A-4A8A-9B2C-8D62EFB701D5}" srcOrd="13" destOrd="0" presId="urn:microsoft.com/office/officeart/2005/8/layout/cycle5"/>
    <dgm:cxn modelId="{D48FAC8E-0456-482A-9CBB-47D920FB10E8}" type="presParOf" srcId="{5220C8E4-6682-42F9-AC4D-608D6203B4C9}" destId="{BC489F9D-7803-455D-8F80-A323225C783F}" srcOrd="14" destOrd="0" presId="urn:microsoft.com/office/officeart/2005/8/layout/cycle5"/>
  </dgm:cxnLst>
  <dgm:bg>
    <a:effectLst>
      <a:outerShdw blurRad="50800" dist="38100" dir="5400000" algn="t" rotWithShape="0">
        <a:prstClr val="black">
          <a:alpha val="40000"/>
        </a:prstClr>
      </a:outerShdw>
    </a:effect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F02D272-E087-4629-9C3E-4AD08C4E29A2}" type="doc">
      <dgm:prSet loTypeId="urn:microsoft.com/office/officeart/2005/8/layout/radial3" loCatId="relationship" qsTypeId="urn:microsoft.com/office/officeart/2005/8/quickstyle/simple1" qsCatId="simple" csTypeId="urn:microsoft.com/office/officeart/2005/8/colors/accent3_2" csCatId="accent3" phldr="1"/>
      <dgm:spPr/>
      <dgm:t>
        <a:bodyPr/>
        <a:lstStyle/>
        <a:p>
          <a:endParaRPr lang="en-GB"/>
        </a:p>
      </dgm:t>
    </dgm:pt>
    <dgm:pt modelId="{893A1392-20A9-4A2D-8BFD-979F3AC27DCB}">
      <dgm:prSet phldrT="[Text]" custT="1"/>
      <dgm:spPr>
        <a:xfrm>
          <a:off x="1135382" y="766954"/>
          <a:ext cx="1038988" cy="1093772"/>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600" b="1" dirty="0">
              <a:solidFill>
                <a:sysClr val="windowText" lastClr="000000"/>
              </a:solidFill>
              <a:latin typeface="Arial" panose="020B0604020202020204" pitchFamily="34" charset="0"/>
              <a:ea typeface="+mn-ea"/>
              <a:cs typeface="Arial" panose="020B0604020202020204" pitchFamily="34" charset="0"/>
            </a:rPr>
            <a:t>My well-being</a:t>
          </a:r>
        </a:p>
      </dgm:t>
    </dgm:pt>
    <dgm:pt modelId="{2D979E7D-E25D-479B-B185-BC6E188B3567}" type="parTrans" cxnId="{1EDB96D2-EDBE-4778-A349-62BF72260314}">
      <dgm:prSet/>
      <dgm:spPr/>
      <dgm:t>
        <a:bodyPr/>
        <a:lstStyle/>
        <a:p>
          <a:endParaRPr lang="en-GB" sz="1200" b="1"/>
        </a:p>
      </dgm:t>
    </dgm:pt>
    <dgm:pt modelId="{6D594147-4F0F-4DB7-8C78-2C6EF601ECB0}" type="sibTrans" cxnId="{1EDB96D2-EDBE-4778-A349-62BF72260314}">
      <dgm:prSet/>
      <dgm:spPr/>
      <dgm:t>
        <a:bodyPr/>
        <a:lstStyle/>
        <a:p>
          <a:endParaRPr lang="en-GB" sz="1200" b="1"/>
        </a:p>
      </dgm:t>
    </dgm:pt>
    <dgm:pt modelId="{4AE651F5-B29C-4E71-B134-F82797EE925D}">
      <dgm:prSet phldrT="[Text]" custT="1"/>
      <dgm:spPr>
        <a:xfrm>
          <a:off x="1216117" y="-55048"/>
          <a:ext cx="898718" cy="862370"/>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200" b="1" dirty="0">
              <a:solidFill>
                <a:sysClr val="windowText" lastClr="000000"/>
              </a:solidFill>
              <a:latin typeface="Arial" panose="020B0604020202020204" pitchFamily="34" charset="0"/>
              <a:ea typeface="+mn-ea"/>
              <a:cs typeface="Arial" panose="020B0604020202020204" pitchFamily="34" charset="0"/>
            </a:rPr>
            <a:t>physical and mental health and emotional</a:t>
          </a:r>
        </a:p>
      </dgm:t>
    </dgm:pt>
    <dgm:pt modelId="{78D7736B-84BB-4F09-9FE4-3470BCA8EBB3}" type="parTrans" cxnId="{3FBF78BC-648A-4D99-A6D7-4D48ECADF22D}">
      <dgm:prSet/>
      <dgm:spPr/>
      <dgm:t>
        <a:bodyPr/>
        <a:lstStyle/>
        <a:p>
          <a:endParaRPr lang="en-GB" sz="1200" b="1"/>
        </a:p>
      </dgm:t>
    </dgm:pt>
    <dgm:pt modelId="{595E36E4-D573-4AC3-B8F1-6B43EC3B64FA}" type="sibTrans" cxnId="{3FBF78BC-648A-4D99-A6D7-4D48ECADF22D}">
      <dgm:prSet/>
      <dgm:spPr/>
      <dgm:t>
        <a:bodyPr/>
        <a:lstStyle/>
        <a:p>
          <a:endParaRPr lang="en-GB" sz="1200" b="1"/>
        </a:p>
      </dgm:t>
    </dgm:pt>
    <dgm:pt modelId="{D45BBE0A-6172-4AEC-AD7A-8BAFB1CF507E}">
      <dgm:prSet phldrT="[Text]" custT="1"/>
      <dgm:spPr>
        <a:xfrm>
          <a:off x="1245856" y="1808463"/>
          <a:ext cx="858380" cy="935598"/>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200" b="1" dirty="0">
              <a:solidFill>
                <a:sysClr val="windowText" lastClr="000000"/>
              </a:solidFill>
              <a:latin typeface="Arial" panose="020B0604020202020204" pitchFamily="34" charset="0"/>
              <a:ea typeface="+mn-ea"/>
              <a:cs typeface="Arial" panose="020B0604020202020204" pitchFamily="34" charset="0"/>
            </a:rPr>
            <a:t>securing rights and entitlements</a:t>
          </a:r>
        </a:p>
      </dgm:t>
    </dgm:pt>
    <dgm:pt modelId="{9B03D75B-7756-4853-BA24-78332DBF64CE}" type="parTrans" cxnId="{7832EBFC-9634-4620-A7F0-7157CEF0827E}">
      <dgm:prSet/>
      <dgm:spPr/>
      <dgm:t>
        <a:bodyPr/>
        <a:lstStyle/>
        <a:p>
          <a:endParaRPr lang="en-GB" sz="1200" b="1"/>
        </a:p>
      </dgm:t>
    </dgm:pt>
    <dgm:pt modelId="{524C4865-5261-4DC3-9B0F-0A0AB9BBBA14}" type="sibTrans" cxnId="{7832EBFC-9634-4620-A7F0-7157CEF0827E}">
      <dgm:prSet/>
      <dgm:spPr/>
      <dgm:t>
        <a:bodyPr/>
        <a:lstStyle/>
        <a:p>
          <a:endParaRPr lang="en-GB" sz="1200" b="1"/>
        </a:p>
      </dgm:t>
    </dgm:pt>
    <dgm:pt modelId="{9C2CA40B-E595-4940-8110-6D421A200C88}">
      <dgm:prSet phldrT="[Text]" custT="1"/>
      <dgm:spPr>
        <a:xfrm>
          <a:off x="2004317" y="17730"/>
          <a:ext cx="878220" cy="828350"/>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200" b="1" dirty="0">
              <a:solidFill>
                <a:sysClr val="windowText" lastClr="000000"/>
              </a:solidFill>
              <a:latin typeface="Arial" panose="020B0604020202020204" pitchFamily="34" charset="0"/>
              <a:ea typeface="+mn-ea"/>
              <a:cs typeface="Arial" panose="020B0604020202020204" pitchFamily="34" charset="0"/>
            </a:rPr>
            <a:t>protection from abuse and neglect</a:t>
          </a:r>
        </a:p>
      </dgm:t>
    </dgm:pt>
    <dgm:pt modelId="{1F58CD69-2096-43F0-B234-16D16D2E815E}" type="parTrans" cxnId="{ED72A514-FB0C-431C-BB4A-2C6931E33B8F}">
      <dgm:prSet/>
      <dgm:spPr/>
      <dgm:t>
        <a:bodyPr/>
        <a:lstStyle/>
        <a:p>
          <a:endParaRPr lang="en-GB" sz="1200" b="1"/>
        </a:p>
      </dgm:t>
    </dgm:pt>
    <dgm:pt modelId="{EFF9ACB6-631A-45B0-B161-EF89662726F7}" type="sibTrans" cxnId="{ED72A514-FB0C-431C-BB4A-2C6931E33B8F}">
      <dgm:prSet/>
      <dgm:spPr/>
      <dgm:t>
        <a:bodyPr/>
        <a:lstStyle/>
        <a:p>
          <a:endParaRPr lang="en-GB" sz="1200" b="1"/>
        </a:p>
      </dgm:t>
    </dgm:pt>
    <dgm:pt modelId="{99F21E09-8F81-4506-8E35-27A6D7FFB82F}">
      <dgm:prSet phldrT="[Text]" custT="1"/>
      <dgm:spPr>
        <a:xfrm>
          <a:off x="2294075" y="553949"/>
          <a:ext cx="1008700" cy="879809"/>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200" b="1" dirty="0">
              <a:solidFill>
                <a:sysClr val="windowText" lastClr="000000"/>
              </a:solidFill>
              <a:latin typeface="Arial" panose="020B0604020202020204" pitchFamily="34" charset="0"/>
              <a:ea typeface="+mn-ea"/>
              <a:cs typeface="Arial" panose="020B0604020202020204" pitchFamily="34" charset="0"/>
            </a:rPr>
            <a:t>education, training and recreation</a:t>
          </a:r>
        </a:p>
      </dgm:t>
    </dgm:pt>
    <dgm:pt modelId="{D1A20900-88DE-475B-820F-9EDA6B6A0A4D}" type="parTrans" cxnId="{BEEF5662-4391-4518-946A-17BA2AD73806}">
      <dgm:prSet/>
      <dgm:spPr/>
      <dgm:t>
        <a:bodyPr/>
        <a:lstStyle/>
        <a:p>
          <a:endParaRPr lang="en-GB" sz="1200" b="1"/>
        </a:p>
      </dgm:t>
    </dgm:pt>
    <dgm:pt modelId="{E5464985-A23B-411D-88AA-3D72B8642951}" type="sibTrans" cxnId="{BEEF5662-4391-4518-946A-17BA2AD73806}">
      <dgm:prSet/>
      <dgm:spPr/>
      <dgm:t>
        <a:bodyPr/>
        <a:lstStyle/>
        <a:p>
          <a:endParaRPr lang="en-GB" sz="1200" b="1"/>
        </a:p>
      </dgm:t>
    </dgm:pt>
    <dgm:pt modelId="{FAEC400B-BF82-4FF3-A959-0D2CE0727B50}">
      <dgm:prSet phldrT="[Text]" custT="1"/>
      <dgm:spPr>
        <a:xfrm>
          <a:off x="2346447" y="1195104"/>
          <a:ext cx="882262" cy="913127"/>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200" b="1" dirty="0">
              <a:solidFill>
                <a:sysClr val="windowText" lastClr="000000"/>
              </a:solidFill>
              <a:latin typeface="Arial" panose="020B0604020202020204" pitchFamily="34" charset="0"/>
              <a:ea typeface="+mn-ea"/>
              <a:cs typeface="Arial" panose="020B0604020202020204" pitchFamily="34" charset="0"/>
            </a:rPr>
            <a:t>domestic, family and personal relationships</a:t>
          </a:r>
        </a:p>
      </dgm:t>
    </dgm:pt>
    <dgm:pt modelId="{8B9DAB52-1C92-4FA8-B63D-63820E395181}" type="parTrans" cxnId="{C64099BD-B913-4C9D-B563-F599145E0649}">
      <dgm:prSet/>
      <dgm:spPr/>
      <dgm:t>
        <a:bodyPr/>
        <a:lstStyle/>
        <a:p>
          <a:endParaRPr lang="en-GB" sz="1200" b="1"/>
        </a:p>
      </dgm:t>
    </dgm:pt>
    <dgm:pt modelId="{1B539FF1-C4F0-4ADA-ABB9-EA03D0EF1D74}" type="sibTrans" cxnId="{C64099BD-B913-4C9D-B563-F599145E0649}">
      <dgm:prSet/>
      <dgm:spPr/>
      <dgm:t>
        <a:bodyPr/>
        <a:lstStyle/>
        <a:p>
          <a:endParaRPr lang="en-GB" sz="1200" b="1"/>
        </a:p>
      </dgm:t>
    </dgm:pt>
    <dgm:pt modelId="{9DC3A0AB-B80B-48F8-A4C9-8CD88AAEFFC7}">
      <dgm:prSet phldrT="[Text]" custT="1"/>
      <dgm:spPr>
        <a:xfrm>
          <a:off x="1912291" y="1746145"/>
          <a:ext cx="797478" cy="828350"/>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200" b="1" dirty="0">
              <a:solidFill>
                <a:sysClr val="windowText" lastClr="000000"/>
              </a:solidFill>
              <a:latin typeface="Arial" panose="020B0604020202020204" pitchFamily="34" charset="0"/>
              <a:ea typeface="+mn-ea"/>
              <a:cs typeface="Arial" panose="020B0604020202020204" pitchFamily="34" charset="0"/>
            </a:rPr>
            <a:t>contribution made to society</a:t>
          </a:r>
        </a:p>
      </dgm:t>
    </dgm:pt>
    <dgm:pt modelId="{7DFC7AF7-0063-4C8C-BB89-9AFDAF3688A0}" type="parTrans" cxnId="{EE6F0525-0E6C-49E5-81C2-0433075A2F85}">
      <dgm:prSet/>
      <dgm:spPr/>
      <dgm:t>
        <a:bodyPr/>
        <a:lstStyle/>
        <a:p>
          <a:endParaRPr lang="en-GB" sz="1200" b="1"/>
        </a:p>
      </dgm:t>
    </dgm:pt>
    <dgm:pt modelId="{CC551B47-745A-4B7C-A418-8A7282AC9494}" type="sibTrans" cxnId="{EE6F0525-0E6C-49E5-81C2-0433075A2F85}">
      <dgm:prSet/>
      <dgm:spPr/>
      <dgm:t>
        <a:bodyPr/>
        <a:lstStyle/>
        <a:p>
          <a:endParaRPr lang="en-GB" sz="1200" b="1"/>
        </a:p>
      </dgm:t>
    </dgm:pt>
    <dgm:pt modelId="{8F43B5D4-7ADB-412B-9813-E7B8AB01F9BA}">
      <dgm:prSet phldrT="[Text]" custT="1"/>
      <dgm:spPr>
        <a:xfrm>
          <a:off x="582043" y="1813622"/>
          <a:ext cx="834306" cy="850673"/>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200" b="1" dirty="0">
              <a:solidFill>
                <a:sysClr val="windowText" lastClr="000000"/>
              </a:solidFill>
              <a:latin typeface="Arial" panose="020B0604020202020204" pitchFamily="34" charset="0"/>
              <a:ea typeface="+mn-ea"/>
              <a:cs typeface="Arial" panose="020B0604020202020204" pitchFamily="34" charset="0"/>
            </a:rPr>
            <a:t>social and economic</a:t>
          </a:r>
        </a:p>
      </dgm:t>
    </dgm:pt>
    <dgm:pt modelId="{B141ACB7-70C9-4E59-8035-B5B8399346E6}" type="parTrans" cxnId="{E6E7386C-31EB-4268-A579-5D3C7D336A1A}">
      <dgm:prSet/>
      <dgm:spPr/>
      <dgm:t>
        <a:bodyPr/>
        <a:lstStyle/>
        <a:p>
          <a:endParaRPr lang="en-GB" sz="1200" b="1"/>
        </a:p>
      </dgm:t>
    </dgm:pt>
    <dgm:pt modelId="{73E1428B-EAB3-4C07-A76A-8C82361D07B2}" type="sibTrans" cxnId="{E6E7386C-31EB-4268-A579-5D3C7D336A1A}">
      <dgm:prSet/>
      <dgm:spPr/>
      <dgm:t>
        <a:bodyPr/>
        <a:lstStyle/>
        <a:p>
          <a:endParaRPr lang="en-GB" sz="1200" b="1"/>
        </a:p>
      </dgm:t>
    </dgm:pt>
    <dgm:pt modelId="{91D05A1F-C3AC-49E1-825E-06F0C43B9DDE}">
      <dgm:prSet phldrT="[Text]" custT="1"/>
      <dgm:spPr>
        <a:xfrm>
          <a:off x="114121" y="1293935"/>
          <a:ext cx="861062" cy="913127"/>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200" b="1" dirty="0">
              <a:solidFill>
                <a:sysClr val="windowText" lastClr="000000"/>
              </a:solidFill>
              <a:latin typeface="Arial" panose="020B0604020202020204" pitchFamily="34" charset="0"/>
              <a:ea typeface="+mn-ea"/>
              <a:cs typeface="Arial" panose="020B0604020202020204" pitchFamily="34" charset="0"/>
            </a:rPr>
            <a:t>suitability of living accommodation</a:t>
          </a:r>
        </a:p>
      </dgm:t>
    </dgm:pt>
    <dgm:pt modelId="{1C9DDC93-A33C-43EB-A265-3EE58C9AF9AC}" type="parTrans" cxnId="{0AB54A1E-99F8-4E1D-A578-789906817B8C}">
      <dgm:prSet/>
      <dgm:spPr/>
      <dgm:t>
        <a:bodyPr/>
        <a:lstStyle/>
        <a:p>
          <a:endParaRPr lang="en-GB" sz="1200" b="1"/>
        </a:p>
      </dgm:t>
    </dgm:pt>
    <dgm:pt modelId="{C03B0107-34FF-406E-B160-56457F6870B8}" type="sibTrans" cxnId="{0AB54A1E-99F8-4E1D-A578-789906817B8C}">
      <dgm:prSet/>
      <dgm:spPr/>
      <dgm:t>
        <a:bodyPr/>
        <a:lstStyle/>
        <a:p>
          <a:endParaRPr lang="en-GB" sz="1200" b="1"/>
        </a:p>
      </dgm:t>
    </dgm:pt>
    <dgm:pt modelId="{509C9F58-AA01-4C57-952E-7BEEFE823C89}">
      <dgm:prSet phldrT="[Text]" custT="1"/>
      <dgm:spPr>
        <a:xfrm>
          <a:off x="114866" y="624613"/>
          <a:ext cx="839870" cy="861040"/>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200" b="1" dirty="0">
              <a:solidFill>
                <a:sysClr val="windowText" lastClr="000000"/>
              </a:solidFill>
              <a:latin typeface="Arial" panose="020B0604020202020204" pitchFamily="34" charset="0"/>
              <a:ea typeface="+mn-ea"/>
              <a:cs typeface="Arial" panose="020B0604020202020204" pitchFamily="34" charset="0"/>
            </a:rPr>
            <a:t>control over day-to-day life</a:t>
          </a:r>
        </a:p>
      </dgm:t>
    </dgm:pt>
    <dgm:pt modelId="{0C60D7DC-7386-4255-A856-48E7CB8880A2}" type="parTrans" cxnId="{DA93B705-EA15-45D1-A17E-8159E7723B96}">
      <dgm:prSet/>
      <dgm:spPr/>
      <dgm:t>
        <a:bodyPr/>
        <a:lstStyle/>
        <a:p>
          <a:endParaRPr lang="en-GB" sz="1200" b="1"/>
        </a:p>
      </dgm:t>
    </dgm:pt>
    <dgm:pt modelId="{4E509192-B4F4-4227-8D08-0AFB215DBDEE}" type="sibTrans" cxnId="{DA93B705-EA15-45D1-A17E-8159E7723B96}">
      <dgm:prSet/>
      <dgm:spPr/>
      <dgm:t>
        <a:bodyPr/>
        <a:lstStyle/>
        <a:p>
          <a:endParaRPr lang="en-GB" sz="1200" b="1"/>
        </a:p>
      </dgm:t>
    </dgm:pt>
    <dgm:pt modelId="{2D1A01DB-F61E-4FE4-B59F-BDE533A81AFB}">
      <dgm:prSet phldrT="[Text]" custT="1"/>
      <dgm:spPr>
        <a:xfrm>
          <a:off x="449107" y="87408"/>
          <a:ext cx="882262" cy="800648"/>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200" b="1" dirty="0">
              <a:solidFill>
                <a:sysClr val="windowText" lastClr="000000"/>
              </a:solidFill>
              <a:latin typeface="Arial" panose="020B0604020202020204" pitchFamily="34" charset="0"/>
              <a:ea typeface="+mn-ea"/>
              <a:cs typeface="Arial" panose="020B0604020202020204" pitchFamily="34" charset="0"/>
            </a:rPr>
            <a:t>Participation in work</a:t>
          </a:r>
        </a:p>
      </dgm:t>
    </dgm:pt>
    <dgm:pt modelId="{07B59DE7-C3B1-4930-8958-74068237DFC4}" type="parTrans" cxnId="{2B40EF3C-8A02-4A46-B4A8-2893FBE54EEC}">
      <dgm:prSet/>
      <dgm:spPr/>
      <dgm:t>
        <a:bodyPr/>
        <a:lstStyle/>
        <a:p>
          <a:endParaRPr lang="en-GB" sz="1200" b="1"/>
        </a:p>
      </dgm:t>
    </dgm:pt>
    <dgm:pt modelId="{D5FB063A-209D-4209-A56A-3D50E8AE8BD4}" type="sibTrans" cxnId="{2B40EF3C-8A02-4A46-B4A8-2893FBE54EEC}">
      <dgm:prSet/>
      <dgm:spPr/>
      <dgm:t>
        <a:bodyPr/>
        <a:lstStyle/>
        <a:p>
          <a:endParaRPr lang="en-GB" sz="1200" b="1"/>
        </a:p>
      </dgm:t>
    </dgm:pt>
    <dgm:pt modelId="{1BED0572-840E-4579-8EC2-88CB7D1AF4BC}" type="pres">
      <dgm:prSet presAssocID="{1F02D272-E087-4629-9C3E-4AD08C4E29A2}" presName="composite" presStyleCnt="0">
        <dgm:presLayoutVars>
          <dgm:chMax val="1"/>
          <dgm:dir/>
          <dgm:resizeHandles val="exact"/>
        </dgm:presLayoutVars>
      </dgm:prSet>
      <dgm:spPr/>
    </dgm:pt>
    <dgm:pt modelId="{01E48DDA-E078-4FDD-88EC-D8E635905216}" type="pres">
      <dgm:prSet presAssocID="{1F02D272-E087-4629-9C3E-4AD08C4E29A2}" presName="radial" presStyleCnt="0">
        <dgm:presLayoutVars>
          <dgm:animLvl val="ctr"/>
        </dgm:presLayoutVars>
      </dgm:prSet>
      <dgm:spPr/>
    </dgm:pt>
    <dgm:pt modelId="{07DABAF5-45A6-4FF7-98F7-3D5939A2F0C1}" type="pres">
      <dgm:prSet presAssocID="{893A1392-20A9-4A2D-8BFD-979F3AC27DCB}" presName="centerShape" presStyleLbl="vennNode1" presStyleIdx="0" presStyleCnt="11" custScaleX="54861" custScaleY="43486" custLinFactNeighborX="-3305" custLinFactNeighborY="505"/>
      <dgm:spPr>
        <a:prstGeom prst="ellipse">
          <a:avLst/>
        </a:prstGeom>
      </dgm:spPr>
    </dgm:pt>
    <dgm:pt modelId="{1386E669-5643-48D1-8660-2624D68201E1}" type="pres">
      <dgm:prSet presAssocID="{4AE651F5-B29C-4E71-B134-F82797EE925D}" presName="node" presStyleLbl="vennNode1" presStyleIdx="1" presStyleCnt="11" custScaleX="121625" custScaleY="87590" custRadScaleRad="96822" custRadScaleInc="-67992">
        <dgm:presLayoutVars>
          <dgm:bulletEnabled val="1"/>
        </dgm:presLayoutVars>
      </dgm:prSet>
      <dgm:spPr>
        <a:prstGeom prst="ellipse">
          <a:avLst/>
        </a:prstGeom>
      </dgm:spPr>
    </dgm:pt>
    <dgm:pt modelId="{E54F3AB4-0593-43EB-9E2E-B4C03BE56C57}" type="pres">
      <dgm:prSet presAssocID="{9C2CA40B-E595-4940-8110-6D421A200C88}" presName="node" presStyleLbl="vennNode1" presStyleIdx="2" presStyleCnt="11" custScaleX="118851" custScaleY="85370" custRadScaleRad="99683" custRadScaleInc="-31649">
        <dgm:presLayoutVars>
          <dgm:bulletEnabled val="1"/>
        </dgm:presLayoutVars>
      </dgm:prSet>
      <dgm:spPr>
        <a:prstGeom prst="ellipse">
          <a:avLst/>
        </a:prstGeom>
      </dgm:spPr>
    </dgm:pt>
    <dgm:pt modelId="{9BAE98C5-D445-4B68-9640-D96D4E672EA9}" type="pres">
      <dgm:prSet presAssocID="{99F21E09-8F81-4506-8E35-27A6D7FFB82F}" presName="node" presStyleLbl="vennNode1" presStyleIdx="3" presStyleCnt="11" custScaleX="127287" custScaleY="72510" custRadScaleRad="99736" custRadScaleInc="-16871">
        <dgm:presLayoutVars>
          <dgm:bulletEnabled val="1"/>
        </dgm:presLayoutVars>
      </dgm:prSet>
      <dgm:spPr>
        <a:prstGeom prst="ellipse">
          <a:avLst/>
        </a:prstGeom>
      </dgm:spPr>
    </dgm:pt>
    <dgm:pt modelId="{B3BA625F-16DA-45A7-881D-11FC4F7A131B}" type="pres">
      <dgm:prSet presAssocID="{FAEC400B-BF82-4FF3-A959-0D2CE0727B50}" presName="node" presStyleLbl="vennNode1" presStyleIdx="4" presStyleCnt="11" custScaleX="132840" custScaleY="82673" custRadScaleRad="98191" custRadScaleInc="-26820">
        <dgm:presLayoutVars>
          <dgm:bulletEnabled val="1"/>
        </dgm:presLayoutVars>
      </dgm:prSet>
      <dgm:spPr>
        <a:prstGeom prst="ellipse">
          <a:avLst/>
        </a:prstGeom>
      </dgm:spPr>
    </dgm:pt>
    <dgm:pt modelId="{EA9C789F-9AC2-4F8F-B8F2-B072EF4298B8}" type="pres">
      <dgm:prSet presAssocID="{9DC3A0AB-B80B-48F8-A4C9-8CD88AAEFFC7}" presName="node" presStyleLbl="vennNode1" presStyleIdx="5" presStyleCnt="11" custScaleX="122791" custScaleY="64924" custRadScaleRad="113709" custRadScaleInc="-49631">
        <dgm:presLayoutVars>
          <dgm:bulletEnabled val="1"/>
        </dgm:presLayoutVars>
      </dgm:prSet>
      <dgm:spPr>
        <a:prstGeom prst="ellipse">
          <a:avLst/>
        </a:prstGeom>
      </dgm:spPr>
    </dgm:pt>
    <dgm:pt modelId="{37DEB794-33C8-43EF-B49B-B01637D2F0F5}" type="pres">
      <dgm:prSet presAssocID="{D45BBE0A-6172-4AEC-AD7A-8BAFB1CF507E}" presName="node" presStyleLbl="vennNode1" presStyleIdx="6" presStyleCnt="11" custScaleX="124091" custScaleY="73551" custRadScaleRad="104153" custRadScaleInc="-42230">
        <dgm:presLayoutVars>
          <dgm:bulletEnabled val="1"/>
        </dgm:presLayoutVars>
      </dgm:prSet>
      <dgm:spPr>
        <a:prstGeom prst="ellipse">
          <a:avLst/>
        </a:prstGeom>
      </dgm:spPr>
    </dgm:pt>
    <dgm:pt modelId="{21D95D7D-EAFE-424C-A6A0-E845963DFE30}" type="pres">
      <dgm:prSet presAssocID="{8F43B5D4-7ADB-412B-9813-E7B8AB01F9BA}" presName="node" presStyleLbl="vennNode1" presStyleIdx="7" presStyleCnt="11" custScaleX="112908" custScaleY="63003" custRadScaleRad="111496" custRadScaleInc="-28008">
        <dgm:presLayoutVars>
          <dgm:bulletEnabled val="1"/>
        </dgm:presLayoutVars>
      </dgm:prSet>
      <dgm:spPr>
        <a:prstGeom prst="ellipse">
          <a:avLst/>
        </a:prstGeom>
      </dgm:spPr>
    </dgm:pt>
    <dgm:pt modelId="{3A7FB0C4-8BAB-4F8C-B230-1414AB3D40A4}" type="pres">
      <dgm:prSet presAssocID="{91D05A1F-C3AC-49E1-825E-06F0C43B9DDE}" presName="node" presStyleLbl="vennNode1" presStyleIdx="8" presStyleCnt="11" custScaleX="159387" custScaleY="69633" custRadScaleRad="102594" custRadScaleInc="-40940">
        <dgm:presLayoutVars>
          <dgm:bulletEnabled val="1"/>
        </dgm:presLayoutVars>
      </dgm:prSet>
      <dgm:spPr>
        <a:prstGeom prst="ellipse">
          <a:avLst/>
        </a:prstGeom>
      </dgm:spPr>
    </dgm:pt>
    <dgm:pt modelId="{F4F6524D-7A9C-4E49-BD35-BBC026601A39}" type="pres">
      <dgm:prSet presAssocID="{509C9F58-AA01-4C57-952E-7BEEFE823C89}" presName="node" presStyleLbl="vennNode1" presStyleIdx="9" presStyleCnt="11" custScaleX="113661" custScaleY="70446" custRadScaleRad="104373" custRadScaleInc="-57592">
        <dgm:presLayoutVars>
          <dgm:bulletEnabled val="1"/>
        </dgm:presLayoutVars>
      </dgm:prSet>
      <dgm:spPr>
        <a:prstGeom prst="ellipse">
          <a:avLst/>
        </a:prstGeom>
      </dgm:spPr>
    </dgm:pt>
    <dgm:pt modelId="{3CE877AB-B6DC-42A5-8D6C-D592AEF67F63}" type="pres">
      <dgm:prSet presAssocID="{2D1A01DB-F61E-4FE4-B59F-BDE533A81AFB}" presName="node" presStyleLbl="vennNode1" presStyleIdx="10" presStyleCnt="11" custScaleX="134630" custScaleY="68139" custRadScaleRad="106600" custRadScaleInc="-79131">
        <dgm:presLayoutVars>
          <dgm:bulletEnabled val="1"/>
        </dgm:presLayoutVars>
      </dgm:prSet>
      <dgm:spPr>
        <a:prstGeom prst="ellipse">
          <a:avLst/>
        </a:prstGeom>
      </dgm:spPr>
    </dgm:pt>
  </dgm:ptLst>
  <dgm:cxnLst>
    <dgm:cxn modelId="{DA93B705-EA15-45D1-A17E-8159E7723B96}" srcId="{893A1392-20A9-4A2D-8BFD-979F3AC27DCB}" destId="{509C9F58-AA01-4C57-952E-7BEEFE823C89}" srcOrd="8" destOrd="0" parTransId="{0C60D7DC-7386-4255-A856-48E7CB8880A2}" sibTransId="{4E509192-B4F4-4227-8D08-0AFB215DBDEE}"/>
    <dgm:cxn modelId="{8AD33F09-6594-40BF-B493-984FEBBE107B}" type="presOf" srcId="{9C2CA40B-E595-4940-8110-6D421A200C88}" destId="{E54F3AB4-0593-43EB-9E2E-B4C03BE56C57}" srcOrd="0" destOrd="0" presId="urn:microsoft.com/office/officeart/2005/8/layout/radial3"/>
    <dgm:cxn modelId="{ED72A514-FB0C-431C-BB4A-2C6931E33B8F}" srcId="{893A1392-20A9-4A2D-8BFD-979F3AC27DCB}" destId="{9C2CA40B-E595-4940-8110-6D421A200C88}" srcOrd="1" destOrd="0" parTransId="{1F58CD69-2096-43F0-B234-16D16D2E815E}" sibTransId="{EFF9ACB6-631A-45B0-B161-EF89662726F7}"/>
    <dgm:cxn modelId="{4B616A19-7515-45B3-8E54-369652E1CBD3}" type="presOf" srcId="{4AE651F5-B29C-4E71-B134-F82797EE925D}" destId="{1386E669-5643-48D1-8660-2624D68201E1}" srcOrd="0" destOrd="0" presId="urn:microsoft.com/office/officeart/2005/8/layout/radial3"/>
    <dgm:cxn modelId="{0AB54A1E-99F8-4E1D-A578-789906817B8C}" srcId="{893A1392-20A9-4A2D-8BFD-979F3AC27DCB}" destId="{91D05A1F-C3AC-49E1-825E-06F0C43B9DDE}" srcOrd="7" destOrd="0" parTransId="{1C9DDC93-A33C-43EB-A265-3EE58C9AF9AC}" sibTransId="{C03B0107-34FF-406E-B160-56457F6870B8}"/>
    <dgm:cxn modelId="{EE6F0525-0E6C-49E5-81C2-0433075A2F85}" srcId="{893A1392-20A9-4A2D-8BFD-979F3AC27DCB}" destId="{9DC3A0AB-B80B-48F8-A4C9-8CD88AAEFFC7}" srcOrd="4" destOrd="0" parTransId="{7DFC7AF7-0063-4C8C-BB89-9AFDAF3688A0}" sibTransId="{CC551B47-745A-4B7C-A418-8A7282AC9494}"/>
    <dgm:cxn modelId="{324F9D2D-B5EA-49C3-8335-6CAEA27C89B8}" type="presOf" srcId="{D45BBE0A-6172-4AEC-AD7A-8BAFB1CF507E}" destId="{37DEB794-33C8-43EF-B49B-B01637D2F0F5}" srcOrd="0" destOrd="0" presId="urn:microsoft.com/office/officeart/2005/8/layout/radial3"/>
    <dgm:cxn modelId="{B69D8C33-92E9-4C69-8689-4C89CE630108}" type="presOf" srcId="{FAEC400B-BF82-4FF3-A959-0D2CE0727B50}" destId="{B3BA625F-16DA-45A7-881D-11FC4F7A131B}" srcOrd="0" destOrd="0" presId="urn:microsoft.com/office/officeart/2005/8/layout/radial3"/>
    <dgm:cxn modelId="{2B40EF3C-8A02-4A46-B4A8-2893FBE54EEC}" srcId="{893A1392-20A9-4A2D-8BFD-979F3AC27DCB}" destId="{2D1A01DB-F61E-4FE4-B59F-BDE533A81AFB}" srcOrd="9" destOrd="0" parTransId="{07B59DE7-C3B1-4930-8958-74068237DFC4}" sibTransId="{D5FB063A-209D-4209-A56A-3D50E8AE8BD4}"/>
    <dgm:cxn modelId="{BEEF5662-4391-4518-946A-17BA2AD73806}" srcId="{893A1392-20A9-4A2D-8BFD-979F3AC27DCB}" destId="{99F21E09-8F81-4506-8E35-27A6D7FFB82F}" srcOrd="2" destOrd="0" parTransId="{D1A20900-88DE-475B-820F-9EDA6B6A0A4D}" sibTransId="{E5464985-A23B-411D-88AA-3D72B8642951}"/>
    <dgm:cxn modelId="{E6E7386C-31EB-4268-A579-5D3C7D336A1A}" srcId="{893A1392-20A9-4A2D-8BFD-979F3AC27DCB}" destId="{8F43B5D4-7ADB-412B-9813-E7B8AB01F9BA}" srcOrd="6" destOrd="0" parTransId="{B141ACB7-70C9-4E59-8035-B5B8399346E6}" sibTransId="{73E1428B-EAB3-4C07-A76A-8C82361D07B2}"/>
    <dgm:cxn modelId="{03CD506D-7BE4-42FA-A23C-0EB9A596B223}" type="presOf" srcId="{1F02D272-E087-4629-9C3E-4AD08C4E29A2}" destId="{1BED0572-840E-4579-8EC2-88CB7D1AF4BC}" srcOrd="0" destOrd="0" presId="urn:microsoft.com/office/officeart/2005/8/layout/radial3"/>
    <dgm:cxn modelId="{A4162F55-4905-484A-9F40-C5ED1750F563}" type="presOf" srcId="{893A1392-20A9-4A2D-8BFD-979F3AC27DCB}" destId="{07DABAF5-45A6-4FF7-98F7-3D5939A2F0C1}" srcOrd="0" destOrd="0" presId="urn:microsoft.com/office/officeart/2005/8/layout/radial3"/>
    <dgm:cxn modelId="{1FFA3D75-ADEA-4D07-9CE2-2F2C24046D02}" type="presOf" srcId="{509C9F58-AA01-4C57-952E-7BEEFE823C89}" destId="{F4F6524D-7A9C-4E49-BD35-BBC026601A39}" srcOrd="0" destOrd="0" presId="urn:microsoft.com/office/officeart/2005/8/layout/radial3"/>
    <dgm:cxn modelId="{95173680-6D30-4939-B429-D3FAA4F0C451}" type="presOf" srcId="{99F21E09-8F81-4506-8E35-27A6D7FFB82F}" destId="{9BAE98C5-D445-4B68-9640-D96D4E672EA9}" srcOrd="0" destOrd="0" presId="urn:microsoft.com/office/officeart/2005/8/layout/radial3"/>
    <dgm:cxn modelId="{282C7085-D3AE-4474-8292-A7D1544463CD}" type="presOf" srcId="{9DC3A0AB-B80B-48F8-A4C9-8CD88AAEFFC7}" destId="{EA9C789F-9AC2-4F8F-B8F2-B072EF4298B8}" srcOrd="0" destOrd="0" presId="urn:microsoft.com/office/officeart/2005/8/layout/radial3"/>
    <dgm:cxn modelId="{3FBF78BC-648A-4D99-A6D7-4D48ECADF22D}" srcId="{893A1392-20A9-4A2D-8BFD-979F3AC27DCB}" destId="{4AE651F5-B29C-4E71-B134-F82797EE925D}" srcOrd="0" destOrd="0" parTransId="{78D7736B-84BB-4F09-9FE4-3470BCA8EBB3}" sibTransId="{595E36E4-D573-4AC3-B8F1-6B43EC3B64FA}"/>
    <dgm:cxn modelId="{C64099BD-B913-4C9D-B563-F599145E0649}" srcId="{893A1392-20A9-4A2D-8BFD-979F3AC27DCB}" destId="{FAEC400B-BF82-4FF3-A959-0D2CE0727B50}" srcOrd="3" destOrd="0" parTransId="{8B9DAB52-1C92-4FA8-B63D-63820E395181}" sibTransId="{1B539FF1-C4F0-4ADA-ABB9-EA03D0EF1D74}"/>
    <dgm:cxn modelId="{8F0DC5CA-5E93-489B-A237-520360F68026}" type="presOf" srcId="{91D05A1F-C3AC-49E1-825E-06F0C43B9DDE}" destId="{3A7FB0C4-8BAB-4F8C-B230-1414AB3D40A4}" srcOrd="0" destOrd="0" presId="urn:microsoft.com/office/officeart/2005/8/layout/radial3"/>
    <dgm:cxn modelId="{AF71AFCC-6826-421C-83C3-B251EE04243C}" type="presOf" srcId="{2D1A01DB-F61E-4FE4-B59F-BDE533A81AFB}" destId="{3CE877AB-B6DC-42A5-8D6C-D592AEF67F63}" srcOrd="0" destOrd="0" presId="urn:microsoft.com/office/officeart/2005/8/layout/radial3"/>
    <dgm:cxn modelId="{1EDB96D2-EDBE-4778-A349-62BF72260314}" srcId="{1F02D272-E087-4629-9C3E-4AD08C4E29A2}" destId="{893A1392-20A9-4A2D-8BFD-979F3AC27DCB}" srcOrd="0" destOrd="0" parTransId="{2D979E7D-E25D-479B-B185-BC6E188B3567}" sibTransId="{6D594147-4F0F-4DB7-8C78-2C6EF601ECB0}"/>
    <dgm:cxn modelId="{353E06F2-9929-4925-B3B5-41438077B8D1}" type="presOf" srcId="{8F43B5D4-7ADB-412B-9813-E7B8AB01F9BA}" destId="{21D95D7D-EAFE-424C-A6A0-E845963DFE30}" srcOrd="0" destOrd="0" presId="urn:microsoft.com/office/officeart/2005/8/layout/radial3"/>
    <dgm:cxn modelId="{7832EBFC-9634-4620-A7F0-7157CEF0827E}" srcId="{893A1392-20A9-4A2D-8BFD-979F3AC27DCB}" destId="{D45BBE0A-6172-4AEC-AD7A-8BAFB1CF507E}" srcOrd="5" destOrd="0" parTransId="{9B03D75B-7756-4853-BA24-78332DBF64CE}" sibTransId="{524C4865-5261-4DC3-9B0F-0A0AB9BBBA14}"/>
    <dgm:cxn modelId="{05359221-43C6-4449-BB8B-D64567E59B6F}" type="presParOf" srcId="{1BED0572-840E-4579-8EC2-88CB7D1AF4BC}" destId="{01E48DDA-E078-4FDD-88EC-D8E635905216}" srcOrd="0" destOrd="0" presId="urn:microsoft.com/office/officeart/2005/8/layout/radial3"/>
    <dgm:cxn modelId="{A52AE54A-BADF-4969-AA8E-2B9595C4311C}" type="presParOf" srcId="{01E48DDA-E078-4FDD-88EC-D8E635905216}" destId="{07DABAF5-45A6-4FF7-98F7-3D5939A2F0C1}" srcOrd="0" destOrd="0" presId="urn:microsoft.com/office/officeart/2005/8/layout/radial3"/>
    <dgm:cxn modelId="{945CE47B-4732-4956-97A3-F09190855673}" type="presParOf" srcId="{01E48DDA-E078-4FDD-88EC-D8E635905216}" destId="{1386E669-5643-48D1-8660-2624D68201E1}" srcOrd="1" destOrd="0" presId="urn:microsoft.com/office/officeart/2005/8/layout/radial3"/>
    <dgm:cxn modelId="{E19A79FE-519D-4803-9E4D-09546B235E5F}" type="presParOf" srcId="{01E48DDA-E078-4FDD-88EC-D8E635905216}" destId="{E54F3AB4-0593-43EB-9E2E-B4C03BE56C57}" srcOrd="2" destOrd="0" presId="urn:microsoft.com/office/officeart/2005/8/layout/radial3"/>
    <dgm:cxn modelId="{2D20267F-7D6D-4CC5-B618-B08EBF365843}" type="presParOf" srcId="{01E48DDA-E078-4FDD-88EC-D8E635905216}" destId="{9BAE98C5-D445-4B68-9640-D96D4E672EA9}" srcOrd="3" destOrd="0" presId="urn:microsoft.com/office/officeart/2005/8/layout/radial3"/>
    <dgm:cxn modelId="{A5710782-2E1B-4C5F-AC7F-493877756511}" type="presParOf" srcId="{01E48DDA-E078-4FDD-88EC-D8E635905216}" destId="{B3BA625F-16DA-45A7-881D-11FC4F7A131B}" srcOrd="4" destOrd="0" presId="urn:microsoft.com/office/officeart/2005/8/layout/radial3"/>
    <dgm:cxn modelId="{B0D84CF2-655F-45BE-9554-9F59415CAA63}" type="presParOf" srcId="{01E48DDA-E078-4FDD-88EC-D8E635905216}" destId="{EA9C789F-9AC2-4F8F-B8F2-B072EF4298B8}" srcOrd="5" destOrd="0" presId="urn:microsoft.com/office/officeart/2005/8/layout/radial3"/>
    <dgm:cxn modelId="{49EE5135-D9D3-4DDB-ADC9-E220018AFEEB}" type="presParOf" srcId="{01E48DDA-E078-4FDD-88EC-D8E635905216}" destId="{37DEB794-33C8-43EF-B49B-B01637D2F0F5}" srcOrd="6" destOrd="0" presId="urn:microsoft.com/office/officeart/2005/8/layout/radial3"/>
    <dgm:cxn modelId="{425C2C74-C9D7-4500-92D0-FDA6163BB116}" type="presParOf" srcId="{01E48DDA-E078-4FDD-88EC-D8E635905216}" destId="{21D95D7D-EAFE-424C-A6A0-E845963DFE30}" srcOrd="7" destOrd="0" presId="urn:microsoft.com/office/officeart/2005/8/layout/radial3"/>
    <dgm:cxn modelId="{CE667F35-1083-4FEA-8002-37B166865FF6}" type="presParOf" srcId="{01E48DDA-E078-4FDD-88EC-D8E635905216}" destId="{3A7FB0C4-8BAB-4F8C-B230-1414AB3D40A4}" srcOrd="8" destOrd="0" presId="urn:microsoft.com/office/officeart/2005/8/layout/radial3"/>
    <dgm:cxn modelId="{74E2E654-4615-436F-BC4E-8116FE783056}" type="presParOf" srcId="{01E48DDA-E078-4FDD-88EC-D8E635905216}" destId="{F4F6524D-7A9C-4E49-BD35-BBC026601A39}" srcOrd="9" destOrd="0" presId="urn:microsoft.com/office/officeart/2005/8/layout/radial3"/>
    <dgm:cxn modelId="{3F2227BD-1146-4553-B8FA-557ECA056FC5}" type="presParOf" srcId="{01E48DDA-E078-4FDD-88EC-D8E635905216}" destId="{3CE877AB-B6DC-42A5-8D6C-D592AEF67F63}" srcOrd="1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F02D272-E087-4629-9C3E-4AD08C4E29A2}" type="doc">
      <dgm:prSet loTypeId="urn:microsoft.com/office/officeart/2005/8/layout/radial3" loCatId="relationship" qsTypeId="urn:microsoft.com/office/officeart/2005/8/quickstyle/simple1" qsCatId="simple" csTypeId="urn:microsoft.com/office/officeart/2005/8/colors/accent3_2" csCatId="accent3" phldr="1"/>
      <dgm:spPr/>
      <dgm:t>
        <a:bodyPr/>
        <a:lstStyle/>
        <a:p>
          <a:endParaRPr lang="en-GB"/>
        </a:p>
      </dgm:t>
    </dgm:pt>
    <dgm:pt modelId="{893A1392-20A9-4A2D-8BFD-979F3AC27DCB}">
      <dgm:prSet phldrT="[Text]" custT="1"/>
      <dgm:spPr>
        <a:xfrm>
          <a:off x="1135382" y="766954"/>
          <a:ext cx="1038988" cy="1093772"/>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cy-GB" sz="1600" b="1" noProof="0" dirty="0">
              <a:latin typeface="Arial" panose="020B0604020202020204" pitchFamily="34" charset="0"/>
              <a:cs typeface="Arial" panose="020B0604020202020204" pitchFamily="34" charset="0"/>
            </a:rPr>
            <a:t>Fy llesiant i </a:t>
          </a:r>
          <a:endParaRPr lang="cy-GB" sz="1600" b="1" noProof="0" dirty="0">
            <a:solidFill>
              <a:sysClr val="windowText" lastClr="000000"/>
            </a:solidFill>
            <a:latin typeface="Arial" panose="020B0604020202020204" pitchFamily="34" charset="0"/>
            <a:ea typeface="+mn-ea"/>
            <a:cs typeface="Arial" panose="020B0604020202020204" pitchFamily="34" charset="0"/>
          </a:endParaRPr>
        </a:p>
      </dgm:t>
    </dgm:pt>
    <dgm:pt modelId="{2D979E7D-E25D-479B-B185-BC6E188B3567}" type="parTrans" cxnId="{1EDB96D2-EDBE-4778-A349-62BF72260314}">
      <dgm:prSet/>
      <dgm:spPr/>
      <dgm:t>
        <a:bodyPr/>
        <a:lstStyle/>
        <a:p>
          <a:endParaRPr lang="en-GB" sz="1200"/>
        </a:p>
      </dgm:t>
    </dgm:pt>
    <dgm:pt modelId="{6D594147-4F0F-4DB7-8C78-2C6EF601ECB0}" type="sibTrans" cxnId="{1EDB96D2-EDBE-4778-A349-62BF72260314}">
      <dgm:prSet/>
      <dgm:spPr/>
      <dgm:t>
        <a:bodyPr/>
        <a:lstStyle/>
        <a:p>
          <a:endParaRPr lang="en-GB" sz="1200"/>
        </a:p>
      </dgm:t>
    </dgm:pt>
    <dgm:pt modelId="{4AE651F5-B29C-4E71-B134-F82797EE925D}">
      <dgm:prSet phldrT="[Text]" custT="1"/>
      <dgm:spPr>
        <a:xfrm>
          <a:off x="1216117" y="-55048"/>
          <a:ext cx="898718" cy="862370"/>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cy-GB" sz="1200" b="1" dirty="0">
              <a:latin typeface="Arial" panose="020B0604020202020204" pitchFamily="34" charset="0"/>
              <a:cs typeface="Arial" panose="020B0604020202020204" pitchFamily="34" charset="0"/>
            </a:rPr>
            <a:t>iechyd corfforol a meddyliol ac emosiynol</a:t>
          </a:r>
          <a:endParaRPr lang="en-GB" sz="1200" b="1" dirty="0">
            <a:solidFill>
              <a:sysClr val="windowText" lastClr="000000"/>
            </a:solidFill>
            <a:latin typeface="Arial" panose="020B0604020202020204" pitchFamily="34" charset="0"/>
            <a:ea typeface="+mn-ea"/>
            <a:cs typeface="Arial" panose="020B0604020202020204" pitchFamily="34" charset="0"/>
          </a:endParaRPr>
        </a:p>
      </dgm:t>
    </dgm:pt>
    <dgm:pt modelId="{78D7736B-84BB-4F09-9FE4-3470BCA8EBB3}" type="parTrans" cxnId="{3FBF78BC-648A-4D99-A6D7-4D48ECADF22D}">
      <dgm:prSet/>
      <dgm:spPr/>
      <dgm:t>
        <a:bodyPr/>
        <a:lstStyle/>
        <a:p>
          <a:endParaRPr lang="en-GB" sz="1200"/>
        </a:p>
      </dgm:t>
    </dgm:pt>
    <dgm:pt modelId="{595E36E4-D573-4AC3-B8F1-6B43EC3B64FA}" type="sibTrans" cxnId="{3FBF78BC-648A-4D99-A6D7-4D48ECADF22D}">
      <dgm:prSet/>
      <dgm:spPr/>
      <dgm:t>
        <a:bodyPr/>
        <a:lstStyle/>
        <a:p>
          <a:endParaRPr lang="en-GB" sz="1200"/>
        </a:p>
      </dgm:t>
    </dgm:pt>
    <dgm:pt modelId="{D45BBE0A-6172-4AEC-AD7A-8BAFB1CF507E}">
      <dgm:prSet phldrT="[Text]" custT="1"/>
      <dgm:spPr>
        <a:xfrm>
          <a:off x="1245856" y="1808463"/>
          <a:ext cx="858380" cy="935598"/>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cy-GB" sz="1200" b="1" dirty="0">
              <a:latin typeface="Arial" panose="020B0604020202020204" pitchFamily="34" charset="0"/>
              <a:cs typeface="Arial" panose="020B0604020202020204" pitchFamily="34" charset="0"/>
            </a:rPr>
            <a:t>sicrhau hawliau a hawliadau</a:t>
          </a:r>
          <a:endParaRPr lang="en-GB" sz="1200" b="1" dirty="0">
            <a:solidFill>
              <a:sysClr val="windowText" lastClr="000000"/>
            </a:solidFill>
            <a:latin typeface="Arial" panose="020B0604020202020204" pitchFamily="34" charset="0"/>
            <a:ea typeface="+mn-ea"/>
            <a:cs typeface="Arial" panose="020B0604020202020204" pitchFamily="34" charset="0"/>
          </a:endParaRPr>
        </a:p>
      </dgm:t>
    </dgm:pt>
    <dgm:pt modelId="{9B03D75B-7756-4853-BA24-78332DBF64CE}" type="parTrans" cxnId="{7832EBFC-9634-4620-A7F0-7157CEF0827E}">
      <dgm:prSet/>
      <dgm:spPr/>
      <dgm:t>
        <a:bodyPr/>
        <a:lstStyle/>
        <a:p>
          <a:endParaRPr lang="en-GB" sz="1200"/>
        </a:p>
      </dgm:t>
    </dgm:pt>
    <dgm:pt modelId="{524C4865-5261-4DC3-9B0F-0A0AB9BBBA14}" type="sibTrans" cxnId="{7832EBFC-9634-4620-A7F0-7157CEF0827E}">
      <dgm:prSet/>
      <dgm:spPr/>
      <dgm:t>
        <a:bodyPr/>
        <a:lstStyle/>
        <a:p>
          <a:endParaRPr lang="en-GB" sz="1200"/>
        </a:p>
      </dgm:t>
    </dgm:pt>
    <dgm:pt modelId="{9C2CA40B-E595-4940-8110-6D421A200C88}">
      <dgm:prSet phldrT="[Text]" custT="1"/>
      <dgm:spPr>
        <a:xfrm>
          <a:off x="2004317" y="17730"/>
          <a:ext cx="878220" cy="828350"/>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cy-GB" sz="1200" b="1" dirty="0">
              <a:latin typeface="Arial" panose="020B0604020202020204" pitchFamily="34" charset="0"/>
              <a:cs typeface="Arial" panose="020B0604020202020204" pitchFamily="34" charset="0"/>
            </a:rPr>
            <a:t>diogelu rhag camdriniaeth ac esgeulustod </a:t>
          </a:r>
          <a:endParaRPr lang="en-GB" sz="1200" b="1" dirty="0">
            <a:solidFill>
              <a:sysClr val="windowText" lastClr="000000"/>
            </a:solidFill>
            <a:latin typeface="Arial" panose="020B0604020202020204" pitchFamily="34" charset="0"/>
            <a:ea typeface="+mn-ea"/>
            <a:cs typeface="Arial" panose="020B0604020202020204" pitchFamily="34" charset="0"/>
          </a:endParaRPr>
        </a:p>
      </dgm:t>
    </dgm:pt>
    <dgm:pt modelId="{1F58CD69-2096-43F0-B234-16D16D2E815E}" type="parTrans" cxnId="{ED72A514-FB0C-431C-BB4A-2C6931E33B8F}">
      <dgm:prSet/>
      <dgm:spPr/>
      <dgm:t>
        <a:bodyPr/>
        <a:lstStyle/>
        <a:p>
          <a:endParaRPr lang="en-GB" sz="1200"/>
        </a:p>
      </dgm:t>
    </dgm:pt>
    <dgm:pt modelId="{EFF9ACB6-631A-45B0-B161-EF89662726F7}" type="sibTrans" cxnId="{ED72A514-FB0C-431C-BB4A-2C6931E33B8F}">
      <dgm:prSet/>
      <dgm:spPr/>
      <dgm:t>
        <a:bodyPr/>
        <a:lstStyle/>
        <a:p>
          <a:endParaRPr lang="en-GB" sz="1200"/>
        </a:p>
      </dgm:t>
    </dgm:pt>
    <dgm:pt modelId="{99F21E09-8F81-4506-8E35-27A6D7FFB82F}">
      <dgm:prSet phldrT="[Text]" custT="1"/>
      <dgm:spPr>
        <a:xfrm>
          <a:off x="2294075" y="553949"/>
          <a:ext cx="1008700" cy="879809"/>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cy-GB" sz="1200" b="1" dirty="0">
              <a:latin typeface="Arial" panose="020B0604020202020204" pitchFamily="34" charset="0"/>
              <a:cs typeface="Arial" panose="020B0604020202020204" pitchFamily="34" charset="0"/>
            </a:rPr>
            <a:t>addysg, hyfforddiant a hamddena</a:t>
          </a:r>
          <a:endParaRPr lang="en-GB" sz="1200" b="1" dirty="0">
            <a:solidFill>
              <a:sysClr val="windowText" lastClr="000000"/>
            </a:solidFill>
            <a:latin typeface="Arial" panose="020B0604020202020204" pitchFamily="34" charset="0"/>
            <a:ea typeface="+mn-ea"/>
            <a:cs typeface="Arial" panose="020B0604020202020204" pitchFamily="34" charset="0"/>
          </a:endParaRPr>
        </a:p>
      </dgm:t>
    </dgm:pt>
    <dgm:pt modelId="{D1A20900-88DE-475B-820F-9EDA6B6A0A4D}" type="parTrans" cxnId="{BEEF5662-4391-4518-946A-17BA2AD73806}">
      <dgm:prSet/>
      <dgm:spPr/>
      <dgm:t>
        <a:bodyPr/>
        <a:lstStyle/>
        <a:p>
          <a:endParaRPr lang="en-GB" sz="1200"/>
        </a:p>
      </dgm:t>
    </dgm:pt>
    <dgm:pt modelId="{E5464985-A23B-411D-88AA-3D72B8642951}" type="sibTrans" cxnId="{BEEF5662-4391-4518-946A-17BA2AD73806}">
      <dgm:prSet/>
      <dgm:spPr/>
      <dgm:t>
        <a:bodyPr/>
        <a:lstStyle/>
        <a:p>
          <a:endParaRPr lang="en-GB" sz="1200"/>
        </a:p>
      </dgm:t>
    </dgm:pt>
    <dgm:pt modelId="{FAEC400B-BF82-4FF3-A959-0D2CE0727B50}">
      <dgm:prSet phldrT="[Text]" custT="1"/>
      <dgm:spPr>
        <a:xfrm>
          <a:off x="2346447" y="1195104"/>
          <a:ext cx="882262" cy="913127"/>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cy-GB" sz="1200" b="1" dirty="0">
              <a:latin typeface="Arial" panose="020B0604020202020204" pitchFamily="34" charset="0"/>
              <a:cs typeface="Arial" panose="020B0604020202020204" pitchFamily="34" charset="0"/>
            </a:rPr>
            <a:t>perthnasau domestig, teuluol a phersonol</a:t>
          </a:r>
          <a:endParaRPr lang="en-GB" sz="1200" b="1" dirty="0">
            <a:solidFill>
              <a:sysClr val="windowText" lastClr="000000"/>
            </a:solidFill>
            <a:latin typeface="Arial" panose="020B0604020202020204" pitchFamily="34" charset="0"/>
            <a:ea typeface="+mn-ea"/>
            <a:cs typeface="Arial" panose="020B0604020202020204" pitchFamily="34" charset="0"/>
          </a:endParaRPr>
        </a:p>
      </dgm:t>
    </dgm:pt>
    <dgm:pt modelId="{8B9DAB52-1C92-4FA8-B63D-63820E395181}" type="parTrans" cxnId="{C64099BD-B913-4C9D-B563-F599145E0649}">
      <dgm:prSet/>
      <dgm:spPr/>
      <dgm:t>
        <a:bodyPr/>
        <a:lstStyle/>
        <a:p>
          <a:endParaRPr lang="en-GB" sz="1200"/>
        </a:p>
      </dgm:t>
    </dgm:pt>
    <dgm:pt modelId="{1B539FF1-C4F0-4ADA-ABB9-EA03D0EF1D74}" type="sibTrans" cxnId="{C64099BD-B913-4C9D-B563-F599145E0649}">
      <dgm:prSet/>
      <dgm:spPr/>
      <dgm:t>
        <a:bodyPr/>
        <a:lstStyle/>
        <a:p>
          <a:endParaRPr lang="en-GB" sz="1200"/>
        </a:p>
      </dgm:t>
    </dgm:pt>
    <dgm:pt modelId="{9DC3A0AB-B80B-48F8-A4C9-8CD88AAEFFC7}">
      <dgm:prSet phldrT="[Text]" custT="1"/>
      <dgm:spPr>
        <a:xfrm>
          <a:off x="1912291" y="1746145"/>
          <a:ext cx="797478" cy="828350"/>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cy-GB" sz="1200" b="1" dirty="0">
              <a:latin typeface="Arial" panose="020B0604020202020204" pitchFamily="34" charset="0"/>
              <a:cs typeface="Arial" panose="020B0604020202020204" pitchFamily="34" charset="0"/>
            </a:rPr>
            <a:t>cyfraniad i gymdeithas</a:t>
          </a:r>
          <a:endParaRPr lang="en-GB" sz="1200" b="1" dirty="0">
            <a:solidFill>
              <a:sysClr val="windowText" lastClr="000000"/>
            </a:solidFill>
            <a:latin typeface="Arial" panose="020B0604020202020204" pitchFamily="34" charset="0"/>
            <a:ea typeface="+mn-ea"/>
            <a:cs typeface="Arial" panose="020B0604020202020204" pitchFamily="34" charset="0"/>
          </a:endParaRPr>
        </a:p>
      </dgm:t>
    </dgm:pt>
    <dgm:pt modelId="{7DFC7AF7-0063-4C8C-BB89-9AFDAF3688A0}" type="parTrans" cxnId="{EE6F0525-0E6C-49E5-81C2-0433075A2F85}">
      <dgm:prSet/>
      <dgm:spPr/>
      <dgm:t>
        <a:bodyPr/>
        <a:lstStyle/>
        <a:p>
          <a:endParaRPr lang="en-GB" sz="1200"/>
        </a:p>
      </dgm:t>
    </dgm:pt>
    <dgm:pt modelId="{CC551B47-745A-4B7C-A418-8A7282AC9494}" type="sibTrans" cxnId="{EE6F0525-0E6C-49E5-81C2-0433075A2F85}">
      <dgm:prSet/>
      <dgm:spPr/>
      <dgm:t>
        <a:bodyPr/>
        <a:lstStyle/>
        <a:p>
          <a:endParaRPr lang="en-GB" sz="1200"/>
        </a:p>
      </dgm:t>
    </dgm:pt>
    <dgm:pt modelId="{8F43B5D4-7ADB-412B-9813-E7B8AB01F9BA}">
      <dgm:prSet phldrT="[Text]" custT="1"/>
      <dgm:spPr>
        <a:xfrm>
          <a:off x="582043" y="1813622"/>
          <a:ext cx="834306" cy="850673"/>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cy-GB" sz="1200" b="1" dirty="0">
              <a:latin typeface="Arial" panose="020B0604020202020204" pitchFamily="34" charset="0"/>
              <a:cs typeface="Arial" panose="020B0604020202020204" pitchFamily="34" charset="0"/>
            </a:rPr>
            <a:t>cymdeithasol ac economaidd</a:t>
          </a:r>
          <a:endParaRPr lang="en-GB" sz="1200" b="1" dirty="0">
            <a:solidFill>
              <a:sysClr val="windowText" lastClr="000000"/>
            </a:solidFill>
            <a:latin typeface="Arial" panose="020B0604020202020204" pitchFamily="34" charset="0"/>
            <a:ea typeface="+mn-ea"/>
            <a:cs typeface="Arial" panose="020B0604020202020204" pitchFamily="34" charset="0"/>
          </a:endParaRPr>
        </a:p>
      </dgm:t>
    </dgm:pt>
    <dgm:pt modelId="{B141ACB7-70C9-4E59-8035-B5B8399346E6}" type="parTrans" cxnId="{E6E7386C-31EB-4268-A579-5D3C7D336A1A}">
      <dgm:prSet/>
      <dgm:spPr/>
      <dgm:t>
        <a:bodyPr/>
        <a:lstStyle/>
        <a:p>
          <a:endParaRPr lang="en-GB" sz="1200"/>
        </a:p>
      </dgm:t>
    </dgm:pt>
    <dgm:pt modelId="{73E1428B-EAB3-4C07-A76A-8C82361D07B2}" type="sibTrans" cxnId="{E6E7386C-31EB-4268-A579-5D3C7D336A1A}">
      <dgm:prSet/>
      <dgm:spPr/>
      <dgm:t>
        <a:bodyPr/>
        <a:lstStyle/>
        <a:p>
          <a:endParaRPr lang="en-GB" sz="1200"/>
        </a:p>
      </dgm:t>
    </dgm:pt>
    <dgm:pt modelId="{91D05A1F-C3AC-49E1-825E-06F0C43B9DDE}">
      <dgm:prSet phldrT="[Text]" custT="1"/>
      <dgm:spPr>
        <a:xfrm>
          <a:off x="114121" y="1293935"/>
          <a:ext cx="861062" cy="913127"/>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cy-GB" sz="1200" b="1" dirty="0">
              <a:latin typeface="Arial" panose="020B0604020202020204" pitchFamily="34" charset="0"/>
              <a:cs typeface="Arial" panose="020B0604020202020204" pitchFamily="34" charset="0"/>
            </a:rPr>
            <a:t>addasrwydd llety preswyl</a:t>
          </a:r>
          <a:endParaRPr lang="en-GB" sz="1200" b="1" dirty="0">
            <a:solidFill>
              <a:sysClr val="windowText" lastClr="000000"/>
            </a:solidFill>
            <a:latin typeface="Arial" panose="020B0604020202020204" pitchFamily="34" charset="0"/>
            <a:ea typeface="+mn-ea"/>
            <a:cs typeface="Arial" panose="020B0604020202020204" pitchFamily="34" charset="0"/>
          </a:endParaRPr>
        </a:p>
      </dgm:t>
    </dgm:pt>
    <dgm:pt modelId="{1C9DDC93-A33C-43EB-A265-3EE58C9AF9AC}" type="parTrans" cxnId="{0AB54A1E-99F8-4E1D-A578-789906817B8C}">
      <dgm:prSet/>
      <dgm:spPr/>
      <dgm:t>
        <a:bodyPr/>
        <a:lstStyle/>
        <a:p>
          <a:endParaRPr lang="en-GB" sz="1200"/>
        </a:p>
      </dgm:t>
    </dgm:pt>
    <dgm:pt modelId="{C03B0107-34FF-406E-B160-56457F6870B8}" type="sibTrans" cxnId="{0AB54A1E-99F8-4E1D-A578-789906817B8C}">
      <dgm:prSet/>
      <dgm:spPr/>
      <dgm:t>
        <a:bodyPr/>
        <a:lstStyle/>
        <a:p>
          <a:endParaRPr lang="en-GB" sz="1200"/>
        </a:p>
      </dgm:t>
    </dgm:pt>
    <dgm:pt modelId="{509C9F58-AA01-4C57-952E-7BEEFE823C89}">
      <dgm:prSet phldrT="[Text]" custT="1"/>
      <dgm:spPr>
        <a:xfrm>
          <a:off x="114866" y="624613"/>
          <a:ext cx="839870" cy="861040"/>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cy-GB" sz="1200" b="1" dirty="0">
              <a:latin typeface="Arial" panose="020B0604020202020204" pitchFamily="34" charset="0"/>
              <a:cs typeface="Arial" panose="020B0604020202020204" pitchFamily="34" charset="0"/>
            </a:rPr>
            <a:t>rheolaeth dros fywyd o ddydd i ddydd</a:t>
          </a:r>
          <a:endParaRPr lang="en-GB" sz="1200" b="1" dirty="0">
            <a:solidFill>
              <a:sysClr val="windowText" lastClr="000000"/>
            </a:solidFill>
            <a:latin typeface="Arial" panose="020B0604020202020204" pitchFamily="34" charset="0"/>
            <a:ea typeface="+mn-ea"/>
            <a:cs typeface="Arial" panose="020B0604020202020204" pitchFamily="34" charset="0"/>
          </a:endParaRPr>
        </a:p>
      </dgm:t>
    </dgm:pt>
    <dgm:pt modelId="{0C60D7DC-7386-4255-A856-48E7CB8880A2}" type="parTrans" cxnId="{DA93B705-EA15-45D1-A17E-8159E7723B96}">
      <dgm:prSet/>
      <dgm:spPr/>
      <dgm:t>
        <a:bodyPr/>
        <a:lstStyle/>
        <a:p>
          <a:endParaRPr lang="en-GB" sz="1200"/>
        </a:p>
      </dgm:t>
    </dgm:pt>
    <dgm:pt modelId="{4E509192-B4F4-4227-8D08-0AFB215DBDEE}" type="sibTrans" cxnId="{DA93B705-EA15-45D1-A17E-8159E7723B96}">
      <dgm:prSet/>
      <dgm:spPr/>
      <dgm:t>
        <a:bodyPr/>
        <a:lstStyle/>
        <a:p>
          <a:endParaRPr lang="en-GB" sz="1200"/>
        </a:p>
      </dgm:t>
    </dgm:pt>
    <dgm:pt modelId="{2D1A01DB-F61E-4FE4-B59F-BDE533A81AFB}">
      <dgm:prSet phldrT="[Text]" custT="1"/>
      <dgm:spPr>
        <a:xfrm>
          <a:off x="449107" y="87408"/>
          <a:ext cx="882262" cy="800648"/>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cy-GB" sz="1200" b="1" dirty="0">
              <a:latin typeface="Arial" panose="020B0604020202020204" pitchFamily="34" charset="0"/>
              <a:cs typeface="Arial" panose="020B0604020202020204" pitchFamily="34" charset="0"/>
            </a:rPr>
            <a:t>cymryd rhan mewn gwaith</a:t>
          </a:r>
          <a:endParaRPr lang="en-GB" sz="1200" b="1" dirty="0">
            <a:solidFill>
              <a:sysClr val="windowText" lastClr="000000"/>
            </a:solidFill>
            <a:latin typeface="Arial" panose="020B0604020202020204" pitchFamily="34" charset="0"/>
            <a:ea typeface="+mn-ea"/>
            <a:cs typeface="Arial" panose="020B0604020202020204" pitchFamily="34" charset="0"/>
          </a:endParaRPr>
        </a:p>
      </dgm:t>
    </dgm:pt>
    <dgm:pt modelId="{07B59DE7-C3B1-4930-8958-74068237DFC4}" type="parTrans" cxnId="{2B40EF3C-8A02-4A46-B4A8-2893FBE54EEC}">
      <dgm:prSet/>
      <dgm:spPr/>
      <dgm:t>
        <a:bodyPr/>
        <a:lstStyle/>
        <a:p>
          <a:endParaRPr lang="en-GB" sz="1200"/>
        </a:p>
      </dgm:t>
    </dgm:pt>
    <dgm:pt modelId="{D5FB063A-209D-4209-A56A-3D50E8AE8BD4}" type="sibTrans" cxnId="{2B40EF3C-8A02-4A46-B4A8-2893FBE54EEC}">
      <dgm:prSet/>
      <dgm:spPr/>
      <dgm:t>
        <a:bodyPr/>
        <a:lstStyle/>
        <a:p>
          <a:endParaRPr lang="en-GB" sz="1200"/>
        </a:p>
      </dgm:t>
    </dgm:pt>
    <dgm:pt modelId="{1BED0572-840E-4579-8EC2-88CB7D1AF4BC}" type="pres">
      <dgm:prSet presAssocID="{1F02D272-E087-4629-9C3E-4AD08C4E29A2}" presName="composite" presStyleCnt="0">
        <dgm:presLayoutVars>
          <dgm:chMax val="1"/>
          <dgm:dir/>
          <dgm:resizeHandles val="exact"/>
        </dgm:presLayoutVars>
      </dgm:prSet>
      <dgm:spPr/>
    </dgm:pt>
    <dgm:pt modelId="{01E48DDA-E078-4FDD-88EC-D8E635905216}" type="pres">
      <dgm:prSet presAssocID="{1F02D272-E087-4629-9C3E-4AD08C4E29A2}" presName="radial" presStyleCnt="0">
        <dgm:presLayoutVars>
          <dgm:animLvl val="ctr"/>
        </dgm:presLayoutVars>
      </dgm:prSet>
      <dgm:spPr/>
    </dgm:pt>
    <dgm:pt modelId="{07DABAF5-45A6-4FF7-98F7-3D5939A2F0C1}" type="pres">
      <dgm:prSet presAssocID="{893A1392-20A9-4A2D-8BFD-979F3AC27DCB}" presName="centerShape" presStyleLbl="vennNode1" presStyleIdx="0" presStyleCnt="11" custScaleX="58484" custScaleY="48652" custLinFactNeighborX="-702" custLinFactNeighborY="-299"/>
      <dgm:spPr>
        <a:prstGeom prst="ellipse">
          <a:avLst/>
        </a:prstGeom>
      </dgm:spPr>
    </dgm:pt>
    <dgm:pt modelId="{1386E669-5643-48D1-8660-2624D68201E1}" type="pres">
      <dgm:prSet presAssocID="{4AE651F5-B29C-4E71-B134-F82797EE925D}" presName="node" presStyleLbl="vennNode1" presStyleIdx="1" presStyleCnt="11" custScaleX="121625" custScaleY="85404" custRadScaleRad="89740" custRadScaleInc="-2491">
        <dgm:presLayoutVars>
          <dgm:bulletEnabled val="1"/>
        </dgm:presLayoutVars>
      </dgm:prSet>
      <dgm:spPr>
        <a:prstGeom prst="ellipse">
          <a:avLst/>
        </a:prstGeom>
      </dgm:spPr>
    </dgm:pt>
    <dgm:pt modelId="{E54F3AB4-0593-43EB-9E2E-B4C03BE56C57}" type="pres">
      <dgm:prSet presAssocID="{9C2CA40B-E595-4940-8110-6D421A200C88}" presName="node" presStyleLbl="vennNode1" presStyleIdx="2" presStyleCnt="11" custScaleX="123667" custScaleY="81730" custRadScaleRad="105316" custRadScaleInc="41698">
        <dgm:presLayoutVars>
          <dgm:bulletEnabled val="1"/>
        </dgm:presLayoutVars>
      </dgm:prSet>
      <dgm:spPr>
        <a:prstGeom prst="ellipse">
          <a:avLst/>
        </a:prstGeom>
      </dgm:spPr>
    </dgm:pt>
    <dgm:pt modelId="{9BAE98C5-D445-4B68-9640-D96D4E672EA9}" type="pres">
      <dgm:prSet presAssocID="{99F21E09-8F81-4506-8E35-27A6D7FFB82F}" presName="node" presStyleLbl="vennNode1" presStyleIdx="3" presStyleCnt="11" custScaleX="128501" custScaleY="61912" custRadScaleRad="103847" custRadScaleInc="23877">
        <dgm:presLayoutVars>
          <dgm:bulletEnabled val="1"/>
        </dgm:presLayoutVars>
      </dgm:prSet>
      <dgm:spPr>
        <a:prstGeom prst="ellipse">
          <a:avLst/>
        </a:prstGeom>
      </dgm:spPr>
    </dgm:pt>
    <dgm:pt modelId="{B3BA625F-16DA-45A7-881D-11FC4F7A131B}" type="pres">
      <dgm:prSet presAssocID="{FAEC400B-BF82-4FF3-A959-0D2CE0727B50}" presName="node" presStyleLbl="vennNode1" presStyleIdx="4" presStyleCnt="11" custScaleX="119398" custScaleY="74148" custRadScaleRad="104755" custRadScaleInc="892">
        <dgm:presLayoutVars>
          <dgm:bulletEnabled val="1"/>
        </dgm:presLayoutVars>
      </dgm:prSet>
      <dgm:spPr>
        <a:prstGeom prst="ellipse">
          <a:avLst/>
        </a:prstGeom>
      </dgm:spPr>
    </dgm:pt>
    <dgm:pt modelId="{EA9C789F-9AC2-4F8F-B8F2-B072EF4298B8}" type="pres">
      <dgm:prSet presAssocID="{9DC3A0AB-B80B-48F8-A4C9-8CD88AAEFFC7}" presName="node" presStyleLbl="vennNode1" presStyleIdx="5" presStyleCnt="11" custScaleX="118932" custScaleY="55585" custRadScaleRad="95306" custRadScaleInc="-11640">
        <dgm:presLayoutVars>
          <dgm:bulletEnabled val="1"/>
        </dgm:presLayoutVars>
      </dgm:prSet>
      <dgm:spPr>
        <a:prstGeom prst="ellipse">
          <a:avLst/>
        </a:prstGeom>
      </dgm:spPr>
    </dgm:pt>
    <dgm:pt modelId="{37DEB794-33C8-43EF-B49B-B01637D2F0F5}" type="pres">
      <dgm:prSet presAssocID="{D45BBE0A-6172-4AEC-AD7A-8BAFB1CF507E}" presName="node" presStyleLbl="vennNode1" presStyleIdx="6" presStyleCnt="11" custScaleX="116166" custScaleY="71432" custRadScaleRad="95562" custRadScaleInc="9922">
        <dgm:presLayoutVars>
          <dgm:bulletEnabled val="1"/>
        </dgm:presLayoutVars>
      </dgm:prSet>
      <dgm:spPr>
        <a:prstGeom prst="ellipse">
          <a:avLst/>
        </a:prstGeom>
      </dgm:spPr>
    </dgm:pt>
    <dgm:pt modelId="{21D95D7D-EAFE-424C-A6A0-E845963DFE30}" type="pres">
      <dgm:prSet presAssocID="{8F43B5D4-7ADB-412B-9813-E7B8AB01F9BA}" presName="node" presStyleLbl="vennNode1" presStyleIdx="7" presStyleCnt="11" custScaleX="146136" custScaleY="55783" custRadScaleRad="100339" custRadScaleInc="36628">
        <dgm:presLayoutVars>
          <dgm:bulletEnabled val="1"/>
        </dgm:presLayoutVars>
      </dgm:prSet>
      <dgm:spPr>
        <a:prstGeom prst="ellipse">
          <a:avLst/>
        </a:prstGeom>
      </dgm:spPr>
    </dgm:pt>
    <dgm:pt modelId="{3A7FB0C4-8BAB-4F8C-B230-1414AB3D40A4}" type="pres">
      <dgm:prSet presAssocID="{91D05A1F-C3AC-49E1-825E-06F0C43B9DDE}" presName="node" presStyleLbl="vennNode1" presStyleIdx="8" presStyleCnt="11" custScaleX="121019" custScaleY="57658" custRadScaleRad="108818" custRadScaleInc="10810">
        <dgm:presLayoutVars>
          <dgm:bulletEnabled val="1"/>
        </dgm:presLayoutVars>
      </dgm:prSet>
      <dgm:spPr>
        <a:prstGeom prst="ellipse">
          <a:avLst/>
        </a:prstGeom>
      </dgm:spPr>
    </dgm:pt>
    <dgm:pt modelId="{F4F6524D-7A9C-4E49-BD35-BBC026601A39}" type="pres">
      <dgm:prSet presAssocID="{509C9F58-AA01-4C57-952E-7BEEFE823C89}" presName="node" presStyleLbl="vennNode1" presStyleIdx="9" presStyleCnt="11" custScaleX="114905" custScaleY="72804" custRadScaleRad="102512" custRadScaleInc="-17873">
        <dgm:presLayoutVars>
          <dgm:bulletEnabled val="1"/>
        </dgm:presLayoutVars>
      </dgm:prSet>
      <dgm:spPr>
        <a:prstGeom prst="ellipse">
          <a:avLst/>
        </a:prstGeom>
      </dgm:spPr>
    </dgm:pt>
    <dgm:pt modelId="{3CE877AB-B6DC-42A5-8D6C-D592AEF67F63}" type="pres">
      <dgm:prSet presAssocID="{2D1A01DB-F61E-4FE4-B59F-BDE533A81AFB}" presName="node" presStyleLbl="vennNode1" presStyleIdx="10" presStyleCnt="11" custScaleX="114201" custScaleY="64526" custRadScaleRad="107133" custRadScaleInc="-40907">
        <dgm:presLayoutVars>
          <dgm:bulletEnabled val="1"/>
        </dgm:presLayoutVars>
      </dgm:prSet>
      <dgm:spPr>
        <a:prstGeom prst="ellipse">
          <a:avLst/>
        </a:prstGeom>
      </dgm:spPr>
    </dgm:pt>
  </dgm:ptLst>
  <dgm:cxnLst>
    <dgm:cxn modelId="{DA93B705-EA15-45D1-A17E-8159E7723B96}" srcId="{893A1392-20A9-4A2D-8BFD-979F3AC27DCB}" destId="{509C9F58-AA01-4C57-952E-7BEEFE823C89}" srcOrd="8" destOrd="0" parTransId="{0C60D7DC-7386-4255-A856-48E7CB8880A2}" sibTransId="{4E509192-B4F4-4227-8D08-0AFB215DBDEE}"/>
    <dgm:cxn modelId="{8AD33F09-6594-40BF-B493-984FEBBE107B}" type="presOf" srcId="{9C2CA40B-E595-4940-8110-6D421A200C88}" destId="{E54F3AB4-0593-43EB-9E2E-B4C03BE56C57}" srcOrd="0" destOrd="0" presId="urn:microsoft.com/office/officeart/2005/8/layout/radial3"/>
    <dgm:cxn modelId="{ED72A514-FB0C-431C-BB4A-2C6931E33B8F}" srcId="{893A1392-20A9-4A2D-8BFD-979F3AC27DCB}" destId="{9C2CA40B-E595-4940-8110-6D421A200C88}" srcOrd="1" destOrd="0" parTransId="{1F58CD69-2096-43F0-B234-16D16D2E815E}" sibTransId="{EFF9ACB6-631A-45B0-B161-EF89662726F7}"/>
    <dgm:cxn modelId="{4B616A19-7515-45B3-8E54-369652E1CBD3}" type="presOf" srcId="{4AE651F5-B29C-4E71-B134-F82797EE925D}" destId="{1386E669-5643-48D1-8660-2624D68201E1}" srcOrd="0" destOrd="0" presId="urn:microsoft.com/office/officeart/2005/8/layout/radial3"/>
    <dgm:cxn modelId="{0AB54A1E-99F8-4E1D-A578-789906817B8C}" srcId="{893A1392-20A9-4A2D-8BFD-979F3AC27DCB}" destId="{91D05A1F-C3AC-49E1-825E-06F0C43B9DDE}" srcOrd="7" destOrd="0" parTransId="{1C9DDC93-A33C-43EB-A265-3EE58C9AF9AC}" sibTransId="{C03B0107-34FF-406E-B160-56457F6870B8}"/>
    <dgm:cxn modelId="{EE6F0525-0E6C-49E5-81C2-0433075A2F85}" srcId="{893A1392-20A9-4A2D-8BFD-979F3AC27DCB}" destId="{9DC3A0AB-B80B-48F8-A4C9-8CD88AAEFFC7}" srcOrd="4" destOrd="0" parTransId="{7DFC7AF7-0063-4C8C-BB89-9AFDAF3688A0}" sibTransId="{CC551B47-745A-4B7C-A418-8A7282AC9494}"/>
    <dgm:cxn modelId="{324F9D2D-B5EA-49C3-8335-6CAEA27C89B8}" type="presOf" srcId="{D45BBE0A-6172-4AEC-AD7A-8BAFB1CF507E}" destId="{37DEB794-33C8-43EF-B49B-B01637D2F0F5}" srcOrd="0" destOrd="0" presId="urn:microsoft.com/office/officeart/2005/8/layout/radial3"/>
    <dgm:cxn modelId="{B69D8C33-92E9-4C69-8689-4C89CE630108}" type="presOf" srcId="{FAEC400B-BF82-4FF3-A959-0D2CE0727B50}" destId="{B3BA625F-16DA-45A7-881D-11FC4F7A131B}" srcOrd="0" destOrd="0" presId="urn:microsoft.com/office/officeart/2005/8/layout/radial3"/>
    <dgm:cxn modelId="{2B40EF3C-8A02-4A46-B4A8-2893FBE54EEC}" srcId="{893A1392-20A9-4A2D-8BFD-979F3AC27DCB}" destId="{2D1A01DB-F61E-4FE4-B59F-BDE533A81AFB}" srcOrd="9" destOrd="0" parTransId="{07B59DE7-C3B1-4930-8958-74068237DFC4}" sibTransId="{D5FB063A-209D-4209-A56A-3D50E8AE8BD4}"/>
    <dgm:cxn modelId="{BEEF5662-4391-4518-946A-17BA2AD73806}" srcId="{893A1392-20A9-4A2D-8BFD-979F3AC27DCB}" destId="{99F21E09-8F81-4506-8E35-27A6D7FFB82F}" srcOrd="2" destOrd="0" parTransId="{D1A20900-88DE-475B-820F-9EDA6B6A0A4D}" sibTransId="{E5464985-A23B-411D-88AA-3D72B8642951}"/>
    <dgm:cxn modelId="{E6E7386C-31EB-4268-A579-5D3C7D336A1A}" srcId="{893A1392-20A9-4A2D-8BFD-979F3AC27DCB}" destId="{8F43B5D4-7ADB-412B-9813-E7B8AB01F9BA}" srcOrd="6" destOrd="0" parTransId="{B141ACB7-70C9-4E59-8035-B5B8399346E6}" sibTransId="{73E1428B-EAB3-4C07-A76A-8C82361D07B2}"/>
    <dgm:cxn modelId="{03CD506D-7BE4-42FA-A23C-0EB9A596B223}" type="presOf" srcId="{1F02D272-E087-4629-9C3E-4AD08C4E29A2}" destId="{1BED0572-840E-4579-8EC2-88CB7D1AF4BC}" srcOrd="0" destOrd="0" presId="urn:microsoft.com/office/officeart/2005/8/layout/radial3"/>
    <dgm:cxn modelId="{A4162F55-4905-484A-9F40-C5ED1750F563}" type="presOf" srcId="{893A1392-20A9-4A2D-8BFD-979F3AC27DCB}" destId="{07DABAF5-45A6-4FF7-98F7-3D5939A2F0C1}" srcOrd="0" destOrd="0" presId="urn:microsoft.com/office/officeart/2005/8/layout/radial3"/>
    <dgm:cxn modelId="{1FFA3D75-ADEA-4D07-9CE2-2F2C24046D02}" type="presOf" srcId="{509C9F58-AA01-4C57-952E-7BEEFE823C89}" destId="{F4F6524D-7A9C-4E49-BD35-BBC026601A39}" srcOrd="0" destOrd="0" presId="urn:microsoft.com/office/officeart/2005/8/layout/radial3"/>
    <dgm:cxn modelId="{95173680-6D30-4939-B429-D3FAA4F0C451}" type="presOf" srcId="{99F21E09-8F81-4506-8E35-27A6D7FFB82F}" destId="{9BAE98C5-D445-4B68-9640-D96D4E672EA9}" srcOrd="0" destOrd="0" presId="urn:microsoft.com/office/officeart/2005/8/layout/radial3"/>
    <dgm:cxn modelId="{282C7085-D3AE-4474-8292-A7D1544463CD}" type="presOf" srcId="{9DC3A0AB-B80B-48F8-A4C9-8CD88AAEFFC7}" destId="{EA9C789F-9AC2-4F8F-B8F2-B072EF4298B8}" srcOrd="0" destOrd="0" presId="urn:microsoft.com/office/officeart/2005/8/layout/radial3"/>
    <dgm:cxn modelId="{3FBF78BC-648A-4D99-A6D7-4D48ECADF22D}" srcId="{893A1392-20A9-4A2D-8BFD-979F3AC27DCB}" destId="{4AE651F5-B29C-4E71-B134-F82797EE925D}" srcOrd="0" destOrd="0" parTransId="{78D7736B-84BB-4F09-9FE4-3470BCA8EBB3}" sibTransId="{595E36E4-D573-4AC3-B8F1-6B43EC3B64FA}"/>
    <dgm:cxn modelId="{C64099BD-B913-4C9D-B563-F599145E0649}" srcId="{893A1392-20A9-4A2D-8BFD-979F3AC27DCB}" destId="{FAEC400B-BF82-4FF3-A959-0D2CE0727B50}" srcOrd="3" destOrd="0" parTransId="{8B9DAB52-1C92-4FA8-B63D-63820E395181}" sibTransId="{1B539FF1-C4F0-4ADA-ABB9-EA03D0EF1D74}"/>
    <dgm:cxn modelId="{8F0DC5CA-5E93-489B-A237-520360F68026}" type="presOf" srcId="{91D05A1F-C3AC-49E1-825E-06F0C43B9DDE}" destId="{3A7FB0C4-8BAB-4F8C-B230-1414AB3D40A4}" srcOrd="0" destOrd="0" presId="urn:microsoft.com/office/officeart/2005/8/layout/radial3"/>
    <dgm:cxn modelId="{AF71AFCC-6826-421C-83C3-B251EE04243C}" type="presOf" srcId="{2D1A01DB-F61E-4FE4-B59F-BDE533A81AFB}" destId="{3CE877AB-B6DC-42A5-8D6C-D592AEF67F63}" srcOrd="0" destOrd="0" presId="urn:microsoft.com/office/officeart/2005/8/layout/radial3"/>
    <dgm:cxn modelId="{1EDB96D2-EDBE-4778-A349-62BF72260314}" srcId="{1F02D272-E087-4629-9C3E-4AD08C4E29A2}" destId="{893A1392-20A9-4A2D-8BFD-979F3AC27DCB}" srcOrd="0" destOrd="0" parTransId="{2D979E7D-E25D-479B-B185-BC6E188B3567}" sibTransId="{6D594147-4F0F-4DB7-8C78-2C6EF601ECB0}"/>
    <dgm:cxn modelId="{353E06F2-9929-4925-B3B5-41438077B8D1}" type="presOf" srcId="{8F43B5D4-7ADB-412B-9813-E7B8AB01F9BA}" destId="{21D95D7D-EAFE-424C-A6A0-E845963DFE30}" srcOrd="0" destOrd="0" presId="urn:microsoft.com/office/officeart/2005/8/layout/radial3"/>
    <dgm:cxn modelId="{7832EBFC-9634-4620-A7F0-7157CEF0827E}" srcId="{893A1392-20A9-4A2D-8BFD-979F3AC27DCB}" destId="{D45BBE0A-6172-4AEC-AD7A-8BAFB1CF507E}" srcOrd="5" destOrd="0" parTransId="{9B03D75B-7756-4853-BA24-78332DBF64CE}" sibTransId="{524C4865-5261-4DC3-9B0F-0A0AB9BBBA14}"/>
    <dgm:cxn modelId="{05359221-43C6-4449-BB8B-D64567E59B6F}" type="presParOf" srcId="{1BED0572-840E-4579-8EC2-88CB7D1AF4BC}" destId="{01E48DDA-E078-4FDD-88EC-D8E635905216}" srcOrd="0" destOrd="0" presId="urn:microsoft.com/office/officeart/2005/8/layout/radial3"/>
    <dgm:cxn modelId="{A52AE54A-BADF-4969-AA8E-2B9595C4311C}" type="presParOf" srcId="{01E48DDA-E078-4FDD-88EC-D8E635905216}" destId="{07DABAF5-45A6-4FF7-98F7-3D5939A2F0C1}" srcOrd="0" destOrd="0" presId="urn:microsoft.com/office/officeart/2005/8/layout/radial3"/>
    <dgm:cxn modelId="{945CE47B-4732-4956-97A3-F09190855673}" type="presParOf" srcId="{01E48DDA-E078-4FDD-88EC-D8E635905216}" destId="{1386E669-5643-48D1-8660-2624D68201E1}" srcOrd="1" destOrd="0" presId="urn:microsoft.com/office/officeart/2005/8/layout/radial3"/>
    <dgm:cxn modelId="{E19A79FE-519D-4803-9E4D-09546B235E5F}" type="presParOf" srcId="{01E48DDA-E078-4FDD-88EC-D8E635905216}" destId="{E54F3AB4-0593-43EB-9E2E-B4C03BE56C57}" srcOrd="2" destOrd="0" presId="urn:microsoft.com/office/officeart/2005/8/layout/radial3"/>
    <dgm:cxn modelId="{2D20267F-7D6D-4CC5-B618-B08EBF365843}" type="presParOf" srcId="{01E48DDA-E078-4FDD-88EC-D8E635905216}" destId="{9BAE98C5-D445-4B68-9640-D96D4E672EA9}" srcOrd="3" destOrd="0" presId="urn:microsoft.com/office/officeart/2005/8/layout/radial3"/>
    <dgm:cxn modelId="{A5710782-2E1B-4C5F-AC7F-493877756511}" type="presParOf" srcId="{01E48DDA-E078-4FDD-88EC-D8E635905216}" destId="{B3BA625F-16DA-45A7-881D-11FC4F7A131B}" srcOrd="4" destOrd="0" presId="urn:microsoft.com/office/officeart/2005/8/layout/radial3"/>
    <dgm:cxn modelId="{B0D84CF2-655F-45BE-9554-9F59415CAA63}" type="presParOf" srcId="{01E48DDA-E078-4FDD-88EC-D8E635905216}" destId="{EA9C789F-9AC2-4F8F-B8F2-B072EF4298B8}" srcOrd="5" destOrd="0" presId="urn:microsoft.com/office/officeart/2005/8/layout/radial3"/>
    <dgm:cxn modelId="{49EE5135-D9D3-4DDB-ADC9-E220018AFEEB}" type="presParOf" srcId="{01E48DDA-E078-4FDD-88EC-D8E635905216}" destId="{37DEB794-33C8-43EF-B49B-B01637D2F0F5}" srcOrd="6" destOrd="0" presId="urn:microsoft.com/office/officeart/2005/8/layout/radial3"/>
    <dgm:cxn modelId="{425C2C74-C9D7-4500-92D0-FDA6163BB116}" type="presParOf" srcId="{01E48DDA-E078-4FDD-88EC-D8E635905216}" destId="{21D95D7D-EAFE-424C-A6A0-E845963DFE30}" srcOrd="7" destOrd="0" presId="urn:microsoft.com/office/officeart/2005/8/layout/radial3"/>
    <dgm:cxn modelId="{CE667F35-1083-4FEA-8002-37B166865FF6}" type="presParOf" srcId="{01E48DDA-E078-4FDD-88EC-D8E635905216}" destId="{3A7FB0C4-8BAB-4F8C-B230-1414AB3D40A4}" srcOrd="8" destOrd="0" presId="urn:microsoft.com/office/officeart/2005/8/layout/radial3"/>
    <dgm:cxn modelId="{74E2E654-4615-436F-BC4E-8116FE783056}" type="presParOf" srcId="{01E48DDA-E078-4FDD-88EC-D8E635905216}" destId="{F4F6524D-7A9C-4E49-BD35-BBC026601A39}" srcOrd="9" destOrd="0" presId="urn:microsoft.com/office/officeart/2005/8/layout/radial3"/>
    <dgm:cxn modelId="{3F2227BD-1146-4553-B8FA-557ECA056FC5}" type="presParOf" srcId="{01E48DDA-E078-4FDD-88EC-D8E635905216}" destId="{3CE877AB-B6DC-42A5-8D6C-D592AEF67F63}" srcOrd="10"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F02D272-E087-4629-9C3E-4AD08C4E29A2}" type="doc">
      <dgm:prSet loTypeId="urn:microsoft.com/office/officeart/2005/8/layout/radial3" loCatId="relationship" qsTypeId="urn:microsoft.com/office/officeart/2005/8/quickstyle/simple2" qsCatId="simple" csTypeId="urn:microsoft.com/office/officeart/2005/8/colors/accent1_2" csCatId="accent1" phldr="1"/>
      <dgm:spPr/>
      <dgm:t>
        <a:bodyPr/>
        <a:lstStyle/>
        <a:p>
          <a:endParaRPr lang="en-GB"/>
        </a:p>
      </dgm:t>
    </dgm:pt>
    <dgm:pt modelId="{893A1392-20A9-4A2D-8BFD-979F3AC27DCB}">
      <dgm:prSet phldrT="[Text]" custT="1"/>
      <dgm:spPr>
        <a:xfrm>
          <a:off x="3178699" y="1368052"/>
          <a:ext cx="1853292" cy="1951013"/>
        </a:xfrm>
        <a:prstGeom prst="ellipse">
          <a:avLst/>
        </a:prstGeom>
      </dgm:spPr>
      <dgm:t>
        <a:bodyPr/>
        <a:lstStyle/>
        <a:p>
          <a:pPr>
            <a:buNone/>
          </a:pPr>
          <a:r>
            <a:rPr lang="en-GB" sz="1600" b="1" dirty="0">
              <a:latin typeface="Arial" panose="020B0604020202020204" pitchFamily="34" charset="0"/>
              <a:ea typeface="+mn-ea"/>
              <a:cs typeface="Arial" panose="020B0604020202020204" pitchFamily="34" charset="0"/>
            </a:rPr>
            <a:t>My well-being</a:t>
          </a:r>
        </a:p>
      </dgm:t>
    </dgm:pt>
    <dgm:pt modelId="{2D979E7D-E25D-479B-B185-BC6E188B3567}" type="parTrans" cxnId="{1EDB96D2-EDBE-4778-A349-62BF72260314}">
      <dgm:prSet/>
      <dgm:spPr/>
      <dgm:t>
        <a:bodyPr/>
        <a:lstStyle/>
        <a:p>
          <a:endParaRPr lang="en-GB" sz="1200" b="1"/>
        </a:p>
      </dgm:t>
    </dgm:pt>
    <dgm:pt modelId="{6D594147-4F0F-4DB7-8C78-2C6EF601ECB0}" type="sibTrans" cxnId="{1EDB96D2-EDBE-4778-A349-62BF72260314}">
      <dgm:prSet/>
      <dgm:spPr/>
      <dgm:t>
        <a:bodyPr/>
        <a:lstStyle/>
        <a:p>
          <a:endParaRPr lang="en-GB" sz="1200" b="1"/>
        </a:p>
      </dgm:t>
    </dgm:pt>
    <dgm:pt modelId="{4AE651F5-B29C-4E71-B134-F82797EE925D}">
      <dgm:prSet phldrT="[Text]" custT="1"/>
      <dgm:spPr>
        <a:xfrm>
          <a:off x="3322710" y="-98192"/>
          <a:ext cx="1603086" cy="1538250"/>
        </a:xfrm>
        <a:prstGeom prst="ellipse">
          <a:avLst/>
        </a:prstGeom>
      </dgm:spPr>
      <dgm:t>
        <a:bodyPr/>
        <a:lstStyle/>
        <a:p>
          <a:pPr>
            <a:buNone/>
          </a:pPr>
          <a:r>
            <a:rPr lang="en-GB" sz="1200" b="1" dirty="0">
              <a:latin typeface="Arial" panose="020B0604020202020204" pitchFamily="34" charset="0"/>
              <a:ea typeface="+mn-ea"/>
              <a:cs typeface="Arial" panose="020B0604020202020204" pitchFamily="34" charset="0"/>
            </a:rPr>
            <a:t>physical and mental health and emotional</a:t>
          </a:r>
        </a:p>
      </dgm:t>
    </dgm:pt>
    <dgm:pt modelId="{78D7736B-84BB-4F09-9FE4-3470BCA8EBB3}" type="parTrans" cxnId="{3FBF78BC-648A-4D99-A6D7-4D48ECADF22D}">
      <dgm:prSet/>
      <dgm:spPr/>
      <dgm:t>
        <a:bodyPr/>
        <a:lstStyle/>
        <a:p>
          <a:endParaRPr lang="en-GB" sz="1200" b="1"/>
        </a:p>
      </dgm:t>
    </dgm:pt>
    <dgm:pt modelId="{595E36E4-D573-4AC3-B8F1-6B43EC3B64FA}" type="sibTrans" cxnId="{3FBF78BC-648A-4D99-A6D7-4D48ECADF22D}">
      <dgm:prSet/>
      <dgm:spPr/>
      <dgm:t>
        <a:bodyPr/>
        <a:lstStyle/>
        <a:p>
          <a:endParaRPr lang="en-GB" sz="1200" b="1"/>
        </a:p>
      </dgm:t>
    </dgm:pt>
    <dgm:pt modelId="{D45BBE0A-6172-4AEC-AD7A-8BAFB1CF507E}">
      <dgm:prSet phldrT="[Text]" custT="1"/>
      <dgm:spPr>
        <a:xfrm>
          <a:off x="3375757" y="3225840"/>
          <a:ext cx="1531133" cy="1668870"/>
        </a:xfrm>
        <a:prstGeom prst="ellipse">
          <a:avLst/>
        </a:prstGeom>
      </dgm:spPr>
      <dgm:t>
        <a:bodyPr/>
        <a:lstStyle/>
        <a:p>
          <a:pPr>
            <a:buNone/>
          </a:pPr>
          <a:r>
            <a:rPr lang="en-GB" sz="1200" b="1" dirty="0">
              <a:latin typeface="Arial" panose="020B0604020202020204" pitchFamily="34" charset="0"/>
              <a:ea typeface="+mn-ea"/>
              <a:cs typeface="Arial" panose="020B0604020202020204" pitchFamily="34" charset="0"/>
            </a:rPr>
            <a:t>securing rights and entitlements</a:t>
          </a:r>
        </a:p>
      </dgm:t>
    </dgm:pt>
    <dgm:pt modelId="{9B03D75B-7756-4853-BA24-78332DBF64CE}" type="parTrans" cxnId="{7832EBFC-9634-4620-A7F0-7157CEF0827E}">
      <dgm:prSet/>
      <dgm:spPr/>
      <dgm:t>
        <a:bodyPr/>
        <a:lstStyle/>
        <a:p>
          <a:endParaRPr lang="en-GB" sz="1200" b="1"/>
        </a:p>
      </dgm:t>
    </dgm:pt>
    <dgm:pt modelId="{524C4865-5261-4DC3-9B0F-0A0AB9BBBA14}" type="sibTrans" cxnId="{7832EBFC-9634-4620-A7F0-7157CEF0827E}">
      <dgm:prSet/>
      <dgm:spPr/>
      <dgm:t>
        <a:bodyPr/>
        <a:lstStyle/>
        <a:p>
          <a:endParaRPr lang="en-GB" sz="1200" b="1"/>
        </a:p>
      </dgm:t>
    </dgm:pt>
    <dgm:pt modelId="{9C2CA40B-E595-4940-8110-6D421A200C88}">
      <dgm:prSet phldrT="[Text]" custT="1"/>
      <dgm:spPr>
        <a:xfrm>
          <a:off x="4708526" y="71910"/>
          <a:ext cx="1566523" cy="1477567"/>
        </a:xfrm>
        <a:prstGeom prst="ellipse">
          <a:avLst/>
        </a:prstGeom>
      </dgm:spPr>
      <dgm:t>
        <a:bodyPr/>
        <a:lstStyle/>
        <a:p>
          <a:pPr>
            <a:buNone/>
          </a:pPr>
          <a:r>
            <a:rPr lang="en-GB" sz="1200" b="1" dirty="0">
              <a:latin typeface="Arial" panose="020B0604020202020204" pitchFamily="34" charset="0"/>
              <a:ea typeface="+mn-ea"/>
              <a:cs typeface="Arial" panose="020B0604020202020204" pitchFamily="34" charset="0"/>
            </a:rPr>
            <a:t>protection from abuse and neglect</a:t>
          </a:r>
        </a:p>
      </dgm:t>
    </dgm:pt>
    <dgm:pt modelId="{1F58CD69-2096-43F0-B234-16D16D2E815E}" type="parTrans" cxnId="{ED72A514-FB0C-431C-BB4A-2C6931E33B8F}">
      <dgm:prSet/>
      <dgm:spPr/>
      <dgm:t>
        <a:bodyPr/>
        <a:lstStyle/>
        <a:p>
          <a:endParaRPr lang="en-GB" sz="1200" b="1"/>
        </a:p>
      </dgm:t>
    </dgm:pt>
    <dgm:pt modelId="{EFF9ACB6-631A-45B0-B161-EF89662726F7}" type="sibTrans" cxnId="{ED72A514-FB0C-431C-BB4A-2C6931E33B8F}">
      <dgm:prSet/>
      <dgm:spPr/>
      <dgm:t>
        <a:bodyPr/>
        <a:lstStyle/>
        <a:p>
          <a:endParaRPr lang="en-GB" sz="1200" b="1"/>
        </a:p>
      </dgm:t>
    </dgm:pt>
    <dgm:pt modelId="{99F21E09-8F81-4506-8E35-27A6D7FFB82F}">
      <dgm:prSet phldrT="[Text]" custT="1"/>
      <dgm:spPr>
        <a:xfrm>
          <a:off x="5338933" y="1035923"/>
          <a:ext cx="1491631" cy="1554265"/>
        </a:xfrm>
        <a:prstGeom prst="ellipse">
          <a:avLst/>
        </a:prstGeom>
      </dgm:spPr>
      <dgm:t>
        <a:bodyPr/>
        <a:lstStyle/>
        <a:p>
          <a:pPr>
            <a:buNone/>
          </a:pPr>
          <a:r>
            <a:rPr lang="en-GB" sz="1200" b="1" dirty="0">
              <a:latin typeface="Arial" panose="020B0604020202020204" pitchFamily="34" charset="0"/>
              <a:ea typeface="+mn-ea"/>
              <a:cs typeface="Arial" panose="020B0604020202020204" pitchFamily="34" charset="0"/>
            </a:rPr>
            <a:t>education, training and recreation</a:t>
          </a:r>
        </a:p>
      </dgm:t>
    </dgm:pt>
    <dgm:pt modelId="{D1A20900-88DE-475B-820F-9EDA6B6A0A4D}" type="parTrans" cxnId="{BEEF5662-4391-4518-946A-17BA2AD73806}">
      <dgm:prSet/>
      <dgm:spPr/>
      <dgm:t>
        <a:bodyPr/>
        <a:lstStyle/>
        <a:p>
          <a:endParaRPr lang="en-GB" sz="1200" b="1"/>
        </a:p>
      </dgm:t>
    </dgm:pt>
    <dgm:pt modelId="{E5464985-A23B-411D-88AA-3D72B8642951}" type="sibTrans" cxnId="{BEEF5662-4391-4518-946A-17BA2AD73806}">
      <dgm:prSet/>
      <dgm:spPr/>
      <dgm:t>
        <a:bodyPr/>
        <a:lstStyle/>
        <a:p>
          <a:endParaRPr lang="en-GB" sz="1200" b="1"/>
        </a:p>
      </dgm:t>
    </dgm:pt>
    <dgm:pt modelId="{FAEC400B-BF82-4FF3-A959-0D2CE0727B50}">
      <dgm:prSet phldrT="[Text]" custT="1"/>
      <dgm:spPr>
        <a:xfrm>
          <a:off x="5338933" y="2131763"/>
          <a:ext cx="1573733" cy="1628788"/>
        </a:xfrm>
        <a:prstGeom prst="ellipse">
          <a:avLst/>
        </a:prstGeom>
      </dgm:spPr>
      <dgm:t>
        <a:bodyPr/>
        <a:lstStyle/>
        <a:p>
          <a:pPr>
            <a:buNone/>
          </a:pPr>
          <a:r>
            <a:rPr lang="en-GB" sz="1200" b="1" dirty="0">
              <a:latin typeface="Arial" panose="020B0604020202020204" pitchFamily="34" charset="0"/>
              <a:ea typeface="+mn-ea"/>
              <a:cs typeface="Arial" panose="020B0604020202020204" pitchFamily="34" charset="0"/>
            </a:rPr>
            <a:t>domestic, family and personal relationships</a:t>
          </a:r>
        </a:p>
      </dgm:t>
    </dgm:pt>
    <dgm:pt modelId="{8B9DAB52-1C92-4FA8-B63D-63820E395181}" type="parTrans" cxnId="{C64099BD-B913-4C9D-B563-F599145E0649}">
      <dgm:prSet/>
      <dgm:spPr/>
      <dgm:t>
        <a:bodyPr/>
        <a:lstStyle/>
        <a:p>
          <a:endParaRPr lang="en-GB" sz="1200" b="1"/>
        </a:p>
      </dgm:t>
    </dgm:pt>
    <dgm:pt modelId="{1B539FF1-C4F0-4ADA-ABB9-EA03D0EF1D74}" type="sibTrans" cxnId="{C64099BD-B913-4C9D-B563-F599145E0649}">
      <dgm:prSet/>
      <dgm:spPr/>
      <dgm:t>
        <a:bodyPr/>
        <a:lstStyle/>
        <a:p>
          <a:endParaRPr lang="en-GB" sz="1200" b="1"/>
        </a:p>
      </dgm:t>
    </dgm:pt>
    <dgm:pt modelId="{9DC3A0AB-B80B-48F8-A4C9-8CD88AAEFFC7}">
      <dgm:prSet phldrT="[Text]" custT="1"/>
      <dgm:spPr>
        <a:xfrm>
          <a:off x="4564508" y="3114680"/>
          <a:ext cx="1422499" cy="1477567"/>
        </a:xfrm>
        <a:prstGeom prst="ellipse">
          <a:avLst/>
        </a:prstGeom>
      </dgm:spPr>
      <dgm:t>
        <a:bodyPr/>
        <a:lstStyle/>
        <a:p>
          <a:pPr>
            <a:buNone/>
          </a:pPr>
          <a:r>
            <a:rPr lang="en-GB" sz="1200" b="1" dirty="0">
              <a:latin typeface="Arial" panose="020B0604020202020204" pitchFamily="34" charset="0"/>
              <a:ea typeface="+mn-ea"/>
              <a:cs typeface="Arial" panose="020B0604020202020204" pitchFamily="34" charset="0"/>
            </a:rPr>
            <a:t>contribution made to society</a:t>
          </a:r>
        </a:p>
      </dgm:t>
    </dgm:pt>
    <dgm:pt modelId="{7DFC7AF7-0063-4C8C-BB89-9AFDAF3688A0}" type="parTrans" cxnId="{EE6F0525-0E6C-49E5-81C2-0433075A2F85}">
      <dgm:prSet/>
      <dgm:spPr/>
      <dgm:t>
        <a:bodyPr/>
        <a:lstStyle/>
        <a:p>
          <a:endParaRPr lang="en-GB" sz="1200" b="1"/>
        </a:p>
      </dgm:t>
    </dgm:pt>
    <dgm:pt modelId="{CC551B47-745A-4B7C-A418-8A7282AC9494}" type="sibTrans" cxnId="{EE6F0525-0E6C-49E5-81C2-0433075A2F85}">
      <dgm:prSet/>
      <dgm:spPr/>
      <dgm:t>
        <a:bodyPr/>
        <a:lstStyle/>
        <a:p>
          <a:endParaRPr lang="en-GB" sz="1200" b="1"/>
        </a:p>
      </dgm:t>
    </dgm:pt>
    <dgm:pt modelId="{8F43B5D4-7ADB-412B-9813-E7B8AB01F9BA}">
      <dgm:prSet phldrT="[Text]" custT="1"/>
      <dgm:spPr>
        <a:xfrm>
          <a:off x="2224529" y="3254955"/>
          <a:ext cx="1422499" cy="1477567"/>
        </a:xfrm>
        <a:prstGeom prst="ellipse">
          <a:avLst/>
        </a:prstGeom>
      </dgm:spPr>
      <dgm:t>
        <a:bodyPr/>
        <a:lstStyle/>
        <a:p>
          <a:pPr>
            <a:buNone/>
          </a:pPr>
          <a:r>
            <a:rPr lang="en-GB" sz="1200" b="1" dirty="0">
              <a:latin typeface="Arial" panose="020B0604020202020204" pitchFamily="34" charset="0"/>
              <a:ea typeface="+mn-ea"/>
              <a:cs typeface="Arial" panose="020B0604020202020204" pitchFamily="34" charset="0"/>
            </a:rPr>
            <a:t>social and economic</a:t>
          </a:r>
        </a:p>
      </dgm:t>
    </dgm:pt>
    <dgm:pt modelId="{B141ACB7-70C9-4E59-8035-B5B8399346E6}" type="parTrans" cxnId="{E6E7386C-31EB-4268-A579-5D3C7D336A1A}">
      <dgm:prSet/>
      <dgm:spPr/>
      <dgm:t>
        <a:bodyPr/>
        <a:lstStyle/>
        <a:p>
          <a:endParaRPr lang="en-GB" sz="1200" b="1"/>
        </a:p>
      </dgm:t>
    </dgm:pt>
    <dgm:pt modelId="{73E1428B-EAB3-4C07-A76A-8C82361D07B2}" type="sibTrans" cxnId="{E6E7386C-31EB-4268-A579-5D3C7D336A1A}">
      <dgm:prSet/>
      <dgm:spPr/>
      <dgm:t>
        <a:bodyPr/>
        <a:lstStyle/>
        <a:p>
          <a:endParaRPr lang="en-GB" sz="1200" b="1"/>
        </a:p>
      </dgm:t>
    </dgm:pt>
    <dgm:pt modelId="{91D05A1F-C3AC-49E1-825E-06F0C43B9DDE}">
      <dgm:prSet phldrT="[Text]" custT="1"/>
      <dgm:spPr>
        <a:xfrm>
          <a:off x="1477865" y="2207371"/>
          <a:ext cx="1535918" cy="1628788"/>
        </a:xfrm>
        <a:prstGeom prst="ellipse">
          <a:avLst/>
        </a:prstGeom>
      </dgm:spPr>
      <dgm:t>
        <a:bodyPr/>
        <a:lstStyle/>
        <a:p>
          <a:pPr>
            <a:buNone/>
          </a:pPr>
          <a:r>
            <a:rPr lang="en-GB" sz="1200" b="1" dirty="0">
              <a:latin typeface="Arial" panose="020B0604020202020204" pitchFamily="34" charset="0"/>
              <a:ea typeface="+mn-ea"/>
              <a:cs typeface="Arial" panose="020B0604020202020204" pitchFamily="34" charset="0"/>
            </a:rPr>
            <a:t>suitability of living accommodation</a:t>
          </a:r>
        </a:p>
      </dgm:t>
    </dgm:pt>
    <dgm:pt modelId="{1C9DDC93-A33C-43EB-A265-3EE58C9AF9AC}" type="parTrans" cxnId="{0AB54A1E-99F8-4E1D-A578-789906817B8C}">
      <dgm:prSet/>
      <dgm:spPr/>
      <dgm:t>
        <a:bodyPr/>
        <a:lstStyle/>
        <a:p>
          <a:endParaRPr lang="en-GB" sz="1200" b="1"/>
        </a:p>
      </dgm:t>
    </dgm:pt>
    <dgm:pt modelId="{C03B0107-34FF-406E-B160-56457F6870B8}" type="sibTrans" cxnId="{0AB54A1E-99F8-4E1D-A578-789906817B8C}">
      <dgm:prSet/>
      <dgm:spPr/>
      <dgm:t>
        <a:bodyPr/>
        <a:lstStyle/>
        <a:p>
          <a:endParaRPr lang="en-GB" sz="1200" b="1"/>
        </a:p>
      </dgm:t>
    </dgm:pt>
    <dgm:pt modelId="{509C9F58-AA01-4C57-952E-7BEEFE823C89}">
      <dgm:prSet phldrT="[Text]" custT="1"/>
      <dgm:spPr>
        <a:xfrm>
          <a:off x="1378501" y="1114155"/>
          <a:ext cx="1498116" cy="1535878"/>
        </a:xfrm>
        <a:prstGeom prst="ellipse">
          <a:avLst/>
        </a:prstGeom>
      </dgm:spPr>
      <dgm:t>
        <a:bodyPr/>
        <a:lstStyle/>
        <a:p>
          <a:pPr>
            <a:buNone/>
          </a:pPr>
          <a:r>
            <a:rPr lang="en-GB" sz="1200" b="1" dirty="0">
              <a:latin typeface="Arial" panose="020B0604020202020204" pitchFamily="34" charset="0"/>
              <a:ea typeface="+mn-ea"/>
              <a:cs typeface="Arial" panose="020B0604020202020204" pitchFamily="34" charset="0"/>
            </a:rPr>
            <a:t>welfare</a:t>
          </a:r>
        </a:p>
      </dgm:t>
    </dgm:pt>
    <dgm:pt modelId="{0C60D7DC-7386-4255-A856-48E7CB8880A2}" type="parTrans" cxnId="{DA93B705-EA15-45D1-A17E-8159E7723B96}">
      <dgm:prSet/>
      <dgm:spPr/>
      <dgm:t>
        <a:bodyPr/>
        <a:lstStyle/>
        <a:p>
          <a:endParaRPr lang="en-GB" sz="1200" b="1"/>
        </a:p>
      </dgm:t>
    </dgm:pt>
    <dgm:pt modelId="{4E509192-B4F4-4227-8D08-0AFB215DBDEE}" type="sibTrans" cxnId="{DA93B705-EA15-45D1-A17E-8159E7723B96}">
      <dgm:prSet/>
      <dgm:spPr/>
      <dgm:t>
        <a:bodyPr/>
        <a:lstStyle/>
        <a:p>
          <a:endParaRPr lang="en-GB" sz="1200" b="1"/>
        </a:p>
      </dgm:t>
    </dgm:pt>
    <dgm:pt modelId="{2D1A01DB-F61E-4FE4-B59F-BDE533A81AFB}">
      <dgm:prSet phldrT="[Text]" custT="1"/>
      <dgm:spPr>
        <a:xfrm>
          <a:off x="1954558" y="155915"/>
          <a:ext cx="1573733" cy="1428153"/>
        </a:xfrm>
        <a:prstGeom prst="ellipse">
          <a:avLst/>
        </a:prstGeom>
      </dgm:spPr>
      <dgm:t>
        <a:bodyPr/>
        <a:lstStyle/>
        <a:p>
          <a:pPr>
            <a:buNone/>
          </a:pPr>
          <a:r>
            <a:rPr lang="en-GB" sz="1200" b="1" dirty="0">
              <a:latin typeface="Arial" panose="020B0604020202020204" pitchFamily="34" charset="0"/>
              <a:ea typeface="+mn-ea"/>
              <a:cs typeface="Arial" panose="020B0604020202020204" pitchFamily="34" charset="0"/>
            </a:rPr>
            <a:t>development</a:t>
          </a:r>
        </a:p>
      </dgm:t>
    </dgm:pt>
    <dgm:pt modelId="{07B59DE7-C3B1-4930-8958-74068237DFC4}" type="parTrans" cxnId="{2B40EF3C-8A02-4A46-B4A8-2893FBE54EEC}">
      <dgm:prSet/>
      <dgm:spPr/>
      <dgm:t>
        <a:bodyPr/>
        <a:lstStyle/>
        <a:p>
          <a:endParaRPr lang="en-GB" sz="1200" b="1"/>
        </a:p>
      </dgm:t>
    </dgm:pt>
    <dgm:pt modelId="{D5FB063A-209D-4209-A56A-3D50E8AE8BD4}" type="sibTrans" cxnId="{2B40EF3C-8A02-4A46-B4A8-2893FBE54EEC}">
      <dgm:prSet/>
      <dgm:spPr/>
      <dgm:t>
        <a:bodyPr/>
        <a:lstStyle/>
        <a:p>
          <a:endParaRPr lang="en-GB" sz="1200" b="1"/>
        </a:p>
      </dgm:t>
    </dgm:pt>
    <dgm:pt modelId="{1BED0572-840E-4579-8EC2-88CB7D1AF4BC}" type="pres">
      <dgm:prSet presAssocID="{1F02D272-E087-4629-9C3E-4AD08C4E29A2}" presName="composite" presStyleCnt="0">
        <dgm:presLayoutVars>
          <dgm:chMax val="1"/>
          <dgm:dir/>
          <dgm:resizeHandles val="exact"/>
        </dgm:presLayoutVars>
      </dgm:prSet>
      <dgm:spPr/>
    </dgm:pt>
    <dgm:pt modelId="{01E48DDA-E078-4FDD-88EC-D8E635905216}" type="pres">
      <dgm:prSet presAssocID="{1F02D272-E087-4629-9C3E-4AD08C4E29A2}" presName="radial" presStyleCnt="0">
        <dgm:presLayoutVars>
          <dgm:animLvl val="ctr"/>
        </dgm:presLayoutVars>
      </dgm:prSet>
      <dgm:spPr/>
    </dgm:pt>
    <dgm:pt modelId="{07DABAF5-45A6-4FF7-98F7-3D5939A2F0C1}" type="pres">
      <dgm:prSet presAssocID="{893A1392-20A9-4A2D-8BFD-979F3AC27DCB}" presName="centerShape" presStyleLbl="vennNode1" presStyleIdx="0" presStyleCnt="11" custScaleX="44377" custScaleY="41068" custLinFactNeighborX="1784" custLinFactNeighborY="10678"/>
      <dgm:spPr/>
    </dgm:pt>
    <dgm:pt modelId="{1386E669-5643-48D1-8660-2624D68201E1}" type="pres">
      <dgm:prSet presAssocID="{4AE651F5-B29C-4E71-B134-F82797EE925D}" presName="node" presStyleLbl="vennNode1" presStyleIdx="1" presStyleCnt="11" custScaleX="121625" custScaleY="86191" custRadScaleRad="79850" custRadScaleInc="-151588">
        <dgm:presLayoutVars>
          <dgm:bulletEnabled val="1"/>
        </dgm:presLayoutVars>
      </dgm:prSet>
      <dgm:spPr/>
    </dgm:pt>
    <dgm:pt modelId="{E54F3AB4-0593-43EB-9E2E-B4C03BE56C57}" type="pres">
      <dgm:prSet presAssocID="{9C2CA40B-E595-4940-8110-6D421A200C88}" presName="node" presStyleLbl="vennNode1" presStyleIdx="2" presStyleCnt="11" custScaleX="118851" custScaleY="77035" custRadScaleRad="67252" custRadScaleInc="-54678">
        <dgm:presLayoutVars>
          <dgm:bulletEnabled val="1"/>
        </dgm:presLayoutVars>
      </dgm:prSet>
      <dgm:spPr/>
    </dgm:pt>
    <dgm:pt modelId="{9BAE98C5-D445-4B68-9640-D96D4E672EA9}" type="pres">
      <dgm:prSet presAssocID="{99F21E09-8F81-4506-8E35-27A6D7FFB82F}" presName="node" presStyleLbl="vennNode1" presStyleIdx="3" presStyleCnt="11" custScaleX="110298" custScaleY="91609" custRadScaleRad="103156" custRadScaleInc="-14123">
        <dgm:presLayoutVars>
          <dgm:bulletEnabled val="1"/>
        </dgm:presLayoutVars>
      </dgm:prSet>
      <dgm:spPr/>
    </dgm:pt>
    <dgm:pt modelId="{B3BA625F-16DA-45A7-881D-11FC4F7A131B}" type="pres">
      <dgm:prSet presAssocID="{FAEC400B-BF82-4FF3-A959-0D2CE0727B50}" presName="node" presStyleLbl="vennNode1" presStyleIdx="4" presStyleCnt="11" custScaleX="130626" custScaleY="80103" custRadScaleRad="99439" custRadScaleInc="-14614">
        <dgm:presLayoutVars>
          <dgm:bulletEnabled val="1"/>
        </dgm:presLayoutVars>
      </dgm:prSet>
      <dgm:spPr/>
    </dgm:pt>
    <dgm:pt modelId="{EA9C789F-9AC2-4F8F-B8F2-B072EF4298B8}" type="pres">
      <dgm:prSet presAssocID="{9DC3A0AB-B80B-48F8-A4C9-8CD88AAEFFC7}" presName="node" presStyleLbl="vennNode1" presStyleIdx="5" presStyleCnt="11" custScaleX="124098" custScaleY="63230" custRadScaleRad="112649" custRadScaleInc="-38943">
        <dgm:presLayoutVars>
          <dgm:bulletEnabled val="1"/>
        </dgm:presLayoutVars>
      </dgm:prSet>
      <dgm:spPr/>
    </dgm:pt>
    <dgm:pt modelId="{37DEB794-33C8-43EF-B49B-B01637D2F0F5}" type="pres">
      <dgm:prSet presAssocID="{D45BBE0A-6172-4AEC-AD7A-8BAFB1CF507E}" presName="node" presStyleLbl="vennNode1" presStyleIdx="6" presStyleCnt="11" custScaleX="123433" custScaleY="63859" custRadScaleRad="109499" custRadScaleInc="-46038">
        <dgm:presLayoutVars>
          <dgm:bulletEnabled val="1"/>
        </dgm:presLayoutVars>
      </dgm:prSet>
      <dgm:spPr/>
    </dgm:pt>
    <dgm:pt modelId="{21D95D7D-EAFE-424C-A6A0-E845963DFE30}" type="pres">
      <dgm:prSet presAssocID="{8F43B5D4-7ADB-412B-9813-E7B8AB01F9BA}" presName="node" presStyleLbl="vennNode1" presStyleIdx="7" presStyleCnt="11" custScaleX="107924" custScaleY="60209" custRadScaleRad="112918" custRadScaleInc="-34712">
        <dgm:presLayoutVars>
          <dgm:bulletEnabled val="1"/>
        </dgm:presLayoutVars>
      </dgm:prSet>
      <dgm:spPr/>
    </dgm:pt>
    <dgm:pt modelId="{3A7FB0C4-8BAB-4F8C-B230-1414AB3D40A4}" type="pres">
      <dgm:prSet presAssocID="{91D05A1F-C3AC-49E1-825E-06F0C43B9DDE}" presName="node" presStyleLbl="vennNode1" presStyleIdx="8" presStyleCnt="11" custScaleX="167195" custScaleY="60410" custRadScaleRad="99607" custRadScaleInc="-62991">
        <dgm:presLayoutVars>
          <dgm:bulletEnabled val="1"/>
        </dgm:presLayoutVars>
      </dgm:prSet>
      <dgm:spPr/>
    </dgm:pt>
    <dgm:pt modelId="{F4F6524D-7A9C-4E49-BD35-BBC026601A39}" type="pres">
      <dgm:prSet presAssocID="{509C9F58-AA01-4C57-952E-7BEEFE823C89}" presName="node" presStyleLbl="vennNode1" presStyleIdx="9" presStyleCnt="11" custScaleX="88705" custScaleY="41569" custRadScaleRad="99992" custRadScaleInc="-95503">
        <dgm:presLayoutVars>
          <dgm:bulletEnabled val="1"/>
        </dgm:presLayoutVars>
      </dgm:prSet>
      <dgm:spPr/>
    </dgm:pt>
    <dgm:pt modelId="{3CE877AB-B6DC-42A5-8D6C-D592AEF67F63}" type="pres">
      <dgm:prSet presAssocID="{2D1A01DB-F61E-4FE4-B59F-BDE533A81AFB}" presName="node" presStyleLbl="vennNode1" presStyleIdx="10" presStyleCnt="11" custScaleX="132519" custScaleY="46998" custRadScaleRad="97363" custRadScaleInc="-147262">
        <dgm:presLayoutVars>
          <dgm:bulletEnabled val="1"/>
        </dgm:presLayoutVars>
      </dgm:prSet>
      <dgm:spPr/>
    </dgm:pt>
  </dgm:ptLst>
  <dgm:cxnLst>
    <dgm:cxn modelId="{DA93B705-EA15-45D1-A17E-8159E7723B96}" srcId="{893A1392-20A9-4A2D-8BFD-979F3AC27DCB}" destId="{509C9F58-AA01-4C57-952E-7BEEFE823C89}" srcOrd="8" destOrd="0" parTransId="{0C60D7DC-7386-4255-A856-48E7CB8880A2}" sibTransId="{4E509192-B4F4-4227-8D08-0AFB215DBDEE}"/>
    <dgm:cxn modelId="{ED72A514-FB0C-431C-BB4A-2C6931E33B8F}" srcId="{893A1392-20A9-4A2D-8BFD-979F3AC27DCB}" destId="{9C2CA40B-E595-4940-8110-6D421A200C88}" srcOrd="1" destOrd="0" parTransId="{1F58CD69-2096-43F0-B234-16D16D2E815E}" sibTransId="{EFF9ACB6-631A-45B0-B161-EF89662726F7}"/>
    <dgm:cxn modelId="{0AB54A1E-99F8-4E1D-A578-789906817B8C}" srcId="{893A1392-20A9-4A2D-8BFD-979F3AC27DCB}" destId="{91D05A1F-C3AC-49E1-825E-06F0C43B9DDE}" srcOrd="7" destOrd="0" parTransId="{1C9DDC93-A33C-43EB-A265-3EE58C9AF9AC}" sibTransId="{C03B0107-34FF-406E-B160-56457F6870B8}"/>
    <dgm:cxn modelId="{EE6F0525-0E6C-49E5-81C2-0433075A2F85}" srcId="{893A1392-20A9-4A2D-8BFD-979F3AC27DCB}" destId="{9DC3A0AB-B80B-48F8-A4C9-8CD88AAEFFC7}" srcOrd="4" destOrd="0" parTransId="{7DFC7AF7-0063-4C8C-BB89-9AFDAF3688A0}" sibTransId="{CC551B47-745A-4B7C-A418-8A7282AC9494}"/>
    <dgm:cxn modelId="{F2C87828-5001-4DA4-A8F8-2C0D66808E45}" type="presOf" srcId="{8F43B5D4-7ADB-412B-9813-E7B8AB01F9BA}" destId="{21D95D7D-EAFE-424C-A6A0-E845963DFE30}" srcOrd="0" destOrd="0" presId="urn:microsoft.com/office/officeart/2005/8/layout/radial3"/>
    <dgm:cxn modelId="{2B40EF3C-8A02-4A46-B4A8-2893FBE54EEC}" srcId="{893A1392-20A9-4A2D-8BFD-979F3AC27DCB}" destId="{2D1A01DB-F61E-4FE4-B59F-BDE533A81AFB}" srcOrd="9" destOrd="0" parTransId="{07B59DE7-C3B1-4930-8958-74068237DFC4}" sibTransId="{D5FB063A-209D-4209-A56A-3D50E8AE8BD4}"/>
    <dgm:cxn modelId="{3F6CC75F-B3B2-4BF0-980A-4D21491A2778}" type="presOf" srcId="{893A1392-20A9-4A2D-8BFD-979F3AC27DCB}" destId="{07DABAF5-45A6-4FF7-98F7-3D5939A2F0C1}" srcOrd="0" destOrd="0" presId="urn:microsoft.com/office/officeart/2005/8/layout/radial3"/>
    <dgm:cxn modelId="{BEEF5662-4391-4518-946A-17BA2AD73806}" srcId="{893A1392-20A9-4A2D-8BFD-979F3AC27DCB}" destId="{99F21E09-8F81-4506-8E35-27A6D7FFB82F}" srcOrd="2" destOrd="0" parTransId="{D1A20900-88DE-475B-820F-9EDA6B6A0A4D}" sibTransId="{E5464985-A23B-411D-88AA-3D72B8642951}"/>
    <dgm:cxn modelId="{BC151845-F891-4931-BE93-6B795D1D3793}" type="presOf" srcId="{9C2CA40B-E595-4940-8110-6D421A200C88}" destId="{E54F3AB4-0593-43EB-9E2E-B4C03BE56C57}" srcOrd="0" destOrd="0" presId="urn:microsoft.com/office/officeart/2005/8/layout/radial3"/>
    <dgm:cxn modelId="{E6E7386C-31EB-4268-A579-5D3C7D336A1A}" srcId="{893A1392-20A9-4A2D-8BFD-979F3AC27DCB}" destId="{8F43B5D4-7ADB-412B-9813-E7B8AB01F9BA}" srcOrd="6" destOrd="0" parTransId="{B141ACB7-70C9-4E59-8035-B5B8399346E6}" sibTransId="{73E1428B-EAB3-4C07-A76A-8C82361D07B2}"/>
    <dgm:cxn modelId="{BB001F56-92AB-41F8-9BD8-D3EB2F79A322}" type="presOf" srcId="{9DC3A0AB-B80B-48F8-A4C9-8CD88AAEFFC7}" destId="{EA9C789F-9AC2-4F8F-B8F2-B072EF4298B8}" srcOrd="0" destOrd="0" presId="urn:microsoft.com/office/officeart/2005/8/layout/radial3"/>
    <dgm:cxn modelId="{E47A1280-7E3C-4FFB-BB19-409D5443EC3C}" type="presOf" srcId="{91D05A1F-C3AC-49E1-825E-06F0C43B9DDE}" destId="{3A7FB0C4-8BAB-4F8C-B230-1414AB3D40A4}" srcOrd="0" destOrd="0" presId="urn:microsoft.com/office/officeart/2005/8/layout/radial3"/>
    <dgm:cxn modelId="{319BA082-B0BA-4646-B3FE-293D7718EB48}" type="presOf" srcId="{99F21E09-8F81-4506-8E35-27A6D7FFB82F}" destId="{9BAE98C5-D445-4B68-9640-D96D4E672EA9}" srcOrd="0" destOrd="0" presId="urn:microsoft.com/office/officeart/2005/8/layout/radial3"/>
    <dgm:cxn modelId="{4AF32484-FC97-41F7-ADF3-E2598EE543FA}" type="presOf" srcId="{509C9F58-AA01-4C57-952E-7BEEFE823C89}" destId="{F4F6524D-7A9C-4E49-BD35-BBC026601A39}" srcOrd="0" destOrd="0" presId="urn:microsoft.com/office/officeart/2005/8/layout/radial3"/>
    <dgm:cxn modelId="{24F8D885-55A5-4084-9A17-C0CB5381FDD9}" type="presOf" srcId="{4AE651F5-B29C-4E71-B134-F82797EE925D}" destId="{1386E669-5643-48D1-8660-2624D68201E1}" srcOrd="0" destOrd="0" presId="urn:microsoft.com/office/officeart/2005/8/layout/radial3"/>
    <dgm:cxn modelId="{FEAB5A88-9B7B-4B89-8DEA-4D2136F3EDBB}" type="presOf" srcId="{2D1A01DB-F61E-4FE4-B59F-BDE533A81AFB}" destId="{3CE877AB-B6DC-42A5-8D6C-D592AEF67F63}" srcOrd="0" destOrd="0" presId="urn:microsoft.com/office/officeart/2005/8/layout/radial3"/>
    <dgm:cxn modelId="{3FBF78BC-648A-4D99-A6D7-4D48ECADF22D}" srcId="{893A1392-20A9-4A2D-8BFD-979F3AC27DCB}" destId="{4AE651F5-B29C-4E71-B134-F82797EE925D}" srcOrd="0" destOrd="0" parTransId="{78D7736B-84BB-4F09-9FE4-3470BCA8EBB3}" sibTransId="{595E36E4-D573-4AC3-B8F1-6B43EC3B64FA}"/>
    <dgm:cxn modelId="{C64099BD-B913-4C9D-B563-F599145E0649}" srcId="{893A1392-20A9-4A2D-8BFD-979F3AC27DCB}" destId="{FAEC400B-BF82-4FF3-A959-0D2CE0727B50}" srcOrd="3" destOrd="0" parTransId="{8B9DAB52-1C92-4FA8-B63D-63820E395181}" sibTransId="{1B539FF1-C4F0-4ADA-ABB9-EA03D0EF1D74}"/>
    <dgm:cxn modelId="{1EDB96D2-EDBE-4778-A349-62BF72260314}" srcId="{1F02D272-E087-4629-9C3E-4AD08C4E29A2}" destId="{893A1392-20A9-4A2D-8BFD-979F3AC27DCB}" srcOrd="0" destOrd="0" parTransId="{2D979E7D-E25D-479B-B185-BC6E188B3567}" sibTransId="{6D594147-4F0F-4DB7-8C78-2C6EF601ECB0}"/>
    <dgm:cxn modelId="{EB3A30FB-363D-4C71-864C-E8C20E258C7D}" type="presOf" srcId="{FAEC400B-BF82-4FF3-A959-0D2CE0727B50}" destId="{B3BA625F-16DA-45A7-881D-11FC4F7A131B}" srcOrd="0" destOrd="0" presId="urn:microsoft.com/office/officeart/2005/8/layout/radial3"/>
    <dgm:cxn modelId="{7832EBFC-9634-4620-A7F0-7157CEF0827E}" srcId="{893A1392-20A9-4A2D-8BFD-979F3AC27DCB}" destId="{D45BBE0A-6172-4AEC-AD7A-8BAFB1CF507E}" srcOrd="5" destOrd="0" parTransId="{9B03D75B-7756-4853-BA24-78332DBF64CE}" sibTransId="{524C4865-5261-4DC3-9B0F-0A0AB9BBBA14}"/>
    <dgm:cxn modelId="{9C62A9FD-C20D-4F50-9C60-B3EF0F4C1121}" type="presOf" srcId="{D45BBE0A-6172-4AEC-AD7A-8BAFB1CF507E}" destId="{37DEB794-33C8-43EF-B49B-B01637D2F0F5}" srcOrd="0" destOrd="0" presId="urn:microsoft.com/office/officeart/2005/8/layout/radial3"/>
    <dgm:cxn modelId="{6F7DFCFF-D05C-469E-966F-7DFBE06BA3FE}" type="presOf" srcId="{1F02D272-E087-4629-9C3E-4AD08C4E29A2}" destId="{1BED0572-840E-4579-8EC2-88CB7D1AF4BC}" srcOrd="0" destOrd="0" presId="urn:microsoft.com/office/officeart/2005/8/layout/radial3"/>
    <dgm:cxn modelId="{4491397F-8054-4225-9A31-236C66AAA63F}" type="presParOf" srcId="{1BED0572-840E-4579-8EC2-88CB7D1AF4BC}" destId="{01E48DDA-E078-4FDD-88EC-D8E635905216}" srcOrd="0" destOrd="0" presId="urn:microsoft.com/office/officeart/2005/8/layout/radial3"/>
    <dgm:cxn modelId="{B1559F17-F954-4B4C-80A2-3DF2DEF7B1CD}" type="presParOf" srcId="{01E48DDA-E078-4FDD-88EC-D8E635905216}" destId="{07DABAF5-45A6-4FF7-98F7-3D5939A2F0C1}" srcOrd="0" destOrd="0" presId="urn:microsoft.com/office/officeart/2005/8/layout/radial3"/>
    <dgm:cxn modelId="{478F3D1A-49EE-4298-B7DC-418B79C3B189}" type="presParOf" srcId="{01E48DDA-E078-4FDD-88EC-D8E635905216}" destId="{1386E669-5643-48D1-8660-2624D68201E1}" srcOrd="1" destOrd="0" presId="urn:microsoft.com/office/officeart/2005/8/layout/radial3"/>
    <dgm:cxn modelId="{D362C4B7-7144-4E56-8BE1-66359254600A}" type="presParOf" srcId="{01E48DDA-E078-4FDD-88EC-D8E635905216}" destId="{E54F3AB4-0593-43EB-9E2E-B4C03BE56C57}" srcOrd="2" destOrd="0" presId="urn:microsoft.com/office/officeart/2005/8/layout/radial3"/>
    <dgm:cxn modelId="{1BCEC6BD-4D0E-4E24-904E-B54AA8C9AD75}" type="presParOf" srcId="{01E48DDA-E078-4FDD-88EC-D8E635905216}" destId="{9BAE98C5-D445-4B68-9640-D96D4E672EA9}" srcOrd="3" destOrd="0" presId="urn:microsoft.com/office/officeart/2005/8/layout/radial3"/>
    <dgm:cxn modelId="{30732C4B-AC7F-4611-8A08-E5EF57127F1D}" type="presParOf" srcId="{01E48DDA-E078-4FDD-88EC-D8E635905216}" destId="{B3BA625F-16DA-45A7-881D-11FC4F7A131B}" srcOrd="4" destOrd="0" presId="urn:microsoft.com/office/officeart/2005/8/layout/radial3"/>
    <dgm:cxn modelId="{5802A910-762A-4288-A65F-997B27BDA00C}" type="presParOf" srcId="{01E48DDA-E078-4FDD-88EC-D8E635905216}" destId="{EA9C789F-9AC2-4F8F-B8F2-B072EF4298B8}" srcOrd="5" destOrd="0" presId="urn:microsoft.com/office/officeart/2005/8/layout/radial3"/>
    <dgm:cxn modelId="{670E953C-6FB7-4D2F-A3F5-A1207A3DA6CC}" type="presParOf" srcId="{01E48DDA-E078-4FDD-88EC-D8E635905216}" destId="{37DEB794-33C8-43EF-B49B-B01637D2F0F5}" srcOrd="6" destOrd="0" presId="urn:microsoft.com/office/officeart/2005/8/layout/radial3"/>
    <dgm:cxn modelId="{6D4CC26A-0522-497D-99A4-4DBE8C6D493C}" type="presParOf" srcId="{01E48DDA-E078-4FDD-88EC-D8E635905216}" destId="{21D95D7D-EAFE-424C-A6A0-E845963DFE30}" srcOrd="7" destOrd="0" presId="urn:microsoft.com/office/officeart/2005/8/layout/radial3"/>
    <dgm:cxn modelId="{4D8DB07B-7613-4E95-959D-4F948D27A2CC}" type="presParOf" srcId="{01E48DDA-E078-4FDD-88EC-D8E635905216}" destId="{3A7FB0C4-8BAB-4F8C-B230-1414AB3D40A4}" srcOrd="8" destOrd="0" presId="urn:microsoft.com/office/officeart/2005/8/layout/radial3"/>
    <dgm:cxn modelId="{6A1C4CBC-CB10-43DE-A6D7-65E794A145C3}" type="presParOf" srcId="{01E48DDA-E078-4FDD-88EC-D8E635905216}" destId="{F4F6524D-7A9C-4E49-BD35-BBC026601A39}" srcOrd="9" destOrd="0" presId="urn:microsoft.com/office/officeart/2005/8/layout/radial3"/>
    <dgm:cxn modelId="{B4BA2650-0F7D-418D-BE0F-864887EACE0A}" type="presParOf" srcId="{01E48DDA-E078-4FDD-88EC-D8E635905216}" destId="{3CE877AB-B6DC-42A5-8D6C-D592AEF67F63}"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F02D272-E087-4629-9C3E-4AD08C4E29A2}" type="doc">
      <dgm:prSet loTypeId="urn:microsoft.com/office/officeart/2005/8/layout/radial3" loCatId="relationship" qsTypeId="urn:microsoft.com/office/officeart/2005/8/quickstyle/simple2" qsCatId="simple" csTypeId="urn:microsoft.com/office/officeart/2005/8/colors/accent1_2" csCatId="accent1" phldr="1"/>
      <dgm:spPr/>
      <dgm:t>
        <a:bodyPr/>
        <a:lstStyle/>
        <a:p>
          <a:endParaRPr lang="en-GB"/>
        </a:p>
      </dgm:t>
    </dgm:pt>
    <dgm:pt modelId="{893A1392-20A9-4A2D-8BFD-979F3AC27DCB}">
      <dgm:prSet phldrT="[Text]" custT="1"/>
      <dgm:spPr>
        <a:xfrm>
          <a:off x="3178699" y="1368052"/>
          <a:ext cx="1853292" cy="1951013"/>
        </a:xfrm>
        <a:prstGeom prst="ellipse">
          <a:avLst/>
        </a:prstGeom>
      </dgm:spPr>
      <dgm:t>
        <a:bodyPr/>
        <a:lstStyle/>
        <a:p>
          <a:pPr>
            <a:buNone/>
          </a:pPr>
          <a:r>
            <a:rPr lang="cy-GB" sz="1600" b="1" noProof="0" dirty="0">
              <a:latin typeface="Arial" panose="020B0604020202020204" pitchFamily="34" charset="0"/>
              <a:cs typeface="Arial" panose="020B0604020202020204" pitchFamily="34" charset="0"/>
            </a:rPr>
            <a:t>Fy llesiant i </a:t>
          </a:r>
          <a:endParaRPr lang="cy-GB" sz="1600" b="1" noProof="0" dirty="0">
            <a:latin typeface="Arial" panose="020B0604020202020204" pitchFamily="34" charset="0"/>
            <a:ea typeface="+mn-ea"/>
            <a:cs typeface="Arial" panose="020B0604020202020204" pitchFamily="34" charset="0"/>
          </a:endParaRPr>
        </a:p>
      </dgm:t>
    </dgm:pt>
    <dgm:pt modelId="{2D979E7D-E25D-479B-B185-BC6E188B3567}" type="parTrans" cxnId="{1EDB96D2-EDBE-4778-A349-62BF72260314}">
      <dgm:prSet/>
      <dgm:spPr/>
      <dgm:t>
        <a:bodyPr/>
        <a:lstStyle/>
        <a:p>
          <a:endParaRPr lang="en-GB" sz="1200"/>
        </a:p>
      </dgm:t>
    </dgm:pt>
    <dgm:pt modelId="{6D594147-4F0F-4DB7-8C78-2C6EF601ECB0}" type="sibTrans" cxnId="{1EDB96D2-EDBE-4778-A349-62BF72260314}">
      <dgm:prSet/>
      <dgm:spPr/>
      <dgm:t>
        <a:bodyPr/>
        <a:lstStyle/>
        <a:p>
          <a:endParaRPr lang="en-GB" sz="1200"/>
        </a:p>
      </dgm:t>
    </dgm:pt>
    <dgm:pt modelId="{4AE651F5-B29C-4E71-B134-F82797EE925D}">
      <dgm:prSet phldrT="[Text]" custT="1"/>
      <dgm:spPr>
        <a:xfrm>
          <a:off x="3322710" y="-98192"/>
          <a:ext cx="1603086" cy="1538250"/>
        </a:xfrm>
        <a:prstGeom prst="ellipse">
          <a:avLst/>
        </a:prstGeom>
      </dgm:spPr>
      <dgm:t>
        <a:bodyPr/>
        <a:lstStyle/>
        <a:p>
          <a:pPr>
            <a:buNone/>
          </a:pPr>
          <a:r>
            <a:rPr lang="cy-GB" sz="1200" b="1" dirty="0">
              <a:latin typeface="Arial" panose="020B0604020202020204" pitchFamily="34" charset="0"/>
              <a:cs typeface="Arial" panose="020B0604020202020204" pitchFamily="34" charset="0"/>
            </a:rPr>
            <a:t>iechyd corfforol a meddyliol ac emosiynol</a:t>
          </a:r>
          <a:endParaRPr lang="en-GB" sz="1200" b="1" dirty="0">
            <a:latin typeface="Arial" panose="020B0604020202020204" pitchFamily="34" charset="0"/>
            <a:ea typeface="+mn-ea"/>
            <a:cs typeface="Arial" panose="020B0604020202020204" pitchFamily="34" charset="0"/>
          </a:endParaRPr>
        </a:p>
      </dgm:t>
    </dgm:pt>
    <dgm:pt modelId="{78D7736B-84BB-4F09-9FE4-3470BCA8EBB3}" type="parTrans" cxnId="{3FBF78BC-648A-4D99-A6D7-4D48ECADF22D}">
      <dgm:prSet/>
      <dgm:spPr/>
      <dgm:t>
        <a:bodyPr/>
        <a:lstStyle/>
        <a:p>
          <a:endParaRPr lang="en-GB" sz="1200"/>
        </a:p>
      </dgm:t>
    </dgm:pt>
    <dgm:pt modelId="{595E36E4-D573-4AC3-B8F1-6B43EC3B64FA}" type="sibTrans" cxnId="{3FBF78BC-648A-4D99-A6D7-4D48ECADF22D}">
      <dgm:prSet/>
      <dgm:spPr/>
      <dgm:t>
        <a:bodyPr/>
        <a:lstStyle/>
        <a:p>
          <a:endParaRPr lang="en-GB" sz="1200"/>
        </a:p>
      </dgm:t>
    </dgm:pt>
    <dgm:pt modelId="{D45BBE0A-6172-4AEC-AD7A-8BAFB1CF507E}">
      <dgm:prSet phldrT="[Text]" custT="1"/>
      <dgm:spPr>
        <a:xfrm>
          <a:off x="3375757" y="3225840"/>
          <a:ext cx="1531133" cy="1668870"/>
        </a:xfrm>
        <a:prstGeom prst="ellipse">
          <a:avLst/>
        </a:prstGeom>
      </dgm:spPr>
      <dgm:t>
        <a:bodyPr/>
        <a:lstStyle/>
        <a:p>
          <a:pPr>
            <a:buNone/>
          </a:pPr>
          <a:r>
            <a:rPr lang="cy-GB" sz="1200" b="1" dirty="0">
              <a:latin typeface="Arial" panose="020B0604020202020204" pitchFamily="34" charset="0"/>
              <a:cs typeface="Arial" panose="020B0604020202020204" pitchFamily="34" charset="0"/>
            </a:rPr>
            <a:t>sicrhau hawliau a hawliadau</a:t>
          </a:r>
          <a:endParaRPr lang="en-GB" sz="1200" b="1" dirty="0">
            <a:latin typeface="Arial" panose="020B0604020202020204" pitchFamily="34" charset="0"/>
            <a:ea typeface="+mn-ea"/>
            <a:cs typeface="Arial" panose="020B0604020202020204" pitchFamily="34" charset="0"/>
          </a:endParaRPr>
        </a:p>
      </dgm:t>
    </dgm:pt>
    <dgm:pt modelId="{9B03D75B-7756-4853-BA24-78332DBF64CE}" type="parTrans" cxnId="{7832EBFC-9634-4620-A7F0-7157CEF0827E}">
      <dgm:prSet/>
      <dgm:spPr/>
      <dgm:t>
        <a:bodyPr/>
        <a:lstStyle/>
        <a:p>
          <a:endParaRPr lang="en-GB" sz="1200"/>
        </a:p>
      </dgm:t>
    </dgm:pt>
    <dgm:pt modelId="{524C4865-5261-4DC3-9B0F-0A0AB9BBBA14}" type="sibTrans" cxnId="{7832EBFC-9634-4620-A7F0-7157CEF0827E}">
      <dgm:prSet/>
      <dgm:spPr/>
      <dgm:t>
        <a:bodyPr/>
        <a:lstStyle/>
        <a:p>
          <a:endParaRPr lang="en-GB" sz="1200"/>
        </a:p>
      </dgm:t>
    </dgm:pt>
    <dgm:pt modelId="{9C2CA40B-E595-4940-8110-6D421A200C88}">
      <dgm:prSet phldrT="[Text]" custT="1"/>
      <dgm:spPr>
        <a:xfrm>
          <a:off x="4708526" y="71910"/>
          <a:ext cx="1566523" cy="1477567"/>
        </a:xfrm>
        <a:prstGeom prst="ellipse">
          <a:avLst/>
        </a:prstGeom>
      </dgm:spPr>
      <dgm:t>
        <a:bodyPr/>
        <a:lstStyle/>
        <a:p>
          <a:pPr>
            <a:buNone/>
          </a:pPr>
          <a:r>
            <a:rPr lang="cy-GB" sz="1200" b="1" dirty="0">
              <a:latin typeface="Arial" panose="020B0604020202020204" pitchFamily="34" charset="0"/>
              <a:cs typeface="Arial" panose="020B0604020202020204" pitchFamily="34" charset="0"/>
            </a:rPr>
            <a:t>diogelu rhag camdriniaeth ac esgeulustod </a:t>
          </a:r>
          <a:endParaRPr lang="en-GB" sz="1200" b="1" dirty="0">
            <a:latin typeface="Arial" panose="020B0604020202020204" pitchFamily="34" charset="0"/>
            <a:ea typeface="+mn-ea"/>
            <a:cs typeface="Arial" panose="020B0604020202020204" pitchFamily="34" charset="0"/>
          </a:endParaRPr>
        </a:p>
      </dgm:t>
    </dgm:pt>
    <dgm:pt modelId="{1F58CD69-2096-43F0-B234-16D16D2E815E}" type="parTrans" cxnId="{ED72A514-FB0C-431C-BB4A-2C6931E33B8F}">
      <dgm:prSet/>
      <dgm:spPr/>
      <dgm:t>
        <a:bodyPr/>
        <a:lstStyle/>
        <a:p>
          <a:endParaRPr lang="en-GB" sz="1200"/>
        </a:p>
      </dgm:t>
    </dgm:pt>
    <dgm:pt modelId="{EFF9ACB6-631A-45B0-B161-EF89662726F7}" type="sibTrans" cxnId="{ED72A514-FB0C-431C-BB4A-2C6931E33B8F}">
      <dgm:prSet/>
      <dgm:spPr/>
      <dgm:t>
        <a:bodyPr/>
        <a:lstStyle/>
        <a:p>
          <a:endParaRPr lang="en-GB" sz="1200"/>
        </a:p>
      </dgm:t>
    </dgm:pt>
    <dgm:pt modelId="{99F21E09-8F81-4506-8E35-27A6D7FFB82F}">
      <dgm:prSet phldrT="[Text]" custT="1"/>
      <dgm:spPr>
        <a:xfrm>
          <a:off x="5338933" y="1035923"/>
          <a:ext cx="1491631" cy="1554265"/>
        </a:xfrm>
        <a:prstGeom prst="ellipse">
          <a:avLst/>
        </a:prstGeom>
      </dgm:spPr>
      <dgm:t>
        <a:bodyPr/>
        <a:lstStyle/>
        <a:p>
          <a:pPr>
            <a:buNone/>
          </a:pPr>
          <a:r>
            <a:rPr lang="cy-GB" sz="1200" b="1" dirty="0">
              <a:latin typeface="Arial" panose="020B0604020202020204" pitchFamily="34" charset="0"/>
              <a:cs typeface="Arial" panose="020B0604020202020204" pitchFamily="34" charset="0"/>
            </a:rPr>
            <a:t>addysg, hyfforddiant a hamddena</a:t>
          </a:r>
          <a:endParaRPr lang="en-GB" sz="1200" b="1" dirty="0">
            <a:latin typeface="Arial" panose="020B0604020202020204" pitchFamily="34" charset="0"/>
            <a:ea typeface="+mn-ea"/>
            <a:cs typeface="Arial" panose="020B0604020202020204" pitchFamily="34" charset="0"/>
          </a:endParaRPr>
        </a:p>
      </dgm:t>
    </dgm:pt>
    <dgm:pt modelId="{D1A20900-88DE-475B-820F-9EDA6B6A0A4D}" type="parTrans" cxnId="{BEEF5662-4391-4518-946A-17BA2AD73806}">
      <dgm:prSet/>
      <dgm:spPr/>
      <dgm:t>
        <a:bodyPr/>
        <a:lstStyle/>
        <a:p>
          <a:endParaRPr lang="en-GB" sz="1200"/>
        </a:p>
      </dgm:t>
    </dgm:pt>
    <dgm:pt modelId="{E5464985-A23B-411D-88AA-3D72B8642951}" type="sibTrans" cxnId="{BEEF5662-4391-4518-946A-17BA2AD73806}">
      <dgm:prSet/>
      <dgm:spPr/>
      <dgm:t>
        <a:bodyPr/>
        <a:lstStyle/>
        <a:p>
          <a:endParaRPr lang="en-GB" sz="1200"/>
        </a:p>
      </dgm:t>
    </dgm:pt>
    <dgm:pt modelId="{FAEC400B-BF82-4FF3-A959-0D2CE0727B50}">
      <dgm:prSet phldrT="[Text]" custT="1"/>
      <dgm:spPr>
        <a:xfrm>
          <a:off x="5338933" y="2131763"/>
          <a:ext cx="1573733" cy="1628788"/>
        </a:xfrm>
        <a:prstGeom prst="ellipse">
          <a:avLst/>
        </a:prstGeom>
      </dgm:spPr>
      <dgm:t>
        <a:bodyPr/>
        <a:lstStyle/>
        <a:p>
          <a:pPr>
            <a:buNone/>
          </a:pPr>
          <a:r>
            <a:rPr lang="cy-GB" sz="1200" b="1" dirty="0">
              <a:latin typeface="Arial" panose="020B0604020202020204" pitchFamily="34" charset="0"/>
              <a:cs typeface="Arial" panose="020B0604020202020204" pitchFamily="34" charset="0"/>
            </a:rPr>
            <a:t>perthnasau domestig, teuluol a phersonol</a:t>
          </a:r>
          <a:endParaRPr lang="en-GB" sz="1200" b="1" dirty="0">
            <a:latin typeface="Arial" panose="020B0604020202020204" pitchFamily="34" charset="0"/>
            <a:ea typeface="+mn-ea"/>
            <a:cs typeface="Arial" panose="020B0604020202020204" pitchFamily="34" charset="0"/>
          </a:endParaRPr>
        </a:p>
      </dgm:t>
    </dgm:pt>
    <dgm:pt modelId="{8B9DAB52-1C92-4FA8-B63D-63820E395181}" type="parTrans" cxnId="{C64099BD-B913-4C9D-B563-F599145E0649}">
      <dgm:prSet/>
      <dgm:spPr/>
      <dgm:t>
        <a:bodyPr/>
        <a:lstStyle/>
        <a:p>
          <a:endParaRPr lang="en-GB" sz="1200"/>
        </a:p>
      </dgm:t>
    </dgm:pt>
    <dgm:pt modelId="{1B539FF1-C4F0-4ADA-ABB9-EA03D0EF1D74}" type="sibTrans" cxnId="{C64099BD-B913-4C9D-B563-F599145E0649}">
      <dgm:prSet/>
      <dgm:spPr/>
      <dgm:t>
        <a:bodyPr/>
        <a:lstStyle/>
        <a:p>
          <a:endParaRPr lang="en-GB" sz="1200"/>
        </a:p>
      </dgm:t>
    </dgm:pt>
    <dgm:pt modelId="{9DC3A0AB-B80B-48F8-A4C9-8CD88AAEFFC7}">
      <dgm:prSet phldrT="[Text]" custT="1"/>
      <dgm:spPr>
        <a:xfrm>
          <a:off x="4564508" y="3114680"/>
          <a:ext cx="1422499" cy="1477567"/>
        </a:xfrm>
        <a:prstGeom prst="ellipse">
          <a:avLst/>
        </a:prstGeom>
      </dgm:spPr>
      <dgm:t>
        <a:bodyPr/>
        <a:lstStyle/>
        <a:p>
          <a:pPr>
            <a:buNone/>
          </a:pPr>
          <a:r>
            <a:rPr lang="cy-GB" sz="1200" b="1" dirty="0">
              <a:latin typeface="Arial" panose="020B0604020202020204" pitchFamily="34" charset="0"/>
              <a:cs typeface="Arial" panose="020B0604020202020204" pitchFamily="34" charset="0"/>
            </a:rPr>
            <a:t>cyfraniad i gymdeithas</a:t>
          </a:r>
          <a:endParaRPr lang="en-GB" sz="1200" b="1" dirty="0">
            <a:latin typeface="Arial" panose="020B0604020202020204" pitchFamily="34" charset="0"/>
            <a:ea typeface="+mn-ea"/>
            <a:cs typeface="Arial" panose="020B0604020202020204" pitchFamily="34" charset="0"/>
          </a:endParaRPr>
        </a:p>
      </dgm:t>
    </dgm:pt>
    <dgm:pt modelId="{7DFC7AF7-0063-4C8C-BB89-9AFDAF3688A0}" type="parTrans" cxnId="{EE6F0525-0E6C-49E5-81C2-0433075A2F85}">
      <dgm:prSet/>
      <dgm:spPr/>
      <dgm:t>
        <a:bodyPr/>
        <a:lstStyle/>
        <a:p>
          <a:endParaRPr lang="en-GB" sz="1200"/>
        </a:p>
      </dgm:t>
    </dgm:pt>
    <dgm:pt modelId="{CC551B47-745A-4B7C-A418-8A7282AC9494}" type="sibTrans" cxnId="{EE6F0525-0E6C-49E5-81C2-0433075A2F85}">
      <dgm:prSet/>
      <dgm:spPr/>
      <dgm:t>
        <a:bodyPr/>
        <a:lstStyle/>
        <a:p>
          <a:endParaRPr lang="en-GB" sz="1200"/>
        </a:p>
      </dgm:t>
    </dgm:pt>
    <dgm:pt modelId="{8F43B5D4-7ADB-412B-9813-E7B8AB01F9BA}">
      <dgm:prSet phldrT="[Text]" custT="1"/>
      <dgm:spPr>
        <a:xfrm>
          <a:off x="2224529" y="3254955"/>
          <a:ext cx="1422499" cy="1477567"/>
        </a:xfrm>
        <a:prstGeom prst="ellipse">
          <a:avLst/>
        </a:prstGeom>
      </dgm:spPr>
      <dgm:t>
        <a:bodyPr/>
        <a:lstStyle/>
        <a:p>
          <a:pPr>
            <a:buNone/>
          </a:pPr>
          <a:r>
            <a:rPr lang="cy-GB" sz="1200" b="1" dirty="0">
              <a:latin typeface="Arial" panose="020B0604020202020204" pitchFamily="34" charset="0"/>
              <a:cs typeface="Arial" panose="020B0604020202020204" pitchFamily="34" charset="0"/>
            </a:rPr>
            <a:t>cymdeithasol ac economaidd</a:t>
          </a:r>
          <a:endParaRPr lang="en-GB" sz="1200" b="1" dirty="0">
            <a:latin typeface="Arial" panose="020B0604020202020204" pitchFamily="34" charset="0"/>
            <a:ea typeface="+mn-ea"/>
            <a:cs typeface="Arial" panose="020B0604020202020204" pitchFamily="34" charset="0"/>
          </a:endParaRPr>
        </a:p>
      </dgm:t>
    </dgm:pt>
    <dgm:pt modelId="{B141ACB7-70C9-4E59-8035-B5B8399346E6}" type="parTrans" cxnId="{E6E7386C-31EB-4268-A579-5D3C7D336A1A}">
      <dgm:prSet/>
      <dgm:spPr/>
      <dgm:t>
        <a:bodyPr/>
        <a:lstStyle/>
        <a:p>
          <a:endParaRPr lang="en-GB" sz="1200"/>
        </a:p>
      </dgm:t>
    </dgm:pt>
    <dgm:pt modelId="{73E1428B-EAB3-4C07-A76A-8C82361D07B2}" type="sibTrans" cxnId="{E6E7386C-31EB-4268-A579-5D3C7D336A1A}">
      <dgm:prSet/>
      <dgm:spPr/>
      <dgm:t>
        <a:bodyPr/>
        <a:lstStyle/>
        <a:p>
          <a:endParaRPr lang="en-GB" sz="1200"/>
        </a:p>
      </dgm:t>
    </dgm:pt>
    <dgm:pt modelId="{91D05A1F-C3AC-49E1-825E-06F0C43B9DDE}">
      <dgm:prSet phldrT="[Text]" custT="1"/>
      <dgm:spPr>
        <a:xfrm>
          <a:off x="1477865" y="2207371"/>
          <a:ext cx="1535918" cy="1628788"/>
        </a:xfrm>
        <a:prstGeom prst="ellipse">
          <a:avLst/>
        </a:prstGeom>
      </dgm:spPr>
      <dgm:t>
        <a:bodyPr/>
        <a:lstStyle/>
        <a:p>
          <a:pPr>
            <a:buNone/>
          </a:pPr>
          <a:r>
            <a:rPr lang="cy-GB" sz="1200" b="1" dirty="0">
              <a:latin typeface="Arial" panose="020B0604020202020204" pitchFamily="34" charset="0"/>
              <a:cs typeface="Arial" panose="020B0604020202020204" pitchFamily="34" charset="0"/>
            </a:rPr>
            <a:t>addasrwydd llety preswyl</a:t>
          </a:r>
          <a:endParaRPr lang="en-GB" sz="1200" b="1" dirty="0">
            <a:latin typeface="Arial" panose="020B0604020202020204" pitchFamily="34" charset="0"/>
            <a:ea typeface="+mn-ea"/>
            <a:cs typeface="Arial" panose="020B0604020202020204" pitchFamily="34" charset="0"/>
          </a:endParaRPr>
        </a:p>
      </dgm:t>
    </dgm:pt>
    <dgm:pt modelId="{1C9DDC93-A33C-43EB-A265-3EE58C9AF9AC}" type="parTrans" cxnId="{0AB54A1E-99F8-4E1D-A578-789906817B8C}">
      <dgm:prSet/>
      <dgm:spPr/>
      <dgm:t>
        <a:bodyPr/>
        <a:lstStyle/>
        <a:p>
          <a:endParaRPr lang="en-GB" sz="1200"/>
        </a:p>
      </dgm:t>
    </dgm:pt>
    <dgm:pt modelId="{C03B0107-34FF-406E-B160-56457F6870B8}" type="sibTrans" cxnId="{0AB54A1E-99F8-4E1D-A578-789906817B8C}">
      <dgm:prSet/>
      <dgm:spPr/>
      <dgm:t>
        <a:bodyPr/>
        <a:lstStyle/>
        <a:p>
          <a:endParaRPr lang="en-GB" sz="1200"/>
        </a:p>
      </dgm:t>
    </dgm:pt>
    <dgm:pt modelId="{509C9F58-AA01-4C57-952E-7BEEFE823C89}">
      <dgm:prSet phldrT="[Text]" custT="1"/>
      <dgm:spPr>
        <a:xfrm>
          <a:off x="1378501" y="1114155"/>
          <a:ext cx="1498116" cy="1535878"/>
        </a:xfrm>
        <a:prstGeom prst="ellipse">
          <a:avLst/>
        </a:prstGeom>
      </dgm:spPr>
      <dgm:t>
        <a:bodyPr/>
        <a:lstStyle/>
        <a:p>
          <a:pPr>
            <a:buNone/>
          </a:pPr>
          <a:r>
            <a:rPr lang="cy-GB" sz="1200" b="1" dirty="0">
              <a:latin typeface="Arial" panose="020B0604020202020204" pitchFamily="34" charset="0"/>
              <a:cs typeface="Arial" panose="020B0604020202020204" pitchFamily="34" charset="0"/>
            </a:rPr>
            <a:t>lles</a:t>
          </a:r>
          <a:endParaRPr lang="en-GB" sz="1200" b="1" dirty="0">
            <a:latin typeface="Arial" panose="020B0604020202020204" pitchFamily="34" charset="0"/>
            <a:ea typeface="+mn-ea"/>
            <a:cs typeface="Arial" panose="020B0604020202020204" pitchFamily="34" charset="0"/>
          </a:endParaRPr>
        </a:p>
      </dgm:t>
    </dgm:pt>
    <dgm:pt modelId="{0C60D7DC-7386-4255-A856-48E7CB8880A2}" type="parTrans" cxnId="{DA93B705-EA15-45D1-A17E-8159E7723B96}">
      <dgm:prSet/>
      <dgm:spPr/>
      <dgm:t>
        <a:bodyPr/>
        <a:lstStyle/>
        <a:p>
          <a:endParaRPr lang="en-GB" sz="1200"/>
        </a:p>
      </dgm:t>
    </dgm:pt>
    <dgm:pt modelId="{4E509192-B4F4-4227-8D08-0AFB215DBDEE}" type="sibTrans" cxnId="{DA93B705-EA15-45D1-A17E-8159E7723B96}">
      <dgm:prSet/>
      <dgm:spPr/>
      <dgm:t>
        <a:bodyPr/>
        <a:lstStyle/>
        <a:p>
          <a:endParaRPr lang="en-GB" sz="1200"/>
        </a:p>
      </dgm:t>
    </dgm:pt>
    <dgm:pt modelId="{2D1A01DB-F61E-4FE4-B59F-BDE533A81AFB}">
      <dgm:prSet phldrT="[Text]" custT="1"/>
      <dgm:spPr>
        <a:xfrm>
          <a:off x="1954558" y="155915"/>
          <a:ext cx="1573733" cy="1428153"/>
        </a:xfrm>
        <a:prstGeom prst="ellipse">
          <a:avLst/>
        </a:prstGeom>
      </dgm:spPr>
      <dgm:t>
        <a:bodyPr/>
        <a:lstStyle/>
        <a:p>
          <a:pPr>
            <a:buNone/>
          </a:pPr>
          <a:r>
            <a:rPr lang="cy-GB" sz="1200" b="1" dirty="0">
              <a:latin typeface="Arial" panose="020B0604020202020204" pitchFamily="34" charset="0"/>
              <a:cs typeface="Arial" panose="020B0604020202020204" pitchFamily="34" charset="0"/>
            </a:rPr>
            <a:t>datblygiad</a:t>
          </a:r>
          <a:endParaRPr lang="en-GB" sz="1200" b="1" dirty="0">
            <a:latin typeface="Arial" panose="020B0604020202020204" pitchFamily="34" charset="0"/>
            <a:ea typeface="+mn-ea"/>
            <a:cs typeface="Arial" panose="020B0604020202020204" pitchFamily="34" charset="0"/>
          </a:endParaRPr>
        </a:p>
      </dgm:t>
    </dgm:pt>
    <dgm:pt modelId="{07B59DE7-C3B1-4930-8958-74068237DFC4}" type="parTrans" cxnId="{2B40EF3C-8A02-4A46-B4A8-2893FBE54EEC}">
      <dgm:prSet/>
      <dgm:spPr/>
      <dgm:t>
        <a:bodyPr/>
        <a:lstStyle/>
        <a:p>
          <a:endParaRPr lang="en-GB" sz="1200"/>
        </a:p>
      </dgm:t>
    </dgm:pt>
    <dgm:pt modelId="{D5FB063A-209D-4209-A56A-3D50E8AE8BD4}" type="sibTrans" cxnId="{2B40EF3C-8A02-4A46-B4A8-2893FBE54EEC}">
      <dgm:prSet/>
      <dgm:spPr/>
      <dgm:t>
        <a:bodyPr/>
        <a:lstStyle/>
        <a:p>
          <a:endParaRPr lang="en-GB" sz="1200"/>
        </a:p>
      </dgm:t>
    </dgm:pt>
    <dgm:pt modelId="{1BED0572-840E-4579-8EC2-88CB7D1AF4BC}" type="pres">
      <dgm:prSet presAssocID="{1F02D272-E087-4629-9C3E-4AD08C4E29A2}" presName="composite" presStyleCnt="0">
        <dgm:presLayoutVars>
          <dgm:chMax val="1"/>
          <dgm:dir/>
          <dgm:resizeHandles val="exact"/>
        </dgm:presLayoutVars>
      </dgm:prSet>
      <dgm:spPr/>
    </dgm:pt>
    <dgm:pt modelId="{01E48DDA-E078-4FDD-88EC-D8E635905216}" type="pres">
      <dgm:prSet presAssocID="{1F02D272-E087-4629-9C3E-4AD08C4E29A2}" presName="radial" presStyleCnt="0">
        <dgm:presLayoutVars>
          <dgm:animLvl val="ctr"/>
        </dgm:presLayoutVars>
      </dgm:prSet>
      <dgm:spPr/>
    </dgm:pt>
    <dgm:pt modelId="{07DABAF5-45A6-4FF7-98F7-3D5939A2F0C1}" type="pres">
      <dgm:prSet presAssocID="{893A1392-20A9-4A2D-8BFD-979F3AC27DCB}" presName="centerShape" presStyleLbl="vennNode1" presStyleIdx="0" presStyleCnt="11" custScaleX="54063" custScaleY="46585" custLinFactNeighborX="-778" custLinFactNeighborY="-2639"/>
      <dgm:spPr/>
    </dgm:pt>
    <dgm:pt modelId="{1386E669-5643-48D1-8660-2624D68201E1}" type="pres">
      <dgm:prSet presAssocID="{4AE651F5-B29C-4E71-B134-F82797EE925D}" presName="node" presStyleLbl="vennNode1" presStyleIdx="1" presStyleCnt="11" custScaleX="122588" custScaleY="72315" custRadScaleRad="85046" custRadScaleInc="3517">
        <dgm:presLayoutVars>
          <dgm:bulletEnabled val="1"/>
        </dgm:presLayoutVars>
      </dgm:prSet>
      <dgm:spPr/>
    </dgm:pt>
    <dgm:pt modelId="{E54F3AB4-0593-43EB-9E2E-B4C03BE56C57}" type="pres">
      <dgm:prSet presAssocID="{9C2CA40B-E595-4940-8110-6D421A200C88}" presName="node" presStyleLbl="vennNode1" presStyleIdx="2" presStyleCnt="11" custScaleX="122015" custScaleY="74708" custRadScaleRad="99874" custRadScaleInc="46396">
        <dgm:presLayoutVars>
          <dgm:bulletEnabled val="1"/>
        </dgm:presLayoutVars>
      </dgm:prSet>
      <dgm:spPr/>
    </dgm:pt>
    <dgm:pt modelId="{9BAE98C5-D445-4B68-9640-D96D4E672EA9}" type="pres">
      <dgm:prSet presAssocID="{99F21E09-8F81-4506-8E35-27A6D7FFB82F}" presName="node" presStyleLbl="vennNode1" presStyleIdx="3" presStyleCnt="11" custScaleX="126442" custScaleY="63388" custRadScaleRad="94302" custRadScaleInc="29889">
        <dgm:presLayoutVars>
          <dgm:bulletEnabled val="1"/>
        </dgm:presLayoutVars>
      </dgm:prSet>
      <dgm:spPr/>
    </dgm:pt>
    <dgm:pt modelId="{B3BA625F-16DA-45A7-881D-11FC4F7A131B}" type="pres">
      <dgm:prSet presAssocID="{FAEC400B-BF82-4FF3-A959-0D2CE0727B50}" presName="node" presStyleLbl="vennNode1" presStyleIdx="4" presStyleCnt="11" custScaleX="119398" custScaleY="83325" custRadScaleRad="95304" custRadScaleInc="18156">
        <dgm:presLayoutVars>
          <dgm:bulletEnabled val="1"/>
        </dgm:presLayoutVars>
      </dgm:prSet>
      <dgm:spPr/>
    </dgm:pt>
    <dgm:pt modelId="{EA9C789F-9AC2-4F8F-B8F2-B072EF4298B8}" type="pres">
      <dgm:prSet presAssocID="{9DC3A0AB-B80B-48F8-A4C9-8CD88AAEFFC7}" presName="node" presStyleLbl="vennNode1" presStyleIdx="5" presStyleCnt="11" custScaleX="117001" custScaleY="56922" custRadScaleRad="82256" custRadScaleInc="47641">
        <dgm:presLayoutVars>
          <dgm:bulletEnabled val="1"/>
        </dgm:presLayoutVars>
      </dgm:prSet>
      <dgm:spPr/>
    </dgm:pt>
    <dgm:pt modelId="{37DEB794-33C8-43EF-B49B-B01637D2F0F5}" type="pres">
      <dgm:prSet presAssocID="{D45BBE0A-6172-4AEC-AD7A-8BAFB1CF507E}" presName="node" presStyleLbl="vennNode1" presStyleIdx="6" presStyleCnt="11" custScaleX="116166" custScaleY="69316" custRadScaleRad="92695" custRadScaleInc="106281">
        <dgm:presLayoutVars>
          <dgm:bulletEnabled val="1"/>
        </dgm:presLayoutVars>
      </dgm:prSet>
      <dgm:spPr/>
    </dgm:pt>
    <dgm:pt modelId="{21D95D7D-EAFE-424C-A6A0-E845963DFE30}" type="pres">
      <dgm:prSet presAssocID="{8F43B5D4-7ADB-412B-9813-E7B8AB01F9BA}" presName="node" presStyleLbl="vennNode1" presStyleIdx="7" presStyleCnt="11" custScaleX="124565" custScaleY="70191" custRadScaleRad="93769" custRadScaleInc="103942">
        <dgm:presLayoutVars>
          <dgm:bulletEnabled val="1"/>
        </dgm:presLayoutVars>
      </dgm:prSet>
      <dgm:spPr/>
    </dgm:pt>
    <dgm:pt modelId="{3A7FB0C4-8BAB-4F8C-B230-1414AB3D40A4}" type="pres">
      <dgm:prSet presAssocID="{91D05A1F-C3AC-49E1-825E-06F0C43B9DDE}" presName="node" presStyleLbl="vennNode1" presStyleIdx="8" presStyleCnt="11" custScaleX="126706" custScaleY="53747" custRadScaleRad="96629" custRadScaleInc="76733">
        <dgm:presLayoutVars>
          <dgm:bulletEnabled val="1"/>
        </dgm:presLayoutVars>
      </dgm:prSet>
      <dgm:spPr/>
    </dgm:pt>
    <dgm:pt modelId="{F4F6524D-7A9C-4E49-BD35-BBC026601A39}" type="pres">
      <dgm:prSet presAssocID="{509C9F58-AA01-4C57-952E-7BEEFE823C89}" presName="node" presStyleLbl="vennNode1" presStyleIdx="9" presStyleCnt="11" custScaleX="66823" custScaleY="35894" custRadScaleRad="98356" custRadScaleInc="29117">
        <dgm:presLayoutVars>
          <dgm:bulletEnabled val="1"/>
        </dgm:presLayoutVars>
      </dgm:prSet>
      <dgm:spPr/>
    </dgm:pt>
    <dgm:pt modelId="{3CE877AB-B6DC-42A5-8D6C-D592AEF67F63}" type="pres">
      <dgm:prSet presAssocID="{2D1A01DB-F61E-4FE4-B59F-BDE533A81AFB}" presName="node" presStyleLbl="vennNode1" presStyleIdx="10" presStyleCnt="11" custScaleX="107208" custScaleY="41212" custRadScaleRad="101389" custRadScaleInc="-22934">
        <dgm:presLayoutVars>
          <dgm:bulletEnabled val="1"/>
        </dgm:presLayoutVars>
      </dgm:prSet>
      <dgm:spPr/>
    </dgm:pt>
  </dgm:ptLst>
  <dgm:cxnLst>
    <dgm:cxn modelId="{DA93B705-EA15-45D1-A17E-8159E7723B96}" srcId="{893A1392-20A9-4A2D-8BFD-979F3AC27DCB}" destId="{509C9F58-AA01-4C57-952E-7BEEFE823C89}" srcOrd="8" destOrd="0" parTransId="{0C60D7DC-7386-4255-A856-48E7CB8880A2}" sibTransId="{4E509192-B4F4-4227-8D08-0AFB215DBDEE}"/>
    <dgm:cxn modelId="{ED72A514-FB0C-431C-BB4A-2C6931E33B8F}" srcId="{893A1392-20A9-4A2D-8BFD-979F3AC27DCB}" destId="{9C2CA40B-E595-4940-8110-6D421A200C88}" srcOrd="1" destOrd="0" parTransId="{1F58CD69-2096-43F0-B234-16D16D2E815E}" sibTransId="{EFF9ACB6-631A-45B0-B161-EF89662726F7}"/>
    <dgm:cxn modelId="{0AB54A1E-99F8-4E1D-A578-789906817B8C}" srcId="{893A1392-20A9-4A2D-8BFD-979F3AC27DCB}" destId="{91D05A1F-C3AC-49E1-825E-06F0C43B9DDE}" srcOrd="7" destOrd="0" parTransId="{1C9DDC93-A33C-43EB-A265-3EE58C9AF9AC}" sibTransId="{C03B0107-34FF-406E-B160-56457F6870B8}"/>
    <dgm:cxn modelId="{EE6F0525-0E6C-49E5-81C2-0433075A2F85}" srcId="{893A1392-20A9-4A2D-8BFD-979F3AC27DCB}" destId="{9DC3A0AB-B80B-48F8-A4C9-8CD88AAEFFC7}" srcOrd="4" destOrd="0" parTransId="{7DFC7AF7-0063-4C8C-BB89-9AFDAF3688A0}" sibTransId="{CC551B47-745A-4B7C-A418-8A7282AC9494}"/>
    <dgm:cxn modelId="{F2C87828-5001-4DA4-A8F8-2C0D66808E45}" type="presOf" srcId="{8F43B5D4-7ADB-412B-9813-E7B8AB01F9BA}" destId="{21D95D7D-EAFE-424C-A6A0-E845963DFE30}" srcOrd="0" destOrd="0" presId="urn:microsoft.com/office/officeart/2005/8/layout/radial3"/>
    <dgm:cxn modelId="{2B40EF3C-8A02-4A46-B4A8-2893FBE54EEC}" srcId="{893A1392-20A9-4A2D-8BFD-979F3AC27DCB}" destId="{2D1A01DB-F61E-4FE4-B59F-BDE533A81AFB}" srcOrd="9" destOrd="0" parTransId="{07B59DE7-C3B1-4930-8958-74068237DFC4}" sibTransId="{D5FB063A-209D-4209-A56A-3D50E8AE8BD4}"/>
    <dgm:cxn modelId="{3F6CC75F-B3B2-4BF0-980A-4D21491A2778}" type="presOf" srcId="{893A1392-20A9-4A2D-8BFD-979F3AC27DCB}" destId="{07DABAF5-45A6-4FF7-98F7-3D5939A2F0C1}" srcOrd="0" destOrd="0" presId="urn:microsoft.com/office/officeart/2005/8/layout/radial3"/>
    <dgm:cxn modelId="{BEEF5662-4391-4518-946A-17BA2AD73806}" srcId="{893A1392-20A9-4A2D-8BFD-979F3AC27DCB}" destId="{99F21E09-8F81-4506-8E35-27A6D7FFB82F}" srcOrd="2" destOrd="0" parTransId="{D1A20900-88DE-475B-820F-9EDA6B6A0A4D}" sibTransId="{E5464985-A23B-411D-88AA-3D72B8642951}"/>
    <dgm:cxn modelId="{BC151845-F891-4931-BE93-6B795D1D3793}" type="presOf" srcId="{9C2CA40B-E595-4940-8110-6D421A200C88}" destId="{E54F3AB4-0593-43EB-9E2E-B4C03BE56C57}" srcOrd="0" destOrd="0" presId="urn:microsoft.com/office/officeart/2005/8/layout/radial3"/>
    <dgm:cxn modelId="{E6E7386C-31EB-4268-A579-5D3C7D336A1A}" srcId="{893A1392-20A9-4A2D-8BFD-979F3AC27DCB}" destId="{8F43B5D4-7ADB-412B-9813-E7B8AB01F9BA}" srcOrd="6" destOrd="0" parTransId="{B141ACB7-70C9-4E59-8035-B5B8399346E6}" sibTransId="{73E1428B-EAB3-4C07-A76A-8C82361D07B2}"/>
    <dgm:cxn modelId="{BB001F56-92AB-41F8-9BD8-D3EB2F79A322}" type="presOf" srcId="{9DC3A0AB-B80B-48F8-A4C9-8CD88AAEFFC7}" destId="{EA9C789F-9AC2-4F8F-B8F2-B072EF4298B8}" srcOrd="0" destOrd="0" presId="urn:microsoft.com/office/officeart/2005/8/layout/radial3"/>
    <dgm:cxn modelId="{E47A1280-7E3C-4FFB-BB19-409D5443EC3C}" type="presOf" srcId="{91D05A1F-C3AC-49E1-825E-06F0C43B9DDE}" destId="{3A7FB0C4-8BAB-4F8C-B230-1414AB3D40A4}" srcOrd="0" destOrd="0" presId="urn:microsoft.com/office/officeart/2005/8/layout/radial3"/>
    <dgm:cxn modelId="{319BA082-B0BA-4646-B3FE-293D7718EB48}" type="presOf" srcId="{99F21E09-8F81-4506-8E35-27A6D7FFB82F}" destId="{9BAE98C5-D445-4B68-9640-D96D4E672EA9}" srcOrd="0" destOrd="0" presId="urn:microsoft.com/office/officeart/2005/8/layout/radial3"/>
    <dgm:cxn modelId="{4AF32484-FC97-41F7-ADF3-E2598EE543FA}" type="presOf" srcId="{509C9F58-AA01-4C57-952E-7BEEFE823C89}" destId="{F4F6524D-7A9C-4E49-BD35-BBC026601A39}" srcOrd="0" destOrd="0" presId="urn:microsoft.com/office/officeart/2005/8/layout/radial3"/>
    <dgm:cxn modelId="{24F8D885-55A5-4084-9A17-C0CB5381FDD9}" type="presOf" srcId="{4AE651F5-B29C-4E71-B134-F82797EE925D}" destId="{1386E669-5643-48D1-8660-2624D68201E1}" srcOrd="0" destOrd="0" presId="urn:microsoft.com/office/officeart/2005/8/layout/radial3"/>
    <dgm:cxn modelId="{FEAB5A88-9B7B-4B89-8DEA-4D2136F3EDBB}" type="presOf" srcId="{2D1A01DB-F61E-4FE4-B59F-BDE533A81AFB}" destId="{3CE877AB-B6DC-42A5-8D6C-D592AEF67F63}" srcOrd="0" destOrd="0" presId="urn:microsoft.com/office/officeart/2005/8/layout/radial3"/>
    <dgm:cxn modelId="{3FBF78BC-648A-4D99-A6D7-4D48ECADF22D}" srcId="{893A1392-20A9-4A2D-8BFD-979F3AC27DCB}" destId="{4AE651F5-B29C-4E71-B134-F82797EE925D}" srcOrd="0" destOrd="0" parTransId="{78D7736B-84BB-4F09-9FE4-3470BCA8EBB3}" sibTransId="{595E36E4-D573-4AC3-B8F1-6B43EC3B64FA}"/>
    <dgm:cxn modelId="{C64099BD-B913-4C9D-B563-F599145E0649}" srcId="{893A1392-20A9-4A2D-8BFD-979F3AC27DCB}" destId="{FAEC400B-BF82-4FF3-A959-0D2CE0727B50}" srcOrd="3" destOrd="0" parTransId="{8B9DAB52-1C92-4FA8-B63D-63820E395181}" sibTransId="{1B539FF1-C4F0-4ADA-ABB9-EA03D0EF1D74}"/>
    <dgm:cxn modelId="{1EDB96D2-EDBE-4778-A349-62BF72260314}" srcId="{1F02D272-E087-4629-9C3E-4AD08C4E29A2}" destId="{893A1392-20A9-4A2D-8BFD-979F3AC27DCB}" srcOrd="0" destOrd="0" parTransId="{2D979E7D-E25D-479B-B185-BC6E188B3567}" sibTransId="{6D594147-4F0F-4DB7-8C78-2C6EF601ECB0}"/>
    <dgm:cxn modelId="{EB3A30FB-363D-4C71-864C-E8C20E258C7D}" type="presOf" srcId="{FAEC400B-BF82-4FF3-A959-0D2CE0727B50}" destId="{B3BA625F-16DA-45A7-881D-11FC4F7A131B}" srcOrd="0" destOrd="0" presId="urn:microsoft.com/office/officeart/2005/8/layout/radial3"/>
    <dgm:cxn modelId="{7832EBFC-9634-4620-A7F0-7157CEF0827E}" srcId="{893A1392-20A9-4A2D-8BFD-979F3AC27DCB}" destId="{D45BBE0A-6172-4AEC-AD7A-8BAFB1CF507E}" srcOrd="5" destOrd="0" parTransId="{9B03D75B-7756-4853-BA24-78332DBF64CE}" sibTransId="{524C4865-5261-4DC3-9B0F-0A0AB9BBBA14}"/>
    <dgm:cxn modelId="{9C62A9FD-C20D-4F50-9C60-B3EF0F4C1121}" type="presOf" srcId="{D45BBE0A-6172-4AEC-AD7A-8BAFB1CF507E}" destId="{37DEB794-33C8-43EF-B49B-B01637D2F0F5}" srcOrd="0" destOrd="0" presId="urn:microsoft.com/office/officeart/2005/8/layout/radial3"/>
    <dgm:cxn modelId="{6F7DFCFF-D05C-469E-966F-7DFBE06BA3FE}" type="presOf" srcId="{1F02D272-E087-4629-9C3E-4AD08C4E29A2}" destId="{1BED0572-840E-4579-8EC2-88CB7D1AF4BC}" srcOrd="0" destOrd="0" presId="urn:microsoft.com/office/officeart/2005/8/layout/radial3"/>
    <dgm:cxn modelId="{4491397F-8054-4225-9A31-236C66AAA63F}" type="presParOf" srcId="{1BED0572-840E-4579-8EC2-88CB7D1AF4BC}" destId="{01E48DDA-E078-4FDD-88EC-D8E635905216}" srcOrd="0" destOrd="0" presId="urn:microsoft.com/office/officeart/2005/8/layout/radial3"/>
    <dgm:cxn modelId="{B1559F17-F954-4B4C-80A2-3DF2DEF7B1CD}" type="presParOf" srcId="{01E48DDA-E078-4FDD-88EC-D8E635905216}" destId="{07DABAF5-45A6-4FF7-98F7-3D5939A2F0C1}" srcOrd="0" destOrd="0" presId="urn:microsoft.com/office/officeart/2005/8/layout/radial3"/>
    <dgm:cxn modelId="{478F3D1A-49EE-4298-B7DC-418B79C3B189}" type="presParOf" srcId="{01E48DDA-E078-4FDD-88EC-D8E635905216}" destId="{1386E669-5643-48D1-8660-2624D68201E1}" srcOrd="1" destOrd="0" presId="urn:microsoft.com/office/officeart/2005/8/layout/radial3"/>
    <dgm:cxn modelId="{D362C4B7-7144-4E56-8BE1-66359254600A}" type="presParOf" srcId="{01E48DDA-E078-4FDD-88EC-D8E635905216}" destId="{E54F3AB4-0593-43EB-9E2E-B4C03BE56C57}" srcOrd="2" destOrd="0" presId="urn:microsoft.com/office/officeart/2005/8/layout/radial3"/>
    <dgm:cxn modelId="{1BCEC6BD-4D0E-4E24-904E-B54AA8C9AD75}" type="presParOf" srcId="{01E48DDA-E078-4FDD-88EC-D8E635905216}" destId="{9BAE98C5-D445-4B68-9640-D96D4E672EA9}" srcOrd="3" destOrd="0" presId="urn:microsoft.com/office/officeart/2005/8/layout/radial3"/>
    <dgm:cxn modelId="{30732C4B-AC7F-4611-8A08-E5EF57127F1D}" type="presParOf" srcId="{01E48DDA-E078-4FDD-88EC-D8E635905216}" destId="{B3BA625F-16DA-45A7-881D-11FC4F7A131B}" srcOrd="4" destOrd="0" presId="urn:microsoft.com/office/officeart/2005/8/layout/radial3"/>
    <dgm:cxn modelId="{5802A910-762A-4288-A65F-997B27BDA00C}" type="presParOf" srcId="{01E48DDA-E078-4FDD-88EC-D8E635905216}" destId="{EA9C789F-9AC2-4F8F-B8F2-B072EF4298B8}" srcOrd="5" destOrd="0" presId="urn:microsoft.com/office/officeart/2005/8/layout/radial3"/>
    <dgm:cxn modelId="{670E953C-6FB7-4D2F-A3F5-A1207A3DA6CC}" type="presParOf" srcId="{01E48DDA-E078-4FDD-88EC-D8E635905216}" destId="{37DEB794-33C8-43EF-B49B-B01637D2F0F5}" srcOrd="6" destOrd="0" presId="urn:microsoft.com/office/officeart/2005/8/layout/radial3"/>
    <dgm:cxn modelId="{6D4CC26A-0522-497D-99A4-4DBE8C6D493C}" type="presParOf" srcId="{01E48DDA-E078-4FDD-88EC-D8E635905216}" destId="{21D95D7D-EAFE-424C-A6A0-E845963DFE30}" srcOrd="7" destOrd="0" presId="urn:microsoft.com/office/officeart/2005/8/layout/radial3"/>
    <dgm:cxn modelId="{4D8DB07B-7613-4E95-959D-4F948D27A2CC}" type="presParOf" srcId="{01E48DDA-E078-4FDD-88EC-D8E635905216}" destId="{3A7FB0C4-8BAB-4F8C-B230-1414AB3D40A4}" srcOrd="8" destOrd="0" presId="urn:microsoft.com/office/officeart/2005/8/layout/radial3"/>
    <dgm:cxn modelId="{6A1C4CBC-CB10-43DE-A6D7-65E794A145C3}" type="presParOf" srcId="{01E48DDA-E078-4FDD-88EC-D8E635905216}" destId="{F4F6524D-7A9C-4E49-BD35-BBC026601A39}" srcOrd="9" destOrd="0" presId="urn:microsoft.com/office/officeart/2005/8/layout/radial3"/>
    <dgm:cxn modelId="{B4BA2650-0F7D-418D-BE0F-864887EACE0A}" type="presParOf" srcId="{01E48DDA-E078-4FDD-88EC-D8E635905216}" destId="{3CE877AB-B6DC-42A5-8D6C-D592AEF67F63}" srcOrd="10"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EFFBF86-FA97-4102-93CE-CB332535865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D317AD2E-367A-4ADC-93A9-BE97FB7D1907}">
      <dgm:prSet phldrT="[Text]" custT="1"/>
      <dgm:spPr>
        <a:xfrm>
          <a:off x="0" y="116879"/>
          <a:ext cx="2146101" cy="1287660"/>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400" b="1" dirty="0">
              <a:solidFill>
                <a:sysClr val="window" lastClr="FFFFFF"/>
              </a:solidFill>
              <a:latin typeface="Arial" panose="020B0604020202020204" pitchFamily="34" charset="0"/>
              <a:ea typeface="+mn-ea"/>
              <a:cs typeface="Arial" panose="020B0604020202020204" pitchFamily="34" charset="0"/>
            </a:rPr>
            <a:t>1. Canlyniad teuluol</a:t>
          </a:r>
        </a:p>
        <a:p>
          <a:pPr>
            <a:buNone/>
          </a:pPr>
          <a:r>
            <a:rPr lang="en-GB" sz="1400" b="0" dirty="0">
              <a:solidFill>
                <a:sysClr val="window" lastClr="FFFFFF"/>
              </a:solidFill>
              <a:latin typeface="Arial" panose="020B0604020202020204" pitchFamily="34" charset="0"/>
              <a:ea typeface="+mn-ea"/>
              <a:cs typeface="Arial" panose="020B0604020202020204" pitchFamily="34" charset="0"/>
            </a:rPr>
            <a:t>Ydy y pawb yn cytuno ar y canlyniad? Ydyn ni gyd yn gwybod tuag at beth yr ydyn ni’n gweithio?</a:t>
          </a:r>
        </a:p>
      </dgm:t>
    </dgm:pt>
    <dgm:pt modelId="{F0233FC3-F81C-4523-A2C2-C50179AFDA00}" type="parTrans" cxnId="{589D3309-8724-4BC5-BDCC-EA7E38B50C1B}">
      <dgm:prSet/>
      <dgm:spPr/>
      <dgm:t>
        <a:bodyPr/>
        <a:lstStyle/>
        <a:p>
          <a:endParaRPr lang="en-GB"/>
        </a:p>
      </dgm:t>
    </dgm:pt>
    <dgm:pt modelId="{04F41E4B-CA69-40B6-8CF5-EFBD654A47E0}" type="sibTrans" cxnId="{589D3309-8724-4BC5-BDCC-EA7E38B50C1B}">
      <dgm:prSet/>
      <dgm:spPr/>
      <dgm:t>
        <a:bodyPr/>
        <a:lstStyle/>
        <a:p>
          <a:endParaRPr lang="en-GB"/>
        </a:p>
      </dgm:t>
    </dgm:pt>
    <dgm:pt modelId="{649E7ECA-849C-4BC2-A027-BBECB9C76819}">
      <dgm:prSet phldrT="[Text]" custT="1"/>
      <dgm:spPr>
        <a:xfrm>
          <a:off x="2360711" y="116879"/>
          <a:ext cx="2146101" cy="1287660"/>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400" b="1" dirty="0">
              <a:solidFill>
                <a:sysClr val="window" lastClr="FFFFFF"/>
              </a:solidFill>
              <a:latin typeface="Arial" panose="020B0604020202020204" pitchFamily="34" charset="0"/>
              <a:ea typeface="+mn-ea"/>
              <a:cs typeface="Arial" panose="020B0604020202020204" pitchFamily="34" charset="0"/>
            </a:rPr>
            <a:t>2. Cryfderau</a:t>
          </a:r>
        </a:p>
        <a:p>
          <a:pPr>
            <a:buNone/>
          </a:pPr>
          <a:r>
            <a:rPr lang="en-GB" sz="1400" b="0" dirty="0">
              <a:solidFill>
                <a:sysClr val="window" lastClr="FFFFFF"/>
              </a:solidFill>
              <a:latin typeface="Arial" panose="020B0604020202020204" pitchFamily="34" charset="0"/>
              <a:ea typeface="+mn-ea"/>
              <a:cs typeface="Arial" panose="020B0604020202020204" pitchFamily="34" charset="0"/>
            </a:rPr>
            <a:t>Beth ydy cryfderau canfyddadwy yr unigolyn, y teulu, y rhwydwaith a’r gymuned?</a:t>
          </a:r>
        </a:p>
      </dgm:t>
    </dgm:pt>
    <dgm:pt modelId="{0B7212A9-BA9F-4F5C-B1AE-942C0E82A8F7}" type="parTrans" cxnId="{1A152ABC-C8A4-437B-9B6C-87AA9C8F50C1}">
      <dgm:prSet/>
      <dgm:spPr/>
      <dgm:t>
        <a:bodyPr/>
        <a:lstStyle/>
        <a:p>
          <a:endParaRPr lang="en-GB"/>
        </a:p>
      </dgm:t>
    </dgm:pt>
    <dgm:pt modelId="{44E97469-9B7B-4A06-AD16-97A0EADE8D86}" type="sibTrans" cxnId="{1A152ABC-C8A4-437B-9B6C-87AA9C8F50C1}">
      <dgm:prSet/>
      <dgm:spPr/>
      <dgm:t>
        <a:bodyPr/>
        <a:lstStyle/>
        <a:p>
          <a:endParaRPr lang="en-GB"/>
        </a:p>
      </dgm:t>
    </dgm:pt>
    <dgm:pt modelId="{09DB84DA-7511-4377-B4DD-6EDFA121CB95}">
      <dgm:prSet phldrT="[Text]" custT="1"/>
      <dgm:spPr>
        <a:xfrm>
          <a:off x="4721423" y="116879"/>
          <a:ext cx="2146101" cy="1287660"/>
        </a:xfrm>
        <a:prstGeom prst="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400" b="1" dirty="0">
              <a:solidFill>
                <a:sysClr val="window" lastClr="FFFFFF"/>
              </a:solidFill>
              <a:latin typeface="Arial" panose="020B0604020202020204" pitchFamily="34" charset="0"/>
              <a:ea typeface="+mn-ea"/>
              <a:cs typeface="Arial" panose="020B0604020202020204" pitchFamily="34" charset="0"/>
            </a:rPr>
            <a:t>3. Blaenoriaethu risgiau</a:t>
          </a:r>
        </a:p>
        <a:p>
          <a:pPr>
            <a:buNone/>
          </a:pPr>
          <a:r>
            <a:rPr lang="en-GB" sz="1400" b="0" dirty="0">
              <a:solidFill>
                <a:sysClr val="window" lastClr="FFFFFF"/>
              </a:solidFill>
              <a:latin typeface="Arial" panose="020B0604020202020204" pitchFamily="34" charset="0"/>
              <a:ea typeface="+mn-ea"/>
              <a:cs typeface="Arial" panose="020B0604020202020204" pitchFamily="34" charset="0"/>
            </a:rPr>
            <a:t>Beth sydd yn llesol i gyflawni’r canlyniad? Beth ydy’r risgiau i lesiant yr unigolyn</a:t>
          </a:r>
        </a:p>
      </dgm:t>
    </dgm:pt>
    <dgm:pt modelId="{EFD1894F-A158-4261-883C-CE0A87831A07}" type="parTrans" cxnId="{E9359912-1B61-423D-83E2-584E8E142613}">
      <dgm:prSet/>
      <dgm:spPr/>
      <dgm:t>
        <a:bodyPr/>
        <a:lstStyle/>
        <a:p>
          <a:endParaRPr lang="en-GB"/>
        </a:p>
      </dgm:t>
    </dgm:pt>
    <dgm:pt modelId="{BBDEF487-4C7E-4B52-BD7C-91CA6A5011D4}" type="sibTrans" cxnId="{E9359912-1B61-423D-83E2-584E8E142613}">
      <dgm:prSet/>
      <dgm:spPr/>
      <dgm:t>
        <a:bodyPr/>
        <a:lstStyle/>
        <a:p>
          <a:endParaRPr lang="en-GB"/>
        </a:p>
      </dgm:t>
    </dgm:pt>
    <dgm:pt modelId="{71AE37E5-29EA-41D8-BBBD-6EF0347A17A0}">
      <dgm:prSet phldrT="[Text]" custT="1"/>
      <dgm:spPr>
        <a:xfrm>
          <a:off x="0" y="1619150"/>
          <a:ext cx="2146101" cy="1287660"/>
        </a:xfrm>
        <a:prstGeom prst="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400" b="1" dirty="0">
              <a:solidFill>
                <a:sysClr val="window" lastClr="FFFFFF"/>
              </a:solidFill>
              <a:latin typeface="Arial" panose="020B0604020202020204" pitchFamily="34" charset="0"/>
              <a:ea typeface="+mn-ea"/>
              <a:cs typeface="Arial" panose="020B0604020202020204" pitchFamily="34" charset="0"/>
            </a:rPr>
            <a:t>4. Cynllun wrth gefn</a:t>
          </a:r>
        </a:p>
        <a:p>
          <a:pPr>
            <a:buNone/>
          </a:pPr>
          <a:r>
            <a:rPr lang="en-GB" sz="1400" b="0" dirty="0">
              <a:solidFill>
                <a:sysClr val="window" lastClr="FFFFFF"/>
              </a:solidFill>
              <a:latin typeface="Arial" panose="020B0604020202020204" pitchFamily="34" charset="0"/>
              <a:ea typeface="+mn-ea"/>
              <a:cs typeface="Arial" panose="020B0604020202020204" pitchFamily="34" charset="0"/>
            </a:rPr>
            <a:t>Pwy sy’n gwneud beth pan eith pethau’n mynd yn gymhleth? A luniwyd y cynllun hwn i fynd i’r afael â risgiau? Ydy pawb yn gwybod beth i’w wneud?</a:t>
          </a:r>
        </a:p>
      </dgm:t>
    </dgm:pt>
    <dgm:pt modelId="{1ADFF5E8-EC8A-48C2-87E1-0ED82DD191C9}" type="parTrans" cxnId="{0CD7B531-ABD6-4B7C-8F99-36ED9A7612AD}">
      <dgm:prSet/>
      <dgm:spPr/>
      <dgm:t>
        <a:bodyPr/>
        <a:lstStyle/>
        <a:p>
          <a:endParaRPr lang="en-GB"/>
        </a:p>
      </dgm:t>
    </dgm:pt>
    <dgm:pt modelId="{94D13503-99BD-4E9D-B778-7E9AA6F95B7F}" type="sibTrans" cxnId="{0CD7B531-ABD6-4B7C-8F99-36ED9A7612AD}">
      <dgm:prSet/>
      <dgm:spPr/>
      <dgm:t>
        <a:bodyPr/>
        <a:lstStyle/>
        <a:p>
          <a:endParaRPr lang="en-GB"/>
        </a:p>
      </dgm:t>
    </dgm:pt>
    <dgm:pt modelId="{73E044F5-F5EB-4D56-8F4A-2F545B156DD9}">
      <dgm:prSet phldrT="[Text]" custT="1"/>
      <dgm:spPr>
        <a:xfrm>
          <a:off x="2360711" y="1619150"/>
          <a:ext cx="2146101" cy="1287660"/>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400" b="1" dirty="0">
              <a:solidFill>
                <a:sysClr val="window" lastClr="FFFFFF"/>
              </a:solidFill>
              <a:latin typeface="Arial" panose="020B0604020202020204" pitchFamily="34" charset="0"/>
              <a:ea typeface="+mn-ea"/>
              <a:cs typeface="Arial" panose="020B0604020202020204" pitchFamily="34" charset="0"/>
            </a:rPr>
            <a:t>5. Beth sydd rhaid digwydd nesaf?</a:t>
          </a:r>
        </a:p>
        <a:p>
          <a:pPr>
            <a:buNone/>
          </a:pPr>
          <a:r>
            <a:rPr lang="en-GB" sz="1400" b="0" dirty="0">
              <a:solidFill>
                <a:sysClr val="window" lastClr="FFFFFF"/>
              </a:solidFill>
              <a:latin typeface="Arial" panose="020B0604020202020204" pitchFamily="34" charset="0"/>
              <a:ea typeface="+mn-ea"/>
              <a:cs typeface="Arial" panose="020B0604020202020204" pitchFamily="34" charset="0"/>
            </a:rPr>
            <a:t>Beth ydy’r camau nesaf ar gyfer yr unigolyn, aelodau’r teulu a gweithwyr proffesiynol</a:t>
          </a:r>
        </a:p>
      </dgm:t>
    </dgm:pt>
    <dgm:pt modelId="{73523641-EB5E-4E9C-87F6-1395466E732F}" type="parTrans" cxnId="{BD551B12-17B8-40D3-A10F-53FDC030BC3F}">
      <dgm:prSet/>
      <dgm:spPr/>
      <dgm:t>
        <a:bodyPr/>
        <a:lstStyle/>
        <a:p>
          <a:endParaRPr lang="en-GB"/>
        </a:p>
      </dgm:t>
    </dgm:pt>
    <dgm:pt modelId="{02528370-DBE9-4CE5-8E46-2C5446134611}" type="sibTrans" cxnId="{BD551B12-17B8-40D3-A10F-53FDC030BC3F}">
      <dgm:prSet/>
      <dgm:spPr/>
      <dgm:t>
        <a:bodyPr/>
        <a:lstStyle/>
        <a:p>
          <a:endParaRPr lang="en-GB"/>
        </a:p>
      </dgm:t>
    </dgm:pt>
    <dgm:pt modelId="{A74457B8-1122-4AF0-83C6-E51998C65F0A}">
      <dgm:prSet custT="1"/>
      <dgm:spPr>
        <a:xfrm>
          <a:off x="4721423" y="1619150"/>
          <a:ext cx="2146101" cy="1287660"/>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400" b="1" dirty="0">
              <a:solidFill>
                <a:sysClr val="window" lastClr="FFFFFF"/>
              </a:solidFill>
              <a:latin typeface="Arial" panose="020B0604020202020204" pitchFamily="34" charset="0"/>
              <a:ea typeface="+mn-ea"/>
              <a:cs typeface="Arial" panose="020B0604020202020204" pitchFamily="34" charset="0"/>
            </a:rPr>
            <a:t>6. Ble ydyn ni nawr?</a:t>
          </a:r>
        </a:p>
        <a:p>
          <a:pPr>
            <a:buNone/>
          </a:pPr>
          <a:r>
            <a:rPr lang="en-GB" sz="1400" b="0" dirty="0">
              <a:solidFill>
                <a:sysClr val="window" lastClr="FFFFFF"/>
              </a:solidFill>
              <a:latin typeface="Arial" panose="020B0604020202020204" pitchFamily="34" charset="0"/>
              <a:ea typeface="+mn-ea"/>
              <a:cs typeface="Arial" panose="020B0604020202020204" pitchFamily="34" charset="0"/>
            </a:rPr>
            <a:t>Crynodeb o’r sefyllfa gyfredol, yr asesiad</a:t>
          </a:r>
        </a:p>
      </dgm:t>
    </dgm:pt>
    <dgm:pt modelId="{ABE50D61-ABDB-49AA-9000-18AEFE5CA2E7}" type="parTrans" cxnId="{0F3D6BBD-FF24-4338-88FB-D754213F404B}">
      <dgm:prSet/>
      <dgm:spPr/>
      <dgm:t>
        <a:bodyPr/>
        <a:lstStyle/>
        <a:p>
          <a:endParaRPr lang="en-GB"/>
        </a:p>
      </dgm:t>
    </dgm:pt>
    <dgm:pt modelId="{9D623934-1953-4D13-9939-B527A660DA11}" type="sibTrans" cxnId="{0F3D6BBD-FF24-4338-88FB-D754213F404B}">
      <dgm:prSet/>
      <dgm:spPr/>
      <dgm:t>
        <a:bodyPr/>
        <a:lstStyle/>
        <a:p>
          <a:endParaRPr lang="en-GB"/>
        </a:p>
      </dgm:t>
    </dgm:pt>
    <dgm:pt modelId="{6F893EE6-83C6-45FD-B43E-D065D8E01014}">
      <dgm:prSet custT="1"/>
      <dgm:spPr>
        <a:xfrm>
          <a:off x="2360711" y="3121421"/>
          <a:ext cx="2146101" cy="1287660"/>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400" b="1" dirty="0">
              <a:solidFill>
                <a:sysClr val="window" lastClr="FFFFFF"/>
              </a:solidFill>
              <a:latin typeface="Arial" panose="020B0604020202020204" pitchFamily="34" charset="0"/>
              <a:ea typeface="+mn-ea"/>
              <a:cs typeface="Arial" panose="020B0604020202020204" pitchFamily="34" charset="0"/>
            </a:rPr>
            <a:t>7. Ble ydyn ni am fod?</a:t>
          </a:r>
        </a:p>
        <a:p>
          <a:pPr>
            <a:buNone/>
          </a:pPr>
          <a:r>
            <a:rPr lang="en-GB" sz="1400" b="0" dirty="0">
              <a:solidFill>
                <a:sysClr val="window" lastClr="FFFFFF"/>
              </a:solidFill>
              <a:latin typeface="Arial" panose="020B0604020202020204" pitchFamily="34" charset="0"/>
              <a:ea typeface="+mn-ea"/>
              <a:cs typeface="Arial" panose="020B0604020202020204" pitchFamily="34" charset="0"/>
            </a:rPr>
            <a:t>Mewn chew wythnos, tri mis… sut byddwn ni’n mesur yr effaith?</a:t>
          </a:r>
        </a:p>
      </dgm:t>
    </dgm:pt>
    <dgm:pt modelId="{0F1B6F09-5099-4FF4-9AC4-C4DD257AB077}" type="parTrans" cxnId="{2D00923B-3D2E-4ADC-8DDB-7E0A16947271}">
      <dgm:prSet/>
      <dgm:spPr/>
      <dgm:t>
        <a:bodyPr/>
        <a:lstStyle/>
        <a:p>
          <a:endParaRPr lang="en-GB"/>
        </a:p>
      </dgm:t>
    </dgm:pt>
    <dgm:pt modelId="{AA03E460-9744-49F7-9B23-F3CF6263A777}" type="sibTrans" cxnId="{2D00923B-3D2E-4ADC-8DDB-7E0A16947271}">
      <dgm:prSet/>
      <dgm:spPr/>
      <dgm:t>
        <a:bodyPr/>
        <a:lstStyle/>
        <a:p>
          <a:endParaRPr lang="en-GB"/>
        </a:p>
      </dgm:t>
    </dgm:pt>
    <dgm:pt modelId="{105A2787-CA25-4C6D-A58A-71C1F3D14445}" type="pres">
      <dgm:prSet presAssocID="{FEFFBF86-FA97-4102-93CE-CB3325358652}" presName="diagram" presStyleCnt="0">
        <dgm:presLayoutVars>
          <dgm:dir/>
          <dgm:resizeHandles val="exact"/>
        </dgm:presLayoutVars>
      </dgm:prSet>
      <dgm:spPr/>
    </dgm:pt>
    <dgm:pt modelId="{954A8ED4-5C3D-440F-8515-0E1E04C8F1D0}" type="pres">
      <dgm:prSet presAssocID="{D317AD2E-367A-4ADC-93A9-BE97FB7D1907}" presName="node" presStyleLbl="node1" presStyleIdx="0" presStyleCnt="7">
        <dgm:presLayoutVars>
          <dgm:bulletEnabled val="1"/>
        </dgm:presLayoutVars>
      </dgm:prSet>
      <dgm:spPr/>
    </dgm:pt>
    <dgm:pt modelId="{8FCBF705-B827-40B3-922D-0CC2FD06CA83}" type="pres">
      <dgm:prSet presAssocID="{04F41E4B-CA69-40B6-8CF5-EFBD654A47E0}" presName="sibTrans" presStyleCnt="0"/>
      <dgm:spPr/>
    </dgm:pt>
    <dgm:pt modelId="{6FB4E25D-31C7-43D7-A4EB-B0D42290E64E}" type="pres">
      <dgm:prSet presAssocID="{649E7ECA-849C-4BC2-A027-BBECB9C76819}" presName="node" presStyleLbl="node1" presStyleIdx="1" presStyleCnt="7">
        <dgm:presLayoutVars>
          <dgm:bulletEnabled val="1"/>
        </dgm:presLayoutVars>
      </dgm:prSet>
      <dgm:spPr/>
    </dgm:pt>
    <dgm:pt modelId="{A91785C8-857C-4275-B806-87A1B6CB2C31}" type="pres">
      <dgm:prSet presAssocID="{44E97469-9B7B-4A06-AD16-97A0EADE8D86}" presName="sibTrans" presStyleCnt="0"/>
      <dgm:spPr/>
    </dgm:pt>
    <dgm:pt modelId="{5D05789B-77AB-4826-8961-A3B0DFA346B4}" type="pres">
      <dgm:prSet presAssocID="{09DB84DA-7511-4377-B4DD-6EDFA121CB95}" presName="node" presStyleLbl="node1" presStyleIdx="2" presStyleCnt="7">
        <dgm:presLayoutVars>
          <dgm:bulletEnabled val="1"/>
        </dgm:presLayoutVars>
      </dgm:prSet>
      <dgm:spPr/>
    </dgm:pt>
    <dgm:pt modelId="{D3FD6B55-7139-4D79-8163-7747D1524566}" type="pres">
      <dgm:prSet presAssocID="{BBDEF487-4C7E-4B52-BD7C-91CA6A5011D4}" presName="sibTrans" presStyleCnt="0"/>
      <dgm:spPr/>
    </dgm:pt>
    <dgm:pt modelId="{0F50E9B7-8AFA-4CFB-9287-503B0C093B4C}" type="pres">
      <dgm:prSet presAssocID="{71AE37E5-29EA-41D8-BBBD-6EF0347A17A0}" presName="node" presStyleLbl="node1" presStyleIdx="3" presStyleCnt="7">
        <dgm:presLayoutVars>
          <dgm:bulletEnabled val="1"/>
        </dgm:presLayoutVars>
      </dgm:prSet>
      <dgm:spPr/>
    </dgm:pt>
    <dgm:pt modelId="{416CD2BE-7E49-4A9D-A826-9C62694E1CA5}" type="pres">
      <dgm:prSet presAssocID="{94D13503-99BD-4E9D-B778-7E9AA6F95B7F}" presName="sibTrans" presStyleCnt="0"/>
      <dgm:spPr/>
    </dgm:pt>
    <dgm:pt modelId="{49538279-0F2E-4562-BA6B-6AEC66840C89}" type="pres">
      <dgm:prSet presAssocID="{73E044F5-F5EB-4D56-8F4A-2F545B156DD9}" presName="node" presStyleLbl="node1" presStyleIdx="4" presStyleCnt="7">
        <dgm:presLayoutVars>
          <dgm:bulletEnabled val="1"/>
        </dgm:presLayoutVars>
      </dgm:prSet>
      <dgm:spPr/>
    </dgm:pt>
    <dgm:pt modelId="{B6C6A79E-6C5E-4168-B61B-465C8F052B6B}" type="pres">
      <dgm:prSet presAssocID="{02528370-DBE9-4CE5-8E46-2C5446134611}" presName="sibTrans" presStyleCnt="0"/>
      <dgm:spPr/>
    </dgm:pt>
    <dgm:pt modelId="{509EBCB5-DCF7-4A47-817A-E3EABA71B8D9}" type="pres">
      <dgm:prSet presAssocID="{A74457B8-1122-4AF0-83C6-E51998C65F0A}" presName="node" presStyleLbl="node1" presStyleIdx="5" presStyleCnt="7">
        <dgm:presLayoutVars>
          <dgm:bulletEnabled val="1"/>
        </dgm:presLayoutVars>
      </dgm:prSet>
      <dgm:spPr/>
    </dgm:pt>
    <dgm:pt modelId="{7B773F5A-5DED-4284-A422-563F824B1615}" type="pres">
      <dgm:prSet presAssocID="{9D623934-1953-4D13-9939-B527A660DA11}" presName="sibTrans" presStyleCnt="0"/>
      <dgm:spPr/>
    </dgm:pt>
    <dgm:pt modelId="{A614901B-5054-44E9-8E6B-69FF7CDCAC5E}" type="pres">
      <dgm:prSet presAssocID="{6F893EE6-83C6-45FD-B43E-D065D8E01014}" presName="node" presStyleLbl="node1" presStyleIdx="6" presStyleCnt="7">
        <dgm:presLayoutVars>
          <dgm:bulletEnabled val="1"/>
        </dgm:presLayoutVars>
      </dgm:prSet>
      <dgm:spPr/>
    </dgm:pt>
  </dgm:ptLst>
  <dgm:cxnLst>
    <dgm:cxn modelId="{589D3309-8724-4BC5-BDCC-EA7E38B50C1B}" srcId="{FEFFBF86-FA97-4102-93CE-CB3325358652}" destId="{D317AD2E-367A-4ADC-93A9-BE97FB7D1907}" srcOrd="0" destOrd="0" parTransId="{F0233FC3-F81C-4523-A2C2-C50179AFDA00}" sibTransId="{04F41E4B-CA69-40B6-8CF5-EFBD654A47E0}"/>
    <dgm:cxn modelId="{BD551B12-17B8-40D3-A10F-53FDC030BC3F}" srcId="{FEFFBF86-FA97-4102-93CE-CB3325358652}" destId="{73E044F5-F5EB-4D56-8F4A-2F545B156DD9}" srcOrd="4" destOrd="0" parTransId="{73523641-EB5E-4E9C-87F6-1395466E732F}" sibTransId="{02528370-DBE9-4CE5-8E46-2C5446134611}"/>
    <dgm:cxn modelId="{E9359912-1B61-423D-83E2-584E8E142613}" srcId="{FEFFBF86-FA97-4102-93CE-CB3325358652}" destId="{09DB84DA-7511-4377-B4DD-6EDFA121CB95}" srcOrd="2" destOrd="0" parTransId="{EFD1894F-A158-4261-883C-CE0A87831A07}" sibTransId="{BBDEF487-4C7E-4B52-BD7C-91CA6A5011D4}"/>
    <dgm:cxn modelId="{0252581B-B3EB-407F-8879-8B31210A17BA}" type="presOf" srcId="{A74457B8-1122-4AF0-83C6-E51998C65F0A}" destId="{509EBCB5-DCF7-4A47-817A-E3EABA71B8D9}" srcOrd="0" destOrd="0" presId="urn:microsoft.com/office/officeart/2005/8/layout/default"/>
    <dgm:cxn modelId="{63535D21-8F82-4186-B4CD-A75E0AA033C9}" type="presOf" srcId="{09DB84DA-7511-4377-B4DD-6EDFA121CB95}" destId="{5D05789B-77AB-4826-8961-A3B0DFA346B4}" srcOrd="0" destOrd="0" presId="urn:microsoft.com/office/officeart/2005/8/layout/default"/>
    <dgm:cxn modelId="{0CD7B531-ABD6-4B7C-8F99-36ED9A7612AD}" srcId="{FEFFBF86-FA97-4102-93CE-CB3325358652}" destId="{71AE37E5-29EA-41D8-BBBD-6EF0347A17A0}" srcOrd="3" destOrd="0" parTransId="{1ADFF5E8-EC8A-48C2-87E1-0ED82DD191C9}" sibTransId="{94D13503-99BD-4E9D-B778-7E9AA6F95B7F}"/>
    <dgm:cxn modelId="{FF0DF333-6801-44D3-8246-D3AE84870450}" type="presOf" srcId="{73E044F5-F5EB-4D56-8F4A-2F545B156DD9}" destId="{49538279-0F2E-4562-BA6B-6AEC66840C89}" srcOrd="0" destOrd="0" presId="urn:microsoft.com/office/officeart/2005/8/layout/default"/>
    <dgm:cxn modelId="{2D00923B-3D2E-4ADC-8DDB-7E0A16947271}" srcId="{FEFFBF86-FA97-4102-93CE-CB3325358652}" destId="{6F893EE6-83C6-45FD-B43E-D065D8E01014}" srcOrd="6" destOrd="0" parTransId="{0F1B6F09-5099-4FF4-9AC4-C4DD257AB077}" sibTransId="{AA03E460-9744-49F7-9B23-F3CF6263A777}"/>
    <dgm:cxn modelId="{B13BAB5C-C10E-4CBE-93F0-E6B0618606F8}" type="presOf" srcId="{D317AD2E-367A-4ADC-93A9-BE97FB7D1907}" destId="{954A8ED4-5C3D-440F-8515-0E1E04C8F1D0}" srcOrd="0" destOrd="0" presId="urn:microsoft.com/office/officeart/2005/8/layout/default"/>
    <dgm:cxn modelId="{6EA7D06A-C195-4D44-AFC6-5105322F5274}" type="presOf" srcId="{71AE37E5-29EA-41D8-BBBD-6EF0347A17A0}" destId="{0F50E9B7-8AFA-4CFB-9287-503B0C093B4C}" srcOrd="0" destOrd="0" presId="urn:microsoft.com/office/officeart/2005/8/layout/default"/>
    <dgm:cxn modelId="{E7BE076D-412E-42FF-9E43-3EB742AF5B48}" type="presOf" srcId="{6F893EE6-83C6-45FD-B43E-D065D8E01014}" destId="{A614901B-5054-44E9-8E6B-69FF7CDCAC5E}" srcOrd="0" destOrd="0" presId="urn:microsoft.com/office/officeart/2005/8/layout/default"/>
    <dgm:cxn modelId="{10E3895A-6AAE-4154-B9F7-0977BE444DB2}" type="presOf" srcId="{649E7ECA-849C-4BC2-A027-BBECB9C76819}" destId="{6FB4E25D-31C7-43D7-A4EB-B0D42290E64E}" srcOrd="0" destOrd="0" presId="urn:microsoft.com/office/officeart/2005/8/layout/default"/>
    <dgm:cxn modelId="{1A152ABC-C8A4-437B-9B6C-87AA9C8F50C1}" srcId="{FEFFBF86-FA97-4102-93CE-CB3325358652}" destId="{649E7ECA-849C-4BC2-A027-BBECB9C76819}" srcOrd="1" destOrd="0" parTransId="{0B7212A9-BA9F-4F5C-B1AE-942C0E82A8F7}" sibTransId="{44E97469-9B7B-4A06-AD16-97A0EADE8D86}"/>
    <dgm:cxn modelId="{0F3D6BBD-FF24-4338-88FB-D754213F404B}" srcId="{FEFFBF86-FA97-4102-93CE-CB3325358652}" destId="{A74457B8-1122-4AF0-83C6-E51998C65F0A}" srcOrd="5" destOrd="0" parTransId="{ABE50D61-ABDB-49AA-9000-18AEFE5CA2E7}" sibTransId="{9D623934-1953-4D13-9939-B527A660DA11}"/>
    <dgm:cxn modelId="{1456CCCC-92E6-444F-BFE6-739F5AB494FF}" type="presOf" srcId="{FEFFBF86-FA97-4102-93CE-CB3325358652}" destId="{105A2787-CA25-4C6D-A58A-71C1F3D14445}" srcOrd="0" destOrd="0" presId="urn:microsoft.com/office/officeart/2005/8/layout/default"/>
    <dgm:cxn modelId="{3A9374BB-C2DD-4FE1-B67F-86246000FABA}" type="presParOf" srcId="{105A2787-CA25-4C6D-A58A-71C1F3D14445}" destId="{954A8ED4-5C3D-440F-8515-0E1E04C8F1D0}" srcOrd="0" destOrd="0" presId="urn:microsoft.com/office/officeart/2005/8/layout/default"/>
    <dgm:cxn modelId="{929927A0-8202-400B-8AC9-B1548342A5C9}" type="presParOf" srcId="{105A2787-CA25-4C6D-A58A-71C1F3D14445}" destId="{8FCBF705-B827-40B3-922D-0CC2FD06CA83}" srcOrd="1" destOrd="0" presId="urn:microsoft.com/office/officeart/2005/8/layout/default"/>
    <dgm:cxn modelId="{C241CA13-172C-4E05-8368-EFF0021E2680}" type="presParOf" srcId="{105A2787-CA25-4C6D-A58A-71C1F3D14445}" destId="{6FB4E25D-31C7-43D7-A4EB-B0D42290E64E}" srcOrd="2" destOrd="0" presId="urn:microsoft.com/office/officeart/2005/8/layout/default"/>
    <dgm:cxn modelId="{C2C315A9-5C65-49D2-99D6-19B63030E32D}" type="presParOf" srcId="{105A2787-CA25-4C6D-A58A-71C1F3D14445}" destId="{A91785C8-857C-4275-B806-87A1B6CB2C31}" srcOrd="3" destOrd="0" presId="urn:microsoft.com/office/officeart/2005/8/layout/default"/>
    <dgm:cxn modelId="{8BFCBDE2-57D1-4487-888A-A36DA4ABA213}" type="presParOf" srcId="{105A2787-CA25-4C6D-A58A-71C1F3D14445}" destId="{5D05789B-77AB-4826-8961-A3B0DFA346B4}" srcOrd="4" destOrd="0" presId="urn:microsoft.com/office/officeart/2005/8/layout/default"/>
    <dgm:cxn modelId="{CEF0F7C4-FC34-4C57-A327-9A982B3571A7}" type="presParOf" srcId="{105A2787-CA25-4C6D-A58A-71C1F3D14445}" destId="{D3FD6B55-7139-4D79-8163-7747D1524566}" srcOrd="5" destOrd="0" presId="urn:microsoft.com/office/officeart/2005/8/layout/default"/>
    <dgm:cxn modelId="{B74714F9-6749-49E4-A09F-37D73BC0C845}" type="presParOf" srcId="{105A2787-CA25-4C6D-A58A-71C1F3D14445}" destId="{0F50E9B7-8AFA-4CFB-9287-503B0C093B4C}" srcOrd="6" destOrd="0" presId="urn:microsoft.com/office/officeart/2005/8/layout/default"/>
    <dgm:cxn modelId="{ECC5479C-295A-41BF-8E44-30129264437A}" type="presParOf" srcId="{105A2787-CA25-4C6D-A58A-71C1F3D14445}" destId="{416CD2BE-7E49-4A9D-A826-9C62694E1CA5}" srcOrd="7" destOrd="0" presId="urn:microsoft.com/office/officeart/2005/8/layout/default"/>
    <dgm:cxn modelId="{075B62CD-D848-40F6-8DB7-ECA3E7F5EE48}" type="presParOf" srcId="{105A2787-CA25-4C6D-A58A-71C1F3D14445}" destId="{49538279-0F2E-4562-BA6B-6AEC66840C89}" srcOrd="8" destOrd="0" presId="urn:microsoft.com/office/officeart/2005/8/layout/default"/>
    <dgm:cxn modelId="{D2A0C55D-1D71-4CA4-AEA6-59D33FF01481}" type="presParOf" srcId="{105A2787-CA25-4C6D-A58A-71C1F3D14445}" destId="{B6C6A79E-6C5E-4168-B61B-465C8F052B6B}" srcOrd="9" destOrd="0" presId="urn:microsoft.com/office/officeart/2005/8/layout/default"/>
    <dgm:cxn modelId="{577C2AFF-B236-4F6C-A1AC-0686E57A4A77}" type="presParOf" srcId="{105A2787-CA25-4C6D-A58A-71C1F3D14445}" destId="{509EBCB5-DCF7-4A47-817A-E3EABA71B8D9}" srcOrd="10" destOrd="0" presId="urn:microsoft.com/office/officeart/2005/8/layout/default"/>
    <dgm:cxn modelId="{46C0C758-DC9C-4C9B-B7D7-C17A87A9A27C}" type="presParOf" srcId="{105A2787-CA25-4C6D-A58A-71C1F3D14445}" destId="{7B773F5A-5DED-4284-A422-563F824B1615}" srcOrd="11" destOrd="0" presId="urn:microsoft.com/office/officeart/2005/8/layout/default"/>
    <dgm:cxn modelId="{26E4626D-8ADE-4E55-B3F3-ABA15CC33A5D}" type="presParOf" srcId="{105A2787-CA25-4C6D-A58A-71C1F3D14445}" destId="{A614901B-5054-44E9-8E6B-69FF7CDCAC5E}"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1A5FFF-3A76-422C-BE44-83B5B12C13F4}"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8A5438B9-D473-42A0-9CBF-A66BEB175F52}">
      <dgm:prSet phldrT="[Text]" custT="1"/>
      <dgm:spPr>
        <a:xfrm>
          <a:off x="2413957" y="1492699"/>
          <a:ext cx="903594" cy="903594"/>
        </a:xfrm>
        <a:prstGeom prst="ellipse">
          <a:avLst/>
        </a:prstGeom>
        <a:solidFill>
          <a:sysClr val="windowText" lastClr="000000"/>
        </a:solidFill>
        <a:ln w="25400" cap="flat" cmpd="sng" algn="ctr">
          <a:solidFill>
            <a:sysClr val="window" lastClr="FFFFFF">
              <a:hueOff val="0"/>
              <a:satOff val="0"/>
              <a:lumOff val="0"/>
              <a:alphaOff val="0"/>
            </a:sysClr>
          </a:solidFill>
          <a:prstDash val="solid"/>
          <a:miter lim="800000"/>
        </a:ln>
        <a:effectLst/>
      </dgm:spPr>
      <dgm:t>
        <a:bodyPr/>
        <a:lstStyle/>
        <a:p>
          <a:pPr algn="ctr">
            <a:buNone/>
          </a:pPr>
          <a:r>
            <a:rPr lang="en-GB" sz="1500" b="1" dirty="0">
              <a:solidFill>
                <a:sysClr val="window" lastClr="FFFFFF"/>
              </a:solidFill>
              <a:latin typeface="Arial" panose="020B0604020202020204" pitchFamily="34" charset="0"/>
              <a:ea typeface="+mn-ea"/>
              <a:cs typeface="Arial" panose="020B0604020202020204" pitchFamily="34" charset="0"/>
            </a:rPr>
            <a:t>Gofalwr</a:t>
          </a:r>
        </a:p>
      </dgm:t>
    </dgm:pt>
    <dgm:pt modelId="{9853E7B9-52EF-41AB-BB58-E20A092FAE7E}" type="parTrans" cxnId="{AF5D0460-BCA0-49EB-84CE-0BA2144606FA}">
      <dgm:prSet/>
      <dgm:spPr/>
      <dgm:t>
        <a:bodyPr/>
        <a:lstStyle/>
        <a:p>
          <a:pPr algn="ctr"/>
          <a:endParaRPr lang="en-GB" b="1"/>
        </a:p>
      </dgm:t>
    </dgm:pt>
    <dgm:pt modelId="{2F9308A9-C809-408C-924D-9C3C6047CA58}" type="sibTrans" cxnId="{AF5D0460-BCA0-49EB-84CE-0BA2144606FA}">
      <dgm:prSet/>
      <dgm:spPr/>
      <dgm:t>
        <a:bodyPr/>
        <a:lstStyle/>
        <a:p>
          <a:pPr algn="ctr"/>
          <a:endParaRPr lang="en-GB" b="1"/>
        </a:p>
      </dgm:t>
    </dgm:pt>
    <dgm:pt modelId="{8F2FBBAA-91E5-4057-B4FD-7F7D66479A96}">
      <dgm:prSet phldrT="[Text]" custT="1"/>
      <dgm:spPr>
        <a:xfrm>
          <a:off x="2304538" y="6216"/>
          <a:ext cx="1122433" cy="1122433"/>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gm:spPr>
      <dgm:t>
        <a:bodyPr/>
        <a:lstStyle/>
        <a:p>
          <a:pPr algn="ctr">
            <a:buNone/>
          </a:pPr>
          <a:r>
            <a:rPr lang="en-GB" sz="900" b="1" dirty="0">
              <a:solidFill>
                <a:sysClr val="window" lastClr="FFFFFF"/>
              </a:solidFill>
              <a:latin typeface="Arial" panose="020B0604020202020204" pitchFamily="34" charset="0"/>
              <a:ea typeface="+mn-ea"/>
              <a:cs typeface="Arial" panose="020B0604020202020204" pitchFamily="34" charset="0"/>
            </a:rPr>
            <a:t>Cymorth i lywio'r berthynas gyda'r person y mae 'n nhw'n gofalu amdano/</a:t>
          </a:r>
          <a:br>
            <a:rPr lang="en-GB" sz="900" b="1" dirty="0">
              <a:solidFill>
                <a:sysClr val="window" lastClr="FFFFFF"/>
              </a:solidFill>
              <a:latin typeface="Arial" panose="020B0604020202020204" pitchFamily="34" charset="0"/>
              <a:ea typeface="+mn-ea"/>
              <a:cs typeface="Arial" panose="020B0604020202020204" pitchFamily="34" charset="0"/>
            </a:rPr>
          </a:br>
          <a:r>
            <a:rPr lang="en-GB" sz="900" b="1" dirty="0">
              <a:solidFill>
                <a:sysClr val="window" lastClr="FFFFFF"/>
              </a:solidFill>
              <a:latin typeface="Arial" panose="020B0604020202020204" pitchFamily="34" charset="0"/>
              <a:ea typeface="+mn-ea"/>
              <a:cs typeface="Arial" panose="020B0604020202020204" pitchFamily="34" charset="0"/>
            </a:rPr>
            <a:t>amdani</a:t>
          </a:r>
        </a:p>
      </dgm:t>
    </dgm:pt>
    <dgm:pt modelId="{96D876A5-26D1-4F50-A691-40BB15CA2CEE}" type="parTrans" cxnId="{E76DA2AE-9867-4FE9-A2C7-B4DE745615C6}">
      <dgm:prSet/>
      <dgm:spPr>
        <a:xfrm rot="5400000">
          <a:off x="2769281" y="1179592"/>
          <a:ext cx="192946" cy="273086"/>
        </a:xfrm>
        <a:prstGeom prst="rightArrow">
          <a:avLst>
            <a:gd name="adj1" fmla="val 60000"/>
            <a:gd name="adj2" fmla="val 50000"/>
          </a:avLst>
        </a:prstGeom>
        <a:solidFill>
          <a:srgbClr val="4F81BD">
            <a:tint val="60000"/>
            <a:hueOff val="0"/>
            <a:satOff val="0"/>
            <a:lumOff val="0"/>
            <a:alphaOff val="0"/>
          </a:srgbClr>
        </a:solidFill>
        <a:ln>
          <a:noFill/>
        </a:ln>
        <a:effectLst/>
      </dgm:spPr>
      <dgm:t>
        <a:bodyPr/>
        <a:lstStyle/>
        <a:p>
          <a:pPr algn="ctr">
            <a:buNone/>
          </a:pPr>
          <a:endParaRPr lang="en-GB" b="1" dirty="0">
            <a:solidFill>
              <a:sysClr val="window" lastClr="FFFFFF"/>
            </a:solidFill>
            <a:latin typeface="Calibri"/>
            <a:ea typeface="+mn-ea"/>
            <a:cs typeface="+mn-cs"/>
          </a:endParaRPr>
        </a:p>
      </dgm:t>
    </dgm:pt>
    <dgm:pt modelId="{8AA01AA1-EB9E-4D37-9C34-316929BC07BB}" type="sibTrans" cxnId="{E76DA2AE-9867-4FE9-A2C7-B4DE745615C6}">
      <dgm:prSet/>
      <dgm:spPr/>
      <dgm:t>
        <a:bodyPr/>
        <a:lstStyle/>
        <a:p>
          <a:pPr algn="ctr"/>
          <a:endParaRPr lang="en-GB" b="1"/>
        </a:p>
      </dgm:t>
    </dgm:pt>
    <dgm:pt modelId="{4126803F-5E32-4E2B-88EA-B950D0AAE794}">
      <dgm:prSet phldrT="[Text]" custT="1"/>
      <dgm:spPr>
        <a:xfrm>
          <a:off x="3497109" y="694748"/>
          <a:ext cx="1122433" cy="1122433"/>
        </a:xfrm>
        <a:prstGeom prst="ellipse">
          <a:avLst/>
        </a:prstGeom>
        <a:solidFill>
          <a:srgbClr val="9BBB59"/>
        </a:solidFill>
        <a:ln w="25400" cap="flat" cmpd="sng" algn="ctr">
          <a:solidFill>
            <a:sysClr val="window" lastClr="FFFFFF">
              <a:hueOff val="0"/>
              <a:satOff val="0"/>
              <a:lumOff val="0"/>
              <a:alphaOff val="0"/>
            </a:sysClr>
          </a:solidFill>
          <a:prstDash val="solid"/>
          <a:miter lim="800000"/>
        </a:ln>
        <a:effectLst/>
      </dgm:spPr>
      <dgm:t>
        <a:bodyPr/>
        <a:lstStyle/>
        <a:p>
          <a:pPr algn="ctr">
            <a:buNone/>
          </a:pPr>
          <a:r>
            <a:rPr lang="en-GB" sz="900" b="1" dirty="0">
              <a:solidFill>
                <a:sysClr val="window" lastClr="FFFFFF"/>
              </a:solidFill>
              <a:latin typeface="Arial" panose="020B0604020202020204" pitchFamily="34" charset="0"/>
              <a:ea typeface="+mn-ea"/>
              <a:cs typeface="Arial" panose="020B0604020202020204" pitchFamily="34" charset="0"/>
            </a:rPr>
            <a:t>Cymorth i reoli'r cyflwr a'r symptomau </a:t>
          </a:r>
        </a:p>
      </dgm:t>
    </dgm:pt>
    <dgm:pt modelId="{CE86489C-3E7D-41F8-975E-13791697D898}" type="parTrans" cxnId="{4368A084-1694-4C1B-BF7B-65A9AFE3BB87}">
      <dgm:prSet/>
      <dgm:spPr>
        <a:xfrm rot="8858677">
          <a:off x="3313458" y="1493772"/>
          <a:ext cx="192946" cy="273086"/>
        </a:xfrm>
        <a:prstGeom prst="rightArrow">
          <a:avLst>
            <a:gd name="adj1" fmla="val 60000"/>
            <a:gd name="adj2" fmla="val 50000"/>
          </a:avLst>
        </a:prstGeom>
        <a:solidFill>
          <a:srgbClr val="4F81BD">
            <a:tint val="60000"/>
            <a:hueOff val="0"/>
            <a:satOff val="0"/>
            <a:lumOff val="0"/>
            <a:alphaOff val="0"/>
          </a:srgbClr>
        </a:solidFill>
        <a:ln>
          <a:noFill/>
        </a:ln>
        <a:effectLst/>
      </dgm:spPr>
      <dgm:t>
        <a:bodyPr/>
        <a:lstStyle/>
        <a:p>
          <a:pPr algn="ctr">
            <a:buNone/>
          </a:pPr>
          <a:endParaRPr lang="en-GB" b="1" dirty="0">
            <a:solidFill>
              <a:sysClr val="window" lastClr="FFFFFF"/>
            </a:solidFill>
            <a:latin typeface="Calibri"/>
            <a:ea typeface="+mn-ea"/>
            <a:cs typeface="+mn-cs"/>
          </a:endParaRPr>
        </a:p>
      </dgm:t>
    </dgm:pt>
    <dgm:pt modelId="{3F46037F-FC41-4616-9600-CA5B6AD77C16}" type="sibTrans" cxnId="{4368A084-1694-4C1B-BF7B-65A9AFE3BB87}">
      <dgm:prSet/>
      <dgm:spPr/>
      <dgm:t>
        <a:bodyPr/>
        <a:lstStyle/>
        <a:p>
          <a:pPr algn="ctr"/>
          <a:endParaRPr lang="en-GB" b="1"/>
        </a:p>
      </dgm:t>
    </dgm:pt>
    <dgm:pt modelId="{79FDADAE-3F94-4468-BCD4-6E4B80629700}">
      <dgm:prSet phldrT="[Text]" custT="1"/>
      <dgm:spPr>
        <a:xfrm>
          <a:off x="1111966" y="2071811"/>
          <a:ext cx="1122433" cy="1122433"/>
        </a:xfrm>
        <a:prstGeom prst="ellipse">
          <a:avLst/>
        </a:prstGeom>
        <a:solidFill>
          <a:srgbClr val="4BACC6"/>
        </a:solidFill>
        <a:ln w="25400" cap="flat" cmpd="sng" algn="ctr">
          <a:solidFill>
            <a:sysClr val="window" lastClr="FFFFFF">
              <a:hueOff val="0"/>
              <a:satOff val="0"/>
              <a:lumOff val="0"/>
              <a:alphaOff val="0"/>
            </a:sysClr>
          </a:solidFill>
          <a:prstDash val="solid"/>
          <a:miter lim="800000"/>
        </a:ln>
        <a:effectLst/>
      </dgm:spPr>
      <dgm:t>
        <a:bodyPr/>
        <a:lstStyle/>
        <a:p>
          <a:pPr algn="ctr">
            <a:buNone/>
          </a:pPr>
          <a:r>
            <a:rPr lang="en-GB" sz="900" b="1" dirty="0">
              <a:solidFill>
                <a:sysClr val="window" lastClr="FFFFFF"/>
              </a:solidFill>
              <a:latin typeface="+mn-lt"/>
              <a:ea typeface="+mn-ea"/>
              <a:cs typeface="+mn-cs"/>
            </a:rPr>
            <a:t>Cymorth i lywio perthynas gyda'r teulu a ffrindiau</a:t>
          </a:r>
        </a:p>
      </dgm:t>
    </dgm:pt>
    <dgm:pt modelId="{C799DB79-938B-409B-ACF7-08D69EE60350}" type="parTrans" cxnId="{83ED748A-287D-4971-825B-B20C757B7A9D}">
      <dgm:prSet/>
      <dgm:spPr>
        <a:xfrm rot="19521872">
          <a:off x="2225105" y="2122133"/>
          <a:ext cx="192946" cy="273086"/>
        </a:xfrm>
        <a:prstGeom prst="rightArrow">
          <a:avLst>
            <a:gd name="adj1" fmla="val 60000"/>
            <a:gd name="adj2" fmla="val 50000"/>
          </a:avLst>
        </a:prstGeom>
        <a:solidFill>
          <a:srgbClr val="4F81BD">
            <a:tint val="60000"/>
            <a:hueOff val="0"/>
            <a:satOff val="0"/>
            <a:lumOff val="0"/>
            <a:alphaOff val="0"/>
          </a:srgbClr>
        </a:solidFill>
        <a:ln>
          <a:noFill/>
        </a:ln>
        <a:effectLst/>
      </dgm:spPr>
      <dgm:t>
        <a:bodyPr/>
        <a:lstStyle/>
        <a:p>
          <a:pPr algn="ctr">
            <a:buNone/>
          </a:pPr>
          <a:endParaRPr lang="en-GB" b="1" dirty="0">
            <a:solidFill>
              <a:sysClr val="window" lastClr="FFFFFF"/>
            </a:solidFill>
            <a:latin typeface="Calibri"/>
            <a:ea typeface="+mn-ea"/>
            <a:cs typeface="+mn-cs"/>
          </a:endParaRPr>
        </a:p>
      </dgm:t>
    </dgm:pt>
    <dgm:pt modelId="{49C70DF7-D99D-4156-89D7-320F2CD9BC2F}" type="sibTrans" cxnId="{83ED748A-287D-4971-825B-B20C757B7A9D}">
      <dgm:prSet/>
      <dgm:spPr/>
      <dgm:t>
        <a:bodyPr/>
        <a:lstStyle/>
        <a:p>
          <a:pPr algn="ctr"/>
          <a:endParaRPr lang="en-GB" b="1"/>
        </a:p>
      </dgm:t>
    </dgm:pt>
    <dgm:pt modelId="{5E31369C-0C25-44BD-AE16-199FEE896773}">
      <dgm:prSet phldrT="[Text]" custT="1"/>
      <dgm:spPr>
        <a:xfrm>
          <a:off x="1111966" y="694748"/>
          <a:ext cx="1122433" cy="1122433"/>
        </a:xfrm>
        <a:prstGeom prst="ellipse">
          <a:avLst/>
        </a:prstGeom>
        <a:solidFill>
          <a:srgbClr val="F79646"/>
        </a:solidFill>
        <a:ln w="25400" cap="flat" cmpd="sng" algn="ctr">
          <a:solidFill>
            <a:sysClr val="window" lastClr="FFFFFF">
              <a:hueOff val="0"/>
              <a:satOff val="0"/>
              <a:lumOff val="0"/>
              <a:alphaOff val="0"/>
            </a:sysClr>
          </a:solidFill>
          <a:prstDash val="solid"/>
          <a:miter lim="800000"/>
        </a:ln>
        <a:effectLst/>
      </dgm:spPr>
      <dgm:t>
        <a:bodyPr/>
        <a:lstStyle/>
        <a:p>
          <a:pPr algn="ctr">
            <a:lnSpc>
              <a:spcPct val="100000"/>
            </a:lnSpc>
            <a:buNone/>
          </a:pPr>
          <a:r>
            <a:rPr lang="en-GB" sz="870" b="1" kern="1200" dirty="0">
              <a:solidFill>
                <a:sysClr val="window" lastClr="FFFFFF"/>
              </a:solidFill>
              <a:latin typeface="Arial" panose="020B0604020202020204" pitchFamily="34" charset="0"/>
              <a:ea typeface="+mn-ea"/>
              <a:cs typeface="Arial" panose="020B0604020202020204" pitchFamily="34" charset="0"/>
            </a:rPr>
            <a:t>Cymorth i gael mynediad a chael eu gwerthfawrogi gan y gymuned  y maen nhw'n byw, yn gweithio ac yn cymdeithasu  ynddi</a:t>
          </a:r>
        </a:p>
      </dgm:t>
    </dgm:pt>
    <dgm:pt modelId="{128AA762-54B1-4B2F-8B68-E5AB1BD6204E}" type="parTrans" cxnId="{6F408336-8F34-4E54-B638-8F77C1BDCE00}">
      <dgm:prSet/>
      <dgm:spPr>
        <a:xfrm rot="1821886">
          <a:off x="2225105" y="1493772"/>
          <a:ext cx="192946" cy="273086"/>
        </a:xfrm>
        <a:prstGeom prst="rightArrow">
          <a:avLst/>
        </a:prstGeom>
        <a:solidFill>
          <a:srgbClr val="4F81BD">
            <a:tint val="60000"/>
            <a:hueOff val="0"/>
            <a:satOff val="0"/>
            <a:lumOff val="0"/>
            <a:alphaOff val="0"/>
          </a:srgbClr>
        </a:solidFill>
        <a:ln>
          <a:noFill/>
        </a:ln>
        <a:effectLst/>
      </dgm:spPr>
      <dgm:t>
        <a:bodyPr/>
        <a:lstStyle/>
        <a:p>
          <a:pPr algn="ctr">
            <a:buNone/>
          </a:pPr>
          <a:endParaRPr lang="en-GB" b="1" dirty="0">
            <a:solidFill>
              <a:sysClr val="window" lastClr="FFFFFF"/>
            </a:solidFill>
            <a:latin typeface="Calibri"/>
            <a:ea typeface="+mn-ea"/>
            <a:cs typeface="+mn-cs"/>
          </a:endParaRPr>
        </a:p>
      </dgm:t>
    </dgm:pt>
    <dgm:pt modelId="{9AB2C35F-6C2F-4273-83C0-28DAF981D3BF}" type="sibTrans" cxnId="{6F408336-8F34-4E54-B638-8F77C1BDCE00}">
      <dgm:prSet/>
      <dgm:spPr/>
      <dgm:t>
        <a:bodyPr/>
        <a:lstStyle/>
        <a:p>
          <a:pPr algn="ctr"/>
          <a:endParaRPr lang="en-GB" b="1"/>
        </a:p>
      </dgm:t>
    </dgm:pt>
    <dgm:pt modelId="{E0546A29-2485-4C96-908B-496C652A240D}">
      <dgm:prSet custT="1"/>
      <dgm:spPr>
        <a:xfrm>
          <a:off x="3497109" y="2071811"/>
          <a:ext cx="1122433" cy="1122433"/>
        </a:xfrm>
        <a:prstGeom prst="ellipse">
          <a:avLst/>
        </a:prstGeom>
        <a:solidFill>
          <a:srgbClr val="C0504D"/>
        </a:solidFill>
        <a:ln w="25400" cap="flat" cmpd="sng" algn="ctr">
          <a:solidFill>
            <a:sysClr val="window" lastClr="FFFFFF">
              <a:hueOff val="0"/>
              <a:satOff val="0"/>
              <a:lumOff val="0"/>
              <a:alphaOff val="0"/>
            </a:sysClr>
          </a:solidFill>
          <a:prstDash val="solid"/>
          <a:miter lim="800000"/>
        </a:ln>
        <a:effectLst/>
      </dgm:spPr>
      <dgm:t>
        <a:bodyPr/>
        <a:lstStyle/>
        <a:p>
          <a:pPr algn="ctr">
            <a:buNone/>
          </a:pPr>
          <a:r>
            <a:rPr lang="en-GB" sz="900" b="1" dirty="0">
              <a:solidFill>
                <a:sysClr val="window" lastClr="FFFFFF"/>
              </a:solidFill>
              <a:latin typeface="Arial" panose="020B0604020202020204" pitchFamily="34" charset="0"/>
              <a:ea typeface="+mn-ea"/>
              <a:cs typeface="Arial" panose="020B0604020202020204" pitchFamily="34" charset="0"/>
            </a:rPr>
            <a:t>Cymorth i gynnal rolau eraill a'u synnwyr o hunaaniaeth ar ôl bod yn ofalwr</a:t>
          </a:r>
        </a:p>
      </dgm:t>
    </dgm:pt>
    <dgm:pt modelId="{F750C47B-B994-425A-BF6F-FAD955F2D814}" type="parTrans" cxnId="{416322C5-52AA-4ACE-8318-335D33D6F8E1}">
      <dgm:prSet/>
      <dgm:spPr>
        <a:xfrm rot="12367048">
          <a:off x="3313458" y="2122133"/>
          <a:ext cx="192946" cy="273086"/>
        </a:xfrm>
        <a:prstGeom prst="rightArrow">
          <a:avLst>
            <a:gd name="adj1" fmla="val 60000"/>
            <a:gd name="adj2" fmla="val 50000"/>
          </a:avLst>
        </a:prstGeom>
        <a:solidFill>
          <a:srgbClr val="4F81BD">
            <a:tint val="60000"/>
            <a:hueOff val="0"/>
            <a:satOff val="0"/>
            <a:lumOff val="0"/>
            <a:alphaOff val="0"/>
          </a:srgbClr>
        </a:solidFill>
        <a:ln>
          <a:noFill/>
        </a:ln>
        <a:effectLst/>
      </dgm:spPr>
      <dgm:t>
        <a:bodyPr/>
        <a:lstStyle/>
        <a:p>
          <a:pPr algn="ctr">
            <a:buNone/>
          </a:pPr>
          <a:endParaRPr lang="en-GB" b="1" dirty="0">
            <a:solidFill>
              <a:sysClr val="window" lastClr="FFFFFF"/>
            </a:solidFill>
            <a:latin typeface="Calibri"/>
            <a:ea typeface="+mn-ea"/>
            <a:cs typeface="+mn-cs"/>
          </a:endParaRPr>
        </a:p>
      </dgm:t>
    </dgm:pt>
    <dgm:pt modelId="{959D4689-F86F-4F04-9A3B-2B5C61EE22BE}" type="sibTrans" cxnId="{416322C5-52AA-4ACE-8318-335D33D6F8E1}">
      <dgm:prSet/>
      <dgm:spPr/>
      <dgm:t>
        <a:bodyPr/>
        <a:lstStyle/>
        <a:p>
          <a:pPr algn="ctr"/>
          <a:endParaRPr lang="en-GB" b="1"/>
        </a:p>
      </dgm:t>
    </dgm:pt>
    <dgm:pt modelId="{CEA8978F-7A2A-4CD3-9E70-8666E572AC37}">
      <dgm:prSet custT="1"/>
      <dgm:spPr>
        <a:xfrm>
          <a:off x="2304538" y="2760342"/>
          <a:ext cx="1122433" cy="1122433"/>
        </a:xfrm>
        <a:prstGeom prst="ellipse">
          <a:avLst/>
        </a:prstGeom>
        <a:solidFill>
          <a:srgbClr val="8064A2"/>
        </a:solidFill>
        <a:ln w="25400" cap="flat" cmpd="sng" algn="ctr">
          <a:solidFill>
            <a:sysClr val="window" lastClr="FFFFFF">
              <a:hueOff val="0"/>
              <a:satOff val="0"/>
              <a:lumOff val="0"/>
              <a:alphaOff val="0"/>
            </a:sysClr>
          </a:solidFill>
          <a:prstDash val="solid"/>
          <a:miter lim="800000"/>
        </a:ln>
        <a:effectLst/>
      </dgm:spPr>
      <dgm:t>
        <a:bodyPr/>
        <a:lstStyle/>
        <a:p>
          <a:pPr algn="ctr">
            <a:buNone/>
          </a:pPr>
          <a:r>
            <a:rPr lang="en-GB" sz="900" b="1" dirty="0">
              <a:solidFill>
                <a:sysClr val="window" lastClr="FFFFFF"/>
              </a:solidFill>
              <a:latin typeface="Arial" panose="020B0604020202020204" pitchFamily="34" charset="0"/>
              <a:ea typeface="+mn-ea"/>
              <a:cs typeface="Arial" panose="020B0604020202020204" pitchFamily="34" charset="0"/>
            </a:rPr>
            <a:t>Wedi'u grymuso i gael perthynas gyda gweithwyr proffesiynol </a:t>
          </a:r>
        </a:p>
      </dgm:t>
    </dgm:pt>
    <dgm:pt modelId="{B26D90F9-3522-4069-8DC9-94F94C238768}" type="parTrans" cxnId="{F7F80BD3-6EE9-4180-9D88-D8D81F2CC0EA}">
      <dgm:prSet/>
      <dgm:spPr>
        <a:xfrm rot="16028710">
          <a:off x="2769281" y="2436314"/>
          <a:ext cx="192946" cy="273086"/>
        </a:xfrm>
        <a:prstGeom prst="rightArrow">
          <a:avLst>
            <a:gd name="adj1" fmla="val 60000"/>
            <a:gd name="adj2" fmla="val 50000"/>
          </a:avLst>
        </a:prstGeom>
        <a:solidFill>
          <a:srgbClr val="4F81BD">
            <a:tint val="60000"/>
            <a:hueOff val="0"/>
            <a:satOff val="0"/>
            <a:lumOff val="0"/>
            <a:alphaOff val="0"/>
          </a:srgbClr>
        </a:solidFill>
        <a:ln>
          <a:noFill/>
        </a:ln>
        <a:effectLst/>
      </dgm:spPr>
      <dgm:t>
        <a:bodyPr/>
        <a:lstStyle/>
        <a:p>
          <a:pPr algn="ctr">
            <a:buNone/>
          </a:pPr>
          <a:endParaRPr lang="en-GB" b="1" dirty="0">
            <a:solidFill>
              <a:sysClr val="window" lastClr="FFFFFF"/>
            </a:solidFill>
            <a:latin typeface="Calibri"/>
            <a:ea typeface="+mn-ea"/>
            <a:cs typeface="+mn-cs"/>
          </a:endParaRPr>
        </a:p>
      </dgm:t>
    </dgm:pt>
    <dgm:pt modelId="{37ACD3E7-B986-434A-ADF4-E45047D5D0DE}" type="sibTrans" cxnId="{F7F80BD3-6EE9-4180-9D88-D8D81F2CC0EA}">
      <dgm:prSet/>
      <dgm:spPr/>
      <dgm:t>
        <a:bodyPr/>
        <a:lstStyle/>
        <a:p>
          <a:pPr algn="ctr"/>
          <a:endParaRPr lang="en-GB" b="1"/>
        </a:p>
      </dgm:t>
    </dgm:pt>
    <dgm:pt modelId="{93702A33-DA5E-4D39-87B4-6AE993A352D6}" type="pres">
      <dgm:prSet presAssocID="{601A5FFF-3A76-422C-BE44-83B5B12C13F4}" presName="Name0" presStyleCnt="0">
        <dgm:presLayoutVars>
          <dgm:chMax val="1"/>
          <dgm:dir/>
          <dgm:animLvl val="ctr"/>
          <dgm:resizeHandles val="exact"/>
        </dgm:presLayoutVars>
      </dgm:prSet>
      <dgm:spPr/>
    </dgm:pt>
    <dgm:pt modelId="{3A739B1B-0871-40B2-9DA9-F3EBB2A139FF}" type="pres">
      <dgm:prSet presAssocID="{8A5438B9-D473-42A0-9CBF-A66BEB175F52}" presName="centerShape" presStyleLbl="node0" presStyleIdx="0" presStyleCnt="1" custAng="0" custScaleX="107566" custScaleY="103702"/>
      <dgm:spPr>
        <a:prstGeom prst="ellipse">
          <a:avLst/>
        </a:prstGeom>
      </dgm:spPr>
    </dgm:pt>
    <dgm:pt modelId="{E55DB8FE-AFCD-4503-86A7-EB5B0DCF011F}" type="pres">
      <dgm:prSet presAssocID="{96D876A5-26D1-4F50-A691-40BB15CA2CEE}" presName="parTrans" presStyleLbl="sibTrans2D1" presStyleIdx="0" presStyleCnt="6" custAng="10800000"/>
      <dgm:spPr>
        <a:prstGeom prst="rightArrow">
          <a:avLst>
            <a:gd name="adj1" fmla="val 60000"/>
            <a:gd name="adj2" fmla="val 50000"/>
          </a:avLst>
        </a:prstGeom>
      </dgm:spPr>
    </dgm:pt>
    <dgm:pt modelId="{98E53223-43E4-4356-8A8E-B69D4C9AA14B}" type="pres">
      <dgm:prSet presAssocID="{96D876A5-26D1-4F50-A691-40BB15CA2CEE}" presName="connectorText" presStyleLbl="sibTrans2D1" presStyleIdx="0" presStyleCnt="6"/>
      <dgm:spPr/>
    </dgm:pt>
    <dgm:pt modelId="{D89E516E-B614-43A4-980E-C1049A966BF8}" type="pres">
      <dgm:prSet presAssocID="{8F2FBBAA-91E5-4057-B4FD-7F7D66479A96}" presName="node" presStyleLbl="node1" presStyleIdx="0" presStyleCnt="6" custScaleX="109210">
        <dgm:presLayoutVars>
          <dgm:bulletEnabled val="1"/>
        </dgm:presLayoutVars>
      </dgm:prSet>
      <dgm:spPr>
        <a:prstGeom prst="ellipse">
          <a:avLst/>
        </a:prstGeom>
      </dgm:spPr>
    </dgm:pt>
    <dgm:pt modelId="{5A0A6F0A-C0BB-48F3-B2F0-CD5F7DAA374D}" type="pres">
      <dgm:prSet presAssocID="{CE86489C-3E7D-41F8-975E-13791697D898}" presName="parTrans" presStyleLbl="sibTrans2D1" presStyleIdx="1" presStyleCnt="6" custAng="10658677"/>
      <dgm:spPr>
        <a:prstGeom prst="rightArrow">
          <a:avLst>
            <a:gd name="adj1" fmla="val 60000"/>
            <a:gd name="adj2" fmla="val 50000"/>
          </a:avLst>
        </a:prstGeom>
      </dgm:spPr>
    </dgm:pt>
    <dgm:pt modelId="{D4812FE8-270E-4358-A4D1-A22C1A4F3E8F}" type="pres">
      <dgm:prSet presAssocID="{CE86489C-3E7D-41F8-975E-13791697D898}" presName="connectorText" presStyleLbl="sibTrans2D1" presStyleIdx="1" presStyleCnt="6"/>
      <dgm:spPr/>
    </dgm:pt>
    <dgm:pt modelId="{43684449-7EDF-4C39-8127-11F655EBB1AD}" type="pres">
      <dgm:prSet presAssocID="{4126803F-5E32-4E2B-88EA-B950D0AAE794}" presName="node" presStyleLbl="node1" presStyleIdx="1" presStyleCnt="6" custRadScaleRad="99356" custRadScaleInc="2166">
        <dgm:presLayoutVars>
          <dgm:bulletEnabled val="1"/>
        </dgm:presLayoutVars>
      </dgm:prSet>
      <dgm:spPr>
        <a:prstGeom prst="ellipse">
          <a:avLst/>
        </a:prstGeom>
      </dgm:spPr>
    </dgm:pt>
    <dgm:pt modelId="{AED8D1C0-D64F-4F8F-AB29-2FA3EAD27F02}" type="pres">
      <dgm:prSet presAssocID="{F750C47B-B994-425A-BF6F-FAD955F2D814}" presName="parTrans" presStyleLbl="sibTrans2D1" presStyleIdx="2" presStyleCnt="6" custAng="10567048"/>
      <dgm:spPr>
        <a:prstGeom prst="rightArrow">
          <a:avLst>
            <a:gd name="adj1" fmla="val 60000"/>
            <a:gd name="adj2" fmla="val 50000"/>
          </a:avLst>
        </a:prstGeom>
      </dgm:spPr>
    </dgm:pt>
    <dgm:pt modelId="{1AAAE23D-C5FE-4CB7-BF91-2EEE1D350FD3}" type="pres">
      <dgm:prSet presAssocID="{F750C47B-B994-425A-BF6F-FAD955F2D814}" presName="connectorText" presStyleLbl="sibTrans2D1" presStyleIdx="2" presStyleCnt="6"/>
      <dgm:spPr/>
    </dgm:pt>
    <dgm:pt modelId="{7EBAB755-A0F2-4FED-80CA-573954105DB3}" type="pres">
      <dgm:prSet presAssocID="{E0546A29-2485-4C96-908B-496C652A240D}" presName="node" presStyleLbl="node1" presStyleIdx="2" presStyleCnt="6">
        <dgm:presLayoutVars>
          <dgm:bulletEnabled val="1"/>
        </dgm:presLayoutVars>
      </dgm:prSet>
      <dgm:spPr>
        <a:prstGeom prst="ellipse">
          <a:avLst/>
        </a:prstGeom>
      </dgm:spPr>
    </dgm:pt>
    <dgm:pt modelId="{3DD1A468-2C8F-46AD-9DDA-7D1B17DAC464}" type="pres">
      <dgm:prSet presAssocID="{B26D90F9-3522-4069-8DC9-94F94C238768}" presName="parTrans" presStyleLbl="sibTrans2D1" presStyleIdx="3" presStyleCnt="6" custAng="10628710"/>
      <dgm:spPr>
        <a:prstGeom prst="rightArrow">
          <a:avLst>
            <a:gd name="adj1" fmla="val 60000"/>
            <a:gd name="adj2" fmla="val 50000"/>
          </a:avLst>
        </a:prstGeom>
      </dgm:spPr>
    </dgm:pt>
    <dgm:pt modelId="{FDF919DF-79CB-4CA2-AA1C-EFC8D682864C}" type="pres">
      <dgm:prSet presAssocID="{B26D90F9-3522-4069-8DC9-94F94C238768}" presName="connectorText" presStyleLbl="sibTrans2D1" presStyleIdx="3" presStyleCnt="6"/>
      <dgm:spPr/>
    </dgm:pt>
    <dgm:pt modelId="{4E300943-9D46-4E22-8E32-1641967E977B}" type="pres">
      <dgm:prSet presAssocID="{CEA8978F-7A2A-4CD3-9E70-8666E572AC37}" presName="node" presStyleLbl="node1" presStyleIdx="3" presStyleCnt="6">
        <dgm:presLayoutVars>
          <dgm:bulletEnabled val="1"/>
        </dgm:presLayoutVars>
      </dgm:prSet>
      <dgm:spPr>
        <a:prstGeom prst="ellipse">
          <a:avLst/>
        </a:prstGeom>
      </dgm:spPr>
    </dgm:pt>
    <dgm:pt modelId="{64366E99-74A8-4694-BB23-BE45219F7FC9}" type="pres">
      <dgm:prSet presAssocID="{C799DB79-938B-409B-ACF7-08D69EE60350}" presName="parTrans" presStyleLbl="sibTrans2D1" presStyleIdx="4" presStyleCnt="6" custAng="10521872"/>
      <dgm:spPr>
        <a:prstGeom prst="rightArrow">
          <a:avLst>
            <a:gd name="adj1" fmla="val 60000"/>
            <a:gd name="adj2" fmla="val 50000"/>
          </a:avLst>
        </a:prstGeom>
      </dgm:spPr>
    </dgm:pt>
    <dgm:pt modelId="{FC106956-ACC1-40E2-AEB5-B8EFD3D0A500}" type="pres">
      <dgm:prSet presAssocID="{C799DB79-938B-409B-ACF7-08D69EE60350}" presName="connectorText" presStyleLbl="sibTrans2D1" presStyleIdx="4" presStyleCnt="6"/>
      <dgm:spPr/>
    </dgm:pt>
    <dgm:pt modelId="{BD6764A1-E665-4C0B-B8EF-7EEF930D57F9}" type="pres">
      <dgm:prSet presAssocID="{79FDADAE-3F94-4468-BCD4-6E4B80629700}" presName="node" presStyleLbl="node1" presStyleIdx="4" presStyleCnt="6">
        <dgm:presLayoutVars>
          <dgm:bulletEnabled val="1"/>
        </dgm:presLayoutVars>
      </dgm:prSet>
      <dgm:spPr>
        <a:prstGeom prst="ellipse">
          <a:avLst/>
        </a:prstGeom>
      </dgm:spPr>
    </dgm:pt>
    <dgm:pt modelId="{AED1FDDF-A83F-4E83-9A07-31CAF67EB98B}" type="pres">
      <dgm:prSet presAssocID="{128AA762-54B1-4B2F-8B68-E5AB1BD6204E}" presName="parTrans" presStyleLbl="sibTrans2D1" presStyleIdx="5" presStyleCnt="6" custAng="10821886"/>
      <dgm:spPr>
        <a:prstGeom prst="rightArrow">
          <a:avLst/>
        </a:prstGeom>
      </dgm:spPr>
    </dgm:pt>
    <dgm:pt modelId="{E0E6221D-EEAD-4F52-B584-341C2869B174}" type="pres">
      <dgm:prSet presAssocID="{128AA762-54B1-4B2F-8B68-E5AB1BD6204E}" presName="connectorText" presStyleLbl="sibTrans2D1" presStyleIdx="5" presStyleCnt="6"/>
      <dgm:spPr/>
    </dgm:pt>
    <dgm:pt modelId="{289D259A-B2B7-484E-A0FC-651B53F6200B}" type="pres">
      <dgm:prSet presAssocID="{5E31369C-0C25-44BD-AE16-199FEE896773}" presName="node" presStyleLbl="node1" presStyleIdx="5" presStyleCnt="6" custScaleX="116538" custScaleY="118834">
        <dgm:presLayoutVars>
          <dgm:bulletEnabled val="1"/>
        </dgm:presLayoutVars>
      </dgm:prSet>
      <dgm:spPr>
        <a:prstGeom prst="ellipse">
          <a:avLst/>
        </a:prstGeom>
      </dgm:spPr>
    </dgm:pt>
  </dgm:ptLst>
  <dgm:cxnLst>
    <dgm:cxn modelId="{A727D20B-917B-4FAC-8B57-D40A51BB6013}" type="presOf" srcId="{F750C47B-B994-425A-BF6F-FAD955F2D814}" destId="{1AAAE23D-C5FE-4CB7-BF91-2EEE1D350FD3}" srcOrd="1" destOrd="0" presId="urn:microsoft.com/office/officeart/2005/8/layout/radial5"/>
    <dgm:cxn modelId="{6F408336-8F34-4E54-B638-8F77C1BDCE00}" srcId="{8A5438B9-D473-42A0-9CBF-A66BEB175F52}" destId="{5E31369C-0C25-44BD-AE16-199FEE896773}" srcOrd="5" destOrd="0" parTransId="{128AA762-54B1-4B2F-8B68-E5AB1BD6204E}" sibTransId="{9AB2C35F-6C2F-4273-83C0-28DAF981D3BF}"/>
    <dgm:cxn modelId="{5341E55D-196F-4AC2-BE93-3E2EE73E484B}" type="presOf" srcId="{128AA762-54B1-4B2F-8B68-E5AB1BD6204E}" destId="{AED1FDDF-A83F-4E83-9A07-31CAF67EB98B}" srcOrd="0" destOrd="0" presId="urn:microsoft.com/office/officeart/2005/8/layout/radial5"/>
    <dgm:cxn modelId="{EB4F3B5F-9945-4D90-9740-65713837AEE5}" type="presOf" srcId="{C799DB79-938B-409B-ACF7-08D69EE60350}" destId="{64366E99-74A8-4694-BB23-BE45219F7FC9}" srcOrd="0" destOrd="0" presId="urn:microsoft.com/office/officeart/2005/8/layout/radial5"/>
    <dgm:cxn modelId="{AF5D0460-BCA0-49EB-84CE-0BA2144606FA}" srcId="{601A5FFF-3A76-422C-BE44-83B5B12C13F4}" destId="{8A5438B9-D473-42A0-9CBF-A66BEB175F52}" srcOrd="0" destOrd="0" parTransId="{9853E7B9-52EF-41AB-BB58-E20A092FAE7E}" sibTransId="{2F9308A9-C809-408C-924D-9C3C6047CA58}"/>
    <dgm:cxn modelId="{BD1FC844-FFED-471A-AA5C-3387C4A397BA}" type="presOf" srcId="{CE86489C-3E7D-41F8-975E-13791697D898}" destId="{D4812FE8-270E-4358-A4D1-A22C1A4F3E8F}" srcOrd="1" destOrd="0" presId="urn:microsoft.com/office/officeart/2005/8/layout/radial5"/>
    <dgm:cxn modelId="{B2479E6A-5178-4ED3-BC4C-882EFF313E9F}" type="presOf" srcId="{C799DB79-938B-409B-ACF7-08D69EE60350}" destId="{FC106956-ACC1-40E2-AEB5-B8EFD3D0A500}" srcOrd="1" destOrd="0" presId="urn:microsoft.com/office/officeart/2005/8/layout/radial5"/>
    <dgm:cxn modelId="{405DA27A-B072-4C79-8D65-0837CF3CFF4B}" type="presOf" srcId="{8A5438B9-D473-42A0-9CBF-A66BEB175F52}" destId="{3A739B1B-0871-40B2-9DA9-F3EBB2A139FF}" srcOrd="0" destOrd="0" presId="urn:microsoft.com/office/officeart/2005/8/layout/radial5"/>
    <dgm:cxn modelId="{D7A6AA7B-BE34-4C33-810A-739F167FF317}" type="presOf" srcId="{96D876A5-26D1-4F50-A691-40BB15CA2CEE}" destId="{E55DB8FE-AFCD-4503-86A7-EB5B0DCF011F}" srcOrd="0" destOrd="0" presId="urn:microsoft.com/office/officeart/2005/8/layout/radial5"/>
    <dgm:cxn modelId="{38DBFA81-33D8-49D4-8C1C-33CE243DA99E}" type="presOf" srcId="{601A5FFF-3A76-422C-BE44-83B5B12C13F4}" destId="{93702A33-DA5E-4D39-87B4-6AE993A352D6}" srcOrd="0" destOrd="0" presId="urn:microsoft.com/office/officeart/2005/8/layout/radial5"/>
    <dgm:cxn modelId="{1D9F4083-20D2-4E66-8085-170AA6E18A6F}" type="presOf" srcId="{CEA8978F-7A2A-4CD3-9E70-8666E572AC37}" destId="{4E300943-9D46-4E22-8E32-1641967E977B}" srcOrd="0" destOrd="0" presId="urn:microsoft.com/office/officeart/2005/8/layout/radial5"/>
    <dgm:cxn modelId="{1A289983-C8AD-451E-8E28-B0D098A19D2E}" type="presOf" srcId="{96D876A5-26D1-4F50-A691-40BB15CA2CEE}" destId="{98E53223-43E4-4356-8A8E-B69D4C9AA14B}" srcOrd="1" destOrd="0" presId="urn:microsoft.com/office/officeart/2005/8/layout/radial5"/>
    <dgm:cxn modelId="{1DC99E84-CA2E-4A8B-A35D-6C5DD40CB085}" type="presOf" srcId="{E0546A29-2485-4C96-908B-496C652A240D}" destId="{7EBAB755-A0F2-4FED-80CA-573954105DB3}" srcOrd="0" destOrd="0" presId="urn:microsoft.com/office/officeart/2005/8/layout/radial5"/>
    <dgm:cxn modelId="{4368A084-1694-4C1B-BF7B-65A9AFE3BB87}" srcId="{8A5438B9-D473-42A0-9CBF-A66BEB175F52}" destId="{4126803F-5E32-4E2B-88EA-B950D0AAE794}" srcOrd="1" destOrd="0" parTransId="{CE86489C-3E7D-41F8-975E-13791697D898}" sibTransId="{3F46037F-FC41-4616-9600-CA5B6AD77C16}"/>
    <dgm:cxn modelId="{83ED748A-287D-4971-825B-B20C757B7A9D}" srcId="{8A5438B9-D473-42A0-9CBF-A66BEB175F52}" destId="{79FDADAE-3F94-4468-BCD4-6E4B80629700}" srcOrd="4" destOrd="0" parTransId="{C799DB79-938B-409B-ACF7-08D69EE60350}" sibTransId="{49C70DF7-D99D-4156-89D7-320F2CD9BC2F}"/>
    <dgm:cxn modelId="{29669B8E-DBA2-4EA1-8714-98DA6F7B92C3}" type="presOf" srcId="{8F2FBBAA-91E5-4057-B4FD-7F7D66479A96}" destId="{D89E516E-B614-43A4-980E-C1049A966BF8}" srcOrd="0" destOrd="0" presId="urn:microsoft.com/office/officeart/2005/8/layout/radial5"/>
    <dgm:cxn modelId="{B5F1548F-EC76-45F5-A25C-0C1056FAF9C5}" type="presOf" srcId="{B26D90F9-3522-4069-8DC9-94F94C238768}" destId="{3DD1A468-2C8F-46AD-9DDA-7D1B17DAC464}" srcOrd="0" destOrd="0" presId="urn:microsoft.com/office/officeart/2005/8/layout/radial5"/>
    <dgm:cxn modelId="{D0C2B798-ADA0-43D5-BC3F-ADF983A46F09}" type="presOf" srcId="{F750C47B-B994-425A-BF6F-FAD955F2D814}" destId="{AED8D1C0-D64F-4F8F-AB29-2FA3EAD27F02}" srcOrd="0" destOrd="0" presId="urn:microsoft.com/office/officeart/2005/8/layout/radial5"/>
    <dgm:cxn modelId="{74DB42A9-FCED-402B-B734-0E358B6AA10D}" type="presOf" srcId="{128AA762-54B1-4B2F-8B68-E5AB1BD6204E}" destId="{E0E6221D-EEAD-4F52-B584-341C2869B174}" srcOrd="1" destOrd="0" presId="urn:microsoft.com/office/officeart/2005/8/layout/radial5"/>
    <dgm:cxn modelId="{E76DA2AE-9867-4FE9-A2C7-B4DE745615C6}" srcId="{8A5438B9-D473-42A0-9CBF-A66BEB175F52}" destId="{8F2FBBAA-91E5-4057-B4FD-7F7D66479A96}" srcOrd="0" destOrd="0" parTransId="{96D876A5-26D1-4F50-A691-40BB15CA2CEE}" sibTransId="{8AA01AA1-EB9E-4D37-9C34-316929BC07BB}"/>
    <dgm:cxn modelId="{416322C5-52AA-4ACE-8318-335D33D6F8E1}" srcId="{8A5438B9-D473-42A0-9CBF-A66BEB175F52}" destId="{E0546A29-2485-4C96-908B-496C652A240D}" srcOrd="2" destOrd="0" parTransId="{F750C47B-B994-425A-BF6F-FAD955F2D814}" sibTransId="{959D4689-F86F-4F04-9A3B-2B5C61EE22BE}"/>
    <dgm:cxn modelId="{A99009CC-D606-40B9-B8C5-F47D1F786D39}" type="presOf" srcId="{B26D90F9-3522-4069-8DC9-94F94C238768}" destId="{FDF919DF-79CB-4CA2-AA1C-EFC8D682864C}" srcOrd="1" destOrd="0" presId="urn:microsoft.com/office/officeart/2005/8/layout/radial5"/>
    <dgm:cxn modelId="{53D111CE-25C6-4722-9420-E15E4214BE53}" type="presOf" srcId="{79FDADAE-3F94-4468-BCD4-6E4B80629700}" destId="{BD6764A1-E665-4C0B-B8EF-7EEF930D57F9}" srcOrd="0" destOrd="0" presId="urn:microsoft.com/office/officeart/2005/8/layout/radial5"/>
    <dgm:cxn modelId="{AB05EBCF-5983-409D-A369-C48E50009EBE}" type="presOf" srcId="{5E31369C-0C25-44BD-AE16-199FEE896773}" destId="{289D259A-B2B7-484E-A0FC-651B53F6200B}" srcOrd="0" destOrd="0" presId="urn:microsoft.com/office/officeart/2005/8/layout/radial5"/>
    <dgm:cxn modelId="{F7F80BD3-6EE9-4180-9D88-D8D81F2CC0EA}" srcId="{8A5438B9-D473-42A0-9CBF-A66BEB175F52}" destId="{CEA8978F-7A2A-4CD3-9E70-8666E572AC37}" srcOrd="3" destOrd="0" parTransId="{B26D90F9-3522-4069-8DC9-94F94C238768}" sibTransId="{37ACD3E7-B986-434A-ADF4-E45047D5D0DE}"/>
    <dgm:cxn modelId="{763A5CD3-B365-42C3-A3A2-66658055FCE5}" type="presOf" srcId="{4126803F-5E32-4E2B-88EA-B950D0AAE794}" destId="{43684449-7EDF-4C39-8127-11F655EBB1AD}" srcOrd="0" destOrd="0" presId="urn:microsoft.com/office/officeart/2005/8/layout/radial5"/>
    <dgm:cxn modelId="{56C8F2FD-2C36-423B-AB37-68AE12DEF096}" type="presOf" srcId="{CE86489C-3E7D-41F8-975E-13791697D898}" destId="{5A0A6F0A-C0BB-48F3-B2F0-CD5F7DAA374D}" srcOrd="0" destOrd="0" presId="urn:microsoft.com/office/officeart/2005/8/layout/radial5"/>
    <dgm:cxn modelId="{DA375FA0-91DC-4651-84A6-D509CA23D3B9}" type="presParOf" srcId="{93702A33-DA5E-4D39-87B4-6AE993A352D6}" destId="{3A739B1B-0871-40B2-9DA9-F3EBB2A139FF}" srcOrd="0" destOrd="0" presId="urn:microsoft.com/office/officeart/2005/8/layout/radial5"/>
    <dgm:cxn modelId="{B8C0D8EF-AE6B-4EA0-BC3E-0B99B0417797}" type="presParOf" srcId="{93702A33-DA5E-4D39-87B4-6AE993A352D6}" destId="{E55DB8FE-AFCD-4503-86A7-EB5B0DCF011F}" srcOrd="1" destOrd="0" presId="urn:microsoft.com/office/officeart/2005/8/layout/radial5"/>
    <dgm:cxn modelId="{4284E983-66D5-478C-A6D7-BE2AAA36C584}" type="presParOf" srcId="{E55DB8FE-AFCD-4503-86A7-EB5B0DCF011F}" destId="{98E53223-43E4-4356-8A8E-B69D4C9AA14B}" srcOrd="0" destOrd="0" presId="urn:microsoft.com/office/officeart/2005/8/layout/radial5"/>
    <dgm:cxn modelId="{BD8B8AA7-CE30-4FB1-B0B5-B2FF8EC700BE}" type="presParOf" srcId="{93702A33-DA5E-4D39-87B4-6AE993A352D6}" destId="{D89E516E-B614-43A4-980E-C1049A966BF8}" srcOrd="2" destOrd="0" presId="urn:microsoft.com/office/officeart/2005/8/layout/radial5"/>
    <dgm:cxn modelId="{EC2CC39E-C7FC-4509-99F4-A60EFA734F0D}" type="presParOf" srcId="{93702A33-DA5E-4D39-87B4-6AE993A352D6}" destId="{5A0A6F0A-C0BB-48F3-B2F0-CD5F7DAA374D}" srcOrd="3" destOrd="0" presId="urn:microsoft.com/office/officeart/2005/8/layout/radial5"/>
    <dgm:cxn modelId="{C50EA1CE-4E5A-4A72-9AA0-DB16635342BE}" type="presParOf" srcId="{5A0A6F0A-C0BB-48F3-B2F0-CD5F7DAA374D}" destId="{D4812FE8-270E-4358-A4D1-A22C1A4F3E8F}" srcOrd="0" destOrd="0" presId="urn:microsoft.com/office/officeart/2005/8/layout/radial5"/>
    <dgm:cxn modelId="{C7BB3160-12AE-4403-885E-9847042DB698}" type="presParOf" srcId="{93702A33-DA5E-4D39-87B4-6AE993A352D6}" destId="{43684449-7EDF-4C39-8127-11F655EBB1AD}" srcOrd="4" destOrd="0" presId="urn:microsoft.com/office/officeart/2005/8/layout/radial5"/>
    <dgm:cxn modelId="{4AF405A1-480C-4455-94A8-F43BC95B6AE1}" type="presParOf" srcId="{93702A33-DA5E-4D39-87B4-6AE993A352D6}" destId="{AED8D1C0-D64F-4F8F-AB29-2FA3EAD27F02}" srcOrd="5" destOrd="0" presId="urn:microsoft.com/office/officeart/2005/8/layout/radial5"/>
    <dgm:cxn modelId="{1E6A65FA-A56C-4700-A322-8EBA60BF4EC6}" type="presParOf" srcId="{AED8D1C0-D64F-4F8F-AB29-2FA3EAD27F02}" destId="{1AAAE23D-C5FE-4CB7-BF91-2EEE1D350FD3}" srcOrd="0" destOrd="0" presId="urn:microsoft.com/office/officeart/2005/8/layout/radial5"/>
    <dgm:cxn modelId="{D9E0E286-60BE-4062-9B2A-520358216F25}" type="presParOf" srcId="{93702A33-DA5E-4D39-87B4-6AE993A352D6}" destId="{7EBAB755-A0F2-4FED-80CA-573954105DB3}" srcOrd="6" destOrd="0" presId="urn:microsoft.com/office/officeart/2005/8/layout/radial5"/>
    <dgm:cxn modelId="{7E0848AD-BB4D-4C94-B03C-63CAA0549959}" type="presParOf" srcId="{93702A33-DA5E-4D39-87B4-6AE993A352D6}" destId="{3DD1A468-2C8F-46AD-9DDA-7D1B17DAC464}" srcOrd="7" destOrd="0" presId="urn:microsoft.com/office/officeart/2005/8/layout/radial5"/>
    <dgm:cxn modelId="{90E2C480-C72D-4F9D-9D16-E783668029F3}" type="presParOf" srcId="{3DD1A468-2C8F-46AD-9DDA-7D1B17DAC464}" destId="{FDF919DF-79CB-4CA2-AA1C-EFC8D682864C}" srcOrd="0" destOrd="0" presId="urn:microsoft.com/office/officeart/2005/8/layout/radial5"/>
    <dgm:cxn modelId="{CEBB15F4-08E2-4FD6-B83E-3CC70FF8ACB4}" type="presParOf" srcId="{93702A33-DA5E-4D39-87B4-6AE993A352D6}" destId="{4E300943-9D46-4E22-8E32-1641967E977B}" srcOrd="8" destOrd="0" presId="urn:microsoft.com/office/officeart/2005/8/layout/radial5"/>
    <dgm:cxn modelId="{D9866578-B035-4AF1-8D4E-417FBF868264}" type="presParOf" srcId="{93702A33-DA5E-4D39-87B4-6AE993A352D6}" destId="{64366E99-74A8-4694-BB23-BE45219F7FC9}" srcOrd="9" destOrd="0" presId="urn:microsoft.com/office/officeart/2005/8/layout/radial5"/>
    <dgm:cxn modelId="{4AACCA0B-20CC-4DB9-AEAC-159D323E85CE}" type="presParOf" srcId="{64366E99-74A8-4694-BB23-BE45219F7FC9}" destId="{FC106956-ACC1-40E2-AEB5-B8EFD3D0A500}" srcOrd="0" destOrd="0" presId="urn:microsoft.com/office/officeart/2005/8/layout/radial5"/>
    <dgm:cxn modelId="{654D9DF3-A021-47E7-AA16-C7391A4B3C0F}" type="presParOf" srcId="{93702A33-DA5E-4D39-87B4-6AE993A352D6}" destId="{BD6764A1-E665-4C0B-B8EF-7EEF930D57F9}" srcOrd="10" destOrd="0" presId="urn:microsoft.com/office/officeart/2005/8/layout/radial5"/>
    <dgm:cxn modelId="{924831E0-2DC2-445C-B833-ACEE2B8BFCEE}" type="presParOf" srcId="{93702A33-DA5E-4D39-87B4-6AE993A352D6}" destId="{AED1FDDF-A83F-4E83-9A07-31CAF67EB98B}" srcOrd="11" destOrd="0" presId="urn:microsoft.com/office/officeart/2005/8/layout/radial5"/>
    <dgm:cxn modelId="{A9CD139E-B6D5-4DD8-A5D1-F3F5B48CA246}" type="presParOf" srcId="{AED1FDDF-A83F-4E83-9A07-31CAF67EB98B}" destId="{E0E6221D-EEAD-4F52-B584-341C2869B174}" srcOrd="0" destOrd="0" presId="urn:microsoft.com/office/officeart/2005/8/layout/radial5"/>
    <dgm:cxn modelId="{913F4E35-DC94-4355-B5CD-D0E6CA533AE5}" type="presParOf" srcId="{93702A33-DA5E-4D39-87B4-6AE993A352D6}" destId="{289D259A-B2B7-484E-A0FC-651B53F6200B}" srcOrd="12"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EFFBF86-FA97-4102-93CE-CB332535865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D317AD2E-367A-4ADC-93A9-BE97FB7D1907}">
      <dgm:prSet phldrT="[Text]"/>
      <dgm:spPr>
        <a:xfrm>
          <a:off x="0" y="116879"/>
          <a:ext cx="2146101" cy="1287660"/>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b="1" dirty="0">
              <a:solidFill>
                <a:sysClr val="window" lastClr="FFFFFF"/>
              </a:solidFill>
              <a:latin typeface="Arial" panose="020B0604020202020204" pitchFamily="34" charset="0"/>
              <a:ea typeface="+mn-ea"/>
              <a:cs typeface="Arial" panose="020B0604020202020204" pitchFamily="34" charset="0"/>
            </a:rPr>
            <a:t>1. Family outcome</a:t>
          </a:r>
        </a:p>
        <a:p>
          <a:pPr>
            <a:buNone/>
          </a:pPr>
          <a:r>
            <a:rPr lang="en-GB" b="0" dirty="0">
              <a:solidFill>
                <a:sysClr val="window" lastClr="FFFFFF"/>
              </a:solidFill>
              <a:latin typeface="Arial" panose="020B0604020202020204" pitchFamily="34" charset="0"/>
              <a:ea typeface="+mn-ea"/>
              <a:cs typeface="Arial" panose="020B0604020202020204" pitchFamily="34" charset="0"/>
            </a:rPr>
            <a:t>Is there a shared view of the outcome? Do we all know what we're working towards?</a:t>
          </a:r>
        </a:p>
      </dgm:t>
    </dgm:pt>
    <dgm:pt modelId="{F0233FC3-F81C-4523-A2C2-C50179AFDA00}" type="parTrans" cxnId="{589D3309-8724-4BC5-BDCC-EA7E38B50C1B}">
      <dgm:prSet/>
      <dgm:spPr/>
      <dgm:t>
        <a:bodyPr/>
        <a:lstStyle/>
        <a:p>
          <a:endParaRPr lang="en-GB"/>
        </a:p>
      </dgm:t>
    </dgm:pt>
    <dgm:pt modelId="{04F41E4B-CA69-40B6-8CF5-EFBD654A47E0}" type="sibTrans" cxnId="{589D3309-8724-4BC5-BDCC-EA7E38B50C1B}">
      <dgm:prSet/>
      <dgm:spPr/>
      <dgm:t>
        <a:bodyPr/>
        <a:lstStyle/>
        <a:p>
          <a:endParaRPr lang="en-GB"/>
        </a:p>
      </dgm:t>
    </dgm:pt>
    <dgm:pt modelId="{649E7ECA-849C-4BC2-A027-BBECB9C76819}">
      <dgm:prSet phldrT="[Text]"/>
      <dgm:spPr>
        <a:xfrm>
          <a:off x="2360711" y="116879"/>
          <a:ext cx="2146101" cy="1287660"/>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b="1" dirty="0">
              <a:solidFill>
                <a:sysClr val="window" lastClr="FFFFFF"/>
              </a:solidFill>
              <a:latin typeface="Arial" panose="020B0604020202020204" pitchFamily="34" charset="0"/>
              <a:ea typeface="+mn-ea"/>
              <a:cs typeface="Arial" panose="020B0604020202020204" pitchFamily="34" charset="0"/>
            </a:rPr>
            <a:t>2. Strengths</a:t>
          </a:r>
        </a:p>
        <a:p>
          <a:pPr>
            <a:buNone/>
          </a:pPr>
          <a:r>
            <a:rPr lang="en-GB" b="0" dirty="0">
              <a:solidFill>
                <a:sysClr val="window" lastClr="FFFFFF"/>
              </a:solidFill>
              <a:latin typeface="Arial" panose="020B0604020202020204" pitchFamily="34" charset="0"/>
              <a:ea typeface="+mn-ea"/>
              <a:cs typeface="Arial" panose="020B0604020202020204" pitchFamily="34" charset="0"/>
            </a:rPr>
            <a:t>What are the perceived strengths of the individual, family, support network and community?</a:t>
          </a:r>
        </a:p>
      </dgm:t>
    </dgm:pt>
    <dgm:pt modelId="{0B7212A9-BA9F-4F5C-B1AE-942C0E82A8F7}" type="parTrans" cxnId="{1A152ABC-C8A4-437B-9B6C-87AA9C8F50C1}">
      <dgm:prSet/>
      <dgm:spPr/>
      <dgm:t>
        <a:bodyPr/>
        <a:lstStyle/>
        <a:p>
          <a:endParaRPr lang="en-GB"/>
        </a:p>
      </dgm:t>
    </dgm:pt>
    <dgm:pt modelId="{44E97469-9B7B-4A06-AD16-97A0EADE8D86}" type="sibTrans" cxnId="{1A152ABC-C8A4-437B-9B6C-87AA9C8F50C1}">
      <dgm:prSet/>
      <dgm:spPr/>
      <dgm:t>
        <a:bodyPr/>
        <a:lstStyle/>
        <a:p>
          <a:endParaRPr lang="en-GB"/>
        </a:p>
      </dgm:t>
    </dgm:pt>
    <dgm:pt modelId="{09DB84DA-7511-4377-B4DD-6EDFA121CB95}">
      <dgm:prSet phldrT="[Text]"/>
      <dgm:spPr>
        <a:xfrm>
          <a:off x="4721423" y="116879"/>
          <a:ext cx="2146101" cy="1287660"/>
        </a:xfrm>
        <a:prstGeom prst="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b="1" dirty="0">
              <a:solidFill>
                <a:sysClr val="window" lastClr="FFFFFF"/>
              </a:solidFill>
              <a:latin typeface="Arial" panose="020B0604020202020204" pitchFamily="34" charset="0"/>
              <a:ea typeface="+mn-ea"/>
              <a:cs typeface="Arial" panose="020B0604020202020204" pitchFamily="34" charset="0"/>
            </a:rPr>
            <a:t>3. Priority risks</a:t>
          </a:r>
        </a:p>
        <a:p>
          <a:pPr>
            <a:buNone/>
          </a:pPr>
          <a:r>
            <a:rPr lang="en-GB" b="0" dirty="0">
              <a:solidFill>
                <a:sysClr val="window" lastClr="FFFFFF"/>
              </a:solidFill>
              <a:latin typeface="Arial" panose="020B0604020202020204" pitchFamily="34" charset="0"/>
              <a:ea typeface="+mn-ea"/>
              <a:cs typeface="Arial" panose="020B0604020202020204" pitchFamily="34" charset="0"/>
            </a:rPr>
            <a:t>What is mitigating against achieving the outcome? What are the risks for the individuals' well-being?</a:t>
          </a:r>
        </a:p>
      </dgm:t>
    </dgm:pt>
    <dgm:pt modelId="{EFD1894F-A158-4261-883C-CE0A87831A07}" type="parTrans" cxnId="{E9359912-1B61-423D-83E2-584E8E142613}">
      <dgm:prSet/>
      <dgm:spPr/>
      <dgm:t>
        <a:bodyPr/>
        <a:lstStyle/>
        <a:p>
          <a:endParaRPr lang="en-GB"/>
        </a:p>
      </dgm:t>
    </dgm:pt>
    <dgm:pt modelId="{BBDEF487-4C7E-4B52-BD7C-91CA6A5011D4}" type="sibTrans" cxnId="{E9359912-1B61-423D-83E2-584E8E142613}">
      <dgm:prSet/>
      <dgm:spPr/>
      <dgm:t>
        <a:bodyPr/>
        <a:lstStyle/>
        <a:p>
          <a:endParaRPr lang="en-GB"/>
        </a:p>
      </dgm:t>
    </dgm:pt>
    <dgm:pt modelId="{71AE37E5-29EA-41D8-BBBD-6EF0347A17A0}">
      <dgm:prSet phldrT="[Text]"/>
      <dgm:spPr>
        <a:xfrm>
          <a:off x="0" y="1619150"/>
          <a:ext cx="2146101" cy="1287660"/>
        </a:xfrm>
        <a:prstGeom prst="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b="1" dirty="0">
              <a:solidFill>
                <a:sysClr val="window" lastClr="FFFFFF"/>
              </a:solidFill>
              <a:latin typeface="Arial" panose="020B0604020202020204" pitchFamily="34" charset="0"/>
              <a:ea typeface="+mn-ea"/>
              <a:cs typeface="Arial" panose="020B0604020202020204" pitchFamily="34" charset="0"/>
            </a:rPr>
            <a:t>4. Contingency plan</a:t>
          </a:r>
        </a:p>
        <a:p>
          <a:pPr>
            <a:buNone/>
          </a:pPr>
          <a:r>
            <a:rPr lang="en-GB" b="0" dirty="0">
              <a:solidFill>
                <a:sysClr val="window" lastClr="FFFFFF"/>
              </a:solidFill>
              <a:latin typeface="Arial" panose="020B0604020202020204" pitchFamily="34" charset="0"/>
              <a:ea typeface="+mn-ea"/>
              <a:cs typeface="Arial" panose="020B0604020202020204" pitchFamily="34" charset="0"/>
            </a:rPr>
            <a:t>Who is doing what when things get tricky? This plan is designed to address risks? Does everyone know what to do?</a:t>
          </a:r>
        </a:p>
      </dgm:t>
    </dgm:pt>
    <dgm:pt modelId="{1ADFF5E8-EC8A-48C2-87E1-0ED82DD191C9}" type="parTrans" cxnId="{0CD7B531-ABD6-4B7C-8F99-36ED9A7612AD}">
      <dgm:prSet/>
      <dgm:spPr/>
      <dgm:t>
        <a:bodyPr/>
        <a:lstStyle/>
        <a:p>
          <a:endParaRPr lang="en-GB"/>
        </a:p>
      </dgm:t>
    </dgm:pt>
    <dgm:pt modelId="{94D13503-99BD-4E9D-B778-7E9AA6F95B7F}" type="sibTrans" cxnId="{0CD7B531-ABD6-4B7C-8F99-36ED9A7612AD}">
      <dgm:prSet/>
      <dgm:spPr/>
      <dgm:t>
        <a:bodyPr/>
        <a:lstStyle/>
        <a:p>
          <a:endParaRPr lang="en-GB"/>
        </a:p>
      </dgm:t>
    </dgm:pt>
    <dgm:pt modelId="{73E044F5-F5EB-4D56-8F4A-2F545B156DD9}">
      <dgm:prSet phldrT="[Text]"/>
      <dgm:spPr>
        <a:xfrm>
          <a:off x="2360711" y="1619150"/>
          <a:ext cx="2146101" cy="1287660"/>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b="1" dirty="0">
              <a:solidFill>
                <a:sysClr val="window" lastClr="FFFFFF"/>
              </a:solidFill>
              <a:latin typeface="Arial" panose="020B0604020202020204" pitchFamily="34" charset="0"/>
              <a:ea typeface="+mn-ea"/>
              <a:cs typeface="Arial" panose="020B0604020202020204" pitchFamily="34" charset="0"/>
            </a:rPr>
            <a:t>5. What needs to happen?</a:t>
          </a:r>
        </a:p>
        <a:p>
          <a:pPr>
            <a:buNone/>
          </a:pPr>
          <a:r>
            <a:rPr lang="en-GB" b="0" dirty="0">
              <a:solidFill>
                <a:sysClr val="window" lastClr="FFFFFF"/>
              </a:solidFill>
              <a:latin typeface="Arial" panose="020B0604020202020204" pitchFamily="34" charset="0"/>
              <a:ea typeface="+mn-ea"/>
              <a:cs typeface="Arial" panose="020B0604020202020204" pitchFamily="34" charset="0"/>
            </a:rPr>
            <a:t>What are the next steps for the individual, family members and professionals?</a:t>
          </a:r>
        </a:p>
      </dgm:t>
    </dgm:pt>
    <dgm:pt modelId="{73523641-EB5E-4E9C-87F6-1395466E732F}" type="parTrans" cxnId="{BD551B12-17B8-40D3-A10F-53FDC030BC3F}">
      <dgm:prSet/>
      <dgm:spPr/>
      <dgm:t>
        <a:bodyPr/>
        <a:lstStyle/>
        <a:p>
          <a:endParaRPr lang="en-GB"/>
        </a:p>
      </dgm:t>
    </dgm:pt>
    <dgm:pt modelId="{02528370-DBE9-4CE5-8E46-2C5446134611}" type="sibTrans" cxnId="{BD551B12-17B8-40D3-A10F-53FDC030BC3F}">
      <dgm:prSet/>
      <dgm:spPr/>
      <dgm:t>
        <a:bodyPr/>
        <a:lstStyle/>
        <a:p>
          <a:endParaRPr lang="en-GB"/>
        </a:p>
      </dgm:t>
    </dgm:pt>
    <dgm:pt modelId="{A74457B8-1122-4AF0-83C6-E51998C65F0A}">
      <dgm:prSet/>
      <dgm:spPr>
        <a:xfrm>
          <a:off x="4721423" y="1619150"/>
          <a:ext cx="2146101" cy="1287660"/>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b="1" dirty="0">
              <a:solidFill>
                <a:sysClr val="window" lastClr="FFFFFF"/>
              </a:solidFill>
              <a:latin typeface="Arial" panose="020B0604020202020204" pitchFamily="34" charset="0"/>
              <a:ea typeface="+mn-ea"/>
              <a:cs typeface="Arial" panose="020B0604020202020204" pitchFamily="34" charset="0"/>
            </a:rPr>
            <a:t>6. Where are we now?</a:t>
          </a:r>
        </a:p>
        <a:p>
          <a:pPr>
            <a:buNone/>
          </a:pPr>
          <a:r>
            <a:rPr lang="en-GB" b="0" dirty="0">
              <a:solidFill>
                <a:sysClr val="window" lastClr="FFFFFF"/>
              </a:solidFill>
              <a:latin typeface="Arial" panose="020B0604020202020204" pitchFamily="34" charset="0"/>
              <a:ea typeface="+mn-ea"/>
              <a:cs typeface="Arial" panose="020B0604020202020204" pitchFamily="34" charset="0"/>
            </a:rPr>
            <a:t>Summary of the current situation, the assessment</a:t>
          </a:r>
        </a:p>
      </dgm:t>
    </dgm:pt>
    <dgm:pt modelId="{ABE50D61-ABDB-49AA-9000-18AEFE5CA2E7}" type="parTrans" cxnId="{0F3D6BBD-FF24-4338-88FB-D754213F404B}">
      <dgm:prSet/>
      <dgm:spPr/>
      <dgm:t>
        <a:bodyPr/>
        <a:lstStyle/>
        <a:p>
          <a:endParaRPr lang="en-GB"/>
        </a:p>
      </dgm:t>
    </dgm:pt>
    <dgm:pt modelId="{9D623934-1953-4D13-9939-B527A660DA11}" type="sibTrans" cxnId="{0F3D6BBD-FF24-4338-88FB-D754213F404B}">
      <dgm:prSet/>
      <dgm:spPr/>
      <dgm:t>
        <a:bodyPr/>
        <a:lstStyle/>
        <a:p>
          <a:endParaRPr lang="en-GB"/>
        </a:p>
      </dgm:t>
    </dgm:pt>
    <dgm:pt modelId="{6F893EE6-83C6-45FD-B43E-D065D8E01014}">
      <dgm:prSet/>
      <dgm:spPr>
        <a:xfrm>
          <a:off x="2360711" y="3121421"/>
          <a:ext cx="2146101" cy="1287660"/>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b="1" dirty="0">
              <a:solidFill>
                <a:sysClr val="window" lastClr="FFFFFF"/>
              </a:solidFill>
              <a:latin typeface="Arial" panose="020B0604020202020204" pitchFamily="34" charset="0"/>
              <a:ea typeface="+mn-ea"/>
              <a:cs typeface="Arial" panose="020B0604020202020204" pitchFamily="34" charset="0"/>
            </a:rPr>
            <a:t>7. Where do we want to be?</a:t>
          </a:r>
        </a:p>
        <a:p>
          <a:pPr>
            <a:buNone/>
          </a:pPr>
          <a:r>
            <a:rPr lang="en-GB" b="0" dirty="0">
              <a:solidFill>
                <a:sysClr val="window" lastClr="FFFFFF"/>
              </a:solidFill>
              <a:latin typeface="Arial" panose="020B0604020202020204" pitchFamily="34" charset="0"/>
              <a:ea typeface="+mn-ea"/>
              <a:cs typeface="Arial" panose="020B0604020202020204" pitchFamily="34" charset="0"/>
            </a:rPr>
            <a:t>In six weeks, three months... how are we going to measure the impact</a:t>
          </a:r>
        </a:p>
      </dgm:t>
    </dgm:pt>
    <dgm:pt modelId="{0F1B6F09-5099-4FF4-9AC4-C4DD257AB077}" type="parTrans" cxnId="{2D00923B-3D2E-4ADC-8DDB-7E0A16947271}">
      <dgm:prSet/>
      <dgm:spPr/>
      <dgm:t>
        <a:bodyPr/>
        <a:lstStyle/>
        <a:p>
          <a:endParaRPr lang="en-GB"/>
        </a:p>
      </dgm:t>
    </dgm:pt>
    <dgm:pt modelId="{AA03E460-9744-49F7-9B23-F3CF6263A777}" type="sibTrans" cxnId="{2D00923B-3D2E-4ADC-8DDB-7E0A16947271}">
      <dgm:prSet/>
      <dgm:spPr/>
      <dgm:t>
        <a:bodyPr/>
        <a:lstStyle/>
        <a:p>
          <a:endParaRPr lang="en-GB"/>
        </a:p>
      </dgm:t>
    </dgm:pt>
    <dgm:pt modelId="{105A2787-CA25-4C6D-A58A-71C1F3D14445}" type="pres">
      <dgm:prSet presAssocID="{FEFFBF86-FA97-4102-93CE-CB3325358652}" presName="diagram" presStyleCnt="0">
        <dgm:presLayoutVars>
          <dgm:dir/>
          <dgm:resizeHandles val="exact"/>
        </dgm:presLayoutVars>
      </dgm:prSet>
      <dgm:spPr/>
    </dgm:pt>
    <dgm:pt modelId="{954A8ED4-5C3D-440F-8515-0E1E04C8F1D0}" type="pres">
      <dgm:prSet presAssocID="{D317AD2E-367A-4ADC-93A9-BE97FB7D1907}" presName="node" presStyleLbl="node1" presStyleIdx="0" presStyleCnt="7">
        <dgm:presLayoutVars>
          <dgm:bulletEnabled val="1"/>
        </dgm:presLayoutVars>
      </dgm:prSet>
      <dgm:spPr/>
    </dgm:pt>
    <dgm:pt modelId="{8FCBF705-B827-40B3-922D-0CC2FD06CA83}" type="pres">
      <dgm:prSet presAssocID="{04F41E4B-CA69-40B6-8CF5-EFBD654A47E0}" presName="sibTrans" presStyleCnt="0"/>
      <dgm:spPr/>
    </dgm:pt>
    <dgm:pt modelId="{6FB4E25D-31C7-43D7-A4EB-B0D42290E64E}" type="pres">
      <dgm:prSet presAssocID="{649E7ECA-849C-4BC2-A027-BBECB9C76819}" presName="node" presStyleLbl="node1" presStyleIdx="1" presStyleCnt="7">
        <dgm:presLayoutVars>
          <dgm:bulletEnabled val="1"/>
        </dgm:presLayoutVars>
      </dgm:prSet>
      <dgm:spPr/>
    </dgm:pt>
    <dgm:pt modelId="{A91785C8-857C-4275-B806-87A1B6CB2C31}" type="pres">
      <dgm:prSet presAssocID="{44E97469-9B7B-4A06-AD16-97A0EADE8D86}" presName="sibTrans" presStyleCnt="0"/>
      <dgm:spPr/>
    </dgm:pt>
    <dgm:pt modelId="{5D05789B-77AB-4826-8961-A3B0DFA346B4}" type="pres">
      <dgm:prSet presAssocID="{09DB84DA-7511-4377-B4DD-6EDFA121CB95}" presName="node" presStyleLbl="node1" presStyleIdx="2" presStyleCnt="7">
        <dgm:presLayoutVars>
          <dgm:bulletEnabled val="1"/>
        </dgm:presLayoutVars>
      </dgm:prSet>
      <dgm:spPr/>
    </dgm:pt>
    <dgm:pt modelId="{D3FD6B55-7139-4D79-8163-7747D1524566}" type="pres">
      <dgm:prSet presAssocID="{BBDEF487-4C7E-4B52-BD7C-91CA6A5011D4}" presName="sibTrans" presStyleCnt="0"/>
      <dgm:spPr/>
    </dgm:pt>
    <dgm:pt modelId="{0F50E9B7-8AFA-4CFB-9287-503B0C093B4C}" type="pres">
      <dgm:prSet presAssocID="{71AE37E5-29EA-41D8-BBBD-6EF0347A17A0}" presName="node" presStyleLbl="node1" presStyleIdx="3" presStyleCnt="7">
        <dgm:presLayoutVars>
          <dgm:bulletEnabled val="1"/>
        </dgm:presLayoutVars>
      </dgm:prSet>
      <dgm:spPr/>
    </dgm:pt>
    <dgm:pt modelId="{416CD2BE-7E49-4A9D-A826-9C62694E1CA5}" type="pres">
      <dgm:prSet presAssocID="{94D13503-99BD-4E9D-B778-7E9AA6F95B7F}" presName="sibTrans" presStyleCnt="0"/>
      <dgm:spPr/>
    </dgm:pt>
    <dgm:pt modelId="{49538279-0F2E-4562-BA6B-6AEC66840C89}" type="pres">
      <dgm:prSet presAssocID="{73E044F5-F5EB-4D56-8F4A-2F545B156DD9}" presName="node" presStyleLbl="node1" presStyleIdx="4" presStyleCnt="7">
        <dgm:presLayoutVars>
          <dgm:bulletEnabled val="1"/>
        </dgm:presLayoutVars>
      </dgm:prSet>
      <dgm:spPr/>
    </dgm:pt>
    <dgm:pt modelId="{B6C6A79E-6C5E-4168-B61B-465C8F052B6B}" type="pres">
      <dgm:prSet presAssocID="{02528370-DBE9-4CE5-8E46-2C5446134611}" presName="sibTrans" presStyleCnt="0"/>
      <dgm:spPr/>
    </dgm:pt>
    <dgm:pt modelId="{509EBCB5-DCF7-4A47-817A-E3EABA71B8D9}" type="pres">
      <dgm:prSet presAssocID="{A74457B8-1122-4AF0-83C6-E51998C65F0A}" presName="node" presStyleLbl="node1" presStyleIdx="5" presStyleCnt="7">
        <dgm:presLayoutVars>
          <dgm:bulletEnabled val="1"/>
        </dgm:presLayoutVars>
      </dgm:prSet>
      <dgm:spPr/>
    </dgm:pt>
    <dgm:pt modelId="{7B773F5A-5DED-4284-A422-563F824B1615}" type="pres">
      <dgm:prSet presAssocID="{9D623934-1953-4D13-9939-B527A660DA11}" presName="sibTrans" presStyleCnt="0"/>
      <dgm:spPr/>
    </dgm:pt>
    <dgm:pt modelId="{A614901B-5054-44E9-8E6B-69FF7CDCAC5E}" type="pres">
      <dgm:prSet presAssocID="{6F893EE6-83C6-45FD-B43E-D065D8E01014}" presName="node" presStyleLbl="node1" presStyleIdx="6" presStyleCnt="7">
        <dgm:presLayoutVars>
          <dgm:bulletEnabled val="1"/>
        </dgm:presLayoutVars>
      </dgm:prSet>
      <dgm:spPr/>
    </dgm:pt>
  </dgm:ptLst>
  <dgm:cxnLst>
    <dgm:cxn modelId="{589D3309-8724-4BC5-BDCC-EA7E38B50C1B}" srcId="{FEFFBF86-FA97-4102-93CE-CB3325358652}" destId="{D317AD2E-367A-4ADC-93A9-BE97FB7D1907}" srcOrd="0" destOrd="0" parTransId="{F0233FC3-F81C-4523-A2C2-C50179AFDA00}" sibTransId="{04F41E4B-CA69-40B6-8CF5-EFBD654A47E0}"/>
    <dgm:cxn modelId="{BD551B12-17B8-40D3-A10F-53FDC030BC3F}" srcId="{FEFFBF86-FA97-4102-93CE-CB3325358652}" destId="{73E044F5-F5EB-4D56-8F4A-2F545B156DD9}" srcOrd="4" destOrd="0" parTransId="{73523641-EB5E-4E9C-87F6-1395466E732F}" sibTransId="{02528370-DBE9-4CE5-8E46-2C5446134611}"/>
    <dgm:cxn modelId="{E9359912-1B61-423D-83E2-584E8E142613}" srcId="{FEFFBF86-FA97-4102-93CE-CB3325358652}" destId="{09DB84DA-7511-4377-B4DD-6EDFA121CB95}" srcOrd="2" destOrd="0" parTransId="{EFD1894F-A158-4261-883C-CE0A87831A07}" sibTransId="{BBDEF487-4C7E-4B52-BD7C-91CA6A5011D4}"/>
    <dgm:cxn modelId="{0252581B-B3EB-407F-8879-8B31210A17BA}" type="presOf" srcId="{A74457B8-1122-4AF0-83C6-E51998C65F0A}" destId="{509EBCB5-DCF7-4A47-817A-E3EABA71B8D9}" srcOrd="0" destOrd="0" presId="urn:microsoft.com/office/officeart/2005/8/layout/default"/>
    <dgm:cxn modelId="{63535D21-8F82-4186-B4CD-A75E0AA033C9}" type="presOf" srcId="{09DB84DA-7511-4377-B4DD-6EDFA121CB95}" destId="{5D05789B-77AB-4826-8961-A3B0DFA346B4}" srcOrd="0" destOrd="0" presId="urn:microsoft.com/office/officeart/2005/8/layout/default"/>
    <dgm:cxn modelId="{0CD7B531-ABD6-4B7C-8F99-36ED9A7612AD}" srcId="{FEFFBF86-FA97-4102-93CE-CB3325358652}" destId="{71AE37E5-29EA-41D8-BBBD-6EF0347A17A0}" srcOrd="3" destOrd="0" parTransId="{1ADFF5E8-EC8A-48C2-87E1-0ED82DD191C9}" sibTransId="{94D13503-99BD-4E9D-B778-7E9AA6F95B7F}"/>
    <dgm:cxn modelId="{FF0DF333-6801-44D3-8246-D3AE84870450}" type="presOf" srcId="{73E044F5-F5EB-4D56-8F4A-2F545B156DD9}" destId="{49538279-0F2E-4562-BA6B-6AEC66840C89}" srcOrd="0" destOrd="0" presId="urn:microsoft.com/office/officeart/2005/8/layout/default"/>
    <dgm:cxn modelId="{2D00923B-3D2E-4ADC-8DDB-7E0A16947271}" srcId="{FEFFBF86-FA97-4102-93CE-CB3325358652}" destId="{6F893EE6-83C6-45FD-B43E-D065D8E01014}" srcOrd="6" destOrd="0" parTransId="{0F1B6F09-5099-4FF4-9AC4-C4DD257AB077}" sibTransId="{AA03E460-9744-49F7-9B23-F3CF6263A777}"/>
    <dgm:cxn modelId="{B13BAB5C-C10E-4CBE-93F0-E6B0618606F8}" type="presOf" srcId="{D317AD2E-367A-4ADC-93A9-BE97FB7D1907}" destId="{954A8ED4-5C3D-440F-8515-0E1E04C8F1D0}" srcOrd="0" destOrd="0" presId="urn:microsoft.com/office/officeart/2005/8/layout/default"/>
    <dgm:cxn modelId="{6EA7D06A-C195-4D44-AFC6-5105322F5274}" type="presOf" srcId="{71AE37E5-29EA-41D8-BBBD-6EF0347A17A0}" destId="{0F50E9B7-8AFA-4CFB-9287-503B0C093B4C}" srcOrd="0" destOrd="0" presId="urn:microsoft.com/office/officeart/2005/8/layout/default"/>
    <dgm:cxn modelId="{E7BE076D-412E-42FF-9E43-3EB742AF5B48}" type="presOf" srcId="{6F893EE6-83C6-45FD-B43E-D065D8E01014}" destId="{A614901B-5054-44E9-8E6B-69FF7CDCAC5E}" srcOrd="0" destOrd="0" presId="urn:microsoft.com/office/officeart/2005/8/layout/default"/>
    <dgm:cxn modelId="{10E3895A-6AAE-4154-B9F7-0977BE444DB2}" type="presOf" srcId="{649E7ECA-849C-4BC2-A027-BBECB9C76819}" destId="{6FB4E25D-31C7-43D7-A4EB-B0D42290E64E}" srcOrd="0" destOrd="0" presId="urn:microsoft.com/office/officeart/2005/8/layout/default"/>
    <dgm:cxn modelId="{1A152ABC-C8A4-437B-9B6C-87AA9C8F50C1}" srcId="{FEFFBF86-FA97-4102-93CE-CB3325358652}" destId="{649E7ECA-849C-4BC2-A027-BBECB9C76819}" srcOrd="1" destOrd="0" parTransId="{0B7212A9-BA9F-4F5C-B1AE-942C0E82A8F7}" sibTransId="{44E97469-9B7B-4A06-AD16-97A0EADE8D86}"/>
    <dgm:cxn modelId="{0F3D6BBD-FF24-4338-88FB-D754213F404B}" srcId="{FEFFBF86-FA97-4102-93CE-CB3325358652}" destId="{A74457B8-1122-4AF0-83C6-E51998C65F0A}" srcOrd="5" destOrd="0" parTransId="{ABE50D61-ABDB-49AA-9000-18AEFE5CA2E7}" sibTransId="{9D623934-1953-4D13-9939-B527A660DA11}"/>
    <dgm:cxn modelId="{1456CCCC-92E6-444F-BFE6-739F5AB494FF}" type="presOf" srcId="{FEFFBF86-FA97-4102-93CE-CB3325358652}" destId="{105A2787-CA25-4C6D-A58A-71C1F3D14445}" srcOrd="0" destOrd="0" presId="urn:microsoft.com/office/officeart/2005/8/layout/default"/>
    <dgm:cxn modelId="{3A9374BB-C2DD-4FE1-B67F-86246000FABA}" type="presParOf" srcId="{105A2787-CA25-4C6D-A58A-71C1F3D14445}" destId="{954A8ED4-5C3D-440F-8515-0E1E04C8F1D0}" srcOrd="0" destOrd="0" presId="urn:microsoft.com/office/officeart/2005/8/layout/default"/>
    <dgm:cxn modelId="{929927A0-8202-400B-8AC9-B1548342A5C9}" type="presParOf" srcId="{105A2787-CA25-4C6D-A58A-71C1F3D14445}" destId="{8FCBF705-B827-40B3-922D-0CC2FD06CA83}" srcOrd="1" destOrd="0" presId="urn:microsoft.com/office/officeart/2005/8/layout/default"/>
    <dgm:cxn modelId="{C241CA13-172C-4E05-8368-EFF0021E2680}" type="presParOf" srcId="{105A2787-CA25-4C6D-A58A-71C1F3D14445}" destId="{6FB4E25D-31C7-43D7-A4EB-B0D42290E64E}" srcOrd="2" destOrd="0" presId="urn:microsoft.com/office/officeart/2005/8/layout/default"/>
    <dgm:cxn modelId="{C2C315A9-5C65-49D2-99D6-19B63030E32D}" type="presParOf" srcId="{105A2787-CA25-4C6D-A58A-71C1F3D14445}" destId="{A91785C8-857C-4275-B806-87A1B6CB2C31}" srcOrd="3" destOrd="0" presId="urn:microsoft.com/office/officeart/2005/8/layout/default"/>
    <dgm:cxn modelId="{8BFCBDE2-57D1-4487-888A-A36DA4ABA213}" type="presParOf" srcId="{105A2787-CA25-4C6D-A58A-71C1F3D14445}" destId="{5D05789B-77AB-4826-8961-A3B0DFA346B4}" srcOrd="4" destOrd="0" presId="urn:microsoft.com/office/officeart/2005/8/layout/default"/>
    <dgm:cxn modelId="{CEF0F7C4-FC34-4C57-A327-9A982B3571A7}" type="presParOf" srcId="{105A2787-CA25-4C6D-A58A-71C1F3D14445}" destId="{D3FD6B55-7139-4D79-8163-7747D1524566}" srcOrd="5" destOrd="0" presId="urn:microsoft.com/office/officeart/2005/8/layout/default"/>
    <dgm:cxn modelId="{B74714F9-6749-49E4-A09F-37D73BC0C845}" type="presParOf" srcId="{105A2787-CA25-4C6D-A58A-71C1F3D14445}" destId="{0F50E9B7-8AFA-4CFB-9287-503B0C093B4C}" srcOrd="6" destOrd="0" presId="urn:microsoft.com/office/officeart/2005/8/layout/default"/>
    <dgm:cxn modelId="{ECC5479C-295A-41BF-8E44-30129264437A}" type="presParOf" srcId="{105A2787-CA25-4C6D-A58A-71C1F3D14445}" destId="{416CD2BE-7E49-4A9D-A826-9C62694E1CA5}" srcOrd="7" destOrd="0" presId="urn:microsoft.com/office/officeart/2005/8/layout/default"/>
    <dgm:cxn modelId="{075B62CD-D848-40F6-8DB7-ECA3E7F5EE48}" type="presParOf" srcId="{105A2787-CA25-4C6D-A58A-71C1F3D14445}" destId="{49538279-0F2E-4562-BA6B-6AEC66840C89}" srcOrd="8" destOrd="0" presId="urn:microsoft.com/office/officeart/2005/8/layout/default"/>
    <dgm:cxn modelId="{D2A0C55D-1D71-4CA4-AEA6-59D33FF01481}" type="presParOf" srcId="{105A2787-CA25-4C6D-A58A-71C1F3D14445}" destId="{B6C6A79E-6C5E-4168-B61B-465C8F052B6B}" srcOrd="9" destOrd="0" presId="urn:microsoft.com/office/officeart/2005/8/layout/default"/>
    <dgm:cxn modelId="{577C2AFF-B236-4F6C-A1AC-0686E57A4A77}" type="presParOf" srcId="{105A2787-CA25-4C6D-A58A-71C1F3D14445}" destId="{509EBCB5-DCF7-4A47-817A-E3EABA71B8D9}" srcOrd="10" destOrd="0" presId="urn:microsoft.com/office/officeart/2005/8/layout/default"/>
    <dgm:cxn modelId="{46C0C758-DC9C-4C9B-B7D7-C17A87A9A27C}" type="presParOf" srcId="{105A2787-CA25-4C6D-A58A-71C1F3D14445}" destId="{7B773F5A-5DED-4284-A422-563F824B1615}" srcOrd="11" destOrd="0" presId="urn:microsoft.com/office/officeart/2005/8/layout/default"/>
    <dgm:cxn modelId="{26E4626D-8ADE-4E55-B3F3-ABA15CC33A5D}" type="presParOf" srcId="{105A2787-CA25-4C6D-A58A-71C1F3D14445}" destId="{A614901B-5054-44E9-8E6B-69FF7CDCAC5E}"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5E7D3B3-4E75-4467-A420-8A7F71FFAC1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3612D5B8-82D7-4869-B42E-1D486C176B6F}">
      <dgm:prSet phldrT="[Text]" custT="1"/>
      <dgm:spPr>
        <a:xfrm>
          <a:off x="2756992" y="2083514"/>
          <a:ext cx="2715614" cy="2518026"/>
        </a:xfrm>
        <a:prstGeom prst="ellipse">
          <a:avLst/>
        </a:prstGeom>
        <a:solidFill>
          <a:srgbClr val="34B555"/>
        </a:solidFill>
        <a:ln w="25400" cap="flat" cmpd="sng" algn="ctr">
          <a:solidFill>
            <a:sysClr val="window" lastClr="FFFFFF">
              <a:hueOff val="0"/>
              <a:satOff val="0"/>
              <a:lumOff val="0"/>
              <a:alphaOff val="0"/>
            </a:sysClr>
          </a:solidFill>
          <a:prstDash val="solid"/>
        </a:ln>
        <a:effectLst/>
      </dgm:spPr>
      <dgm:t>
        <a:bodyPr/>
        <a:lstStyle/>
        <a:p>
          <a:pPr>
            <a:buNone/>
          </a:pPr>
          <a:r>
            <a:rPr lang="cy-GB" sz="2000" noProof="0" dirty="0">
              <a:solidFill>
                <a:schemeClr val="bg1"/>
              </a:solidFill>
              <a:latin typeface="Arial" panose="020B0604020202020204" pitchFamily="34" charset="0"/>
              <a:cs typeface="Arial" panose="020B0604020202020204" pitchFamily="34" charset="0"/>
            </a:rPr>
            <a:t>Hyblyg ac arloesol – dim cyfyngiadau afresymol</a:t>
          </a:r>
          <a:endParaRPr lang="cy-GB" sz="2000" noProof="0" dirty="0">
            <a:solidFill>
              <a:schemeClr val="bg1"/>
            </a:solidFill>
            <a:latin typeface="Arial" panose="020B0604020202020204" pitchFamily="34" charset="0"/>
            <a:ea typeface="+mn-ea"/>
            <a:cs typeface="Arial" panose="020B0604020202020204" pitchFamily="34" charset="0"/>
          </a:endParaRPr>
        </a:p>
      </dgm:t>
    </dgm:pt>
    <dgm:pt modelId="{D9D53C5C-9A28-4620-803A-DDE66854C40B}" type="parTrans" cxnId="{A5483396-5368-4F3E-AFDC-B746AD888EF6}">
      <dgm:prSet/>
      <dgm:spPr/>
      <dgm:t>
        <a:bodyPr/>
        <a:lstStyle/>
        <a:p>
          <a:endParaRPr lang="en-GB" sz="2000">
            <a:solidFill>
              <a:schemeClr val="bg1"/>
            </a:solidFill>
          </a:endParaRPr>
        </a:p>
      </dgm:t>
    </dgm:pt>
    <dgm:pt modelId="{68F16FE1-80EC-43C4-9EEC-FC4A620EF27C}" type="sibTrans" cxnId="{A5483396-5368-4F3E-AFDC-B746AD888EF6}">
      <dgm:prSet/>
      <dgm:spPr/>
      <dgm:t>
        <a:bodyPr/>
        <a:lstStyle/>
        <a:p>
          <a:endParaRPr lang="en-GB" sz="2000">
            <a:solidFill>
              <a:schemeClr val="bg1"/>
            </a:solidFill>
          </a:endParaRPr>
        </a:p>
      </dgm:t>
    </dgm:pt>
    <dgm:pt modelId="{7DD47943-6D64-402A-B8AA-9B6BE8A25439}">
      <dgm:prSet phldrT="[Text]" custT="1"/>
      <dgm:spPr>
        <a:xfrm>
          <a:off x="1935412" y="-75578"/>
          <a:ext cx="2100585" cy="1680468"/>
        </a:xfrm>
        <a:prstGeom prst="roundRect">
          <a:avLst>
            <a:gd name="adj" fmla="val 10000"/>
          </a:avLst>
        </a:prstGeom>
        <a:solidFill>
          <a:srgbClr val="34B555"/>
        </a:solidFill>
        <a:ln w="25400" cap="flat" cmpd="sng" algn="ctr">
          <a:solidFill>
            <a:sysClr val="window" lastClr="FFFFFF">
              <a:hueOff val="0"/>
              <a:satOff val="0"/>
              <a:lumOff val="0"/>
              <a:alphaOff val="0"/>
            </a:sysClr>
          </a:solidFill>
          <a:prstDash val="solid"/>
        </a:ln>
        <a:effectLst/>
      </dgm:spPr>
      <dgm:t>
        <a:bodyPr/>
        <a:lstStyle/>
        <a:p>
          <a:pPr>
            <a:buNone/>
          </a:pPr>
          <a:r>
            <a:rPr lang="cy-GB" sz="2000" noProof="0" dirty="0">
              <a:latin typeface="Arial" panose="020B0604020202020204" pitchFamily="34" charset="0"/>
              <a:cs typeface="Arial" panose="020B0604020202020204" pitchFamily="34" charset="0"/>
            </a:rPr>
            <a:t>Gofal a chymorth gan eu hawdurdod lleol</a:t>
          </a:r>
          <a:endParaRPr lang="cy-GB" sz="2000" noProof="0" dirty="0">
            <a:solidFill>
              <a:schemeClr val="bg1"/>
            </a:solidFill>
            <a:latin typeface="Arial" panose="020B0604020202020204" pitchFamily="34" charset="0"/>
            <a:ea typeface="+mn-ea"/>
            <a:cs typeface="Arial" panose="020B0604020202020204" pitchFamily="34" charset="0"/>
          </a:endParaRPr>
        </a:p>
      </dgm:t>
    </dgm:pt>
    <dgm:pt modelId="{FF7BE21D-9186-4B6A-9E1B-26E32FCE3FEB}" type="parTrans" cxnId="{F0E5A741-59FA-44B6-A049-5C11F655B19E}">
      <dgm:prSet/>
      <dgm:spPr>
        <a:xfrm rot="14780810">
          <a:off x="2528362" y="1213628"/>
          <a:ext cx="1456086" cy="630175"/>
        </a:xfrm>
        <a:prstGeom prst="leftArrow">
          <a:avLst>
            <a:gd name="adj1" fmla="val 60000"/>
            <a:gd name="adj2" fmla="val 50000"/>
          </a:avLst>
        </a:prstGeom>
        <a:solidFill>
          <a:srgbClr val="80DA98"/>
        </a:solidFill>
        <a:ln>
          <a:noFill/>
        </a:ln>
        <a:effectLst/>
      </dgm:spPr>
      <dgm:t>
        <a:bodyPr/>
        <a:lstStyle/>
        <a:p>
          <a:endParaRPr lang="en-GB" sz="2000">
            <a:solidFill>
              <a:schemeClr val="bg1"/>
            </a:solidFill>
          </a:endParaRPr>
        </a:p>
      </dgm:t>
    </dgm:pt>
    <dgm:pt modelId="{FDA88A03-4E01-4599-AE7E-6B12C6F4EB27}" type="sibTrans" cxnId="{F0E5A741-59FA-44B6-A049-5C11F655B19E}">
      <dgm:prSet/>
      <dgm:spPr/>
      <dgm:t>
        <a:bodyPr/>
        <a:lstStyle/>
        <a:p>
          <a:endParaRPr lang="en-GB" sz="2000">
            <a:solidFill>
              <a:schemeClr val="bg1"/>
            </a:solidFill>
          </a:endParaRPr>
        </a:p>
      </dgm:t>
    </dgm:pt>
    <dgm:pt modelId="{4059F69B-96DC-4734-B097-49BE070519F6}">
      <dgm:prSet phldrT="[Text]" custT="1"/>
      <dgm:spPr>
        <a:xfrm>
          <a:off x="4410810" y="-75578"/>
          <a:ext cx="2100585" cy="1680468"/>
        </a:xfrm>
        <a:prstGeom prst="roundRect">
          <a:avLst>
            <a:gd name="adj" fmla="val 10000"/>
          </a:avLst>
        </a:prstGeom>
        <a:solidFill>
          <a:srgbClr val="34B555"/>
        </a:solidFill>
        <a:ln w="25400" cap="flat" cmpd="sng" algn="ctr">
          <a:solidFill>
            <a:sysClr val="window" lastClr="FFFFFF">
              <a:hueOff val="0"/>
              <a:satOff val="0"/>
              <a:lumOff val="0"/>
              <a:alphaOff val="0"/>
            </a:sysClr>
          </a:solidFill>
          <a:prstDash val="solid"/>
        </a:ln>
        <a:effectLst/>
      </dgm:spPr>
      <dgm:t>
        <a:bodyPr/>
        <a:lstStyle/>
        <a:p>
          <a:pPr>
            <a:buNone/>
          </a:pPr>
          <a:r>
            <a:rPr lang="cy-GB" sz="2000" noProof="0" dirty="0">
              <a:latin typeface="Arial" panose="020B0604020202020204" pitchFamily="34" charset="0"/>
              <a:cs typeface="Arial" panose="020B0604020202020204" pitchFamily="34" charset="0"/>
            </a:rPr>
            <a:t>Talu aelodau’r teulu</a:t>
          </a:r>
          <a:endParaRPr lang="cy-GB" sz="2000" noProof="0" dirty="0">
            <a:solidFill>
              <a:schemeClr val="bg1"/>
            </a:solidFill>
            <a:latin typeface="Arial" panose="020B0604020202020204" pitchFamily="34" charset="0"/>
            <a:ea typeface="+mn-ea"/>
            <a:cs typeface="Arial" panose="020B0604020202020204" pitchFamily="34" charset="0"/>
          </a:endParaRPr>
        </a:p>
      </dgm:t>
    </dgm:pt>
    <dgm:pt modelId="{E3D604D4-9998-46E6-B686-DDD500652062}" type="parTrans" cxnId="{2549858C-0BD6-4136-AB74-D153862F8A51}">
      <dgm:prSet/>
      <dgm:spPr>
        <a:xfrm rot="17854559">
          <a:off x="4226254" y="1132202"/>
          <a:ext cx="1540245" cy="630175"/>
        </a:xfrm>
        <a:prstGeom prst="leftArrow">
          <a:avLst>
            <a:gd name="adj1" fmla="val 60000"/>
            <a:gd name="adj2" fmla="val 50000"/>
          </a:avLst>
        </a:prstGeom>
        <a:solidFill>
          <a:srgbClr val="80DA98"/>
        </a:solidFill>
        <a:ln>
          <a:noFill/>
        </a:ln>
        <a:effectLst/>
      </dgm:spPr>
      <dgm:t>
        <a:bodyPr/>
        <a:lstStyle/>
        <a:p>
          <a:endParaRPr lang="en-GB" sz="2000">
            <a:solidFill>
              <a:schemeClr val="bg1"/>
            </a:solidFill>
          </a:endParaRPr>
        </a:p>
      </dgm:t>
    </dgm:pt>
    <dgm:pt modelId="{551AD1D8-CDDC-48D6-AEDB-20E62045626A}" type="sibTrans" cxnId="{2549858C-0BD6-4136-AB74-D153862F8A51}">
      <dgm:prSet/>
      <dgm:spPr/>
      <dgm:t>
        <a:bodyPr/>
        <a:lstStyle/>
        <a:p>
          <a:endParaRPr lang="en-GB" sz="2000">
            <a:solidFill>
              <a:schemeClr val="bg1"/>
            </a:solidFill>
          </a:endParaRPr>
        </a:p>
      </dgm:t>
    </dgm:pt>
    <dgm:pt modelId="{1EE324DC-4801-4460-B644-084C2870C8B1}">
      <dgm:prSet phldrT="[Text]" custT="1"/>
      <dgm:spPr>
        <a:xfrm>
          <a:off x="230778" y="1868943"/>
          <a:ext cx="2100585" cy="1680468"/>
        </a:xfrm>
        <a:prstGeom prst="roundRect">
          <a:avLst>
            <a:gd name="adj" fmla="val 10000"/>
          </a:avLst>
        </a:prstGeom>
        <a:solidFill>
          <a:srgbClr val="34B555"/>
        </a:solidFill>
        <a:ln w="25400" cap="flat" cmpd="sng" algn="ctr">
          <a:solidFill>
            <a:sysClr val="window" lastClr="FFFFFF">
              <a:hueOff val="0"/>
              <a:satOff val="0"/>
              <a:lumOff val="0"/>
              <a:alphaOff val="0"/>
            </a:sysClr>
          </a:solidFill>
          <a:prstDash val="solid"/>
        </a:ln>
        <a:effectLst/>
      </dgm:spPr>
      <dgm:t>
        <a:bodyPr/>
        <a:lstStyle/>
        <a:p>
          <a:pPr>
            <a:buNone/>
          </a:pPr>
          <a:r>
            <a:rPr lang="cy-GB" sz="2000" noProof="0" dirty="0">
              <a:latin typeface="Arial" panose="020B0604020202020204" pitchFamily="34" charset="0"/>
              <a:cs typeface="Arial" panose="020B0604020202020204" pitchFamily="34" charset="0"/>
            </a:rPr>
            <a:t>Lleoliadau preswyl hirdymor</a:t>
          </a:r>
          <a:endParaRPr lang="cy-GB" sz="2000" noProof="0" dirty="0">
            <a:solidFill>
              <a:schemeClr val="bg1"/>
            </a:solidFill>
            <a:latin typeface="Arial" panose="020B0604020202020204" pitchFamily="34" charset="0"/>
            <a:ea typeface="+mn-ea"/>
            <a:cs typeface="Arial" panose="020B0604020202020204" pitchFamily="34" charset="0"/>
          </a:endParaRPr>
        </a:p>
      </dgm:t>
    </dgm:pt>
    <dgm:pt modelId="{7AB71283-13AE-4B88-9F08-FF5AE0E19ACD}" type="parTrans" cxnId="{88C8F9B7-7002-403F-A977-D627A4E92313}">
      <dgm:prSet/>
      <dgm:spPr>
        <a:xfrm rot="11555928">
          <a:off x="1363477" y="2517996"/>
          <a:ext cx="1465765" cy="630175"/>
        </a:xfrm>
        <a:prstGeom prst="leftArrow">
          <a:avLst>
            <a:gd name="adj1" fmla="val 60000"/>
            <a:gd name="adj2" fmla="val 50000"/>
          </a:avLst>
        </a:prstGeom>
        <a:solidFill>
          <a:srgbClr val="80DA98"/>
        </a:solidFill>
        <a:ln>
          <a:noFill/>
        </a:ln>
        <a:effectLst/>
      </dgm:spPr>
      <dgm:t>
        <a:bodyPr/>
        <a:lstStyle/>
        <a:p>
          <a:endParaRPr lang="en-GB" sz="2000">
            <a:solidFill>
              <a:schemeClr val="bg1"/>
            </a:solidFill>
          </a:endParaRPr>
        </a:p>
      </dgm:t>
    </dgm:pt>
    <dgm:pt modelId="{A0D9FBE9-D61E-431C-BACB-2F300C277F19}" type="sibTrans" cxnId="{88C8F9B7-7002-403F-A977-D627A4E92313}">
      <dgm:prSet/>
      <dgm:spPr/>
      <dgm:t>
        <a:bodyPr/>
        <a:lstStyle/>
        <a:p>
          <a:endParaRPr lang="en-GB" sz="2000">
            <a:solidFill>
              <a:schemeClr val="bg1"/>
            </a:solidFill>
          </a:endParaRPr>
        </a:p>
      </dgm:t>
    </dgm:pt>
    <dgm:pt modelId="{AA9F6C97-1A6E-4C42-B54E-345AED673663}">
      <dgm:prSet phldrT="[Text]" custT="1"/>
      <dgm:spPr>
        <a:xfrm>
          <a:off x="6036309" y="1981410"/>
          <a:ext cx="2100585" cy="1680468"/>
        </a:xfrm>
        <a:prstGeom prst="roundRect">
          <a:avLst>
            <a:gd name="adj" fmla="val 10000"/>
          </a:avLst>
        </a:prstGeom>
        <a:solidFill>
          <a:srgbClr val="34B555"/>
        </a:solidFill>
        <a:ln w="25400" cap="flat" cmpd="sng" algn="ctr">
          <a:solidFill>
            <a:sysClr val="window" lastClr="FFFFFF">
              <a:hueOff val="0"/>
              <a:satOff val="0"/>
              <a:lumOff val="0"/>
              <a:alphaOff val="0"/>
            </a:sysClr>
          </a:solidFill>
          <a:prstDash val="solid"/>
        </a:ln>
        <a:effectLst/>
      </dgm:spPr>
      <dgm:t>
        <a:bodyPr/>
        <a:lstStyle/>
        <a:p>
          <a:pPr>
            <a:buNone/>
          </a:pPr>
          <a:r>
            <a:rPr lang="cy-GB" sz="2000" noProof="0" dirty="0">
              <a:latin typeface="Arial" panose="020B0604020202020204" pitchFamily="34" charset="0"/>
              <a:cs typeface="Arial" panose="020B0604020202020204" pitchFamily="34" charset="0"/>
            </a:rPr>
            <a:t>Dod yn gyflogwr</a:t>
          </a:r>
          <a:endParaRPr lang="cy-GB" sz="2000" noProof="0" dirty="0">
            <a:solidFill>
              <a:schemeClr val="bg1"/>
            </a:solidFill>
            <a:latin typeface="Arial" panose="020B0604020202020204" pitchFamily="34" charset="0"/>
            <a:ea typeface="+mn-ea"/>
            <a:cs typeface="Arial" panose="020B0604020202020204" pitchFamily="34" charset="0"/>
          </a:endParaRPr>
        </a:p>
      </dgm:t>
    </dgm:pt>
    <dgm:pt modelId="{5FB2135D-6DF9-4709-B13D-CD05E4EB6D60}" type="parTrans" cxnId="{8321C5D4-0FC0-4B11-82F6-7070C7E31C9E}">
      <dgm:prSet/>
      <dgm:spPr>
        <a:xfrm rot="21003507">
          <a:off x="5445585" y="2642180"/>
          <a:ext cx="1571144" cy="630175"/>
        </a:xfrm>
        <a:prstGeom prst="leftArrow">
          <a:avLst>
            <a:gd name="adj1" fmla="val 60000"/>
            <a:gd name="adj2" fmla="val 50000"/>
          </a:avLst>
        </a:prstGeom>
        <a:solidFill>
          <a:srgbClr val="80DA98"/>
        </a:solidFill>
        <a:ln>
          <a:noFill/>
        </a:ln>
        <a:effectLst/>
      </dgm:spPr>
      <dgm:t>
        <a:bodyPr/>
        <a:lstStyle/>
        <a:p>
          <a:endParaRPr lang="en-GB" sz="2000">
            <a:solidFill>
              <a:schemeClr val="bg1"/>
            </a:solidFill>
          </a:endParaRPr>
        </a:p>
      </dgm:t>
    </dgm:pt>
    <dgm:pt modelId="{651CBF12-2431-4364-B016-A3E17DBADE2A}" type="sibTrans" cxnId="{8321C5D4-0FC0-4B11-82F6-7070C7E31C9E}">
      <dgm:prSet/>
      <dgm:spPr/>
      <dgm:t>
        <a:bodyPr/>
        <a:lstStyle/>
        <a:p>
          <a:endParaRPr lang="en-GB" sz="2000">
            <a:solidFill>
              <a:schemeClr val="bg1"/>
            </a:solidFill>
          </a:endParaRPr>
        </a:p>
      </dgm:t>
    </dgm:pt>
    <dgm:pt modelId="{EB08FB28-1DFE-4E65-B333-C3F790FA3FEF}" type="pres">
      <dgm:prSet presAssocID="{75E7D3B3-4E75-4467-A420-8A7F71FFAC10}" presName="cycle" presStyleCnt="0">
        <dgm:presLayoutVars>
          <dgm:chMax val="1"/>
          <dgm:dir/>
          <dgm:animLvl val="ctr"/>
          <dgm:resizeHandles val="exact"/>
        </dgm:presLayoutVars>
      </dgm:prSet>
      <dgm:spPr/>
    </dgm:pt>
    <dgm:pt modelId="{EB54A498-EC1D-4F51-960F-C5BA530C4CCD}" type="pres">
      <dgm:prSet presAssocID="{3612D5B8-82D7-4869-B42E-1D486C176B6F}" presName="centerShape" presStyleLbl="node0" presStyleIdx="0" presStyleCnt="1" custScaleX="122815" custScaleY="113879"/>
      <dgm:spPr/>
    </dgm:pt>
    <dgm:pt modelId="{B435229B-3312-4325-B48A-F91C6659E0D4}" type="pres">
      <dgm:prSet presAssocID="{7AB71283-13AE-4B88-9F08-FF5AE0E19ACD}" presName="parTrans" presStyleLbl="bgSibTrans2D1" presStyleIdx="0" presStyleCnt="4" custLinFactNeighborX="6826" custLinFactNeighborY="-5705"/>
      <dgm:spPr/>
    </dgm:pt>
    <dgm:pt modelId="{0A049F60-622F-4DCA-B3C0-5BF5E2488E72}" type="pres">
      <dgm:prSet presAssocID="{1EE324DC-4801-4460-B644-084C2870C8B1}" presName="node" presStyleLbl="node1" presStyleIdx="0" presStyleCnt="4" custRadScaleRad="102084" custRadScaleInc="-5336">
        <dgm:presLayoutVars>
          <dgm:bulletEnabled val="1"/>
        </dgm:presLayoutVars>
      </dgm:prSet>
      <dgm:spPr/>
    </dgm:pt>
    <dgm:pt modelId="{AF309506-AF88-4D91-92D9-FCC9A3AA18EE}" type="pres">
      <dgm:prSet presAssocID="{FF7BE21D-9186-4B6A-9E1B-26E32FCE3FEB}" presName="parTrans" presStyleLbl="bgSibTrans2D1" presStyleIdx="1" presStyleCnt="4" custLinFactNeighborX="-1469" custLinFactNeighborY="15421"/>
      <dgm:spPr/>
    </dgm:pt>
    <dgm:pt modelId="{6E645DE2-2D1E-4501-A477-CD361EE17231}" type="pres">
      <dgm:prSet presAssocID="{7DD47943-6D64-402A-B8AA-9B6BE8A25439}" presName="node" presStyleLbl="node1" presStyleIdx="1" presStyleCnt="4" custRadScaleRad="101751" custRadScaleInc="4528">
        <dgm:presLayoutVars>
          <dgm:bulletEnabled val="1"/>
        </dgm:presLayoutVars>
      </dgm:prSet>
      <dgm:spPr/>
    </dgm:pt>
    <dgm:pt modelId="{3B26C7BB-7583-4788-98C9-623571C3E9B3}" type="pres">
      <dgm:prSet presAssocID="{E3D604D4-9998-46E6-B686-DDD500652062}" presName="parTrans" presStyleLbl="bgSibTrans2D1" presStyleIdx="2" presStyleCnt="4" custLinFactNeighborX="-7026"/>
      <dgm:spPr/>
    </dgm:pt>
    <dgm:pt modelId="{7E678C07-E2DA-4DAE-B744-720634C70C12}" type="pres">
      <dgm:prSet presAssocID="{4059F69B-96DC-4734-B097-49BE070519F6}" presName="node" presStyleLbl="node1" presStyleIdx="2" presStyleCnt="4" custRadScaleRad="107639" custRadScaleInc="2415">
        <dgm:presLayoutVars>
          <dgm:bulletEnabled val="1"/>
        </dgm:presLayoutVars>
      </dgm:prSet>
      <dgm:spPr/>
    </dgm:pt>
    <dgm:pt modelId="{D962A766-DBE4-4C22-9D87-932BB5953E0C}" type="pres">
      <dgm:prSet presAssocID="{5FB2135D-6DF9-4709-B13D-CD05E4EB6D60}" presName="parTrans" presStyleLbl="bgSibTrans2D1" presStyleIdx="3" presStyleCnt="4" custLinFactNeighborX="-5198"/>
      <dgm:spPr/>
    </dgm:pt>
    <dgm:pt modelId="{30040951-48A2-421C-A997-DDC30B7CBE35}" type="pres">
      <dgm:prSet presAssocID="{AA9F6C97-1A6E-4C42-B54E-345AED673663}" presName="node" presStyleLbl="node1" presStyleIdx="3" presStyleCnt="4" custRadScaleRad="106073" custRadScaleInc="11241">
        <dgm:presLayoutVars>
          <dgm:bulletEnabled val="1"/>
        </dgm:presLayoutVars>
      </dgm:prSet>
      <dgm:spPr/>
    </dgm:pt>
  </dgm:ptLst>
  <dgm:cxnLst>
    <dgm:cxn modelId="{18876814-7179-46A2-8426-B7C9511E29A1}" type="presOf" srcId="{E3D604D4-9998-46E6-B686-DDD500652062}" destId="{3B26C7BB-7583-4788-98C9-623571C3E9B3}" srcOrd="0" destOrd="0" presId="urn:microsoft.com/office/officeart/2005/8/layout/radial4"/>
    <dgm:cxn modelId="{F0E5A741-59FA-44B6-A049-5C11F655B19E}" srcId="{3612D5B8-82D7-4869-B42E-1D486C176B6F}" destId="{7DD47943-6D64-402A-B8AA-9B6BE8A25439}" srcOrd="1" destOrd="0" parTransId="{FF7BE21D-9186-4B6A-9E1B-26E32FCE3FEB}" sibTransId="{FDA88A03-4E01-4599-AE7E-6B12C6F4EB27}"/>
    <dgm:cxn modelId="{BC243662-6BE4-47D9-BD0F-85BA7CBE9162}" type="presOf" srcId="{3612D5B8-82D7-4869-B42E-1D486C176B6F}" destId="{EB54A498-EC1D-4F51-960F-C5BA530C4CCD}" srcOrd="0" destOrd="0" presId="urn:microsoft.com/office/officeart/2005/8/layout/radial4"/>
    <dgm:cxn modelId="{A19C776B-44CD-4D42-BB1F-FE08594FF62F}" type="presOf" srcId="{AA9F6C97-1A6E-4C42-B54E-345AED673663}" destId="{30040951-48A2-421C-A997-DDC30B7CBE35}" srcOrd="0" destOrd="0" presId="urn:microsoft.com/office/officeart/2005/8/layout/radial4"/>
    <dgm:cxn modelId="{16CB2D51-5FF2-4449-9E1F-051958C2405E}" type="presOf" srcId="{4059F69B-96DC-4734-B097-49BE070519F6}" destId="{7E678C07-E2DA-4DAE-B744-720634C70C12}" srcOrd="0" destOrd="0" presId="urn:microsoft.com/office/officeart/2005/8/layout/radial4"/>
    <dgm:cxn modelId="{D62E5078-ED82-4BCB-A95F-6E465C3961D9}" type="presOf" srcId="{7AB71283-13AE-4B88-9F08-FF5AE0E19ACD}" destId="{B435229B-3312-4325-B48A-F91C6659E0D4}" srcOrd="0" destOrd="0" presId="urn:microsoft.com/office/officeart/2005/8/layout/radial4"/>
    <dgm:cxn modelId="{2549858C-0BD6-4136-AB74-D153862F8A51}" srcId="{3612D5B8-82D7-4869-B42E-1D486C176B6F}" destId="{4059F69B-96DC-4734-B097-49BE070519F6}" srcOrd="2" destOrd="0" parTransId="{E3D604D4-9998-46E6-B686-DDD500652062}" sibTransId="{551AD1D8-CDDC-48D6-AEDB-20E62045626A}"/>
    <dgm:cxn modelId="{1D09978D-44AA-4369-A513-F6A70FE4C59D}" type="presOf" srcId="{7DD47943-6D64-402A-B8AA-9B6BE8A25439}" destId="{6E645DE2-2D1E-4501-A477-CD361EE17231}" srcOrd="0" destOrd="0" presId="urn:microsoft.com/office/officeart/2005/8/layout/radial4"/>
    <dgm:cxn modelId="{A5483396-5368-4F3E-AFDC-B746AD888EF6}" srcId="{75E7D3B3-4E75-4467-A420-8A7F71FFAC10}" destId="{3612D5B8-82D7-4869-B42E-1D486C176B6F}" srcOrd="0" destOrd="0" parTransId="{D9D53C5C-9A28-4620-803A-DDE66854C40B}" sibTransId="{68F16FE1-80EC-43C4-9EEC-FC4A620EF27C}"/>
    <dgm:cxn modelId="{C0B2B4A5-647E-40FC-8056-3033752B3E24}" type="presOf" srcId="{FF7BE21D-9186-4B6A-9E1B-26E32FCE3FEB}" destId="{AF309506-AF88-4D91-92D9-FCC9A3AA18EE}" srcOrd="0" destOrd="0" presId="urn:microsoft.com/office/officeart/2005/8/layout/radial4"/>
    <dgm:cxn modelId="{6FF1FBA7-51C8-419C-B049-EF29561EA0BE}" type="presOf" srcId="{75E7D3B3-4E75-4467-A420-8A7F71FFAC10}" destId="{EB08FB28-1DFE-4E65-B333-C3F790FA3FEF}" srcOrd="0" destOrd="0" presId="urn:microsoft.com/office/officeart/2005/8/layout/radial4"/>
    <dgm:cxn modelId="{AE053CB0-1728-4722-A1C6-79AD95B4151D}" type="presOf" srcId="{1EE324DC-4801-4460-B644-084C2870C8B1}" destId="{0A049F60-622F-4DCA-B3C0-5BF5E2488E72}" srcOrd="0" destOrd="0" presId="urn:microsoft.com/office/officeart/2005/8/layout/radial4"/>
    <dgm:cxn modelId="{88C8F9B7-7002-403F-A977-D627A4E92313}" srcId="{3612D5B8-82D7-4869-B42E-1D486C176B6F}" destId="{1EE324DC-4801-4460-B644-084C2870C8B1}" srcOrd="0" destOrd="0" parTransId="{7AB71283-13AE-4B88-9F08-FF5AE0E19ACD}" sibTransId="{A0D9FBE9-D61E-431C-BACB-2F300C277F19}"/>
    <dgm:cxn modelId="{CD43B2BE-6FF2-4AAE-A7C8-28C5BC8FFD63}" type="presOf" srcId="{5FB2135D-6DF9-4709-B13D-CD05E4EB6D60}" destId="{D962A766-DBE4-4C22-9D87-932BB5953E0C}" srcOrd="0" destOrd="0" presId="urn:microsoft.com/office/officeart/2005/8/layout/radial4"/>
    <dgm:cxn modelId="{8321C5D4-0FC0-4B11-82F6-7070C7E31C9E}" srcId="{3612D5B8-82D7-4869-B42E-1D486C176B6F}" destId="{AA9F6C97-1A6E-4C42-B54E-345AED673663}" srcOrd="3" destOrd="0" parTransId="{5FB2135D-6DF9-4709-B13D-CD05E4EB6D60}" sibTransId="{651CBF12-2431-4364-B016-A3E17DBADE2A}"/>
    <dgm:cxn modelId="{2C7431E7-BB7A-4441-9B78-DC6C1C80077B}" type="presParOf" srcId="{EB08FB28-1DFE-4E65-B333-C3F790FA3FEF}" destId="{EB54A498-EC1D-4F51-960F-C5BA530C4CCD}" srcOrd="0" destOrd="0" presId="urn:microsoft.com/office/officeart/2005/8/layout/radial4"/>
    <dgm:cxn modelId="{92FC91D9-6992-4692-9D67-F0862F9DED08}" type="presParOf" srcId="{EB08FB28-1DFE-4E65-B333-C3F790FA3FEF}" destId="{B435229B-3312-4325-B48A-F91C6659E0D4}" srcOrd="1" destOrd="0" presId="urn:microsoft.com/office/officeart/2005/8/layout/radial4"/>
    <dgm:cxn modelId="{A540C23E-E4F6-4AF5-9A11-DAA36895A74C}" type="presParOf" srcId="{EB08FB28-1DFE-4E65-B333-C3F790FA3FEF}" destId="{0A049F60-622F-4DCA-B3C0-5BF5E2488E72}" srcOrd="2" destOrd="0" presId="urn:microsoft.com/office/officeart/2005/8/layout/radial4"/>
    <dgm:cxn modelId="{146FB026-63F7-4870-992D-D6E6D1AB70A1}" type="presParOf" srcId="{EB08FB28-1DFE-4E65-B333-C3F790FA3FEF}" destId="{AF309506-AF88-4D91-92D9-FCC9A3AA18EE}" srcOrd="3" destOrd="0" presId="urn:microsoft.com/office/officeart/2005/8/layout/radial4"/>
    <dgm:cxn modelId="{2B4FE098-0B1D-480F-BA3F-A6A72B2915BB}" type="presParOf" srcId="{EB08FB28-1DFE-4E65-B333-C3F790FA3FEF}" destId="{6E645DE2-2D1E-4501-A477-CD361EE17231}" srcOrd="4" destOrd="0" presId="urn:microsoft.com/office/officeart/2005/8/layout/radial4"/>
    <dgm:cxn modelId="{6C25127A-2505-41D1-9B68-214BFEAC6810}" type="presParOf" srcId="{EB08FB28-1DFE-4E65-B333-C3F790FA3FEF}" destId="{3B26C7BB-7583-4788-98C9-623571C3E9B3}" srcOrd="5" destOrd="0" presId="urn:microsoft.com/office/officeart/2005/8/layout/radial4"/>
    <dgm:cxn modelId="{FAE4D2F0-9070-40F5-941B-29D783DD3763}" type="presParOf" srcId="{EB08FB28-1DFE-4E65-B333-C3F790FA3FEF}" destId="{7E678C07-E2DA-4DAE-B744-720634C70C12}" srcOrd="6" destOrd="0" presId="urn:microsoft.com/office/officeart/2005/8/layout/radial4"/>
    <dgm:cxn modelId="{229E6327-49FE-411A-8D05-43E0E98480D7}" type="presParOf" srcId="{EB08FB28-1DFE-4E65-B333-C3F790FA3FEF}" destId="{D962A766-DBE4-4C22-9D87-932BB5953E0C}" srcOrd="7" destOrd="0" presId="urn:microsoft.com/office/officeart/2005/8/layout/radial4"/>
    <dgm:cxn modelId="{8A49B609-6F76-418A-A142-1A42EBD60C9C}" type="presParOf" srcId="{EB08FB28-1DFE-4E65-B333-C3F790FA3FEF}" destId="{30040951-48A2-421C-A997-DDC30B7CBE35}"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5E7D3B3-4E75-4467-A420-8A7F71FFAC1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3612D5B8-82D7-4869-B42E-1D486C176B6F}">
      <dgm:prSet phldrT="[Text]" custT="1"/>
      <dgm:spPr>
        <a:xfrm>
          <a:off x="2756992" y="2083514"/>
          <a:ext cx="2715614" cy="2518026"/>
        </a:xfrm>
        <a:prstGeom prst="ellipse">
          <a:avLst/>
        </a:prstGeom>
        <a:solidFill>
          <a:srgbClr val="34B555"/>
        </a:solidFill>
        <a:ln w="25400" cap="flat" cmpd="sng" algn="ctr">
          <a:solidFill>
            <a:sysClr val="window" lastClr="FFFFFF">
              <a:hueOff val="0"/>
              <a:satOff val="0"/>
              <a:lumOff val="0"/>
              <a:alphaOff val="0"/>
            </a:sysClr>
          </a:solidFill>
          <a:prstDash val="solid"/>
        </a:ln>
        <a:effectLst/>
      </dgm:spPr>
      <dgm:t>
        <a:bodyPr/>
        <a:lstStyle/>
        <a:p>
          <a:pPr>
            <a:buNone/>
          </a:pPr>
          <a:r>
            <a:rPr lang="en-GB" sz="2000" dirty="0">
              <a:solidFill>
                <a:schemeClr val="bg1"/>
              </a:solidFill>
              <a:latin typeface="Arial" panose="020B0604020202020204" pitchFamily="34" charset="0"/>
              <a:ea typeface="+mn-ea"/>
              <a:cs typeface="Arial" panose="020B0604020202020204" pitchFamily="34" charset="0"/>
            </a:rPr>
            <a:t>Flexibly and innovatively – no unreasonable restrictions</a:t>
          </a:r>
        </a:p>
      </dgm:t>
    </dgm:pt>
    <dgm:pt modelId="{D9D53C5C-9A28-4620-803A-DDE66854C40B}" type="parTrans" cxnId="{A5483396-5368-4F3E-AFDC-B746AD888EF6}">
      <dgm:prSet/>
      <dgm:spPr/>
      <dgm:t>
        <a:bodyPr/>
        <a:lstStyle/>
        <a:p>
          <a:endParaRPr lang="en-GB" sz="2000">
            <a:solidFill>
              <a:schemeClr val="bg1"/>
            </a:solidFill>
          </a:endParaRPr>
        </a:p>
      </dgm:t>
    </dgm:pt>
    <dgm:pt modelId="{68F16FE1-80EC-43C4-9EEC-FC4A620EF27C}" type="sibTrans" cxnId="{A5483396-5368-4F3E-AFDC-B746AD888EF6}">
      <dgm:prSet/>
      <dgm:spPr/>
      <dgm:t>
        <a:bodyPr/>
        <a:lstStyle/>
        <a:p>
          <a:endParaRPr lang="en-GB" sz="2000">
            <a:solidFill>
              <a:schemeClr val="bg1"/>
            </a:solidFill>
          </a:endParaRPr>
        </a:p>
      </dgm:t>
    </dgm:pt>
    <dgm:pt modelId="{7DD47943-6D64-402A-B8AA-9B6BE8A25439}">
      <dgm:prSet phldrT="[Text]" custT="1"/>
      <dgm:spPr>
        <a:xfrm>
          <a:off x="1935412" y="-75578"/>
          <a:ext cx="2100585" cy="1680468"/>
        </a:xfrm>
        <a:prstGeom prst="roundRect">
          <a:avLst>
            <a:gd name="adj" fmla="val 10000"/>
          </a:avLst>
        </a:prstGeom>
        <a:solidFill>
          <a:srgbClr val="34B555"/>
        </a:solidFill>
        <a:ln w="25400" cap="flat" cmpd="sng" algn="ctr">
          <a:solidFill>
            <a:sysClr val="window" lastClr="FFFFFF">
              <a:hueOff val="0"/>
              <a:satOff val="0"/>
              <a:lumOff val="0"/>
              <a:alphaOff val="0"/>
            </a:sysClr>
          </a:solidFill>
          <a:prstDash val="solid"/>
        </a:ln>
        <a:effectLst/>
      </dgm:spPr>
      <dgm:t>
        <a:bodyPr/>
        <a:lstStyle/>
        <a:p>
          <a:pPr>
            <a:buNone/>
          </a:pPr>
          <a:r>
            <a:rPr lang="en-GB" sz="2000" dirty="0">
              <a:solidFill>
                <a:schemeClr val="bg1"/>
              </a:solidFill>
              <a:latin typeface="Arial" panose="020B0604020202020204" pitchFamily="34" charset="0"/>
              <a:ea typeface="+mn-ea"/>
              <a:cs typeface="Arial" panose="020B0604020202020204" pitchFamily="34" charset="0"/>
            </a:rPr>
            <a:t>Care and support from their local authority</a:t>
          </a:r>
        </a:p>
      </dgm:t>
    </dgm:pt>
    <dgm:pt modelId="{FF7BE21D-9186-4B6A-9E1B-26E32FCE3FEB}" type="parTrans" cxnId="{F0E5A741-59FA-44B6-A049-5C11F655B19E}">
      <dgm:prSet/>
      <dgm:spPr>
        <a:xfrm rot="14780810">
          <a:off x="2528362" y="1213628"/>
          <a:ext cx="1456086" cy="630175"/>
        </a:xfrm>
        <a:prstGeom prst="leftArrow">
          <a:avLst>
            <a:gd name="adj1" fmla="val 60000"/>
            <a:gd name="adj2" fmla="val 50000"/>
          </a:avLst>
        </a:prstGeom>
        <a:solidFill>
          <a:srgbClr val="80DA98"/>
        </a:solidFill>
        <a:ln>
          <a:noFill/>
        </a:ln>
        <a:effectLst/>
      </dgm:spPr>
      <dgm:t>
        <a:bodyPr/>
        <a:lstStyle/>
        <a:p>
          <a:endParaRPr lang="en-GB" sz="2000">
            <a:solidFill>
              <a:schemeClr val="bg1"/>
            </a:solidFill>
          </a:endParaRPr>
        </a:p>
      </dgm:t>
    </dgm:pt>
    <dgm:pt modelId="{FDA88A03-4E01-4599-AE7E-6B12C6F4EB27}" type="sibTrans" cxnId="{F0E5A741-59FA-44B6-A049-5C11F655B19E}">
      <dgm:prSet/>
      <dgm:spPr/>
      <dgm:t>
        <a:bodyPr/>
        <a:lstStyle/>
        <a:p>
          <a:endParaRPr lang="en-GB" sz="2000">
            <a:solidFill>
              <a:schemeClr val="bg1"/>
            </a:solidFill>
          </a:endParaRPr>
        </a:p>
      </dgm:t>
    </dgm:pt>
    <dgm:pt modelId="{4059F69B-96DC-4734-B097-49BE070519F6}">
      <dgm:prSet phldrT="[Text]" custT="1"/>
      <dgm:spPr>
        <a:xfrm>
          <a:off x="4410810" y="-75578"/>
          <a:ext cx="2100585" cy="1680468"/>
        </a:xfrm>
        <a:prstGeom prst="roundRect">
          <a:avLst>
            <a:gd name="adj" fmla="val 10000"/>
          </a:avLst>
        </a:prstGeom>
        <a:solidFill>
          <a:srgbClr val="34B555"/>
        </a:solidFill>
        <a:ln w="25400" cap="flat" cmpd="sng" algn="ctr">
          <a:solidFill>
            <a:sysClr val="window" lastClr="FFFFFF">
              <a:hueOff val="0"/>
              <a:satOff val="0"/>
              <a:lumOff val="0"/>
              <a:alphaOff val="0"/>
            </a:sysClr>
          </a:solidFill>
          <a:prstDash val="solid"/>
        </a:ln>
        <a:effectLst/>
      </dgm:spPr>
      <dgm:t>
        <a:bodyPr/>
        <a:lstStyle/>
        <a:p>
          <a:pPr>
            <a:buNone/>
          </a:pPr>
          <a:r>
            <a:rPr lang="en-GB" sz="2000" dirty="0">
              <a:solidFill>
                <a:schemeClr val="bg1"/>
              </a:solidFill>
              <a:latin typeface="Arial" panose="020B0604020202020204" pitchFamily="34" charset="0"/>
              <a:ea typeface="+mn-ea"/>
              <a:cs typeface="Arial" panose="020B0604020202020204" pitchFamily="34" charset="0"/>
            </a:rPr>
            <a:t>Paying family members</a:t>
          </a:r>
        </a:p>
      </dgm:t>
    </dgm:pt>
    <dgm:pt modelId="{E3D604D4-9998-46E6-B686-DDD500652062}" type="parTrans" cxnId="{2549858C-0BD6-4136-AB74-D153862F8A51}">
      <dgm:prSet/>
      <dgm:spPr>
        <a:xfrm rot="17854559">
          <a:off x="4226254" y="1132202"/>
          <a:ext cx="1540245" cy="630175"/>
        </a:xfrm>
        <a:prstGeom prst="leftArrow">
          <a:avLst>
            <a:gd name="adj1" fmla="val 60000"/>
            <a:gd name="adj2" fmla="val 50000"/>
          </a:avLst>
        </a:prstGeom>
        <a:solidFill>
          <a:srgbClr val="80DA98"/>
        </a:solidFill>
        <a:ln>
          <a:noFill/>
        </a:ln>
        <a:effectLst/>
      </dgm:spPr>
      <dgm:t>
        <a:bodyPr/>
        <a:lstStyle/>
        <a:p>
          <a:endParaRPr lang="en-GB" sz="2000">
            <a:solidFill>
              <a:schemeClr val="bg1"/>
            </a:solidFill>
          </a:endParaRPr>
        </a:p>
      </dgm:t>
    </dgm:pt>
    <dgm:pt modelId="{551AD1D8-CDDC-48D6-AEDB-20E62045626A}" type="sibTrans" cxnId="{2549858C-0BD6-4136-AB74-D153862F8A51}">
      <dgm:prSet/>
      <dgm:spPr/>
      <dgm:t>
        <a:bodyPr/>
        <a:lstStyle/>
        <a:p>
          <a:endParaRPr lang="en-GB" sz="2000">
            <a:solidFill>
              <a:schemeClr val="bg1"/>
            </a:solidFill>
          </a:endParaRPr>
        </a:p>
      </dgm:t>
    </dgm:pt>
    <dgm:pt modelId="{1EE324DC-4801-4460-B644-084C2870C8B1}">
      <dgm:prSet phldrT="[Text]" custT="1"/>
      <dgm:spPr>
        <a:xfrm>
          <a:off x="230778" y="1868943"/>
          <a:ext cx="2100585" cy="1680468"/>
        </a:xfrm>
        <a:prstGeom prst="roundRect">
          <a:avLst>
            <a:gd name="adj" fmla="val 10000"/>
          </a:avLst>
        </a:prstGeom>
        <a:solidFill>
          <a:srgbClr val="34B555"/>
        </a:solidFill>
        <a:ln w="25400" cap="flat" cmpd="sng" algn="ctr">
          <a:solidFill>
            <a:sysClr val="window" lastClr="FFFFFF">
              <a:hueOff val="0"/>
              <a:satOff val="0"/>
              <a:lumOff val="0"/>
              <a:alphaOff val="0"/>
            </a:sysClr>
          </a:solidFill>
          <a:prstDash val="solid"/>
        </a:ln>
        <a:effectLst/>
      </dgm:spPr>
      <dgm:t>
        <a:bodyPr/>
        <a:lstStyle/>
        <a:p>
          <a:pPr>
            <a:buNone/>
          </a:pPr>
          <a:r>
            <a:rPr lang="en-GB" sz="2000" dirty="0">
              <a:solidFill>
                <a:schemeClr val="bg1"/>
              </a:solidFill>
              <a:latin typeface="Arial" panose="020B0604020202020204" pitchFamily="34" charset="0"/>
              <a:ea typeface="+mn-ea"/>
              <a:cs typeface="Arial" panose="020B0604020202020204" pitchFamily="34" charset="0"/>
            </a:rPr>
            <a:t>Long-term residential settings</a:t>
          </a:r>
        </a:p>
      </dgm:t>
    </dgm:pt>
    <dgm:pt modelId="{7AB71283-13AE-4B88-9F08-FF5AE0E19ACD}" type="parTrans" cxnId="{88C8F9B7-7002-403F-A977-D627A4E92313}">
      <dgm:prSet/>
      <dgm:spPr>
        <a:xfrm rot="11555928">
          <a:off x="1363477" y="2517996"/>
          <a:ext cx="1465765" cy="630175"/>
        </a:xfrm>
        <a:prstGeom prst="leftArrow">
          <a:avLst>
            <a:gd name="adj1" fmla="val 60000"/>
            <a:gd name="adj2" fmla="val 50000"/>
          </a:avLst>
        </a:prstGeom>
        <a:solidFill>
          <a:srgbClr val="80DA98"/>
        </a:solidFill>
        <a:ln>
          <a:noFill/>
        </a:ln>
        <a:effectLst/>
      </dgm:spPr>
      <dgm:t>
        <a:bodyPr/>
        <a:lstStyle/>
        <a:p>
          <a:endParaRPr lang="en-GB" sz="2000">
            <a:solidFill>
              <a:schemeClr val="bg1"/>
            </a:solidFill>
          </a:endParaRPr>
        </a:p>
      </dgm:t>
    </dgm:pt>
    <dgm:pt modelId="{A0D9FBE9-D61E-431C-BACB-2F300C277F19}" type="sibTrans" cxnId="{88C8F9B7-7002-403F-A977-D627A4E92313}">
      <dgm:prSet/>
      <dgm:spPr/>
      <dgm:t>
        <a:bodyPr/>
        <a:lstStyle/>
        <a:p>
          <a:endParaRPr lang="en-GB" sz="2000">
            <a:solidFill>
              <a:schemeClr val="bg1"/>
            </a:solidFill>
          </a:endParaRPr>
        </a:p>
      </dgm:t>
    </dgm:pt>
    <dgm:pt modelId="{AA9F6C97-1A6E-4C42-B54E-345AED673663}">
      <dgm:prSet phldrT="[Text]" custT="1"/>
      <dgm:spPr>
        <a:xfrm>
          <a:off x="6036309" y="1981410"/>
          <a:ext cx="2100585" cy="1680468"/>
        </a:xfrm>
        <a:prstGeom prst="roundRect">
          <a:avLst>
            <a:gd name="adj" fmla="val 10000"/>
          </a:avLst>
        </a:prstGeom>
        <a:solidFill>
          <a:srgbClr val="34B555"/>
        </a:solidFill>
        <a:ln w="25400" cap="flat" cmpd="sng" algn="ctr">
          <a:solidFill>
            <a:sysClr val="window" lastClr="FFFFFF">
              <a:hueOff val="0"/>
              <a:satOff val="0"/>
              <a:lumOff val="0"/>
              <a:alphaOff val="0"/>
            </a:sysClr>
          </a:solidFill>
          <a:prstDash val="solid"/>
        </a:ln>
        <a:effectLst/>
      </dgm:spPr>
      <dgm:t>
        <a:bodyPr/>
        <a:lstStyle/>
        <a:p>
          <a:pPr>
            <a:buNone/>
          </a:pPr>
          <a:r>
            <a:rPr lang="en-GB" sz="2000" dirty="0">
              <a:solidFill>
                <a:schemeClr val="bg1"/>
              </a:solidFill>
              <a:latin typeface="Arial" panose="020B0604020202020204" pitchFamily="34" charset="0"/>
              <a:ea typeface="+mn-ea"/>
              <a:cs typeface="Arial" panose="020B0604020202020204" pitchFamily="34" charset="0"/>
            </a:rPr>
            <a:t>Becoming an employer</a:t>
          </a:r>
        </a:p>
      </dgm:t>
    </dgm:pt>
    <dgm:pt modelId="{5FB2135D-6DF9-4709-B13D-CD05E4EB6D60}" type="parTrans" cxnId="{8321C5D4-0FC0-4B11-82F6-7070C7E31C9E}">
      <dgm:prSet/>
      <dgm:spPr>
        <a:xfrm rot="21003507">
          <a:off x="5445585" y="2642180"/>
          <a:ext cx="1571144" cy="630175"/>
        </a:xfrm>
        <a:prstGeom prst="leftArrow">
          <a:avLst>
            <a:gd name="adj1" fmla="val 60000"/>
            <a:gd name="adj2" fmla="val 50000"/>
          </a:avLst>
        </a:prstGeom>
        <a:solidFill>
          <a:srgbClr val="80DA98"/>
        </a:solidFill>
        <a:ln>
          <a:noFill/>
        </a:ln>
        <a:effectLst/>
      </dgm:spPr>
      <dgm:t>
        <a:bodyPr/>
        <a:lstStyle/>
        <a:p>
          <a:endParaRPr lang="en-GB" sz="2000">
            <a:solidFill>
              <a:schemeClr val="bg1"/>
            </a:solidFill>
          </a:endParaRPr>
        </a:p>
      </dgm:t>
    </dgm:pt>
    <dgm:pt modelId="{651CBF12-2431-4364-B016-A3E17DBADE2A}" type="sibTrans" cxnId="{8321C5D4-0FC0-4B11-82F6-7070C7E31C9E}">
      <dgm:prSet/>
      <dgm:spPr/>
      <dgm:t>
        <a:bodyPr/>
        <a:lstStyle/>
        <a:p>
          <a:endParaRPr lang="en-GB" sz="2000">
            <a:solidFill>
              <a:schemeClr val="bg1"/>
            </a:solidFill>
          </a:endParaRPr>
        </a:p>
      </dgm:t>
    </dgm:pt>
    <dgm:pt modelId="{EB08FB28-1DFE-4E65-B333-C3F790FA3FEF}" type="pres">
      <dgm:prSet presAssocID="{75E7D3B3-4E75-4467-A420-8A7F71FFAC10}" presName="cycle" presStyleCnt="0">
        <dgm:presLayoutVars>
          <dgm:chMax val="1"/>
          <dgm:dir/>
          <dgm:animLvl val="ctr"/>
          <dgm:resizeHandles val="exact"/>
        </dgm:presLayoutVars>
      </dgm:prSet>
      <dgm:spPr/>
    </dgm:pt>
    <dgm:pt modelId="{EB54A498-EC1D-4F51-960F-C5BA530C4CCD}" type="pres">
      <dgm:prSet presAssocID="{3612D5B8-82D7-4869-B42E-1D486C176B6F}" presName="centerShape" presStyleLbl="node0" presStyleIdx="0" presStyleCnt="1" custScaleX="122815" custScaleY="113879"/>
      <dgm:spPr/>
    </dgm:pt>
    <dgm:pt modelId="{B435229B-3312-4325-B48A-F91C6659E0D4}" type="pres">
      <dgm:prSet presAssocID="{7AB71283-13AE-4B88-9F08-FF5AE0E19ACD}" presName="parTrans" presStyleLbl="bgSibTrans2D1" presStyleIdx="0" presStyleCnt="4" custLinFactNeighborX="6826" custLinFactNeighborY="-5705"/>
      <dgm:spPr/>
    </dgm:pt>
    <dgm:pt modelId="{0A049F60-622F-4DCA-B3C0-5BF5E2488E72}" type="pres">
      <dgm:prSet presAssocID="{1EE324DC-4801-4460-B644-084C2870C8B1}" presName="node" presStyleLbl="node1" presStyleIdx="0" presStyleCnt="4" custRadScaleRad="102084" custRadScaleInc="-5336">
        <dgm:presLayoutVars>
          <dgm:bulletEnabled val="1"/>
        </dgm:presLayoutVars>
      </dgm:prSet>
      <dgm:spPr/>
    </dgm:pt>
    <dgm:pt modelId="{AF309506-AF88-4D91-92D9-FCC9A3AA18EE}" type="pres">
      <dgm:prSet presAssocID="{FF7BE21D-9186-4B6A-9E1B-26E32FCE3FEB}" presName="parTrans" presStyleLbl="bgSibTrans2D1" presStyleIdx="1" presStyleCnt="4" custLinFactNeighborX="-1469" custLinFactNeighborY="15421"/>
      <dgm:spPr/>
    </dgm:pt>
    <dgm:pt modelId="{6E645DE2-2D1E-4501-A477-CD361EE17231}" type="pres">
      <dgm:prSet presAssocID="{7DD47943-6D64-402A-B8AA-9B6BE8A25439}" presName="node" presStyleLbl="node1" presStyleIdx="1" presStyleCnt="4" custRadScaleRad="101751" custRadScaleInc="4528">
        <dgm:presLayoutVars>
          <dgm:bulletEnabled val="1"/>
        </dgm:presLayoutVars>
      </dgm:prSet>
      <dgm:spPr/>
    </dgm:pt>
    <dgm:pt modelId="{3B26C7BB-7583-4788-98C9-623571C3E9B3}" type="pres">
      <dgm:prSet presAssocID="{E3D604D4-9998-46E6-B686-DDD500652062}" presName="parTrans" presStyleLbl="bgSibTrans2D1" presStyleIdx="2" presStyleCnt="4" custLinFactNeighborX="-7026"/>
      <dgm:spPr/>
    </dgm:pt>
    <dgm:pt modelId="{7E678C07-E2DA-4DAE-B744-720634C70C12}" type="pres">
      <dgm:prSet presAssocID="{4059F69B-96DC-4734-B097-49BE070519F6}" presName="node" presStyleLbl="node1" presStyleIdx="2" presStyleCnt="4" custRadScaleRad="107639" custRadScaleInc="2415">
        <dgm:presLayoutVars>
          <dgm:bulletEnabled val="1"/>
        </dgm:presLayoutVars>
      </dgm:prSet>
      <dgm:spPr/>
    </dgm:pt>
    <dgm:pt modelId="{D962A766-DBE4-4C22-9D87-932BB5953E0C}" type="pres">
      <dgm:prSet presAssocID="{5FB2135D-6DF9-4709-B13D-CD05E4EB6D60}" presName="parTrans" presStyleLbl="bgSibTrans2D1" presStyleIdx="3" presStyleCnt="4" custLinFactNeighborX="-5198"/>
      <dgm:spPr/>
    </dgm:pt>
    <dgm:pt modelId="{30040951-48A2-421C-A997-DDC30B7CBE35}" type="pres">
      <dgm:prSet presAssocID="{AA9F6C97-1A6E-4C42-B54E-345AED673663}" presName="node" presStyleLbl="node1" presStyleIdx="3" presStyleCnt="4" custRadScaleRad="106073" custRadScaleInc="11241">
        <dgm:presLayoutVars>
          <dgm:bulletEnabled val="1"/>
        </dgm:presLayoutVars>
      </dgm:prSet>
      <dgm:spPr/>
    </dgm:pt>
  </dgm:ptLst>
  <dgm:cxnLst>
    <dgm:cxn modelId="{18876814-7179-46A2-8426-B7C9511E29A1}" type="presOf" srcId="{E3D604D4-9998-46E6-B686-DDD500652062}" destId="{3B26C7BB-7583-4788-98C9-623571C3E9B3}" srcOrd="0" destOrd="0" presId="urn:microsoft.com/office/officeart/2005/8/layout/radial4"/>
    <dgm:cxn modelId="{F0E5A741-59FA-44B6-A049-5C11F655B19E}" srcId="{3612D5B8-82D7-4869-B42E-1D486C176B6F}" destId="{7DD47943-6D64-402A-B8AA-9B6BE8A25439}" srcOrd="1" destOrd="0" parTransId="{FF7BE21D-9186-4B6A-9E1B-26E32FCE3FEB}" sibTransId="{FDA88A03-4E01-4599-AE7E-6B12C6F4EB27}"/>
    <dgm:cxn modelId="{BC243662-6BE4-47D9-BD0F-85BA7CBE9162}" type="presOf" srcId="{3612D5B8-82D7-4869-B42E-1D486C176B6F}" destId="{EB54A498-EC1D-4F51-960F-C5BA530C4CCD}" srcOrd="0" destOrd="0" presId="urn:microsoft.com/office/officeart/2005/8/layout/radial4"/>
    <dgm:cxn modelId="{A19C776B-44CD-4D42-BB1F-FE08594FF62F}" type="presOf" srcId="{AA9F6C97-1A6E-4C42-B54E-345AED673663}" destId="{30040951-48A2-421C-A997-DDC30B7CBE35}" srcOrd="0" destOrd="0" presId="urn:microsoft.com/office/officeart/2005/8/layout/radial4"/>
    <dgm:cxn modelId="{16CB2D51-5FF2-4449-9E1F-051958C2405E}" type="presOf" srcId="{4059F69B-96DC-4734-B097-49BE070519F6}" destId="{7E678C07-E2DA-4DAE-B744-720634C70C12}" srcOrd="0" destOrd="0" presId="urn:microsoft.com/office/officeart/2005/8/layout/radial4"/>
    <dgm:cxn modelId="{D62E5078-ED82-4BCB-A95F-6E465C3961D9}" type="presOf" srcId="{7AB71283-13AE-4B88-9F08-FF5AE0E19ACD}" destId="{B435229B-3312-4325-B48A-F91C6659E0D4}" srcOrd="0" destOrd="0" presId="urn:microsoft.com/office/officeart/2005/8/layout/radial4"/>
    <dgm:cxn modelId="{2549858C-0BD6-4136-AB74-D153862F8A51}" srcId="{3612D5B8-82D7-4869-B42E-1D486C176B6F}" destId="{4059F69B-96DC-4734-B097-49BE070519F6}" srcOrd="2" destOrd="0" parTransId="{E3D604D4-9998-46E6-B686-DDD500652062}" sibTransId="{551AD1D8-CDDC-48D6-AEDB-20E62045626A}"/>
    <dgm:cxn modelId="{1D09978D-44AA-4369-A513-F6A70FE4C59D}" type="presOf" srcId="{7DD47943-6D64-402A-B8AA-9B6BE8A25439}" destId="{6E645DE2-2D1E-4501-A477-CD361EE17231}" srcOrd="0" destOrd="0" presId="urn:microsoft.com/office/officeart/2005/8/layout/radial4"/>
    <dgm:cxn modelId="{A5483396-5368-4F3E-AFDC-B746AD888EF6}" srcId="{75E7D3B3-4E75-4467-A420-8A7F71FFAC10}" destId="{3612D5B8-82D7-4869-B42E-1D486C176B6F}" srcOrd="0" destOrd="0" parTransId="{D9D53C5C-9A28-4620-803A-DDE66854C40B}" sibTransId="{68F16FE1-80EC-43C4-9EEC-FC4A620EF27C}"/>
    <dgm:cxn modelId="{C0B2B4A5-647E-40FC-8056-3033752B3E24}" type="presOf" srcId="{FF7BE21D-9186-4B6A-9E1B-26E32FCE3FEB}" destId="{AF309506-AF88-4D91-92D9-FCC9A3AA18EE}" srcOrd="0" destOrd="0" presId="urn:microsoft.com/office/officeart/2005/8/layout/radial4"/>
    <dgm:cxn modelId="{6FF1FBA7-51C8-419C-B049-EF29561EA0BE}" type="presOf" srcId="{75E7D3B3-4E75-4467-A420-8A7F71FFAC10}" destId="{EB08FB28-1DFE-4E65-B333-C3F790FA3FEF}" srcOrd="0" destOrd="0" presId="urn:microsoft.com/office/officeart/2005/8/layout/radial4"/>
    <dgm:cxn modelId="{AE053CB0-1728-4722-A1C6-79AD95B4151D}" type="presOf" srcId="{1EE324DC-4801-4460-B644-084C2870C8B1}" destId="{0A049F60-622F-4DCA-B3C0-5BF5E2488E72}" srcOrd="0" destOrd="0" presId="urn:microsoft.com/office/officeart/2005/8/layout/radial4"/>
    <dgm:cxn modelId="{88C8F9B7-7002-403F-A977-D627A4E92313}" srcId="{3612D5B8-82D7-4869-B42E-1D486C176B6F}" destId="{1EE324DC-4801-4460-B644-084C2870C8B1}" srcOrd="0" destOrd="0" parTransId="{7AB71283-13AE-4B88-9F08-FF5AE0E19ACD}" sibTransId="{A0D9FBE9-D61E-431C-BACB-2F300C277F19}"/>
    <dgm:cxn modelId="{CD43B2BE-6FF2-4AAE-A7C8-28C5BC8FFD63}" type="presOf" srcId="{5FB2135D-6DF9-4709-B13D-CD05E4EB6D60}" destId="{D962A766-DBE4-4C22-9D87-932BB5953E0C}" srcOrd="0" destOrd="0" presId="urn:microsoft.com/office/officeart/2005/8/layout/radial4"/>
    <dgm:cxn modelId="{8321C5D4-0FC0-4B11-82F6-7070C7E31C9E}" srcId="{3612D5B8-82D7-4869-B42E-1D486C176B6F}" destId="{AA9F6C97-1A6E-4C42-B54E-345AED673663}" srcOrd="3" destOrd="0" parTransId="{5FB2135D-6DF9-4709-B13D-CD05E4EB6D60}" sibTransId="{651CBF12-2431-4364-B016-A3E17DBADE2A}"/>
    <dgm:cxn modelId="{2C7431E7-BB7A-4441-9B78-DC6C1C80077B}" type="presParOf" srcId="{EB08FB28-1DFE-4E65-B333-C3F790FA3FEF}" destId="{EB54A498-EC1D-4F51-960F-C5BA530C4CCD}" srcOrd="0" destOrd="0" presId="urn:microsoft.com/office/officeart/2005/8/layout/radial4"/>
    <dgm:cxn modelId="{92FC91D9-6992-4692-9D67-F0862F9DED08}" type="presParOf" srcId="{EB08FB28-1DFE-4E65-B333-C3F790FA3FEF}" destId="{B435229B-3312-4325-B48A-F91C6659E0D4}" srcOrd="1" destOrd="0" presId="urn:microsoft.com/office/officeart/2005/8/layout/radial4"/>
    <dgm:cxn modelId="{A540C23E-E4F6-4AF5-9A11-DAA36895A74C}" type="presParOf" srcId="{EB08FB28-1DFE-4E65-B333-C3F790FA3FEF}" destId="{0A049F60-622F-4DCA-B3C0-5BF5E2488E72}" srcOrd="2" destOrd="0" presId="urn:microsoft.com/office/officeart/2005/8/layout/radial4"/>
    <dgm:cxn modelId="{146FB026-63F7-4870-992D-D6E6D1AB70A1}" type="presParOf" srcId="{EB08FB28-1DFE-4E65-B333-C3F790FA3FEF}" destId="{AF309506-AF88-4D91-92D9-FCC9A3AA18EE}" srcOrd="3" destOrd="0" presId="urn:microsoft.com/office/officeart/2005/8/layout/radial4"/>
    <dgm:cxn modelId="{2B4FE098-0B1D-480F-BA3F-A6A72B2915BB}" type="presParOf" srcId="{EB08FB28-1DFE-4E65-B333-C3F790FA3FEF}" destId="{6E645DE2-2D1E-4501-A477-CD361EE17231}" srcOrd="4" destOrd="0" presId="urn:microsoft.com/office/officeart/2005/8/layout/radial4"/>
    <dgm:cxn modelId="{6C25127A-2505-41D1-9B68-214BFEAC6810}" type="presParOf" srcId="{EB08FB28-1DFE-4E65-B333-C3F790FA3FEF}" destId="{3B26C7BB-7583-4788-98C9-623571C3E9B3}" srcOrd="5" destOrd="0" presId="urn:microsoft.com/office/officeart/2005/8/layout/radial4"/>
    <dgm:cxn modelId="{FAE4D2F0-9070-40F5-941B-29D783DD3763}" type="presParOf" srcId="{EB08FB28-1DFE-4E65-B333-C3F790FA3FEF}" destId="{7E678C07-E2DA-4DAE-B744-720634C70C12}" srcOrd="6" destOrd="0" presId="urn:microsoft.com/office/officeart/2005/8/layout/radial4"/>
    <dgm:cxn modelId="{229E6327-49FE-411A-8D05-43E0E98480D7}" type="presParOf" srcId="{EB08FB28-1DFE-4E65-B333-C3F790FA3FEF}" destId="{D962A766-DBE4-4C22-9D87-932BB5953E0C}" srcOrd="7" destOrd="0" presId="urn:microsoft.com/office/officeart/2005/8/layout/radial4"/>
    <dgm:cxn modelId="{8A49B609-6F76-418A-A142-1A42EBD60C9C}" type="presParOf" srcId="{EB08FB28-1DFE-4E65-B333-C3F790FA3FEF}" destId="{30040951-48A2-421C-A997-DDC30B7CBE35}"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2E9177F-F02B-4B9C-BE78-CCA77235E02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A34AA917-5F7C-44C6-9674-1EE3DA3D066A}">
      <dgm:prSet phldrT="[Text]" custT="1"/>
      <dgm:spPr>
        <a:xfrm>
          <a:off x="2691010" y="2738"/>
          <a:ext cx="1485504" cy="965578"/>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400" b="1" dirty="0">
              <a:solidFill>
                <a:sysClr val="window" lastClr="FFFFFF"/>
              </a:solidFill>
              <a:latin typeface="Arial" panose="020B0604020202020204" pitchFamily="34" charset="0"/>
              <a:ea typeface="+mn-ea"/>
              <a:cs typeface="Arial" panose="020B0604020202020204" pitchFamily="34" charset="0"/>
            </a:rPr>
            <a:t>Asesiad a chynllunio wedi’u ffocysu ar ganlyniadau</a:t>
          </a:r>
        </a:p>
        <a:p>
          <a:pPr>
            <a:buNone/>
          </a:pPr>
          <a:r>
            <a:rPr lang="en-GB" sz="1400" b="1" dirty="0">
              <a:solidFill>
                <a:sysClr val="window" lastClr="FFFFFF"/>
              </a:solidFill>
              <a:latin typeface="Arial" panose="020B0604020202020204" pitchFamily="34" charset="0"/>
              <a:ea typeface="+mn-ea"/>
              <a:cs typeface="Arial" panose="020B0604020202020204" pitchFamily="34" charset="0"/>
            </a:rPr>
            <a:t>Outcomes-focused assessment and planning</a:t>
          </a:r>
        </a:p>
      </dgm:t>
    </dgm:pt>
    <dgm:pt modelId="{A92ED37A-7C00-4FE5-BD18-EE943365DD92}" type="parTrans" cxnId="{4BF54F90-1FD0-4291-B973-09D3FE1DFD70}">
      <dgm:prSet/>
      <dgm:spPr/>
      <dgm:t>
        <a:bodyPr/>
        <a:lstStyle/>
        <a:p>
          <a:endParaRPr lang="en-GB" sz="1200" b="1">
            <a:latin typeface="+mj-lt"/>
          </a:endParaRPr>
        </a:p>
      </dgm:t>
    </dgm:pt>
    <dgm:pt modelId="{BADD0FA3-271B-47B5-B3CD-53C38ED9B96A}" type="sibTrans" cxnId="{4BF54F90-1FD0-4291-B973-09D3FE1DFD70}">
      <dgm:prSet/>
      <dgm:spPr>
        <a:xfrm>
          <a:off x="1504044" y="485527"/>
          <a:ext cx="3859435" cy="3859435"/>
        </a:xfrm>
        <a:custGeom>
          <a:avLst/>
          <a:gdLst/>
          <a:ahLst/>
          <a:cxnLst/>
          <a:rect l="0" t="0" r="0" b="0"/>
          <a:pathLst>
            <a:path>
              <a:moveTo>
                <a:pt x="2871623" y="245489"/>
              </a:moveTo>
              <a:arcTo wR="1929717" hR="1929717" stAng="17952967" swAng="1212281"/>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en-GB" sz="1200" b="1">
            <a:latin typeface="+mj-lt"/>
          </a:endParaRPr>
        </a:p>
      </dgm:t>
    </dgm:pt>
    <dgm:pt modelId="{C2BE422D-AD53-48F4-AA63-7402243B306E}">
      <dgm:prSet phldrT="[Text]" custT="1"/>
      <dgm:spPr>
        <a:xfrm>
          <a:off x="4526281" y="1336140"/>
          <a:ext cx="1485504" cy="965578"/>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400" b="1" dirty="0">
              <a:solidFill>
                <a:sysClr val="window" lastClr="FFFFFF"/>
              </a:solidFill>
              <a:latin typeface="Arial" panose="020B0604020202020204" pitchFamily="34" charset="0"/>
              <a:ea typeface="+mn-ea"/>
              <a:cs typeface="Arial" panose="020B0604020202020204" pitchFamily="34" charset="0"/>
            </a:rPr>
            <a:t>Gwasanaeth a chymorth parhaus</a:t>
          </a:r>
        </a:p>
        <a:p>
          <a:pPr>
            <a:buNone/>
          </a:pPr>
          <a:r>
            <a:rPr lang="en-GB" sz="1400" b="1" dirty="0">
              <a:solidFill>
                <a:sysClr val="window" lastClr="FFFFFF"/>
              </a:solidFill>
              <a:latin typeface="Arial" panose="020B0604020202020204" pitchFamily="34" charset="0"/>
              <a:ea typeface="+mn-ea"/>
              <a:cs typeface="Arial" panose="020B0604020202020204" pitchFamily="34" charset="0"/>
            </a:rPr>
            <a:t>Ongoing support and service</a:t>
          </a:r>
        </a:p>
      </dgm:t>
    </dgm:pt>
    <dgm:pt modelId="{882C319B-7073-4677-963A-42E7A1809CDA}" type="parTrans" cxnId="{A29C8AD8-196F-4AF2-98A3-6064B6DDB84B}">
      <dgm:prSet/>
      <dgm:spPr/>
      <dgm:t>
        <a:bodyPr/>
        <a:lstStyle/>
        <a:p>
          <a:endParaRPr lang="en-GB" sz="1200" b="1">
            <a:latin typeface="+mj-lt"/>
          </a:endParaRPr>
        </a:p>
      </dgm:t>
    </dgm:pt>
    <dgm:pt modelId="{4B0F0FEE-F211-4232-B36C-BE75A7D9C932}" type="sibTrans" cxnId="{A29C8AD8-196F-4AF2-98A3-6064B6DDB84B}">
      <dgm:prSet/>
      <dgm:spPr>
        <a:xfrm>
          <a:off x="1504044" y="485527"/>
          <a:ext cx="3859435" cy="3859435"/>
        </a:xfrm>
        <a:custGeom>
          <a:avLst/>
          <a:gdLst/>
          <a:ahLst/>
          <a:cxnLst/>
          <a:rect l="0" t="0" r="0" b="0"/>
          <a:pathLst>
            <a:path>
              <a:moveTo>
                <a:pt x="3854816" y="2063162"/>
              </a:moveTo>
              <a:arcTo wR="1929717" hR="1929717" stAng="21837918" swAng="1360301"/>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en-GB" sz="1200" b="1">
            <a:latin typeface="+mj-lt"/>
          </a:endParaRPr>
        </a:p>
      </dgm:t>
    </dgm:pt>
    <dgm:pt modelId="{1027E0DF-D81C-47B7-A436-C4D761F1E39B}">
      <dgm:prSet phldrT="[Text]" custT="1"/>
      <dgm:spPr>
        <a:xfrm>
          <a:off x="3825269" y="3493630"/>
          <a:ext cx="1485504" cy="965578"/>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400" b="1" dirty="0">
              <a:solidFill>
                <a:sysClr val="window" lastClr="FFFFFF"/>
              </a:solidFill>
              <a:latin typeface="Arial" panose="020B0604020202020204" pitchFamily="34" charset="0"/>
              <a:ea typeface="+mn-ea"/>
              <a:cs typeface="Arial" panose="020B0604020202020204" pitchFamily="34" charset="0"/>
            </a:rPr>
            <a:t>Adolygiad wedi’I ffocysu ar ganlyniadau</a:t>
          </a:r>
        </a:p>
        <a:p>
          <a:pPr>
            <a:buNone/>
          </a:pPr>
          <a:r>
            <a:rPr lang="en-GB" sz="1400" b="1" dirty="0">
              <a:solidFill>
                <a:sysClr val="window" lastClr="FFFFFF"/>
              </a:solidFill>
              <a:latin typeface="Arial" panose="020B0604020202020204" pitchFamily="34" charset="0"/>
              <a:ea typeface="+mn-ea"/>
              <a:cs typeface="Arial" panose="020B0604020202020204" pitchFamily="34" charset="0"/>
            </a:rPr>
            <a:t>Outcomes-focused review</a:t>
          </a:r>
        </a:p>
      </dgm:t>
    </dgm:pt>
    <dgm:pt modelId="{A5D9CE90-06A3-4D8C-9AD4-B2AFEE41ED5E}" type="parTrans" cxnId="{CDC3699E-108E-4131-A78D-E61FDEE6034B}">
      <dgm:prSet/>
      <dgm:spPr/>
      <dgm:t>
        <a:bodyPr/>
        <a:lstStyle/>
        <a:p>
          <a:endParaRPr lang="en-GB" sz="1200" b="1">
            <a:latin typeface="+mj-lt"/>
          </a:endParaRPr>
        </a:p>
      </dgm:t>
    </dgm:pt>
    <dgm:pt modelId="{D8C1BC56-DD9F-4069-8EA4-B0A826AAA399}" type="sibTrans" cxnId="{CDC3699E-108E-4131-A78D-E61FDEE6034B}">
      <dgm:prSet/>
      <dgm:spPr>
        <a:xfrm>
          <a:off x="1504044" y="485527"/>
          <a:ext cx="3859435" cy="3859435"/>
        </a:xfrm>
        <a:custGeom>
          <a:avLst/>
          <a:gdLst/>
          <a:ahLst/>
          <a:cxnLst/>
          <a:rect l="0" t="0" r="0" b="0"/>
          <a:pathLst>
            <a:path>
              <a:moveTo>
                <a:pt x="2166759" y="3844821"/>
              </a:moveTo>
              <a:arcTo wR="1929717" hR="1929717" stAng="4976648" swAng="846705"/>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en-GB" sz="1200" b="1">
            <a:latin typeface="+mj-lt"/>
          </a:endParaRPr>
        </a:p>
      </dgm:t>
    </dgm:pt>
    <dgm:pt modelId="{0BEACA28-2700-4779-A426-CF1C7A35AD0A}">
      <dgm:prSet phldrT="[Text]" custT="1"/>
      <dgm:spPr>
        <a:xfrm>
          <a:off x="1556750" y="3493630"/>
          <a:ext cx="1485504" cy="965578"/>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400" b="1" dirty="0">
              <a:solidFill>
                <a:sysClr val="window" lastClr="FFFFFF"/>
              </a:solidFill>
              <a:latin typeface="Arial" panose="020B0604020202020204" pitchFamily="34" charset="0"/>
              <a:ea typeface="+mn-ea"/>
              <a:cs typeface="Arial" panose="020B0604020202020204" pitchFamily="34" charset="0"/>
            </a:rPr>
            <a:t>Coladu gwybodaeth</a:t>
          </a:r>
        </a:p>
        <a:p>
          <a:pPr>
            <a:buNone/>
          </a:pPr>
          <a:r>
            <a:rPr lang="en-GB" sz="1400" b="1" dirty="0">
              <a:solidFill>
                <a:sysClr val="window" lastClr="FFFFFF"/>
              </a:solidFill>
              <a:latin typeface="Arial" panose="020B0604020202020204" pitchFamily="34" charset="0"/>
              <a:ea typeface="+mn-ea"/>
              <a:cs typeface="Arial" panose="020B0604020202020204" pitchFamily="34" charset="0"/>
            </a:rPr>
            <a:t>Collation of information</a:t>
          </a:r>
        </a:p>
      </dgm:t>
    </dgm:pt>
    <dgm:pt modelId="{7E261A6F-A728-4159-ADBB-51E65AB94018}" type="parTrans" cxnId="{43D1D944-C2D2-4233-80D1-40A17CF056B0}">
      <dgm:prSet/>
      <dgm:spPr/>
      <dgm:t>
        <a:bodyPr/>
        <a:lstStyle/>
        <a:p>
          <a:endParaRPr lang="en-GB" sz="1200" b="1">
            <a:latin typeface="+mj-lt"/>
          </a:endParaRPr>
        </a:p>
      </dgm:t>
    </dgm:pt>
    <dgm:pt modelId="{C1793CFC-7428-4A7C-8200-B7FEF8EE43C7}" type="sibTrans" cxnId="{43D1D944-C2D2-4233-80D1-40A17CF056B0}">
      <dgm:prSet/>
      <dgm:spPr>
        <a:xfrm>
          <a:off x="1504044" y="485527"/>
          <a:ext cx="3859435" cy="3859435"/>
        </a:xfrm>
        <a:custGeom>
          <a:avLst/>
          <a:gdLst/>
          <a:ahLst/>
          <a:cxnLst/>
          <a:rect l="0" t="0" r="0" b="0"/>
          <a:pathLst>
            <a:path>
              <a:moveTo>
                <a:pt x="204810" y="2794880"/>
              </a:moveTo>
              <a:arcTo wR="1929717" hR="1929717" stAng="9201781" swAng="1360301"/>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en-GB" sz="1200" b="1">
            <a:latin typeface="+mj-lt"/>
          </a:endParaRPr>
        </a:p>
      </dgm:t>
    </dgm:pt>
    <dgm:pt modelId="{B8280FB7-2D5A-40A1-84A7-5BDDF2AACC3C}">
      <dgm:prSet phldrT="[Text]" custT="1"/>
      <dgm:spPr>
        <a:xfrm>
          <a:off x="855739" y="1336140"/>
          <a:ext cx="1485504" cy="965578"/>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400" b="1" dirty="0">
              <a:solidFill>
                <a:sysClr val="window" lastClr="FFFFFF"/>
              </a:solidFill>
              <a:latin typeface="Arial" panose="020B0604020202020204" pitchFamily="34" charset="0"/>
              <a:ea typeface="+mn-ea"/>
              <a:cs typeface="Arial" panose="020B0604020202020204" pitchFamily="34" charset="0"/>
            </a:rPr>
            <a:t>Datblygiad gwasanaeth wedi’i ffocysu ar ganlyniadau</a:t>
          </a:r>
        </a:p>
        <a:p>
          <a:pPr>
            <a:buNone/>
          </a:pPr>
          <a:r>
            <a:rPr lang="en-GB" sz="1400" b="1" dirty="0">
              <a:solidFill>
                <a:sysClr val="window" lastClr="FFFFFF"/>
              </a:solidFill>
              <a:latin typeface="Arial" panose="020B0604020202020204" pitchFamily="34" charset="0"/>
              <a:ea typeface="+mn-ea"/>
              <a:cs typeface="Arial" panose="020B0604020202020204" pitchFamily="34" charset="0"/>
            </a:rPr>
            <a:t>Outcomes-focused service development</a:t>
          </a:r>
        </a:p>
      </dgm:t>
    </dgm:pt>
    <dgm:pt modelId="{0B0EFE7A-6258-42E9-88D4-27B675F906A9}" type="parTrans" cxnId="{A2D8E070-77A7-4A31-9B39-7C2ECAA86129}">
      <dgm:prSet/>
      <dgm:spPr/>
      <dgm:t>
        <a:bodyPr/>
        <a:lstStyle/>
        <a:p>
          <a:endParaRPr lang="en-GB" sz="1200" b="1">
            <a:latin typeface="+mj-lt"/>
          </a:endParaRPr>
        </a:p>
      </dgm:t>
    </dgm:pt>
    <dgm:pt modelId="{F231F622-5D5C-4678-A0E6-057A92DBDD95}" type="sibTrans" cxnId="{A2D8E070-77A7-4A31-9B39-7C2ECAA86129}">
      <dgm:prSet/>
      <dgm:spPr>
        <a:xfrm>
          <a:off x="1504044" y="485527"/>
          <a:ext cx="3859435" cy="3859435"/>
        </a:xfrm>
        <a:custGeom>
          <a:avLst/>
          <a:gdLst/>
          <a:ahLst/>
          <a:cxnLst/>
          <a:rect l="0" t="0" r="0" b="0"/>
          <a:pathLst>
            <a:path>
              <a:moveTo>
                <a:pt x="464082" y="674439"/>
              </a:moveTo>
              <a:arcTo wR="1929717" hR="1929717" stAng="13234751" swAng="1212281"/>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en-GB" sz="1200" b="1">
            <a:latin typeface="+mj-lt"/>
          </a:endParaRPr>
        </a:p>
      </dgm:t>
    </dgm:pt>
    <dgm:pt modelId="{A3A3D5F2-C78C-4584-85DD-55D9D1612D4A}" type="pres">
      <dgm:prSet presAssocID="{D2E9177F-F02B-4B9C-BE78-CCA77235E023}" presName="cycle" presStyleCnt="0">
        <dgm:presLayoutVars>
          <dgm:dir/>
          <dgm:resizeHandles val="exact"/>
        </dgm:presLayoutVars>
      </dgm:prSet>
      <dgm:spPr/>
    </dgm:pt>
    <dgm:pt modelId="{6E7C7611-DC0D-472E-A462-3E87F92CEAD8}" type="pres">
      <dgm:prSet presAssocID="{A34AA917-5F7C-44C6-9674-1EE3DA3D066A}" presName="node" presStyleLbl="node1" presStyleIdx="0" presStyleCnt="5" custScaleX="165396">
        <dgm:presLayoutVars>
          <dgm:bulletEnabled val="1"/>
        </dgm:presLayoutVars>
      </dgm:prSet>
      <dgm:spPr/>
    </dgm:pt>
    <dgm:pt modelId="{649D5831-236D-4B86-8473-C45961D5EA74}" type="pres">
      <dgm:prSet presAssocID="{A34AA917-5F7C-44C6-9674-1EE3DA3D066A}" presName="spNode" presStyleCnt="0"/>
      <dgm:spPr/>
    </dgm:pt>
    <dgm:pt modelId="{1ECD56DE-E7E5-4D4E-BB3F-21B18966FCE6}" type="pres">
      <dgm:prSet presAssocID="{BADD0FA3-271B-47B5-B3CD-53C38ED9B96A}" presName="sibTrans" presStyleLbl="sibTrans1D1" presStyleIdx="0" presStyleCnt="5"/>
      <dgm:spPr/>
    </dgm:pt>
    <dgm:pt modelId="{D18B5869-71C3-47A0-B81B-E1018A36B289}" type="pres">
      <dgm:prSet presAssocID="{C2BE422D-AD53-48F4-AA63-7402243B306E}" presName="node" presStyleLbl="node1" presStyleIdx="1" presStyleCnt="5" custScaleX="117512" custScaleY="128245">
        <dgm:presLayoutVars>
          <dgm:bulletEnabled val="1"/>
        </dgm:presLayoutVars>
      </dgm:prSet>
      <dgm:spPr/>
    </dgm:pt>
    <dgm:pt modelId="{3AFB507E-D8A7-4D27-8D2B-C69E45B1A2CE}" type="pres">
      <dgm:prSet presAssocID="{C2BE422D-AD53-48F4-AA63-7402243B306E}" presName="spNode" presStyleCnt="0"/>
      <dgm:spPr/>
    </dgm:pt>
    <dgm:pt modelId="{6F4FAE59-8FFD-4AF5-BADC-F4AA44147290}" type="pres">
      <dgm:prSet presAssocID="{4B0F0FEE-F211-4232-B36C-BE75A7D9C932}" presName="sibTrans" presStyleLbl="sibTrans1D1" presStyleIdx="1" presStyleCnt="5"/>
      <dgm:spPr/>
    </dgm:pt>
    <dgm:pt modelId="{FC53AE28-D70E-46D6-950C-BDF065062450}" type="pres">
      <dgm:prSet presAssocID="{1027E0DF-D81C-47B7-A436-C4D761F1E39B}" presName="node" presStyleLbl="node1" presStyleIdx="2" presStyleCnt="5" custScaleX="130285" custScaleY="121488">
        <dgm:presLayoutVars>
          <dgm:bulletEnabled val="1"/>
        </dgm:presLayoutVars>
      </dgm:prSet>
      <dgm:spPr/>
    </dgm:pt>
    <dgm:pt modelId="{4CA68D50-2CB0-47EB-8370-0366FD0A81C7}" type="pres">
      <dgm:prSet presAssocID="{1027E0DF-D81C-47B7-A436-C4D761F1E39B}" presName="spNode" presStyleCnt="0"/>
      <dgm:spPr/>
    </dgm:pt>
    <dgm:pt modelId="{09B9FA4C-8A5B-457A-AD4D-E5010374CC7C}" type="pres">
      <dgm:prSet presAssocID="{D8C1BC56-DD9F-4069-8EA4-B0A826AAA399}" presName="sibTrans" presStyleLbl="sibTrans1D1" presStyleIdx="2" presStyleCnt="5"/>
      <dgm:spPr/>
    </dgm:pt>
    <dgm:pt modelId="{B14667E5-88AC-40A1-AA51-43CB51BADCD4}" type="pres">
      <dgm:prSet presAssocID="{0BEACA28-2700-4779-A426-CF1C7A35AD0A}" presName="node" presStyleLbl="node1" presStyleIdx="3" presStyleCnt="5" custScaleX="116457" custScaleY="104889">
        <dgm:presLayoutVars>
          <dgm:bulletEnabled val="1"/>
        </dgm:presLayoutVars>
      </dgm:prSet>
      <dgm:spPr/>
    </dgm:pt>
    <dgm:pt modelId="{A53704E1-808E-4420-B0C2-D4257B180E54}" type="pres">
      <dgm:prSet presAssocID="{0BEACA28-2700-4779-A426-CF1C7A35AD0A}" presName="spNode" presStyleCnt="0"/>
      <dgm:spPr/>
    </dgm:pt>
    <dgm:pt modelId="{114E9EAA-0B0D-456D-B92C-87CEC9BBE9D5}" type="pres">
      <dgm:prSet presAssocID="{C1793CFC-7428-4A7C-8200-B7FEF8EE43C7}" presName="sibTrans" presStyleLbl="sibTrans1D1" presStyleIdx="3" presStyleCnt="5"/>
      <dgm:spPr/>
    </dgm:pt>
    <dgm:pt modelId="{66FD9042-4FEB-47EA-BF59-F7326E7C55F7}" type="pres">
      <dgm:prSet presAssocID="{B8280FB7-2D5A-40A1-84A7-5BDDF2AACC3C}" presName="node" presStyleLbl="node1" presStyleIdx="4" presStyleCnt="5" custScaleX="176116" custScaleY="101687">
        <dgm:presLayoutVars>
          <dgm:bulletEnabled val="1"/>
        </dgm:presLayoutVars>
      </dgm:prSet>
      <dgm:spPr/>
    </dgm:pt>
    <dgm:pt modelId="{22A63EA3-87AB-4724-86F0-89F7337D8F5A}" type="pres">
      <dgm:prSet presAssocID="{B8280FB7-2D5A-40A1-84A7-5BDDF2AACC3C}" presName="spNode" presStyleCnt="0"/>
      <dgm:spPr/>
    </dgm:pt>
    <dgm:pt modelId="{D6BC48E7-1E5B-48F8-A605-5C0D07E2AB4F}" type="pres">
      <dgm:prSet presAssocID="{F231F622-5D5C-4678-A0E6-057A92DBDD95}" presName="sibTrans" presStyleLbl="sibTrans1D1" presStyleIdx="4" presStyleCnt="5"/>
      <dgm:spPr/>
    </dgm:pt>
  </dgm:ptLst>
  <dgm:cxnLst>
    <dgm:cxn modelId="{C1BE372A-68A4-4134-8206-89693828B745}" type="presOf" srcId="{1027E0DF-D81C-47B7-A436-C4D761F1E39B}" destId="{FC53AE28-D70E-46D6-950C-BDF065062450}" srcOrd="0" destOrd="0" presId="urn:microsoft.com/office/officeart/2005/8/layout/cycle5"/>
    <dgm:cxn modelId="{2CDAE22B-9D09-4DCB-91A9-D616C7ADEA38}" type="presOf" srcId="{F231F622-5D5C-4678-A0E6-057A92DBDD95}" destId="{D6BC48E7-1E5B-48F8-A605-5C0D07E2AB4F}" srcOrd="0" destOrd="0" presId="urn:microsoft.com/office/officeart/2005/8/layout/cycle5"/>
    <dgm:cxn modelId="{43D1D944-C2D2-4233-80D1-40A17CF056B0}" srcId="{D2E9177F-F02B-4B9C-BE78-CCA77235E023}" destId="{0BEACA28-2700-4779-A426-CF1C7A35AD0A}" srcOrd="3" destOrd="0" parTransId="{7E261A6F-A728-4159-ADBB-51E65AB94018}" sibTransId="{C1793CFC-7428-4A7C-8200-B7FEF8EE43C7}"/>
    <dgm:cxn modelId="{FC943850-E5A3-458E-80EB-C5722780F7B5}" type="presOf" srcId="{C2BE422D-AD53-48F4-AA63-7402243B306E}" destId="{D18B5869-71C3-47A0-B81B-E1018A36B289}" srcOrd="0" destOrd="0" presId="urn:microsoft.com/office/officeart/2005/8/layout/cycle5"/>
    <dgm:cxn modelId="{24D75970-9680-4C92-9DB2-9F2935355BB6}" type="presOf" srcId="{C1793CFC-7428-4A7C-8200-B7FEF8EE43C7}" destId="{114E9EAA-0B0D-456D-B92C-87CEC9BBE9D5}" srcOrd="0" destOrd="0" presId="urn:microsoft.com/office/officeart/2005/8/layout/cycle5"/>
    <dgm:cxn modelId="{A2D8E070-77A7-4A31-9B39-7C2ECAA86129}" srcId="{D2E9177F-F02B-4B9C-BE78-CCA77235E023}" destId="{B8280FB7-2D5A-40A1-84A7-5BDDF2AACC3C}" srcOrd="4" destOrd="0" parTransId="{0B0EFE7A-6258-42E9-88D4-27B675F906A9}" sibTransId="{F231F622-5D5C-4678-A0E6-057A92DBDD95}"/>
    <dgm:cxn modelId="{7F7B3F55-CEE5-444D-A902-D9216EBC28F4}" type="presOf" srcId="{BADD0FA3-271B-47B5-B3CD-53C38ED9B96A}" destId="{1ECD56DE-E7E5-4D4E-BB3F-21B18966FCE6}" srcOrd="0" destOrd="0" presId="urn:microsoft.com/office/officeart/2005/8/layout/cycle5"/>
    <dgm:cxn modelId="{34DAD459-4CB6-4C6E-AE2F-4BB96B91AAE4}" type="presOf" srcId="{0BEACA28-2700-4779-A426-CF1C7A35AD0A}" destId="{B14667E5-88AC-40A1-AA51-43CB51BADCD4}" srcOrd="0" destOrd="0" presId="urn:microsoft.com/office/officeart/2005/8/layout/cycle5"/>
    <dgm:cxn modelId="{041DB97D-9DFB-45CA-8898-79A2CEBBAE3C}" type="presOf" srcId="{4B0F0FEE-F211-4232-B36C-BE75A7D9C932}" destId="{6F4FAE59-8FFD-4AF5-BADC-F4AA44147290}" srcOrd="0" destOrd="0" presId="urn:microsoft.com/office/officeart/2005/8/layout/cycle5"/>
    <dgm:cxn modelId="{4BF54F90-1FD0-4291-B973-09D3FE1DFD70}" srcId="{D2E9177F-F02B-4B9C-BE78-CCA77235E023}" destId="{A34AA917-5F7C-44C6-9674-1EE3DA3D066A}" srcOrd="0" destOrd="0" parTransId="{A92ED37A-7C00-4FE5-BD18-EE943365DD92}" sibTransId="{BADD0FA3-271B-47B5-B3CD-53C38ED9B96A}"/>
    <dgm:cxn modelId="{69F1329D-496B-4FD9-BE68-2C62310DF227}" type="presOf" srcId="{D2E9177F-F02B-4B9C-BE78-CCA77235E023}" destId="{A3A3D5F2-C78C-4584-85DD-55D9D1612D4A}" srcOrd="0" destOrd="0" presId="urn:microsoft.com/office/officeart/2005/8/layout/cycle5"/>
    <dgm:cxn modelId="{CDC3699E-108E-4131-A78D-E61FDEE6034B}" srcId="{D2E9177F-F02B-4B9C-BE78-CCA77235E023}" destId="{1027E0DF-D81C-47B7-A436-C4D761F1E39B}" srcOrd="2" destOrd="0" parTransId="{A5D9CE90-06A3-4D8C-9AD4-B2AFEE41ED5E}" sibTransId="{D8C1BC56-DD9F-4069-8EA4-B0A826AAA399}"/>
    <dgm:cxn modelId="{6F88779F-C1D1-423E-AC05-3D29A46E6811}" type="presOf" srcId="{A34AA917-5F7C-44C6-9674-1EE3DA3D066A}" destId="{6E7C7611-DC0D-472E-A462-3E87F92CEAD8}" srcOrd="0" destOrd="0" presId="urn:microsoft.com/office/officeart/2005/8/layout/cycle5"/>
    <dgm:cxn modelId="{CD23C2C0-86D2-4B9F-8E77-125FCA00F405}" type="presOf" srcId="{B8280FB7-2D5A-40A1-84A7-5BDDF2AACC3C}" destId="{66FD9042-4FEB-47EA-BF59-F7326E7C55F7}" srcOrd="0" destOrd="0" presId="urn:microsoft.com/office/officeart/2005/8/layout/cycle5"/>
    <dgm:cxn modelId="{A29C8AD8-196F-4AF2-98A3-6064B6DDB84B}" srcId="{D2E9177F-F02B-4B9C-BE78-CCA77235E023}" destId="{C2BE422D-AD53-48F4-AA63-7402243B306E}" srcOrd="1" destOrd="0" parTransId="{882C319B-7073-4677-963A-42E7A1809CDA}" sibTransId="{4B0F0FEE-F211-4232-B36C-BE75A7D9C932}"/>
    <dgm:cxn modelId="{9E29B9F2-FE0C-4D3D-B35F-DA22E6D8F097}" type="presOf" srcId="{D8C1BC56-DD9F-4069-8EA4-B0A826AAA399}" destId="{09B9FA4C-8A5B-457A-AD4D-E5010374CC7C}" srcOrd="0" destOrd="0" presId="urn:microsoft.com/office/officeart/2005/8/layout/cycle5"/>
    <dgm:cxn modelId="{33544B42-220D-4A86-875E-E3CE2326C496}" type="presParOf" srcId="{A3A3D5F2-C78C-4584-85DD-55D9D1612D4A}" destId="{6E7C7611-DC0D-472E-A462-3E87F92CEAD8}" srcOrd="0" destOrd="0" presId="urn:microsoft.com/office/officeart/2005/8/layout/cycle5"/>
    <dgm:cxn modelId="{41A86C39-DECA-446F-8CAE-661B97A82382}" type="presParOf" srcId="{A3A3D5F2-C78C-4584-85DD-55D9D1612D4A}" destId="{649D5831-236D-4B86-8473-C45961D5EA74}" srcOrd="1" destOrd="0" presId="urn:microsoft.com/office/officeart/2005/8/layout/cycle5"/>
    <dgm:cxn modelId="{7E9B7A49-DE35-4C1B-A6B7-378447A43C97}" type="presParOf" srcId="{A3A3D5F2-C78C-4584-85DD-55D9D1612D4A}" destId="{1ECD56DE-E7E5-4D4E-BB3F-21B18966FCE6}" srcOrd="2" destOrd="0" presId="urn:microsoft.com/office/officeart/2005/8/layout/cycle5"/>
    <dgm:cxn modelId="{085B70BD-917A-405C-8FDF-202DE2D3B7B5}" type="presParOf" srcId="{A3A3D5F2-C78C-4584-85DD-55D9D1612D4A}" destId="{D18B5869-71C3-47A0-B81B-E1018A36B289}" srcOrd="3" destOrd="0" presId="urn:microsoft.com/office/officeart/2005/8/layout/cycle5"/>
    <dgm:cxn modelId="{59F2DF38-CF05-447C-9FE5-B494A2AB954C}" type="presParOf" srcId="{A3A3D5F2-C78C-4584-85DD-55D9D1612D4A}" destId="{3AFB507E-D8A7-4D27-8D2B-C69E45B1A2CE}" srcOrd="4" destOrd="0" presId="urn:microsoft.com/office/officeart/2005/8/layout/cycle5"/>
    <dgm:cxn modelId="{043B7F79-701B-4D34-B760-4CC4FCE13E5D}" type="presParOf" srcId="{A3A3D5F2-C78C-4584-85DD-55D9D1612D4A}" destId="{6F4FAE59-8FFD-4AF5-BADC-F4AA44147290}" srcOrd="5" destOrd="0" presId="urn:microsoft.com/office/officeart/2005/8/layout/cycle5"/>
    <dgm:cxn modelId="{20A95EA9-62EB-4974-8AB7-7B9F85FF96F4}" type="presParOf" srcId="{A3A3D5F2-C78C-4584-85DD-55D9D1612D4A}" destId="{FC53AE28-D70E-46D6-950C-BDF065062450}" srcOrd="6" destOrd="0" presId="urn:microsoft.com/office/officeart/2005/8/layout/cycle5"/>
    <dgm:cxn modelId="{B5C6FF27-EAA7-4BE8-A0DD-FE50A6EE1EAD}" type="presParOf" srcId="{A3A3D5F2-C78C-4584-85DD-55D9D1612D4A}" destId="{4CA68D50-2CB0-47EB-8370-0366FD0A81C7}" srcOrd="7" destOrd="0" presId="urn:microsoft.com/office/officeart/2005/8/layout/cycle5"/>
    <dgm:cxn modelId="{8D093303-4064-4DBE-9E76-475ADD368590}" type="presParOf" srcId="{A3A3D5F2-C78C-4584-85DD-55D9D1612D4A}" destId="{09B9FA4C-8A5B-457A-AD4D-E5010374CC7C}" srcOrd="8" destOrd="0" presId="urn:microsoft.com/office/officeart/2005/8/layout/cycle5"/>
    <dgm:cxn modelId="{6A362CC5-1026-4A6A-B1DF-D286C2A4D614}" type="presParOf" srcId="{A3A3D5F2-C78C-4584-85DD-55D9D1612D4A}" destId="{B14667E5-88AC-40A1-AA51-43CB51BADCD4}" srcOrd="9" destOrd="0" presId="urn:microsoft.com/office/officeart/2005/8/layout/cycle5"/>
    <dgm:cxn modelId="{19370DAC-DBA9-43C8-9A2C-467745F3D596}" type="presParOf" srcId="{A3A3D5F2-C78C-4584-85DD-55D9D1612D4A}" destId="{A53704E1-808E-4420-B0C2-D4257B180E54}" srcOrd="10" destOrd="0" presId="urn:microsoft.com/office/officeart/2005/8/layout/cycle5"/>
    <dgm:cxn modelId="{FB25D63C-5ACC-4CDB-9EA6-0ECABB8EDBCD}" type="presParOf" srcId="{A3A3D5F2-C78C-4584-85DD-55D9D1612D4A}" destId="{114E9EAA-0B0D-456D-B92C-87CEC9BBE9D5}" srcOrd="11" destOrd="0" presId="urn:microsoft.com/office/officeart/2005/8/layout/cycle5"/>
    <dgm:cxn modelId="{5F6E8732-022E-4E5C-AB01-21F2483318AF}" type="presParOf" srcId="{A3A3D5F2-C78C-4584-85DD-55D9D1612D4A}" destId="{66FD9042-4FEB-47EA-BF59-F7326E7C55F7}" srcOrd="12" destOrd="0" presId="urn:microsoft.com/office/officeart/2005/8/layout/cycle5"/>
    <dgm:cxn modelId="{589B8565-F5F1-4B62-9A31-ACBC8DB4354A}" type="presParOf" srcId="{A3A3D5F2-C78C-4584-85DD-55D9D1612D4A}" destId="{22A63EA3-87AB-4724-86F0-89F7337D8F5A}" srcOrd="13" destOrd="0" presId="urn:microsoft.com/office/officeart/2005/8/layout/cycle5"/>
    <dgm:cxn modelId="{3E15F54D-BE86-405A-AD72-45FC579C6F9A}" type="presParOf" srcId="{A3A3D5F2-C78C-4584-85DD-55D9D1612D4A}" destId="{D6BC48E7-1E5B-48F8-A605-5C0D07E2AB4F}" srcOrd="14" destOrd="0" presId="urn:microsoft.com/office/officeart/2005/8/layout/cycle5"/>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504BE7-77A0-41D1-BCC1-02CC399B8DE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4A5F8717-2AA1-4E36-A5BC-FBF05F6E43EC}">
      <dgm:prSet phldrT="[Text]"/>
      <dgm:spPr>
        <a:xfrm>
          <a:off x="604289" y="435133"/>
          <a:ext cx="9851585" cy="870267"/>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cy-GB" dirty="0">
              <a:latin typeface="+mj-lt"/>
              <a:cs typeface="Calibri" panose="020F0502020204030204" pitchFamily="34" charset="0"/>
            </a:rPr>
            <a:t>Beth ydy asesiad ac egwyddorion sgwrs am yr hyn sy’n bwysig</a:t>
          </a:r>
        </a:p>
        <a:p>
          <a:pPr>
            <a:buNone/>
          </a:pPr>
          <a:r>
            <a:rPr lang="en-GB" dirty="0">
              <a:solidFill>
                <a:sysClr val="window" lastClr="FFFFFF"/>
              </a:solidFill>
              <a:latin typeface="+mj-lt"/>
              <a:ea typeface="+mn-ea"/>
              <a:cs typeface="+mn-cs"/>
            </a:rPr>
            <a:t>What an assessment is and the principles of a what matters conversation</a:t>
          </a:r>
        </a:p>
      </dgm:t>
    </dgm:pt>
    <dgm:pt modelId="{8FAC13EA-354D-4670-8016-341816C2315F}" type="parTrans" cxnId="{7329AEBA-4E7B-4667-97C5-7C335ED88CEF}">
      <dgm:prSet/>
      <dgm:spPr/>
      <dgm:t>
        <a:bodyPr/>
        <a:lstStyle/>
        <a:p>
          <a:endParaRPr lang="en-GB"/>
        </a:p>
      </dgm:t>
    </dgm:pt>
    <dgm:pt modelId="{ABBE5DAD-A177-4E07-A333-7E5ED627E9CB}" type="sibTrans" cxnId="{7329AEBA-4E7B-4667-97C5-7C335ED88CEF}">
      <dgm:prSet/>
      <dgm:spPr>
        <a:xfrm>
          <a:off x="-4919424" y="-753830"/>
          <a:ext cx="5858998" cy="5858998"/>
        </a:xfrm>
        <a:prstGeom prst="blockArc">
          <a:avLst>
            <a:gd name="adj1" fmla="val 18900000"/>
            <a:gd name="adj2" fmla="val 2700000"/>
            <a:gd name="adj3" fmla="val 369"/>
          </a:avLst>
        </a:prstGeom>
        <a:noFill/>
        <a:ln w="12700" cap="flat" cmpd="sng" algn="ctr">
          <a:solidFill>
            <a:srgbClr val="4472C4">
              <a:shade val="60000"/>
              <a:hueOff val="0"/>
              <a:satOff val="0"/>
              <a:lumOff val="0"/>
              <a:alphaOff val="0"/>
            </a:srgbClr>
          </a:solidFill>
          <a:prstDash val="solid"/>
          <a:miter lim="800000"/>
        </a:ln>
        <a:effectLst/>
      </dgm:spPr>
      <dgm:t>
        <a:bodyPr/>
        <a:lstStyle/>
        <a:p>
          <a:endParaRPr lang="en-GB"/>
        </a:p>
      </dgm:t>
    </dgm:pt>
    <dgm:pt modelId="{3C10FA63-8B8F-4B4C-AE0B-8DC76F449A49}">
      <dgm:prSet phldrT="[Text]"/>
      <dgm:spPr>
        <a:xfrm>
          <a:off x="920631" y="1740535"/>
          <a:ext cx="9535243" cy="870267"/>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cy-GB" dirty="0">
              <a:latin typeface="+mj-lt"/>
              <a:cs typeface="Calibri" panose="020F0502020204030204" pitchFamily="34" charset="0"/>
            </a:rPr>
            <a:t>Deall ac ystyried ar feysydd llesiant ar gyfer oedolion/plant a’u cymhwyso yn eu bywydau eu hunain. Sut mae eu rolau gofalu a’u cyfrifoldebau yn effeithio ar yr agweddau hyn o’u bywyd</a:t>
          </a:r>
          <a:r>
            <a:rPr lang="en-GB" dirty="0">
              <a:solidFill>
                <a:sysClr val="window" lastClr="FFFFFF"/>
              </a:solidFill>
              <a:latin typeface="+mj-lt"/>
              <a:ea typeface="+mn-ea"/>
              <a:cs typeface="+mn-cs"/>
            </a:rPr>
            <a:t>.</a:t>
          </a:r>
        </a:p>
        <a:p>
          <a:pPr>
            <a:buNone/>
          </a:pPr>
          <a:r>
            <a:rPr lang="en-GB" dirty="0">
              <a:solidFill>
                <a:sysClr val="window" lastClr="FFFFFF"/>
              </a:solidFill>
              <a:latin typeface="+mj-lt"/>
              <a:ea typeface="+mn-ea"/>
              <a:cs typeface="+mn-cs"/>
            </a:rPr>
            <a:t>Understand and reflect on the well-being areas for adults/ children and apply them in their own lives – how their caring roles and responsibilities are impacting on these areas in their lives</a:t>
          </a:r>
        </a:p>
      </dgm:t>
    </dgm:pt>
    <dgm:pt modelId="{AF7A9D53-B830-4DEE-AFFA-995AC2A4543D}" type="parTrans" cxnId="{C8630CCE-AFFF-4FF4-A33B-712A95A61F19}">
      <dgm:prSet/>
      <dgm:spPr/>
      <dgm:t>
        <a:bodyPr/>
        <a:lstStyle/>
        <a:p>
          <a:endParaRPr lang="en-GB"/>
        </a:p>
      </dgm:t>
    </dgm:pt>
    <dgm:pt modelId="{E963FDD3-210C-43DD-87B4-D57D144F8361}" type="sibTrans" cxnId="{C8630CCE-AFFF-4FF4-A33B-712A95A61F19}">
      <dgm:prSet/>
      <dgm:spPr/>
      <dgm:t>
        <a:bodyPr/>
        <a:lstStyle/>
        <a:p>
          <a:endParaRPr lang="en-GB"/>
        </a:p>
      </dgm:t>
    </dgm:pt>
    <dgm:pt modelId="{CDB84CE2-33BB-4888-99D9-EAF739EDD733}">
      <dgm:prSet phldrT="[Text]"/>
      <dgm:spPr>
        <a:xfrm>
          <a:off x="604289" y="3045936"/>
          <a:ext cx="9851585" cy="870267"/>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cy-GB" dirty="0">
              <a:latin typeface="+mj-lt"/>
              <a:cs typeface="Calibri" panose="020F0502020204030204" pitchFamily="34" charset="0"/>
            </a:rPr>
            <a:t>Gwybod am bethau ymarferol asesiad megis amserlenni/fformatau, ayyb</a:t>
          </a:r>
        </a:p>
        <a:p>
          <a:pPr>
            <a:buNone/>
          </a:pPr>
          <a:r>
            <a:rPr lang="en-GB" dirty="0">
              <a:solidFill>
                <a:sysClr val="window" lastClr="FFFFFF"/>
              </a:solidFill>
              <a:latin typeface="+mj-lt"/>
              <a:ea typeface="+mn-ea"/>
              <a:cs typeface="+mn-cs"/>
            </a:rPr>
            <a:t>Know the practicalities of assessment such as timescales/ formats, etc</a:t>
          </a:r>
          <a:endParaRPr lang="en-GB" dirty="0">
            <a:solidFill>
              <a:sysClr val="window" lastClr="FFFFFF"/>
            </a:solidFill>
            <a:latin typeface="+mj-lt"/>
            <a:ea typeface="+mn-ea"/>
            <a:cs typeface="Calibri" panose="020F0502020204030204" pitchFamily="34" charset="0"/>
          </a:endParaRPr>
        </a:p>
      </dgm:t>
    </dgm:pt>
    <dgm:pt modelId="{41DF2AF9-912B-4192-B180-E144C946895B}" type="parTrans" cxnId="{145C4DB4-BFD8-42E8-AD94-5EA70BBBD2A8}">
      <dgm:prSet/>
      <dgm:spPr/>
      <dgm:t>
        <a:bodyPr/>
        <a:lstStyle/>
        <a:p>
          <a:endParaRPr lang="en-GB"/>
        </a:p>
      </dgm:t>
    </dgm:pt>
    <dgm:pt modelId="{9774B5DD-22AC-495B-AB3D-6CF3B87A226E}" type="sibTrans" cxnId="{145C4DB4-BFD8-42E8-AD94-5EA70BBBD2A8}">
      <dgm:prSet/>
      <dgm:spPr/>
      <dgm:t>
        <a:bodyPr/>
        <a:lstStyle/>
        <a:p>
          <a:endParaRPr lang="en-GB"/>
        </a:p>
      </dgm:t>
    </dgm:pt>
    <dgm:pt modelId="{B5C5E4B6-6B67-4DB8-8C7D-7C1101915B52}" type="pres">
      <dgm:prSet presAssocID="{AF504BE7-77A0-41D1-BCC1-02CC399B8DEA}" presName="Name0" presStyleCnt="0">
        <dgm:presLayoutVars>
          <dgm:chMax val="7"/>
          <dgm:chPref val="7"/>
          <dgm:dir/>
        </dgm:presLayoutVars>
      </dgm:prSet>
      <dgm:spPr/>
    </dgm:pt>
    <dgm:pt modelId="{9246AE75-F4C4-4111-AC2A-874BEA1C9FA9}" type="pres">
      <dgm:prSet presAssocID="{AF504BE7-77A0-41D1-BCC1-02CC399B8DEA}" presName="Name1" presStyleCnt="0"/>
      <dgm:spPr/>
    </dgm:pt>
    <dgm:pt modelId="{5F6CF1CB-EFCB-480F-9ADA-3678D4623F94}" type="pres">
      <dgm:prSet presAssocID="{AF504BE7-77A0-41D1-BCC1-02CC399B8DEA}" presName="cycle" presStyleCnt="0"/>
      <dgm:spPr/>
    </dgm:pt>
    <dgm:pt modelId="{3C764CB3-1D4B-4DF1-B6D9-14AECA1BE350}" type="pres">
      <dgm:prSet presAssocID="{AF504BE7-77A0-41D1-BCC1-02CC399B8DEA}" presName="srcNode" presStyleLbl="node1" presStyleIdx="0" presStyleCnt="3"/>
      <dgm:spPr/>
    </dgm:pt>
    <dgm:pt modelId="{B86CB37D-B7B0-4824-88B5-30DD74184DFD}" type="pres">
      <dgm:prSet presAssocID="{AF504BE7-77A0-41D1-BCC1-02CC399B8DEA}" presName="conn" presStyleLbl="parChTrans1D2" presStyleIdx="0" presStyleCnt="1"/>
      <dgm:spPr/>
    </dgm:pt>
    <dgm:pt modelId="{BF30E67B-FBC6-4626-88C5-F511607241A9}" type="pres">
      <dgm:prSet presAssocID="{AF504BE7-77A0-41D1-BCC1-02CC399B8DEA}" presName="extraNode" presStyleLbl="node1" presStyleIdx="0" presStyleCnt="3"/>
      <dgm:spPr/>
    </dgm:pt>
    <dgm:pt modelId="{08644E5A-7A6C-4270-8AA7-BDC244E8AF84}" type="pres">
      <dgm:prSet presAssocID="{AF504BE7-77A0-41D1-BCC1-02CC399B8DEA}" presName="dstNode" presStyleLbl="node1" presStyleIdx="0" presStyleCnt="3"/>
      <dgm:spPr/>
    </dgm:pt>
    <dgm:pt modelId="{67A74E5E-FF0C-416A-A4C9-A9A28423E71A}" type="pres">
      <dgm:prSet presAssocID="{4A5F8717-2AA1-4E36-A5BC-FBF05F6E43EC}" presName="text_1" presStyleLbl="node1" presStyleIdx="0" presStyleCnt="3" custScaleY="114207" custLinFactNeighborY="-13026">
        <dgm:presLayoutVars>
          <dgm:bulletEnabled val="1"/>
        </dgm:presLayoutVars>
      </dgm:prSet>
      <dgm:spPr/>
    </dgm:pt>
    <dgm:pt modelId="{44F9C913-466A-40D6-8B44-C047ADCBB6EC}" type="pres">
      <dgm:prSet presAssocID="{4A5F8717-2AA1-4E36-A5BC-FBF05F6E43EC}" presName="accent_1" presStyleCnt="0"/>
      <dgm:spPr/>
    </dgm:pt>
    <dgm:pt modelId="{9849A8E6-A6CB-4438-8D7E-D1DBD0A4C910}" type="pres">
      <dgm:prSet presAssocID="{4A5F8717-2AA1-4E36-A5BC-FBF05F6E43EC}" presName="accentRepeatNode" presStyleLbl="solidFgAcc1" presStyleIdx="0" presStyleCnt="3" custLinFactNeighborY="-8811"/>
      <dgm:spPr>
        <a:xfrm>
          <a:off x="60372" y="326350"/>
          <a:ext cx="1087834" cy="1087834"/>
        </a:xfrm>
        <a:prstGeom prst="ellipse">
          <a:avLst/>
        </a:prstGeom>
        <a:solidFill>
          <a:sysClr val="window" lastClr="FFFFFF">
            <a:hueOff val="0"/>
            <a:satOff val="0"/>
            <a:lumOff val="0"/>
            <a:alphaOff val="0"/>
          </a:sysClr>
        </a:solidFill>
        <a:ln w="12700" cap="flat" cmpd="sng" algn="ctr">
          <a:solidFill>
            <a:srgbClr val="4472C4">
              <a:hueOff val="0"/>
              <a:satOff val="0"/>
              <a:lumOff val="0"/>
              <a:alphaOff val="0"/>
            </a:srgbClr>
          </a:solidFill>
          <a:prstDash val="solid"/>
          <a:miter lim="800000"/>
        </a:ln>
        <a:effectLst/>
      </dgm:spPr>
    </dgm:pt>
    <dgm:pt modelId="{50AD6B75-BE85-4749-B0C2-D34826CF8BB2}" type="pres">
      <dgm:prSet presAssocID="{3C10FA63-8B8F-4B4C-AE0B-8DC76F449A49}" presName="text_2" presStyleLbl="node1" presStyleIdx="1" presStyleCnt="3" custScaleY="182878">
        <dgm:presLayoutVars>
          <dgm:bulletEnabled val="1"/>
        </dgm:presLayoutVars>
      </dgm:prSet>
      <dgm:spPr/>
    </dgm:pt>
    <dgm:pt modelId="{6736F623-F9C6-47E5-91F2-197F60356E2B}" type="pres">
      <dgm:prSet presAssocID="{3C10FA63-8B8F-4B4C-AE0B-8DC76F449A49}" presName="accent_2" presStyleCnt="0"/>
      <dgm:spPr/>
    </dgm:pt>
    <dgm:pt modelId="{D19BA87E-502C-4EAD-9E24-913B9CFBB330}" type="pres">
      <dgm:prSet presAssocID="{3C10FA63-8B8F-4B4C-AE0B-8DC76F449A49}" presName="accentRepeatNode" presStyleLbl="solidFgAcc1" presStyleIdx="1" presStyleCnt="3" custScaleX="132959" custScaleY="132959" custLinFactNeighborX="-8813"/>
      <dgm:spPr>
        <a:xfrm>
          <a:off x="376714" y="1631751"/>
          <a:ext cx="1087834" cy="1087834"/>
        </a:xfrm>
        <a:prstGeom prst="ellipse">
          <a:avLst/>
        </a:prstGeom>
        <a:solidFill>
          <a:sysClr val="window" lastClr="FFFFFF">
            <a:hueOff val="0"/>
            <a:satOff val="0"/>
            <a:lumOff val="0"/>
            <a:alphaOff val="0"/>
          </a:sysClr>
        </a:solidFill>
        <a:ln w="12700" cap="flat" cmpd="sng" algn="ctr">
          <a:solidFill>
            <a:srgbClr val="4472C4">
              <a:hueOff val="0"/>
              <a:satOff val="0"/>
              <a:lumOff val="0"/>
              <a:alphaOff val="0"/>
            </a:srgbClr>
          </a:solidFill>
          <a:prstDash val="solid"/>
          <a:miter lim="800000"/>
        </a:ln>
        <a:effectLst/>
      </dgm:spPr>
    </dgm:pt>
    <dgm:pt modelId="{C2A35B54-B257-4741-9F0D-94115769B650}" type="pres">
      <dgm:prSet presAssocID="{CDB84CE2-33BB-4888-99D9-EAF739EDD733}" presName="text_3" presStyleLbl="node1" presStyleIdx="2" presStyleCnt="3" custLinFactNeighborX="360" custLinFactNeighborY="11284">
        <dgm:presLayoutVars>
          <dgm:bulletEnabled val="1"/>
        </dgm:presLayoutVars>
      </dgm:prSet>
      <dgm:spPr/>
    </dgm:pt>
    <dgm:pt modelId="{19E43819-A19B-48DE-BD1C-87EBC4EAD3D6}" type="pres">
      <dgm:prSet presAssocID="{CDB84CE2-33BB-4888-99D9-EAF739EDD733}" presName="accent_3" presStyleCnt="0"/>
      <dgm:spPr/>
    </dgm:pt>
    <dgm:pt modelId="{B88D9ED2-D0B9-4C28-B1DA-CEF67238D3CA}" type="pres">
      <dgm:prSet presAssocID="{CDB84CE2-33BB-4888-99D9-EAF739EDD733}" presName="accentRepeatNode" presStyleLbl="solidFgAcc1" presStyleIdx="2" presStyleCnt="3" custLinFactNeighborY="14418"/>
      <dgm:spPr>
        <a:xfrm>
          <a:off x="60372" y="2937153"/>
          <a:ext cx="1087834" cy="1087834"/>
        </a:xfrm>
        <a:prstGeom prst="ellipse">
          <a:avLst/>
        </a:prstGeom>
        <a:solidFill>
          <a:sysClr val="window" lastClr="FFFFFF">
            <a:hueOff val="0"/>
            <a:satOff val="0"/>
            <a:lumOff val="0"/>
            <a:alphaOff val="0"/>
          </a:sysClr>
        </a:solidFill>
        <a:ln w="12700" cap="flat" cmpd="sng" algn="ctr">
          <a:solidFill>
            <a:srgbClr val="4472C4">
              <a:hueOff val="0"/>
              <a:satOff val="0"/>
              <a:lumOff val="0"/>
              <a:alphaOff val="0"/>
            </a:srgbClr>
          </a:solidFill>
          <a:prstDash val="solid"/>
          <a:miter lim="800000"/>
        </a:ln>
        <a:effectLst/>
      </dgm:spPr>
    </dgm:pt>
  </dgm:ptLst>
  <dgm:cxnLst>
    <dgm:cxn modelId="{647E4A07-15C1-4534-BBD2-EE8700AC1BC1}" type="presOf" srcId="{ABBE5DAD-A177-4E07-A333-7E5ED627E9CB}" destId="{B86CB37D-B7B0-4824-88B5-30DD74184DFD}" srcOrd="0" destOrd="0" presId="urn:microsoft.com/office/officeart/2008/layout/VerticalCurvedList"/>
    <dgm:cxn modelId="{0B04964F-6ADF-440E-9F2E-FE287728B4A8}" type="presOf" srcId="{CDB84CE2-33BB-4888-99D9-EAF739EDD733}" destId="{C2A35B54-B257-4741-9F0D-94115769B650}" srcOrd="0" destOrd="0" presId="urn:microsoft.com/office/officeart/2008/layout/VerticalCurvedList"/>
    <dgm:cxn modelId="{B44B60A5-1FDB-4796-A675-DB43B167D37A}" type="presOf" srcId="{3C10FA63-8B8F-4B4C-AE0B-8DC76F449A49}" destId="{50AD6B75-BE85-4749-B0C2-D34826CF8BB2}" srcOrd="0" destOrd="0" presId="urn:microsoft.com/office/officeart/2008/layout/VerticalCurvedList"/>
    <dgm:cxn modelId="{145C4DB4-BFD8-42E8-AD94-5EA70BBBD2A8}" srcId="{AF504BE7-77A0-41D1-BCC1-02CC399B8DEA}" destId="{CDB84CE2-33BB-4888-99D9-EAF739EDD733}" srcOrd="2" destOrd="0" parTransId="{41DF2AF9-912B-4192-B180-E144C946895B}" sibTransId="{9774B5DD-22AC-495B-AB3D-6CF3B87A226E}"/>
    <dgm:cxn modelId="{7329AEBA-4E7B-4667-97C5-7C335ED88CEF}" srcId="{AF504BE7-77A0-41D1-BCC1-02CC399B8DEA}" destId="{4A5F8717-2AA1-4E36-A5BC-FBF05F6E43EC}" srcOrd="0" destOrd="0" parTransId="{8FAC13EA-354D-4670-8016-341816C2315F}" sibTransId="{ABBE5DAD-A177-4E07-A333-7E5ED627E9CB}"/>
    <dgm:cxn modelId="{2DE3B2CA-9C9A-4F19-A837-B978AD7AE5BE}" type="presOf" srcId="{4A5F8717-2AA1-4E36-A5BC-FBF05F6E43EC}" destId="{67A74E5E-FF0C-416A-A4C9-A9A28423E71A}" srcOrd="0" destOrd="0" presId="urn:microsoft.com/office/officeart/2008/layout/VerticalCurvedList"/>
    <dgm:cxn modelId="{0ADC55CD-5FCC-4432-9197-F6DA610A07F3}" type="presOf" srcId="{AF504BE7-77A0-41D1-BCC1-02CC399B8DEA}" destId="{B5C5E4B6-6B67-4DB8-8C7D-7C1101915B52}" srcOrd="0" destOrd="0" presId="urn:microsoft.com/office/officeart/2008/layout/VerticalCurvedList"/>
    <dgm:cxn modelId="{C8630CCE-AFFF-4FF4-A33B-712A95A61F19}" srcId="{AF504BE7-77A0-41D1-BCC1-02CC399B8DEA}" destId="{3C10FA63-8B8F-4B4C-AE0B-8DC76F449A49}" srcOrd="1" destOrd="0" parTransId="{AF7A9D53-B830-4DEE-AFFA-995AC2A4543D}" sibTransId="{E963FDD3-210C-43DD-87B4-D57D144F8361}"/>
    <dgm:cxn modelId="{3554DBAA-0E69-47B6-AE81-0D8DFD71FCFA}" type="presParOf" srcId="{B5C5E4B6-6B67-4DB8-8C7D-7C1101915B52}" destId="{9246AE75-F4C4-4111-AC2A-874BEA1C9FA9}" srcOrd="0" destOrd="0" presId="urn:microsoft.com/office/officeart/2008/layout/VerticalCurvedList"/>
    <dgm:cxn modelId="{3E6FABA4-EC33-46E0-A64E-648D4072BC28}" type="presParOf" srcId="{9246AE75-F4C4-4111-AC2A-874BEA1C9FA9}" destId="{5F6CF1CB-EFCB-480F-9ADA-3678D4623F94}" srcOrd="0" destOrd="0" presId="urn:microsoft.com/office/officeart/2008/layout/VerticalCurvedList"/>
    <dgm:cxn modelId="{C89E1922-D1A7-4DB7-99D6-9329E529A22B}" type="presParOf" srcId="{5F6CF1CB-EFCB-480F-9ADA-3678D4623F94}" destId="{3C764CB3-1D4B-4DF1-B6D9-14AECA1BE350}" srcOrd="0" destOrd="0" presId="urn:microsoft.com/office/officeart/2008/layout/VerticalCurvedList"/>
    <dgm:cxn modelId="{DFD9D2C9-346F-458C-B04D-420545851DDD}" type="presParOf" srcId="{5F6CF1CB-EFCB-480F-9ADA-3678D4623F94}" destId="{B86CB37D-B7B0-4824-88B5-30DD74184DFD}" srcOrd="1" destOrd="0" presId="urn:microsoft.com/office/officeart/2008/layout/VerticalCurvedList"/>
    <dgm:cxn modelId="{304FB1EA-CFF5-40FD-9411-389ACED6CFE3}" type="presParOf" srcId="{5F6CF1CB-EFCB-480F-9ADA-3678D4623F94}" destId="{BF30E67B-FBC6-4626-88C5-F511607241A9}" srcOrd="2" destOrd="0" presId="urn:microsoft.com/office/officeart/2008/layout/VerticalCurvedList"/>
    <dgm:cxn modelId="{349FFF5D-013D-4213-87C1-2E9E94713ED6}" type="presParOf" srcId="{5F6CF1CB-EFCB-480F-9ADA-3678D4623F94}" destId="{08644E5A-7A6C-4270-8AA7-BDC244E8AF84}" srcOrd="3" destOrd="0" presId="urn:microsoft.com/office/officeart/2008/layout/VerticalCurvedList"/>
    <dgm:cxn modelId="{159D9E2E-8E17-4337-BB4E-4B5C406DA4B5}" type="presParOf" srcId="{9246AE75-F4C4-4111-AC2A-874BEA1C9FA9}" destId="{67A74E5E-FF0C-416A-A4C9-A9A28423E71A}" srcOrd="1" destOrd="0" presId="urn:microsoft.com/office/officeart/2008/layout/VerticalCurvedList"/>
    <dgm:cxn modelId="{4BD3EEBA-2784-44C7-9F87-45EB8B8A9AF9}" type="presParOf" srcId="{9246AE75-F4C4-4111-AC2A-874BEA1C9FA9}" destId="{44F9C913-466A-40D6-8B44-C047ADCBB6EC}" srcOrd="2" destOrd="0" presId="urn:microsoft.com/office/officeart/2008/layout/VerticalCurvedList"/>
    <dgm:cxn modelId="{BD8B123D-6784-49D7-916C-00883679A8F0}" type="presParOf" srcId="{44F9C913-466A-40D6-8B44-C047ADCBB6EC}" destId="{9849A8E6-A6CB-4438-8D7E-D1DBD0A4C910}" srcOrd="0" destOrd="0" presId="urn:microsoft.com/office/officeart/2008/layout/VerticalCurvedList"/>
    <dgm:cxn modelId="{F9BCD95F-8377-4984-9DD4-8A59739214F9}" type="presParOf" srcId="{9246AE75-F4C4-4111-AC2A-874BEA1C9FA9}" destId="{50AD6B75-BE85-4749-B0C2-D34826CF8BB2}" srcOrd="3" destOrd="0" presId="urn:microsoft.com/office/officeart/2008/layout/VerticalCurvedList"/>
    <dgm:cxn modelId="{A2358527-8771-436C-8DE1-6239B249FD05}" type="presParOf" srcId="{9246AE75-F4C4-4111-AC2A-874BEA1C9FA9}" destId="{6736F623-F9C6-47E5-91F2-197F60356E2B}" srcOrd="4" destOrd="0" presId="urn:microsoft.com/office/officeart/2008/layout/VerticalCurvedList"/>
    <dgm:cxn modelId="{01768FD3-FDE0-4C43-99D5-36CB39BBBAED}" type="presParOf" srcId="{6736F623-F9C6-47E5-91F2-197F60356E2B}" destId="{D19BA87E-502C-4EAD-9E24-913B9CFBB330}" srcOrd="0" destOrd="0" presId="urn:microsoft.com/office/officeart/2008/layout/VerticalCurvedList"/>
    <dgm:cxn modelId="{A74B5D78-EFF2-41F6-BB7C-A67E9FBF46E3}" type="presParOf" srcId="{9246AE75-F4C4-4111-AC2A-874BEA1C9FA9}" destId="{C2A35B54-B257-4741-9F0D-94115769B650}" srcOrd="5" destOrd="0" presId="urn:microsoft.com/office/officeart/2008/layout/VerticalCurvedList"/>
    <dgm:cxn modelId="{3AD84326-7105-47FE-AB33-27E694AE5984}" type="presParOf" srcId="{9246AE75-F4C4-4111-AC2A-874BEA1C9FA9}" destId="{19E43819-A19B-48DE-BD1C-87EBC4EAD3D6}" srcOrd="6" destOrd="0" presId="urn:microsoft.com/office/officeart/2008/layout/VerticalCurvedList"/>
    <dgm:cxn modelId="{C2F5CB01-8E13-4FEE-A7B8-FC7978450548}" type="presParOf" srcId="{19E43819-A19B-48DE-BD1C-87EBC4EAD3D6}" destId="{B88D9ED2-D0B9-4C28-B1DA-CEF67238D3C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F57C5C-894D-4FEB-8DD8-16954F3AF9E4}" type="doc">
      <dgm:prSet loTypeId="urn:microsoft.com/office/officeart/2005/8/layout/cycle2" loCatId="cycle" qsTypeId="urn:microsoft.com/office/officeart/2005/8/quickstyle/simple4" qsCatId="simple" csTypeId="urn:microsoft.com/office/officeart/2005/8/colors/accent6_2" csCatId="accent6" phldr="1"/>
      <dgm:spPr/>
      <dgm:t>
        <a:bodyPr/>
        <a:lstStyle/>
        <a:p>
          <a:endParaRPr lang="en-GB"/>
        </a:p>
      </dgm:t>
    </dgm:pt>
    <dgm:pt modelId="{56745A2F-D4EB-46A4-8AC9-E632021F8687}">
      <dgm:prSet phldrT="[Text]" custT="1"/>
      <dgm:spPr>
        <a:xfrm>
          <a:off x="4600575" y="231"/>
          <a:ext cx="1314449" cy="1314449"/>
        </a:xfrm>
        <a:prstGeom prst="ellipse">
          <a:avLst/>
        </a:prstGeom>
      </dgm:spPr>
      <dgm:t>
        <a:bodyPr/>
        <a:lstStyle/>
        <a:p>
          <a:pPr>
            <a:buNone/>
          </a:pPr>
          <a:r>
            <a:rPr lang="en-GB" sz="1200" b="1" spc="-70" baseline="0" dirty="0">
              <a:latin typeface="Arial" panose="020B0604020202020204" pitchFamily="34" charset="0"/>
              <a:ea typeface="+mn-ea"/>
              <a:cs typeface="Arial" panose="020B0604020202020204" pitchFamily="34" charset="0"/>
            </a:rPr>
            <a:t>Amgylchiadau</a:t>
          </a:r>
          <a:r>
            <a:rPr lang="en-GB" sz="1200" b="1" dirty="0">
              <a:latin typeface="Arial" panose="020B0604020202020204" pitchFamily="34" charset="0"/>
              <a:ea typeface="+mn-ea"/>
              <a:cs typeface="Arial" panose="020B0604020202020204" pitchFamily="34" charset="0"/>
            </a:rPr>
            <a:t> personol</a:t>
          </a:r>
        </a:p>
        <a:p>
          <a:pPr>
            <a:buNone/>
          </a:pPr>
          <a:r>
            <a:rPr lang="en-GB" sz="1200" b="1" dirty="0">
              <a:latin typeface="Arial" panose="020B0604020202020204" pitchFamily="34" charset="0"/>
              <a:ea typeface="+mn-ea"/>
              <a:cs typeface="Arial" panose="020B0604020202020204" pitchFamily="34" charset="0"/>
            </a:rPr>
            <a:t>Personal </a:t>
          </a:r>
          <a:r>
            <a:rPr lang="en-GB" sz="1200" b="1" spc="-70" baseline="0" dirty="0">
              <a:latin typeface="Arial" panose="020B0604020202020204" pitchFamily="34" charset="0"/>
              <a:ea typeface="+mn-ea"/>
              <a:cs typeface="Arial" panose="020B0604020202020204" pitchFamily="34" charset="0"/>
            </a:rPr>
            <a:t>circumstances</a:t>
          </a:r>
        </a:p>
      </dgm:t>
    </dgm:pt>
    <dgm:pt modelId="{792763B9-3F5C-4D02-B2BE-FE2A410E3BA7}" type="parTrans" cxnId="{4C37A913-8D72-451B-AC82-CF5D33D43544}">
      <dgm:prSet/>
      <dgm:spPr/>
      <dgm:t>
        <a:bodyPr/>
        <a:lstStyle/>
        <a:p>
          <a:endParaRPr lang="en-GB" b="1"/>
        </a:p>
      </dgm:t>
    </dgm:pt>
    <dgm:pt modelId="{A219229E-2C9F-4B69-92B1-32B961E26E23}" type="sibTrans" cxnId="{4C37A913-8D72-451B-AC82-CF5D33D43544}">
      <dgm:prSet/>
      <dgm:spPr>
        <a:xfrm rot="2160000">
          <a:off x="5873411" y="1009740"/>
          <a:ext cx="349131" cy="443626"/>
        </a:xfrm>
        <a:prstGeom prst="rightArrow">
          <a:avLst>
            <a:gd name="adj1" fmla="val 60000"/>
            <a:gd name="adj2" fmla="val 50000"/>
          </a:avLst>
        </a:prstGeom>
      </dgm:spPr>
      <dgm:t>
        <a:bodyPr/>
        <a:lstStyle/>
        <a:p>
          <a:pPr>
            <a:buNone/>
          </a:pPr>
          <a:endParaRPr lang="en-GB" b="1" dirty="0">
            <a:solidFill>
              <a:sysClr val="window" lastClr="FFFFFF"/>
            </a:solidFill>
            <a:latin typeface="Calibri" panose="020F0502020204030204"/>
            <a:ea typeface="+mn-ea"/>
            <a:cs typeface="+mn-cs"/>
          </a:endParaRPr>
        </a:p>
      </dgm:t>
    </dgm:pt>
    <dgm:pt modelId="{CFD19DE7-992D-4162-A0AC-80469640B7BC}">
      <dgm:prSet phldrT="[Text]" custT="1"/>
      <dgm:spPr>
        <a:xfrm>
          <a:off x="6196918" y="1160042"/>
          <a:ext cx="1314449" cy="1314449"/>
        </a:xfrm>
        <a:prstGeom prst="ellipse">
          <a:avLst/>
        </a:prstGeom>
      </dgm:spPr>
      <dgm:t>
        <a:bodyPr/>
        <a:lstStyle/>
        <a:p>
          <a:pPr>
            <a:buNone/>
          </a:pPr>
          <a:r>
            <a:rPr lang="en-GB" sz="1200" b="1" dirty="0">
              <a:latin typeface="Arial" panose="020B0604020202020204" pitchFamily="34" charset="0"/>
              <a:ea typeface="+mn-ea"/>
              <a:cs typeface="Arial" panose="020B0604020202020204" pitchFamily="34" charset="0"/>
            </a:rPr>
            <a:t>Canlyniadau personol</a:t>
          </a:r>
        </a:p>
        <a:p>
          <a:pPr>
            <a:buNone/>
          </a:pPr>
          <a:r>
            <a:rPr lang="en-GB" sz="1200" b="1" dirty="0">
              <a:latin typeface="Arial" panose="020B0604020202020204" pitchFamily="34" charset="0"/>
              <a:ea typeface="+mn-ea"/>
              <a:cs typeface="Arial" panose="020B0604020202020204" pitchFamily="34" charset="0"/>
            </a:rPr>
            <a:t>Personal outcomes</a:t>
          </a:r>
        </a:p>
      </dgm:t>
    </dgm:pt>
    <dgm:pt modelId="{35D6EE9B-E9C0-4A4D-AF9B-105AE47660D8}" type="parTrans" cxnId="{450AE853-3BB0-450E-B0CB-EB409D304846}">
      <dgm:prSet/>
      <dgm:spPr/>
      <dgm:t>
        <a:bodyPr/>
        <a:lstStyle/>
        <a:p>
          <a:endParaRPr lang="en-GB" b="1"/>
        </a:p>
      </dgm:t>
    </dgm:pt>
    <dgm:pt modelId="{58EA0857-DAB9-490B-A816-A33E976C86D7}" type="sibTrans" cxnId="{450AE853-3BB0-450E-B0CB-EB409D304846}">
      <dgm:prSet/>
      <dgm:spPr>
        <a:xfrm rot="6480000">
          <a:off x="6377756" y="2524363"/>
          <a:ext cx="349131" cy="443626"/>
        </a:xfrm>
        <a:prstGeom prst="rightArrow">
          <a:avLst>
            <a:gd name="adj1" fmla="val 60000"/>
            <a:gd name="adj2" fmla="val 50000"/>
          </a:avLst>
        </a:prstGeom>
      </dgm:spPr>
      <dgm:t>
        <a:bodyPr/>
        <a:lstStyle/>
        <a:p>
          <a:pPr>
            <a:buNone/>
          </a:pPr>
          <a:endParaRPr lang="en-GB" b="1" dirty="0">
            <a:solidFill>
              <a:sysClr val="window" lastClr="FFFFFF"/>
            </a:solidFill>
            <a:latin typeface="Calibri" panose="020F0502020204030204"/>
            <a:ea typeface="+mn-ea"/>
            <a:cs typeface="+mn-cs"/>
          </a:endParaRPr>
        </a:p>
      </dgm:t>
    </dgm:pt>
    <dgm:pt modelId="{062C716B-886F-43AF-A1DA-A712C43C9181}">
      <dgm:prSet phldrT="[Text]" custT="1"/>
      <dgm:spPr>
        <a:xfrm>
          <a:off x="5587169" y="3036656"/>
          <a:ext cx="1314449" cy="1314449"/>
        </a:xfrm>
        <a:prstGeom prst="ellipse">
          <a:avLst/>
        </a:prstGeom>
      </dgm:spPr>
      <dgm:t>
        <a:bodyPr/>
        <a:lstStyle/>
        <a:p>
          <a:pPr>
            <a:buNone/>
          </a:pPr>
          <a:r>
            <a:rPr lang="cy-GB" sz="1200" b="1" kern="1200" spc="-100" baseline="0" noProof="0" dirty="0">
              <a:latin typeface="Arial" panose="020B0604020202020204" pitchFamily="34" charset="0"/>
              <a:cs typeface="Arial" panose="020B0604020202020204" pitchFamily="34" charset="0"/>
            </a:rPr>
            <a:t>Rhwystrau</a:t>
          </a:r>
          <a:r>
            <a:rPr lang="cy-GB" sz="1200" b="1" kern="1200" noProof="0" dirty="0">
              <a:latin typeface="Arial" panose="020B0604020202020204" pitchFamily="34" charset="0"/>
              <a:cs typeface="Arial" panose="020B0604020202020204" pitchFamily="34" charset="0"/>
            </a:rPr>
            <a:t> rhag cyflawni canlyniadau</a:t>
          </a:r>
          <a:endParaRPr lang="en-GB" sz="1200" b="1" kern="1200" dirty="0">
            <a:latin typeface="Arial" panose="020B0604020202020204" pitchFamily="34" charset="0"/>
            <a:ea typeface="+mn-ea"/>
            <a:cs typeface="Arial" panose="020B0604020202020204" pitchFamily="34" charset="0"/>
          </a:endParaRPr>
        </a:p>
        <a:p>
          <a:pPr>
            <a:buNone/>
          </a:pPr>
          <a:r>
            <a:rPr lang="en-GB" sz="1200" b="1" kern="1200" dirty="0">
              <a:latin typeface="Arial" panose="020B0604020202020204" pitchFamily="34" charset="0"/>
              <a:ea typeface="+mn-ea"/>
              <a:cs typeface="Arial" panose="020B0604020202020204" pitchFamily="34" charset="0"/>
            </a:rPr>
            <a:t>Barriers to achieving </a:t>
          </a:r>
          <a:r>
            <a:rPr lang="en-GB" sz="1200" b="1" kern="1200" spc="-40" baseline="0" dirty="0">
              <a:latin typeface="Arial" panose="020B0604020202020204" pitchFamily="34" charset="0"/>
              <a:ea typeface="+mn-ea"/>
              <a:cs typeface="Arial" panose="020B0604020202020204" pitchFamily="34" charset="0"/>
            </a:rPr>
            <a:t>outcomes</a:t>
          </a:r>
        </a:p>
      </dgm:t>
    </dgm:pt>
    <dgm:pt modelId="{7FD31477-9282-4C73-A9E1-BC58599EBF70}" type="parTrans" cxnId="{EA4DBF7D-C82E-4D71-BCEE-FEBD1EC370BF}">
      <dgm:prSet/>
      <dgm:spPr/>
      <dgm:t>
        <a:bodyPr/>
        <a:lstStyle/>
        <a:p>
          <a:endParaRPr lang="en-GB" b="1"/>
        </a:p>
      </dgm:t>
    </dgm:pt>
    <dgm:pt modelId="{05A2BD2C-354D-4BDF-957C-A331A07F17A3}" type="sibTrans" cxnId="{EA4DBF7D-C82E-4D71-BCEE-FEBD1EC370BF}">
      <dgm:prSet/>
      <dgm:spPr>
        <a:xfrm rot="10800000">
          <a:off x="5093115" y="3472068"/>
          <a:ext cx="349131" cy="443626"/>
        </a:xfrm>
        <a:prstGeom prst="rightArrow">
          <a:avLst>
            <a:gd name="adj1" fmla="val 60000"/>
            <a:gd name="adj2" fmla="val 50000"/>
          </a:avLst>
        </a:prstGeom>
      </dgm:spPr>
      <dgm:t>
        <a:bodyPr/>
        <a:lstStyle/>
        <a:p>
          <a:pPr>
            <a:buNone/>
          </a:pPr>
          <a:endParaRPr lang="en-GB" b="1" dirty="0">
            <a:solidFill>
              <a:sysClr val="window" lastClr="FFFFFF"/>
            </a:solidFill>
            <a:latin typeface="Calibri" panose="020F0502020204030204"/>
            <a:ea typeface="+mn-ea"/>
            <a:cs typeface="+mn-cs"/>
          </a:endParaRPr>
        </a:p>
      </dgm:t>
    </dgm:pt>
    <dgm:pt modelId="{EE9D215E-3732-43CA-BBD5-6747DC17E39E}">
      <dgm:prSet phldrT="[Text]" custT="1"/>
      <dgm:spPr>
        <a:xfrm>
          <a:off x="3613980" y="3036656"/>
          <a:ext cx="1314449" cy="1314449"/>
        </a:xfrm>
        <a:prstGeom prst="ellipse">
          <a:avLst/>
        </a:prstGeom>
      </dgm:spPr>
      <dgm:t>
        <a:bodyPr/>
        <a:lstStyle/>
        <a:p>
          <a:pPr>
            <a:buNone/>
          </a:pPr>
          <a:r>
            <a:rPr lang="en-GB" sz="1200" b="1" dirty="0">
              <a:latin typeface="Arial" panose="020B0604020202020204" pitchFamily="34" charset="0"/>
              <a:ea typeface="+mn-ea"/>
              <a:cs typeface="Arial" panose="020B0604020202020204" pitchFamily="34" charset="0"/>
            </a:rPr>
            <a:t>Cryfderau a galluoedd</a:t>
          </a:r>
        </a:p>
        <a:p>
          <a:pPr>
            <a:buNone/>
          </a:pPr>
          <a:r>
            <a:rPr lang="en-GB" sz="1200" b="1" dirty="0">
              <a:latin typeface="Arial" panose="020B0604020202020204" pitchFamily="34" charset="0"/>
              <a:ea typeface="+mn-ea"/>
              <a:cs typeface="Arial" panose="020B0604020202020204" pitchFamily="34" charset="0"/>
            </a:rPr>
            <a:t>Strengths and capabilities</a:t>
          </a:r>
        </a:p>
      </dgm:t>
    </dgm:pt>
    <dgm:pt modelId="{722F92F5-4C17-4FEA-A13E-08C3AC83FCE6}" type="parTrans" cxnId="{E8033A36-AED4-4D8E-87CD-23C285FB597C}">
      <dgm:prSet/>
      <dgm:spPr/>
      <dgm:t>
        <a:bodyPr/>
        <a:lstStyle/>
        <a:p>
          <a:endParaRPr lang="en-GB" b="1"/>
        </a:p>
      </dgm:t>
    </dgm:pt>
    <dgm:pt modelId="{F692BD2C-B793-430F-BCAE-FAD956CDDA6F}" type="sibTrans" cxnId="{E8033A36-AED4-4D8E-87CD-23C285FB597C}">
      <dgm:prSet/>
      <dgm:spPr>
        <a:xfrm rot="15120000">
          <a:off x="3794818" y="2543158"/>
          <a:ext cx="349131" cy="443626"/>
        </a:xfrm>
        <a:prstGeom prst="rightArrow">
          <a:avLst>
            <a:gd name="adj1" fmla="val 60000"/>
            <a:gd name="adj2" fmla="val 50000"/>
          </a:avLst>
        </a:prstGeom>
      </dgm:spPr>
      <dgm:t>
        <a:bodyPr/>
        <a:lstStyle/>
        <a:p>
          <a:pPr>
            <a:buNone/>
          </a:pPr>
          <a:endParaRPr lang="en-GB" b="1" dirty="0">
            <a:solidFill>
              <a:sysClr val="window" lastClr="FFFFFF"/>
            </a:solidFill>
            <a:latin typeface="Calibri" panose="020F0502020204030204"/>
            <a:ea typeface="+mn-ea"/>
            <a:cs typeface="+mn-cs"/>
          </a:endParaRPr>
        </a:p>
      </dgm:t>
    </dgm:pt>
    <dgm:pt modelId="{2E8EB163-2998-4F5B-B365-2EDC92442EAC}">
      <dgm:prSet phldrT="[Text]" custT="1"/>
      <dgm:spPr>
        <a:xfrm>
          <a:off x="3004231" y="1160042"/>
          <a:ext cx="1314449" cy="1314449"/>
        </a:xfrm>
        <a:prstGeom prst="ellipse">
          <a:avLst/>
        </a:prstGeom>
      </dgm:spPr>
      <dgm:t>
        <a:bodyPr/>
        <a:lstStyle/>
        <a:p>
          <a:pPr>
            <a:buNone/>
          </a:pPr>
          <a:r>
            <a:rPr lang="en-GB" sz="1200" b="1" dirty="0">
              <a:latin typeface="Arial" panose="020B0604020202020204" pitchFamily="34" charset="0"/>
              <a:ea typeface="+mn-ea"/>
              <a:cs typeface="Arial" panose="020B0604020202020204" pitchFamily="34" charset="0"/>
            </a:rPr>
            <a:t>Risgiau</a:t>
          </a:r>
        </a:p>
        <a:p>
          <a:pPr>
            <a:buNone/>
          </a:pPr>
          <a:r>
            <a:rPr lang="en-GB" sz="1200" b="1" dirty="0">
              <a:latin typeface="Arial" panose="020B0604020202020204" pitchFamily="34" charset="0"/>
              <a:ea typeface="+mn-ea"/>
              <a:cs typeface="Arial" panose="020B0604020202020204" pitchFamily="34" charset="0"/>
            </a:rPr>
            <a:t>Risks</a:t>
          </a:r>
        </a:p>
      </dgm:t>
    </dgm:pt>
    <dgm:pt modelId="{627B14BE-E053-4919-9F16-9A38CC7B7017}" type="parTrans" cxnId="{6A0C0F86-2331-4979-BA1A-01945B465292}">
      <dgm:prSet/>
      <dgm:spPr/>
      <dgm:t>
        <a:bodyPr/>
        <a:lstStyle/>
        <a:p>
          <a:endParaRPr lang="en-GB" b="1"/>
        </a:p>
      </dgm:t>
    </dgm:pt>
    <dgm:pt modelId="{87AC2215-03D4-4857-BB02-52ABEB6ADE1A}" type="sibTrans" cxnId="{6A0C0F86-2331-4979-BA1A-01945B465292}">
      <dgm:prSet/>
      <dgm:spPr>
        <a:xfrm rot="19440000">
          <a:off x="4277068" y="1021356"/>
          <a:ext cx="349131" cy="443626"/>
        </a:xfrm>
        <a:prstGeom prst="rightArrow">
          <a:avLst>
            <a:gd name="adj1" fmla="val 60000"/>
            <a:gd name="adj2" fmla="val 50000"/>
          </a:avLst>
        </a:prstGeom>
      </dgm:spPr>
      <dgm:t>
        <a:bodyPr/>
        <a:lstStyle/>
        <a:p>
          <a:pPr>
            <a:buNone/>
          </a:pPr>
          <a:endParaRPr lang="en-GB" b="1" dirty="0">
            <a:solidFill>
              <a:sysClr val="window" lastClr="FFFFFF"/>
            </a:solidFill>
            <a:latin typeface="Calibri" panose="020F0502020204030204"/>
            <a:ea typeface="+mn-ea"/>
            <a:cs typeface="+mn-cs"/>
          </a:endParaRPr>
        </a:p>
      </dgm:t>
    </dgm:pt>
    <dgm:pt modelId="{3C672899-22A8-439C-888B-97ECA5916F0D}" type="pres">
      <dgm:prSet presAssocID="{F0F57C5C-894D-4FEB-8DD8-16954F3AF9E4}" presName="cycle" presStyleCnt="0">
        <dgm:presLayoutVars>
          <dgm:dir/>
          <dgm:resizeHandles val="exact"/>
        </dgm:presLayoutVars>
      </dgm:prSet>
      <dgm:spPr/>
    </dgm:pt>
    <dgm:pt modelId="{FE9A17D6-DA3C-4B0B-9C7A-A07FB22AFB8C}" type="pres">
      <dgm:prSet presAssocID="{56745A2F-D4EB-46A4-8AC9-E632021F8687}" presName="node" presStyleLbl="node1" presStyleIdx="0" presStyleCnt="5">
        <dgm:presLayoutVars>
          <dgm:bulletEnabled val="1"/>
        </dgm:presLayoutVars>
      </dgm:prSet>
      <dgm:spPr/>
    </dgm:pt>
    <dgm:pt modelId="{FE321F14-9BA1-4B7F-BE2D-1555DB5E5F7E}" type="pres">
      <dgm:prSet presAssocID="{A219229E-2C9F-4B69-92B1-32B961E26E23}" presName="sibTrans" presStyleLbl="sibTrans2D1" presStyleIdx="0" presStyleCnt="5"/>
      <dgm:spPr/>
    </dgm:pt>
    <dgm:pt modelId="{D0AA223F-57D8-465D-9CD4-6FB8B6D4FE90}" type="pres">
      <dgm:prSet presAssocID="{A219229E-2C9F-4B69-92B1-32B961E26E23}" presName="connectorText" presStyleLbl="sibTrans2D1" presStyleIdx="0" presStyleCnt="5"/>
      <dgm:spPr/>
    </dgm:pt>
    <dgm:pt modelId="{CED71493-32F8-49BF-9627-E45B42BE7D71}" type="pres">
      <dgm:prSet presAssocID="{CFD19DE7-992D-4162-A0AC-80469640B7BC}" presName="node" presStyleLbl="node1" presStyleIdx="1" presStyleCnt="5">
        <dgm:presLayoutVars>
          <dgm:bulletEnabled val="1"/>
        </dgm:presLayoutVars>
      </dgm:prSet>
      <dgm:spPr/>
    </dgm:pt>
    <dgm:pt modelId="{D13C21B3-EB82-43A6-B246-5FE76B841F24}" type="pres">
      <dgm:prSet presAssocID="{58EA0857-DAB9-490B-A816-A33E976C86D7}" presName="sibTrans" presStyleLbl="sibTrans2D1" presStyleIdx="1" presStyleCnt="5"/>
      <dgm:spPr/>
    </dgm:pt>
    <dgm:pt modelId="{39C4D591-AB36-46F4-9A41-2B460519B0E5}" type="pres">
      <dgm:prSet presAssocID="{58EA0857-DAB9-490B-A816-A33E976C86D7}" presName="connectorText" presStyleLbl="sibTrans2D1" presStyleIdx="1" presStyleCnt="5"/>
      <dgm:spPr/>
    </dgm:pt>
    <dgm:pt modelId="{04EA1754-9BAB-4C18-82DB-135CD8AF37C7}" type="pres">
      <dgm:prSet presAssocID="{062C716B-886F-43AF-A1DA-A712C43C9181}" presName="node" presStyleLbl="node1" presStyleIdx="2" presStyleCnt="5">
        <dgm:presLayoutVars>
          <dgm:bulletEnabled val="1"/>
        </dgm:presLayoutVars>
      </dgm:prSet>
      <dgm:spPr/>
    </dgm:pt>
    <dgm:pt modelId="{235ADF67-CE3A-4089-AD48-B229FEA0C890}" type="pres">
      <dgm:prSet presAssocID="{05A2BD2C-354D-4BDF-957C-A331A07F17A3}" presName="sibTrans" presStyleLbl="sibTrans2D1" presStyleIdx="2" presStyleCnt="5"/>
      <dgm:spPr/>
    </dgm:pt>
    <dgm:pt modelId="{32594244-13CF-4EC2-B797-1783249537F4}" type="pres">
      <dgm:prSet presAssocID="{05A2BD2C-354D-4BDF-957C-A331A07F17A3}" presName="connectorText" presStyleLbl="sibTrans2D1" presStyleIdx="2" presStyleCnt="5"/>
      <dgm:spPr/>
    </dgm:pt>
    <dgm:pt modelId="{8366330F-9E1D-429A-AE46-CBAAA3817B05}" type="pres">
      <dgm:prSet presAssocID="{EE9D215E-3732-43CA-BBD5-6747DC17E39E}" presName="node" presStyleLbl="node1" presStyleIdx="3" presStyleCnt="5">
        <dgm:presLayoutVars>
          <dgm:bulletEnabled val="1"/>
        </dgm:presLayoutVars>
      </dgm:prSet>
      <dgm:spPr/>
    </dgm:pt>
    <dgm:pt modelId="{113B5E00-6C13-4C25-9CC3-F2BBC1B51862}" type="pres">
      <dgm:prSet presAssocID="{F692BD2C-B793-430F-BCAE-FAD956CDDA6F}" presName="sibTrans" presStyleLbl="sibTrans2D1" presStyleIdx="3" presStyleCnt="5"/>
      <dgm:spPr/>
    </dgm:pt>
    <dgm:pt modelId="{2B5F3AC9-657A-4572-B7A4-CC9C48F7D0B5}" type="pres">
      <dgm:prSet presAssocID="{F692BD2C-B793-430F-BCAE-FAD956CDDA6F}" presName="connectorText" presStyleLbl="sibTrans2D1" presStyleIdx="3" presStyleCnt="5"/>
      <dgm:spPr/>
    </dgm:pt>
    <dgm:pt modelId="{1F927418-F425-445B-B13A-D38389D13449}" type="pres">
      <dgm:prSet presAssocID="{2E8EB163-2998-4F5B-B365-2EDC92442EAC}" presName="node" presStyleLbl="node1" presStyleIdx="4" presStyleCnt="5" custRadScaleRad="108732" custRadScaleInc="-3628">
        <dgm:presLayoutVars>
          <dgm:bulletEnabled val="1"/>
        </dgm:presLayoutVars>
      </dgm:prSet>
      <dgm:spPr/>
    </dgm:pt>
    <dgm:pt modelId="{4BA155A0-83DD-412C-8354-BB026A2E3D9E}" type="pres">
      <dgm:prSet presAssocID="{87AC2215-03D4-4857-BB02-52ABEB6ADE1A}" presName="sibTrans" presStyleLbl="sibTrans2D1" presStyleIdx="4" presStyleCnt="5"/>
      <dgm:spPr/>
    </dgm:pt>
    <dgm:pt modelId="{FC046632-55CC-48C1-9C9B-2C1490579995}" type="pres">
      <dgm:prSet presAssocID="{87AC2215-03D4-4857-BB02-52ABEB6ADE1A}" presName="connectorText" presStyleLbl="sibTrans2D1" presStyleIdx="4" presStyleCnt="5"/>
      <dgm:spPr/>
    </dgm:pt>
  </dgm:ptLst>
  <dgm:cxnLst>
    <dgm:cxn modelId="{93FE8806-9D02-4C6E-8CB6-20216D7DF55E}" type="presOf" srcId="{05A2BD2C-354D-4BDF-957C-A331A07F17A3}" destId="{235ADF67-CE3A-4089-AD48-B229FEA0C890}" srcOrd="0" destOrd="0" presId="urn:microsoft.com/office/officeart/2005/8/layout/cycle2"/>
    <dgm:cxn modelId="{4C37A913-8D72-451B-AC82-CF5D33D43544}" srcId="{F0F57C5C-894D-4FEB-8DD8-16954F3AF9E4}" destId="{56745A2F-D4EB-46A4-8AC9-E632021F8687}" srcOrd="0" destOrd="0" parTransId="{792763B9-3F5C-4D02-B2BE-FE2A410E3BA7}" sibTransId="{A219229E-2C9F-4B69-92B1-32B961E26E23}"/>
    <dgm:cxn modelId="{80937633-3F52-45D6-A146-57E88E031C75}" type="presOf" srcId="{F692BD2C-B793-430F-BCAE-FAD956CDDA6F}" destId="{113B5E00-6C13-4C25-9CC3-F2BBC1B51862}" srcOrd="0" destOrd="0" presId="urn:microsoft.com/office/officeart/2005/8/layout/cycle2"/>
    <dgm:cxn modelId="{E8033A36-AED4-4D8E-87CD-23C285FB597C}" srcId="{F0F57C5C-894D-4FEB-8DD8-16954F3AF9E4}" destId="{EE9D215E-3732-43CA-BBD5-6747DC17E39E}" srcOrd="3" destOrd="0" parTransId="{722F92F5-4C17-4FEA-A13E-08C3AC83FCE6}" sibTransId="{F692BD2C-B793-430F-BCAE-FAD956CDDA6F}"/>
    <dgm:cxn modelId="{975CA362-7AD0-4F32-B191-01D2BE6EC2C3}" type="presOf" srcId="{F0F57C5C-894D-4FEB-8DD8-16954F3AF9E4}" destId="{3C672899-22A8-439C-888B-97ECA5916F0D}" srcOrd="0" destOrd="0" presId="urn:microsoft.com/office/officeart/2005/8/layout/cycle2"/>
    <dgm:cxn modelId="{19BA7867-2E00-4FFA-B4A4-800B6A2F4158}" type="presOf" srcId="{F692BD2C-B793-430F-BCAE-FAD956CDDA6F}" destId="{2B5F3AC9-657A-4572-B7A4-CC9C48F7D0B5}" srcOrd="1" destOrd="0" presId="urn:microsoft.com/office/officeart/2005/8/layout/cycle2"/>
    <dgm:cxn modelId="{2B8C6468-7DEB-405B-88EC-B7B559237453}" type="presOf" srcId="{87AC2215-03D4-4857-BB02-52ABEB6ADE1A}" destId="{4BA155A0-83DD-412C-8354-BB026A2E3D9E}" srcOrd="0" destOrd="0" presId="urn:microsoft.com/office/officeart/2005/8/layout/cycle2"/>
    <dgm:cxn modelId="{D247EB4D-60C1-46D5-9EA2-8182FEA9ECCE}" type="presOf" srcId="{A219229E-2C9F-4B69-92B1-32B961E26E23}" destId="{FE321F14-9BA1-4B7F-BE2D-1555DB5E5F7E}" srcOrd="0" destOrd="0" presId="urn:microsoft.com/office/officeart/2005/8/layout/cycle2"/>
    <dgm:cxn modelId="{450AE853-3BB0-450E-B0CB-EB409D304846}" srcId="{F0F57C5C-894D-4FEB-8DD8-16954F3AF9E4}" destId="{CFD19DE7-992D-4162-A0AC-80469640B7BC}" srcOrd="1" destOrd="0" parTransId="{35D6EE9B-E9C0-4A4D-AF9B-105AE47660D8}" sibTransId="{58EA0857-DAB9-490B-A816-A33E976C86D7}"/>
    <dgm:cxn modelId="{EA4DBF7D-C82E-4D71-BCEE-FEBD1EC370BF}" srcId="{F0F57C5C-894D-4FEB-8DD8-16954F3AF9E4}" destId="{062C716B-886F-43AF-A1DA-A712C43C9181}" srcOrd="2" destOrd="0" parTransId="{7FD31477-9282-4C73-A9E1-BC58599EBF70}" sibTransId="{05A2BD2C-354D-4BDF-957C-A331A07F17A3}"/>
    <dgm:cxn modelId="{6A0C0F86-2331-4979-BA1A-01945B465292}" srcId="{F0F57C5C-894D-4FEB-8DD8-16954F3AF9E4}" destId="{2E8EB163-2998-4F5B-B365-2EDC92442EAC}" srcOrd="4" destOrd="0" parTransId="{627B14BE-E053-4919-9F16-9A38CC7B7017}" sibTransId="{87AC2215-03D4-4857-BB02-52ABEB6ADE1A}"/>
    <dgm:cxn modelId="{971B648B-5374-4ED6-B110-FD2F7C7E9024}" type="presOf" srcId="{A219229E-2C9F-4B69-92B1-32B961E26E23}" destId="{D0AA223F-57D8-465D-9CD4-6FB8B6D4FE90}" srcOrd="1" destOrd="0" presId="urn:microsoft.com/office/officeart/2005/8/layout/cycle2"/>
    <dgm:cxn modelId="{CA36998C-1F5D-4142-9969-B53538D8AA2F}" type="presOf" srcId="{CFD19DE7-992D-4162-A0AC-80469640B7BC}" destId="{CED71493-32F8-49BF-9627-E45B42BE7D71}" srcOrd="0" destOrd="0" presId="urn:microsoft.com/office/officeart/2005/8/layout/cycle2"/>
    <dgm:cxn modelId="{5DDD9695-824B-4DBE-87C9-5637F4795DEB}" type="presOf" srcId="{56745A2F-D4EB-46A4-8AC9-E632021F8687}" destId="{FE9A17D6-DA3C-4B0B-9C7A-A07FB22AFB8C}" srcOrd="0" destOrd="0" presId="urn:microsoft.com/office/officeart/2005/8/layout/cycle2"/>
    <dgm:cxn modelId="{F1E73ABB-B06A-46F3-A2B5-F55463542CC9}" type="presOf" srcId="{87AC2215-03D4-4857-BB02-52ABEB6ADE1A}" destId="{FC046632-55CC-48C1-9C9B-2C1490579995}" srcOrd="1" destOrd="0" presId="urn:microsoft.com/office/officeart/2005/8/layout/cycle2"/>
    <dgm:cxn modelId="{031938BF-6232-4608-8D74-54889E903B06}" type="presOf" srcId="{58EA0857-DAB9-490B-A816-A33E976C86D7}" destId="{D13C21B3-EB82-43A6-B246-5FE76B841F24}" srcOrd="0" destOrd="0" presId="urn:microsoft.com/office/officeart/2005/8/layout/cycle2"/>
    <dgm:cxn modelId="{778BA0C5-5071-45C3-BB41-8E6FA4D38D97}" type="presOf" srcId="{EE9D215E-3732-43CA-BBD5-6747DC17E39E}" destId="{8366330F-9E1D-429A-AE46-CBAAA3817B05}" srcOrd="0" destOrd="0" presId="urn:microsoft.com/office/officeart/2005/8/layout/cycle2"/>
    <dgm:cxn modelId="{07019BD3-4069-4C15-A05D-CF251C00113C}" type="presOf" srcId="{58EA0857-DAB9-490B-A816-A33E976C86D7}" destId="{39C4D591-AB36-46F4-9A41-2B460519B0E5}" srcOrd="1" destOrd="0" presId="urn:microsoft.com/office/officeart/2005/8/layout/cycle2"/>
    <dgm:cxn modelId="{9DE1A0DB-0E29-4218-9A9D-D4DFA072C052}" type="presOf" srcId="{062C716B-886F-43AF-A1DA-A712C43C9181}" destId="{04EA1754-9BAB-4C18-82DB-135CD8AF37C7}" srcOrd="0" destOrd="0" presId="urn:microsoft.com/office/officeart/2005/8/layout/cycle2"/>
    <dgm:cxn modelId="{AD9364EF-0784-42D7-9A27-9851410E8218}" type="presOf" srcId="{05A2BD2C-354D-4BDF-957C-A331A07F17A3}" destId="{32594244-13CF-4EC2-B797-1783249537F4}" srcOrd="1" destOrd="0" presId="urn:microsoft.com/office/officeart/2005/8/layout/cycle2"/>
    <dgm:cxn modelId="{0F0CF1F1-23A9-4B79-9C02-1E23F24ED602}" type="presOf" srcId="{2E8EB163-2998-4F5B-B365-2EDC92442EAC}" destId="{1F927418-F425-445B-B13A-D38389D13449}" srcOrd="0" destOrd="0" presId="urn:microsoft.com/office/officeart/2005/8/layout/cycle2"/>
    <dgm:cxn modelId="{6F31D588-DA23-405B-872A-7F834ECA6469}" type="presParOf" srcId="{3C672899-22A8-439C-888B-97ECA5916F0D}" destId="{FE9A17D6-DA3C-4B0B-9C7A-A07FB22AFB8C}" srcOrd="0" destOrd="0" presId="urn:microsoft.com/office/officeart/2005/8/layout/cycle2"/>
    <dgm:cxn modelId="{E900816F-01D0-4EA2-B455-961305D55E62}" type="presParOf" srcId="{3C672899-22A8-439C-888B-97ECA5916F0D}" destId="{FE321F14-9BA1-4B7F-BE2D-1555DB5E5F7E}" srcOrd="1" destOrd="0" presId="urn:microsoft.com/office/officeart/2005/8/layout/cycle2"/>
    <dgm:cxn modelId="{4D0A92F3-42CA-44BD-9938-0AB4E9935022}" type="presParOf" srcId="{FE321F14-9BA1-4B7F-BE2D-1555DB5E5F7E}" destId="{D0AA223F-57D8-465D-9CD4-6FB8B6D4FE90}" srcOrd="0" destOrd="0" presId="urn:microsoft.com/office/officeart/2005/8/layout/cycle2"/>
    <dgm:cxn modelId="{F9170715-6354-4F34-86BE-A5A76E7E8956}" type="presParOf" srcId="{3C672899-22A8-439C-888B-97ECA5916F0D}" destId="{CED71493-32F8-49BF-9627-E45B42BE7D71}" srcOrd="2" destOrd="0" presId="urn:microsoft.com/office/officeart/2005/8/layout/cycle2"/>
    <dgm:cxn modelId="{5ECE24EF-5F1C-4433-8F76-9C8A2BDA62D8}" type="presParOf" srcId="{3C672899-22A8-439C-888B-97ECA5916F0D}" destId="{D13C21B3-EB82-43A6-B246-5FE76B841F24}" srcOrd="3" destOrd="0" presId="urn:microsoft.com/office/officeart/2005/8/layout/cycle2"/>
    <dgm:cxn modelId="{69919017-CEF9-47BE-9F89-32043B0A94A8}" type="presParOf" srcId="{D13C21B3-EB82-43A6-B246-5FE76B841F24}" destId="{39C4D591-AB36-46F4-9A41-2B460519B0E5}" srcOrd="0" destOrd="0" presId="urn:microsoft.com/office/officeart/2005/8/layout/cycle2"/>
    <dgm:cxn modelId="{0AD59956-35D9-416D-82F1-67E574A90EC8}" type="presParOf" srcId="{3C672899-22A8-439C-888B-97ECA5916F0D}" destId="{04EA1754-9BAB-4C18-82DB-135CD8AF37C7}" srcOrd="4" destOrd="0" presId="urn:microsoft.com/office/officeart/2005/8/layout/cycle2"/>
    <dgm:cxn modelId="{6C00841B-9983-48E8-AB01-FD0A404CCF14}" type="presParOf" srcId="{3C672899-22A8-439C-888B-97ECA5916F0D}" destId="{235ADF67-CE3A-4089-AD48-B229FEA0C890}" srcOrd="5" destOrd="0" presId="urn:microsoft.com/office/officeart/2005/8/layout/cycle2"/>
    <dgm:cxn modelId="{622DCDF9-C23E-483E-B14B-150D1D9EBFE4}" type="presParOf" srcId="{235ADF67-CE3A-4089-AD48-B229FEA0C890}" destId="{32594244-13CF-4EC2-B797-1783249537F4}" srcOrd="0" destOrd="0" presId="urn:microsoft.com/office/officeart/2005/8/layout/cycle2"/>
    <dgm:cxn modelId="{1DDB1958-A383-473C-82E9-99F298A81B58}" type="presParOf" srcId="{3C672899-22A8-439C-888B-97ECA5916F0D}" destId="{8366330F-9E1D-429A-AE46-CBAAA3817B05}" srcOrd="6" destOrd="0" presId="urn:microsoft.com/office/officeart/2005/8/layout/cycle2"/>
    <dgm:cxn modelId="{D40BC74D-6F59-4095-A213-ADB54C7F2506}" type="presParOf" srcId="{3C672899-22A8-439C-888B-97ECA5916F0D}" destId="{113B5E00-6C13-4C25-9CC3-F2BBC1B51862}" srcOrd="7" destOrd="0" presId="urn:microsoft.com/office/officeart/2005/8/layout/cycle2"/>
    <dgm:cxn modelId="{35520ECE-C606-461F-8BE1-F3ECF3FF1611}" type="presParOf" srcId="{113B5E00-6C13-4C25-9CC3-F2BBC1B51862}" destId="{2B5F3AC9-657A-4572-B7A4-CC9C48F7D0B5}" srcOrd="0" destOrd="0" presId="urn:microsoft.com/office/officeart/2005/8/layout/cycle2"/>
    <dgm:cxn modelId="{FD3C1205-7C8A-41A8-B066-6EAF8828F604}" type="presParOf" srcId="{3C672899-22A8-439C-888B-97ECA5916F0D}" destId="{1F927418-F425-445B-B13A-D38389D13449}" srcOrd="8" destOrd="0" presId="urn:microsoft.com/office/officeart/2005/8/layout/cycle2"/>
    <dgm:cxn modelId="{7962562E-956C-41F4-A59A-0DB2F8BC71AA}" type="presParOf" srcId="{3C672899-22A8-439C-888B-97ECA5916F0D}" destId="{4BA155A0-83DD-412C-8354-BB026A2E3D9E}" srcOrd="9" destOrd="0" presId="urn:microsoft.com/office/officeart/2005/8/layout/cycle2"/>
    <dgm:cxn modelId="{5FD8106E-7ECA-47F0-87E3-827367DA07E2}" type="presParOf" srcId="{4BA155A0-83DD-412C-8354-BB026A2E3D9E}" destId="{FC046632-55CC-48C1-9C9B-2C149057999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DC3E6F-B941-4D0A-BB76-F41CBFCDCE70}" type="doc">
      <dgm:prSet loTypeId="urn:microsoft.com/office/officeart/2005/8/layout/chevron1" loCatId="process" qsTypeId="urn:microsoft.com/office/officeart/2005/8/quickstyle/simple1" qsCatId="simple" csTypeId="urn:microsoft.com/office/officeart/2005/8/colors/accent1_2" csCatId="accent1" phldr="1"/>
      <dgm:spPr/>
    </dgm:pt>
    <dgm:pt modelId="{D9FC36B3-CCB2-431D-8D9F-B6F0D9F9DD28}">
      <dgm:prSet phldrT="[Text]"/>
      <dgm:spPr>
        <a:xfrm>
          <a:off x="6035" y="430290"/>
          <a:ext cx="3608133" cy="1443253"/>
        </a:xfrm>
        <a:prstGeom prst="chevron">
          <a:avLst/>
        </a:prstGeom>
        <a:solidFill>
          <a:srgbClr val="92D050"/>
        </a:solidFill>
        <a:ln w="25400" cap="flat" cmpd="sng" algn="ctr">
          <a:solidFill>
            <a:sysClr val="window" lastClr="FFFFFF">
              <a:hueOff val="0"/>
              <a:satOff val="0"/>
              <a:lumOff val="0"/>
              <a:alphaOff val="0"/>
            </a:sysClr>
          </a:solidFill>
          <a:prstDash val="solid"/>
        </a:ln>
        <a:effectLst/>
      </dgm:spPr>
      <dgm:t>
        <a:bodyPr/>
        <a:lstStyle/>
        <a:p>
          <a:pPr>
            <a:buNone/>
          </a:pPr>
          <a:r>
            <a:rPr lang="cy-GB" noProof="0" dirty="0">
              <a:solidFill>
                <a:sysClr val="window" lastClr="FFFFFF"/>
              </a:solidFill>
              <a:latin typeface="Arial" panose="020B0604020202020204" pitchFamily="34" charset="0"/>
              <a:ea typeface="+mn-ea"/>
              <a:cs typeface="Arial" panose="020B0604020202020204" pitchFamily="34" charset="0"/>
            </a:rPr>
            <a:t>Staff yn 'gweithredu i gynnig' gwasanaethau Cymraeg i ofalwyr </a:t>
          </a:r>
        </a:p>
      </dgm:t>
    </dgm:pt>
    <dgm:pt modelId="{C9917936-D2F8-4139-A29A-4F2D68A3ADD1}" type="parTrans" cxnId="{51E98585-F79C-4CDD-B71B-6B34052C6EB8}">
      <dgm:prSet/>
      <dgm:spPr/>
      <dgm:t>
        <a:bodyPr/>
        <a:lstStyle/>
        <a:p>
          <a:endParaRPr lang="en-GB"/>
        </a:p>
      </dgm:t>
    </dgm:pt>
    <dgm:pt modelId="{861AC7D3-A59A-4882-A03F-C3DA9F373A9F}" type="sibTrans" cxnId="{51E98585-F79C-4CDD-B71B-6B34052C6EB8}">
      <dgm:prSet/>
      <dgm:spPr/>
      <dgm:t>
        <a:bodyPr/>
        <a:lstStyle/>
        <a:p>
          <a:endParaRPr lang="en-GB"/>
        </a:p>
      </dgm:t>
    </dgm:pt>
    <dgm:pt modelId="{EAA213F9-D95D-4F89-A873-071E0B83983F}">
      <dgm:prSet phldrT="[Text]"/>
      <dgm:spPr>
        <a:xfrm>
          <a:off x="3253355" y="430290"/>
          <a:ext cx="3608133" cy="1443253"/>
        </a:xfrm>
        <a:prstGeom prst="chevron">
          <a:avLst/>
        </a:prstGeom>
        <a:solidFill>
          <a:srgbClr val="92D050"/>
        </a:solidFill>
        <a:ln w="25400" cap="flat" cmpd="sng" algn="ctr">
          <a:solidFill>
            <a:sysClr val="window" lastClr="FFFFFF">
              <a:hueOff val="0"/>
              <a:satOff val="0"/>
              <a:lumOff val="0"/>
              <a:alphaOff val="0"/>
            </a:sysClr>
          </a:solidFill>
          <a:prstDash val="solid"/>
        </a:ln>
        <a:effectLst/>
      </dgm:spPr>
      <dgm:t>
        <a:bodyPr/>
        <a:lstStyle/>
        <a:p>
          <a:pPr>
            <a:buNone/>
          </a:pPr>
          <a:r>
            <a:rPr lang="cy-GB" noProof="0" dirty="0">
              <a:solidFill>
                <a:sysClr val="window" lastClr="FFFFFF"/>
              </a:solidFill>
              <a:latin typeface="Arial" panose="020B0604020202020204" pitchFamily="34" charset="0"/>
              <a:ea typeface="+mn-ea"/>
              <a:cs typeface="Arial" panose="020B0604020202020204" pitchFamily="34" charset="0"/>
            </a:rPr>
            <a:t>Deall anghenion gofalwyr Cymraeg eu hiaith a thrin gofalwyr gydag urddas a pharch</a:t>
          </a:r>
        </a:p>
      </dgm:t>
    </dgm:pt>
    <dgm:pt modelId="{8B1AE76E-232D-49B9-B721-9040CCE20125}" type="parTrans" cxnId="{D49D5468-14A8-4162-900A-842F0AA8112D}">
      <dgm:prSet/>
      <dgm:spPr/>
      <dgm:t>
        <a:bodyPr/>
        <a:lstStyle/>
        <a:p>
          <a:endParaRPr lang="en-GB"/>
        </a:p>
      </dgm:t>
    </dgm:pt>
    <dgm:pt modelId="{65D4A62A-C94F-4742-A625-74DF2937D70B}" type="sibTrans" cxnId="{D49D5468-14A8-4162-900A-842F0AA8112D}">
      <dgm:prSet/>
      <dgm:spPr/>
      <dgm:t>
        <a:bodyPr/>
        <a:lstStyle/>
        <a:p>
          <a:endParaRPr lang="en-GB"/>
        </a:p>
      </dgm:t>
    </dgm:pt>
    <dgm:pt modelId="{0B506E7E-1A96-48E5-90E8-9988E658ABE7}" type="pres">
      <dgm:prSet presAssocID="{87DC3E6F-B941-4D0A-BB76-F41CBFCDCE70}" presName="Name0" presStyleCnt="0">
        <dgm:presLayoutVars>
          <dgm:dir/>
          <dgm:animLvl val="lvl"/>
          <dgm:resizeHandles val="exact"/>
        </dgm:presLayoutVars>
      </dgm:prSet>
      <dgm:spPr/>
    </dgm:pt>
    <dgm:pt modelId="{A46ACB7A-B478-49EF-88B9-AB037F4FD72C}" type="pres">
      <dgm:prSet presAssocID="{D9FC36B3-CCB2-431D-8D9F-B6F0D9F9DD28}" presName="parTxOnly" presStyleLbl="node1" presStyleIdx="0" presStyleCnt="2">
        <dgm:presLayoutVars>
          <dgm:chMax val="0"/>
          <dgm:chPref val="0"/>
          <dgm:bulletEnabled val="1"/>
        </dgm:presLayoutVars>
      </dgm:prSet>
      <dgm:spPr/>
    </dgm:pt>
    <dgm:pt modelId="{53892DBE-F448-4C67-A941-0584D72A105B}" type="pres">
      <dgm:prSet presAssocID="{861AC7D3-A59A-4882-A03F-C3DA9F373A9F}" presName="parTxOnlySpace" presStyleCnt="0"/>
      <dgm:spPr/>
    </dgm:pt>
    <dgm:pt modelId="{2755F743-7D63-4AD6-A4E1-8C5A0A35099C}" type="pres">
      <dgm:prSet presAssocID="{EAA213F9-D95D-4F89-A873-071E0B83983F}" presName="parTxOnly" presStyleLbl="node1" presStyleIdx="1" presStyleCnt="2">
        <dgm:presLayoutVars>
          <dgm:chMax val="0"/>
          <dgm:chPref val="0"/>
          <dgm:bulletEnabled val="1"/>
        </dgm:presLayoutVars>
      </dgm:prSet>
      <dgm:spPr/>
    </dgm:pt>
  </dgm:ptLst>
  <dgm:cxnLst>
    <dgm:cxn modelId="{F7C59C44-B757-4AC9-BB18-F3851AD78618}" type="presOf" srcId="{D9FC36B3-CCB2-431D-8D9F-B6F0D9F9DD28}" destId="{A46ACB7A-B478-49EF-88B9-AB037F4FD72C}" srcOrd="0" destOrd="0" presId="urn:microsoft.com/office/officeart/2005/8/layout/chevron1"/>
    <dgm:cxn modelId="{D49D5468-14A8-4162-900A-842F0AA8112D}" srcId="{87DC3E6F-B941-4D0A-BB76-F41CBFCDCE70}" destId="{EAA213F9-D95D-4F89-A873-071E0B83983F}" srcOrd="1" destOrd="0" parTransId="{8B1AE76E-232D-49B9-B721-9040CCE20125}" sibTransId="{65D4A62A-C94F-4742-A625-74DF2937D70B}"/>
    <dgm:cxn modelId="{C7A8DD69-4235-4E03-AF26-CCFC225C819F}" type="presOf" srcId="{87DC3E6F-B941-4D0A-BB76-F41CBFCDCE70}" destId="{0B506E7E-1A96-48E5-90E8-9988E658ABE7}" srcOrd="0" destOrd="0" presId="urn:microsoft.com/office/officeart/2005/8/layout/chevron1"/>
    <dgm:cxn modelId="{51E98585-F79C-4CDD-B71B-6B34052C6EB8}" srcId="{87DC3E6F-B941-4D0A-BB76-F41CBFCDCE70}" destId="{D9FC36B3-CCB2-431D-8D9F-B6F0D9F9DD28}" srcOrd="0" destOrd="0" parTransId="{C9917936-D2F8-4139-A29A-4F2D68A3ADD1}" sibTransId="{861AC7D3-A59A-4882-A03F-C3DA9F373A9F}"/>
    <dgm:cxn modelId="{FD3CC2D7-6D0B-4849-84B1-E04143BB75E9}" type="presOf" srcId="{EAA213F9-D95D-4F89-A873-071E0B83983F}" destId="{2755F743-7D63-4AD6-A4E1-8C5A0A35099C}" srcOrd="0" destOrd="0" presId="urn:microsoft.com/office/officeart/2005/8/layout/chevron1"/>
    <dgm:cxn modelId="{028DF4DA-D839-4615-903F-E06E4ABA4639}" type="presParOf" srcId="{0B506E7E-1A96-48E5-90E8-9988E658ABE7}" destId="{A46ACB7A-B478-49EF-88B9-AB037F4FD72C}" srcOrd="0" destOrd="0" presId="urn:microsoft.com/office/officeart/2005/8/layout/chevron1"/>
    <dgm:cxn modelId="{1D1F3E91-ED9A-4C48-8545-82CC42FC792D}" type="presParOf" srcId="{0B506E7E-1A96-48E5-90E8-9988E658ABE7}" destId="{53892DBE-F448-4C67-A941-0584D72A105B}" srcOrd="1" destOrd="0" presId="urn:microsoft.com/office/officeart/2005/8/layout/chevron1"/>
    <dgm:cxn modelId="{05256963-08F9-4825-9110-B6190B3D6175}" type="presParOf" srcId="{0B506E7E-1A96-48E5-90E8-9988E658ABE7}" destId="{2755F743-7D63-4AD6-A4E1-8C5A0A35099C}"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DC3E6F-B941-4D0A-BB76-F41CBFCDCE70}" type="doc">
      <dgm:prSet loTypeId="urn:microsoft.com/office/officeart/2005/8/layout/chevron1" loCatId="process" qsTypeId="urn:microsoft.com/office/officeart/2005/8/quickstyle/simple1" qsCatId="simple" csTypeId="urn:microsoft.com/office/officeart/2005/8/colors/accent1_2" csCatId="accent1" phldr="1"/>
      <dgm:spPr/>
    </dgm:pt>
    <dgm:pt modelId="{D9FC36B3-CCB2-431D-8D9F-B6F0D9F9DD28}">
      <dgm:prSet phldrT="[Text]" custT="1"/>
      <dgm:spPr>
        <a:xfrm>
          <a:off x="2258" y="601594"/>
          <a:ext cx="2751614" cy="1100645"/>
        </a:xfrm>
        <a:prstGeom prst="chevron">
          <a:avLst/>
        </a:prstGeom>
        <a:solidFill>
          <a:srgbClr val="FF0000"/>
        </a:solidFill>
        <a:ln w="25400" cap="flat" cmpd="sng" algn="ctr">
          <a:solidFill>
            <a:sysClr val="window" lastClr="FFFFFF">
              <a:hueOff val="0"/>
              <a:satOff val="0"/>
              <a:lumOff val="0"/>
              <a:alphaOff val="0"/>
            </a:sysClr>
          </a:solidFill>
          <a:prstDash val="solid"/>
        </a:ln>
        <a:effectLst/>
      </dgm:spPr>
      <dgm:t>
        <a:bodyPr/>
        <a:lstStyle/>
        <a:p>
          <a:pPr>
            <a:buNone/>
          </a:pPr>
          <a:r>
            <a:rPr lang="cy-GB" sz="1400" noProof="0" dirty="0">
              <a:solidFill>
                <a:sysClr val="window" lastClr="FFFFFF"/>
              </a:solidFill>
              <a:latin typeface="Arial" panose="020B0604020202020204" pitchFamily="34" charset="0"/>
              <a:ea typeface="+mn-ea"/>
              <a:cs typeface="Arial" panose="020B0604020202020204" pitchFamily="34" charset="0"/>
            </a:rPr>
            <a:t>Staff ddim yn 'gweithredu i gynnig' gwasanaethau Cymraeg i ofalwyr </a:t>
          </a:r>
        </a:p>
      </dgm:t>
    </dgm:pt>
    <dgm:pt modelId="{C9917936-D2F8-4139-A29A-4F2D68A3ADD1}" type="parTrans" cxnId="{51E98585-F79C-4CDD-B71B-6B34052C6EB8}">
      <dgm:prSet/>
      <dgm:spPr/>
      <dgm:t>
        <a:bodyPr/>
        <a:lstStyle/>
        <a:p>
          <a:endParaRPr lang="en-GB"/>
        </a:p>
      </dgm:t>
    </dgm:pt>
    <dgm:pt modelId="{861AC7D3-A59A-4882-A03F-C3DA9F373A9F}" type="sibTrans" cxnId="{51E98585-F79C-4CDD-B71B-6B34052C6EB8}">
      <dgm:prSet/>
      <dgm:spPr/>
      <dgm:t>
        <a:bodyPr/>
        <a:lstStyle/>
        <a:p>
          <a:endParaRPr lang="en-GB"/>
        </a:p>
      </dgm:t>
    </dgm:pt>
    <dgm:pt modelId="{EAA213F9-D95D-4F89-A873-071E0B83983F}">
      <dgm:prSet phldrT="[Text]" custT="1"/>
      <dgm:spPr>
        <a:xfrm>
          <a:off x="2478711" y="601594"/>
          <a:ext cx="2751614" cy="1100645"/>
        </a:xfrm>
        <a:prstGeom prst="chevron">
          <a:avLst/>
        </a:prstGeom>
        <a:solidFill>
          <a:srgbClr val="FF0000"/>
        </a:solidFill>
        <a:ln w="25400" cap="flat" cmpd="sng" algn="ctr">
          <a:solidFill>
            <a:sysClr val="window" lastClr="FFFFFF">
              <a:hueOff val="0"/>
              <a:satOff val="0"/>
              <a:lumOff val="0"/>
              <a:alphaOff val="0"/>
            </a:sysClr>
          </a:solidFill>
          <a:prstDash val="solid"/>
        </a:ln>
        <a:effectLst/>
      </dgm:spPr>
      <dgm:t>
        <a:bodyPr/>
        <a:lstStyle/>
        <a:p>
          <a:pPr>
            <a:buNone/>
          </a:pPr>
          <a:r>
            <a:rPr lang="cy-GB" sz="1400" noProof="0" dirty="0">
              <a:solidFill>
                <a:sysClr val="window" lastClr="FFFFFF"/>
              </a:solidFill>
              <a:latin typeface="Arial" panose="020B0604020202020204" pitchFamily="34" charset="0"/>
              <a:ea typeface="+mn-ea"/>
              <a:cs typeface="Arial" panose="020B0604020202020204" pitchFamily="34" charset="0"/>
            </a:rPr>
            <a:t>Gofalwyr ddim yn teimlo eu bod yn gallu gofyn am wasanaeth Cymraeg ei iaith</a:t>
          </a:r>
        </a:p>
      </dgm:t>
    </dgm:pt>
    <dgm:pt modelId="{8B1AE76E-232D-49B9-B721-9040CCE20125}" type="parTrans" cxnId="{D49D5468-14A8-4162-900A-842F0AA8112D}">
      <dgm:prSet/>
      <dgm:spPr/>
      <dgm:t>
        <a:bodyPr/>
        <a:lstStyle/>
        <a:p>
          <a:endParaRPr lang="en-GB"/>
        </a:p>
      </dgm:t>
    </dgm:pt>
    <dgm:pt modelId="{65D4A62A-C94F-4742-A625-74DF2937D70B}" type="sibTrans" cxnId="{D49D5468-14A8-4162-900A-842F0AA8112D}">
      <dgm:prSet/>
      <dgm:spPr/>
      <dgm:t>
        <a:bodyPr/>
        <a:lstStyle/>
        <a:p>
          <a:endParaRPr lang="en-GB"/>
        </a:p>
      </dgm:t>
    </dgm:pt>
    <dgm:pt modelId="{D27CA483-9C66-46CF-8A6D-63D769E0D246}">
      <dgm:prSet custT="1"/>
      <dgm:spPr>
        <a:xfrm>
          <a:off x="4955164" y="601594"/>
          <a:ext cx="2751614" cy="1100645"/>
        </a:xfrm>
        <a:prstGeom prst="chevron">
          <a:avLst/>
        </a:prstGeom>
        <a:solidFill>
          <a:srgbClr val="FF0000"/>
        </a:solidFill>
        <a:ln w="25400" cap="flat" cmpd="sng" algn="ctr">
          <a:solidFill>
            <a:sysClr val="window" lastClr="FFFFFF">
              <a:hueOff val="0"/>
              <a:satOff val="0"/>
              <a:lumOff val="0"/>
              <a:alphaOff val="0"/>
            </a:sysClr>
          </a:solidFill>
          <a:prstDash val="solid"/>
        </a:ln>
        <a:effectLst/>
      </dgm:spPr>
      <dgm:t>
        <a:bodyPr/>
        <a:lstStyle/>
        <a:p>
          <a:pPr>
            <a:buNone/>
          </a:pPr>
          <a:r>
            <a:rPr lang="cy-GB" sz="1300" noProof="0" dirty="0">
              <a:solidFill>
                <a:sysClr val="window" lastClr="FFFFFF"/>
              </a:solidFill>
              <a:latin typeface="Arial" panose="020B0604020202020204" pitchFamily="34" charset="0"/>
              <a:ea typeface="+mn-ea"/>
              <a:cs typeface="Arial" panose="020B0604020202020204" pitchFamily="34" charset="0"/>
            </a:rPr>
            <a:t>Efallai na chaiff anghenion gofalwyr Cymraeg eu hiaith eu dynodi a'i diwallu gan beryglu urddas a pharch y gofalwyr</a:t>
          </a:r>
        </a:p>
      </dgm:t>
    </dgm:pt>
    <dgm:pt modelId="{6DCD481C-E5FB-496C-BA06-75883956C2B3}" type="parTrans" cxnId="{0963C184-09E5-4CBE-9DF2-0E132C0585EC}">
      <dgm:prSet/>
      <dgm:spPr/>
      <dgm:t>
        <a:bodyPr/>
        <a:lstStyle/>
        <a:p>
          <a:endParaRPr lang="en-GB"/>
        </a:p>
      </dgm:t>
    </dgm:pt>
    <dgm:pt modelId="{D177F3C8-A59F-4902-A70E-B5C51CB9D0A7}" type="sibTrans" cxnId="{0963C184-09E5-4CBE-9DF2-0E132C0585EC}">
      <dgm:prSet/>
      <dgm:spPr/>
      <dgm:t>
        <a:bodyPr/>
        <a:lstStyle/>
        <a:p>
          <a:endParaRPr lang="en-GB"/>
        </a:p>
      </dgm:t>
    </dgm:pt>
    <dgm:pt modelId="{0B506E7E-1A96-48E5-90E8-9988E658ABE7}" type="pres">
      <dgm:prSet presAssocID="{87DC3E6F-B941-4D0A-BB76-F41CBFCDCE70}" presName="Name0" presStyleCnt="0">
        <dgm:presLayoutVars>
          <dgm:dir/>
          <dgm:animLvl val="lvl"/>
          <dgm:resizeHandles val="exact"/>
        </dgm:presLayoutVars>
      </dgm:prSet>
      <dgm:spPr/>
    </dgm:pt>
    <dgm:pt modelId="{A46ACB7A-B478-49EF-88B9-AB037F4FD72C}" type="pres">
      <dgm:prSet presAssocID="{D9FC36B3-CCB2-431D-8D9F-B6F0D9F9DD28}" presName="parTxOnly" presStyleLbl="node1" presStyleIdx="0" presStyleCnt="3">
        <dgm:presLayoutVars>
          <dgm:chMax val="0"/>
          <dgm:chPref val="0"/>
          <dgm:bulletEnabled val="1"/>
        </dgm:presLayoutVars>
      </dgm:prSet>
      <dgm:spPr/>
    </dgm:pt>
    <dgm:pt modelId="{53892DBE-F448-4C67-A941-0584D72A105B}" type="pres">
      <dgm:prSet presAssocID="{861AC7D3-A59A-4882-A03F-C3DA9F373A9F}" presName="parTxOnlySpace" presStyleCnt="0"/>
      <dgm:spPr/>
    </dgm:pt>
    <dgm:pt modelId="{2755F743-7D63-4AD6-A4E1-8C5A0A35099C}" type="pres">
      <dgm:prSet presAssocID="{EAA213F9-D95D-4F89-A873-071E0B83983F}" presName="parTxOnly" presStyleLbl="node1" presStyleIdx="1" presStyleCnt="3">
        <dgm:presLayoutVars>
          <dgm:chMax val="0"/>
          <dgm:chPref val="0"/>
          <dgm:bulletEnabled val="1"/>
        </dgm:presLayoutVars>
      </dgm:prSet>
      <dgm:spPr/>
    </dgm:pt>
    <dgm:pt modelId="{2C5D011F-EA30-4EA8-91EE-18E262F1BBA0}" type="pres">
      <dgm:prSet presAssocID="{65D4A62A-C94F-4742-A625-74DF2937D70B}" presName="parTxOnlySpace" presStyleCnt="0"/>
      <dgm:spPr/>
    </dgm:pt>
    <dgm:pt modelId="{1C911962-285B-43E9-9CEF-258940E676B3}" type="pres">
      <dgm:prSet presAssocID="{D27CA483-9C66-46CF-8A6D-63D769E0D246}" presName="parTxOnly" presStyleLbl="node1" presStyleIdx="2" presStyleCnt="3">
        <dgm:presLayoutVars>
          <dgm:chMax val="0"/>
          <dgm:chPref val="0"/>
          <dgm:bulletEnabled val="1"/>
        </dgm:presLayoutVars>
      </dgm:prSet>
      <dgm:spPr/>
    </dgm:pt>
  </dgm:ptLst>
  <dgm:cxnLst>
    <dgm:cxn modelId="{90BE932E-EEB4-47EE-A0A2-018CE83E26FA}" type="presOf" srcId="{D27CA483-9C66-46CF-8A6D-63D769E0D246}" destId="{1C911962-285B-43E9-9CEF-258940E676B3}" srcOrd="0" destOrd="0" presId="urn:microsoft.com/office/officeart/2005/8/layout/chevron1"/>
    <dgm:cxn modelId="{F7C59C44-B757-4AC9-BB18-F3851AD78618}" type="presOf" srcId="{D9FC36B3-CCB2-431D-8D9F-B6F0D9F9DD28}" destId="{A46ACB7A-B478-49EF-88B9-AB037F4FD72C}" srcOrd="0" destOrd="0" presId="urn:microsoft.com/office/officeart/2005/8/layout/chevron1"/>
    <dgm:cxn modelId="{D49D5468-14A8-4162-900A-842F0AA8112D}" srcId="{87DC3E6F-B941-4D0A-BB76-F41CBFCDCE70}" destId="{EAA213F9-D95D-4F89-A873-071E0B83983F}" srcOrd="1" destOrd="0" parTransId="{8B1AE76E-232D-49B9-B721-9040CCE20125}" sibTransId="{65D4A62A-C94F-4742-A625-74DF2937D70B}"/>
    <dgm:cxn modelId="{C7A8DD69-4235-4E03-AF26-CCFC225C819F}" type="presOf" srcId="{87DC3E6F-B941-4D0A-BB76-F41CBFCDCE70}" destId="{0B506E7E-1A96-48E5-90E8-9988E658ABE7}" srcOrd="0" destOrd="0" presId="urn:microsoft.com/office/officeart/2005/8/layout/chevron1"/>
    <dgm:cxn modelId="{0963C184-09E5-4CBE-9DF2-0E132C0585EC}" srcId="{87DC3E6F-B941-4D0A-BB76-F41CBFCDCE70}" destId="{D27CA483-9C66-46CF-8A6D-63D769E0D246}" srcOrd="2" destOrd="0" parTransId="{6DCD481C-E5FB-496C-BA06-75883956C2B3}" sibTransId="{D177F3C8-A59F-4902-A70E-B5C51CB9D0A7}"/>
    <dgm:cxn modelId="{51E98585-F79C-4CDD-B71B-6B34052C6EB8}" srcId="{87DC3E6F-B941-4D0A-BB76-F41CBFCDCE70}" destId="{D9FC36B3-CCB2-431D-8D9F-B6F0D9F9DD28}" srcOrd="0" destOrd="0" parTransId="{C9917936-D2F8-4139-A29A-4F2D68A3ADD1}" sibTransId="{861AC7D3-A59A-4882-A03F-C3DA9F373A9F}"/>
    <dgm:cxn modelId="{FD3CC2D7-6D0B-4849-84B1-E04143BB75E9}" type="presOf" srcId="{EAA213F9-D95D-4F89-A873-071E0B83983F}" destId="{2755F743-7D63-4AD6-A4E1-8C5A0A35099C}" srcOrd="0" destOrd="0" presId="urn:microsoft.com/office/officeart/2005/8/layout/chevron1"/>
    <dgm:cxn modelId="{028DF4DA-D839-4615-903F-E06E4ABA4639}" type="presParOf" srcId="{0B506E7E-1A96-48E5-90E8-9988E658ABE7}" destId="{A46ACB7A-B478-49EF-88B9-AB037F4FD72C}" srcOrd="0" destOrd="0" presId="urn:microsoft.com/office/officeart/2005/8/layout/chevron1"/>
    <dgm:cxn modelId="{1D1F3E91-ED9A-4C48-8545-82CC42FC792D}" type="presParOf" srcId="{0B506E7E-1A96-48E5-90E8-9988E658ABE7}" destId="{53892DBE-F448-4C67-A941-0584D72A105B}" srcOrd="1" destOrd="0" presId="urn:microsoft.com/office/officeart/2005/8/layout/chevron1"/>
    <dgm:cxn modelId="{05256963-08F9-4825-9110-B6190B3D6175}" type="presParOf" srcId="{0B506E7E-1A96-48E5-90E8-9988E658ABE7}" destId="{2755F743-7D63-4AD6-A4E1-8C5A0A35099C}" srcOrd="2" destOrd="0" presId="urn:microsoft.com/office/officeart/2005/8/layout/chevron1"/>
    <dgm:cxn modelId="{F80799E9-BF59-45D6-B5AA-C23F093F6317}" type="presParOf" srcId="{0B506E7E-1A96-48E5-90E8-9988E658ABE7}" destId="{2C5D011F-EA30-4EA8-91EE-18E262F1BBA0}" srcOrd="3" destOrd="0" presId="urn:microsoft.com/office/officeart/2005/8/layout/chevron1"/>
    <dgm:cxn modelId="{B6531C6A-8103-404A-8C0E-2FD530634C02}" type="presParOf" srcId="{0B506E7E-1A96-48E5-90E8-9988E658ABE7}" destId="{1C911962-285B-43E9-9CEF-258940E676B3}"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DC3E6F-B941-4D0A-BB76-F41CBFCDCE70}" type="doc">
      <dgm:prSet loTypeId="urn:microsoft.com/office/officeart/2005/8/layout/chevron1" loCatId="process" qsTypeId="urn:microsoft.com/office/officeart/2005/8/quickstyle/simple1" qsCatId="simple" csTypeId="urn:microsoft.com/office/officeart/2005/8/colors/accent1_2" csCatId="accent1" phldr="1"/>
      <dgm:spPr/>
    </dgm:pt>
    <dgm:pt modelId="{D9FC36B3-CCB2-431D-8D9F-B6F0D9F9DD28}">
      <dgm:prSet phldrT="[Text]" custT="1"/>
      <dgm:spPr>
        <a:xfrm>
          <a:off x="6035" y="430290"/>
          <a:ext cx="3608133" cy="1443253"/>
        </a:xfrm>
        <a:prstGeom prst="chevron">
          <a:avLst/>
        </a:prstGeom>
        <a:solidFill>
          <a:srgbClr val="92D050"/>
        </a:solidFill>
        <a:ln w="25400" cap="flat" cmpd="sng" algn="ctr">
          <a:solidFill>
            <a:sysClr val="window" lastClr="FFFFFF">
              <a:hueOff val="0"/>
              <a:satOff val="0"/>
              <a:lumOff val="0"/>
              <a:alphaOff val="0"/>
            </a:sysClr>
          </a:solidFill>
          <a:prstDash val="solid"/>
        </a:ln>
        <a:effectLst/>
      </dgm:spPr>
      <dgm:t>
        <a:bodyPr/>
        <a:lstStyle/>
        <a:p>
          <a:pPr>
            <a:buNone/>
          </a:pPr>
          <a:r>
            <a:rPr lang="en-GB" sz="1900" dirty="0">
              <a:solidFill>
                <a:sysClr val="window" lastClr="FFFFFF"/>
              </a:solidFill>
              <a:latin typeface="Arial" panose="020B0604020202020204" pitchFamily="34" charset="0"/>
              <a:ea typeface="+mn-ea"/>
              <a:cs typeface="Arial" panose="020B0604020202020204" pitchFamily="34" charset="0"/>
            </a:rPr>
            <a:t>Staff ‘Actively Offer’ Welsh language services to carers</a:t>
          </a:r>
        </a:p>
      </dgm:t>
    </dgm:pt>
    <dgm:pt modelId="{C9917936-D2F8-4139-A29A-4F2D68A3ADD1}" type="parTrans" cxnId="{51E98585-F79C-4CDD-B71B-6B34052C6EB8}">
      <dgm:prSet/>
      <dgm:spPr/>
      <dgm:t>
        <a:bodyPr/>
        <a:lstStyle/>
        <a:p>
          <a:endParaRPr lang="en-GB"/>
        </a:p>
      </dgm:t>
    </dgm:pt>
    <dgm:pt modelId="{861AC7D3-A59A-4882-A03F-C3DA9F373A9F}" type="sibTrans" cxnId="{51E98585-F79C-4CDD-B71B-6B34052C6EB8}">
      <dgm:prSet/>
      <dgm:spPr/>
      <dgm:t>
        <a:bodyPr/>
        <a:lstStyle/>
        <a:p>
          <a:endParaRPr lang="en-GB"/>
        </a:p>
      </dgm:t>
    </dgm:pt>
    <dgm:pt modelId="{EAA213F9-D95D-4F89-A873-071E0B83983F}">
      <dgm:prSet phldrT="[Text]" custT="1"/>
      <dgm:spPr>
        <a:xfrm>
          <a:off x="3253355" y="430290"/>
          <a:ext cx="3608133" cy="1443253"/>
        </a:xfrm>
        <a:prstGeom prst="chevron">
          <a:avLst/>
        </a:prstGeom>
        <a:solidFill>
          <a:srgbClr val="92D050"/>
        </a:solidFill>
        <a:ln w="25400" cap="flat" cmpd="sng" algn="ctr">
          <a:solidFill>
            <a:sysClr val="window" lastClr="FFFFFF">
              <a:hueOff val="0"/>
              <a:satOff val="0"/>
              <a:lumOff val="0"/>
              <a:alphaOff val="0"/>
            </a:sysClr>
          </a:solidFill>
          <a:prstDash val="solid"/>
        </a:ln>
        <a:effectLst/>
      </dgm:spPr>
      <dgm:t>
        <a:bodyPr/>
        <a:lstStyle/>
        <a:p>
          <a:pPr>
            <a:buNone/>
          </a:pPr>
          <a:r>
            <a:rPr lang="en-GB" sz="1700" dirty="0">
              <a:solidFill>
                <a:sysClr val="window" lastClr="FFFFFF"/>
              </a:solidFill>
              <a:latin typeface="Arial" panose="020B0604020202020204" pitchFamily="34" charset="0"/>
              <a:ea typeface="+mn-ea"/>
              <a:cs typeface="Arial" panose="020B0604020202020204" pitchFamily="34" charset="0"/>
            </a:rPr>
            <a:t>Welsh speaking carers’ needs are understood and carers are treated with dignity and respect</a:t>
          </a:r>
        </a:p>
      </dgm:t>
    </dgm:pt>
    <dgm:pt modelId="{8B1AE76E-232D-49B9-B721-9040CCE20125}" type="parTrans" cxnId="{D49D5468-14A8-4162-900A-842F0AA8112D}">
      <dgm:prSet/>
      <dgm:spPr/>
      <dgm:t>
        <a:bodyPr/>
        <a:lstStyle/>
        <a:p>
          <a:endParaRPr lang="en-GB"/>
        </a:p>
      </dgm:t>
    </dgm:pt>
    <dgm:pt modelId="{65D4A62A-C94F-4742-A625-74DF2937D70B}" type="sibTrans" cxnId="{D49D5468-14A8-4162-900A-842F0AA8112D}">
      <dgm:prSet/>
      <dgm:spPr/>
      <dgm:t>
        <a:bodyPr/>
        <a:lstStyle/>
        <a:p>
          <a:endParaRPr lang="en-GB"/>
        </a:p>
      </dgm:t>
    </dgm:pt>
    <dgm:pt modelId="{0B506E7E-1A96-48E5-90E8-9988E658ABE7}" type="pres">
      <dgm:prSet presAssocID="{87DC3E6F-B941-4D0A-BB76-F41CBFCDCE70}" presName="Name0" presStyleCnt="0">
        <dgm:presLayoutVars>
          <dgm:dir/>
          <dgm:animLvl val="lvl"/>
          <dgm:resizeHandles val="exact"/>
        </dgm:presLayoutVars>
      </dgm:prSet>
      <dgm:spPr/>
    </dgm:pt>
    <dgm:pt modelId="{A46ACB7A-B478-49EF-88B9-AB037F4FD72C}" type="pres">
      <dgm:prSet presAssocID="{D9FC36B3-CCB2-431D-8D9F-B6F0D9F9DD28}" presName="parTxOnly" presStyleLbl="node1" presStyleIdx="0" presStyleCnt="2">
        <dgm:presLayoutVars>
          <dgm:chMax val="0"/>
          <dgm:chPref val="0"/>
          <dgm:bulletEnabled val="1"/>
        </dgm:presLayoutVars>
      </dgm:prSet>
      <dgm:spPr/>
    </dgm:pt>
    <dgm:pt modelId="{53892DBE-F448-4C67-A941-0584D72A105B}" type="pres">
      <dgm:prSet presAssocID="{861AC7D3-A59A-4882-A03F-C3DA9F373A9F}" presName="parTxOnlySpace" presStyleCnt="0"/>
      <dgm:spPr/>
    </dgm:pt>
    <dgm:pt modelId="{2755F743-7D63-4AD6-A4E1-8C5A0A35099C}" type="pres">
      <dgm:prSet presAssocID="{EAA213F9-D95D-4F89-A873-071E0B83983F}" presName="parTxOnly" presStyleLbl="node1" presStyleIdx="1" presStyleCnt="2">
        <dgm:presLayoutVars>
          <dgm:chMax val="0"/>
          <dgm:chPref val="0"/>
          <dgm:bulletEnabled val="1"/>
        </dgm:presLayoutVars>
      </dgm:prSet>
      <dgm:spPr/>
    </dgm:pt>
  </dgm:ptLst>
  <dgm:cxnLst>
    <dgm:cxn modelId="{F7C59C44-B757-4AC9-BB18-F3851AD78618}" type="presOf" srcId="{D9FC36B3-CCB2-431D-8D9F-B6F0D9F9DD28}" destId="{A46ACB7A-B478-49EF-88B9-AB037F4FD72C}" srcOrd="0" destOrd="0" presId="urn:microsoft.com/office/officeart/2005/8/layout/chevron1"/>
    <dgm:cxn modelId="{D49D5468-14A8-4162-900A-842F0AA8112D}" srcId="{87DC3E6F-B941-4D0A-BB76-F41CBFCDCE70}" destId="{EAA213F9-D95D-4F89-A873-071E0B83983F}" srcOrd="1" destOrd="0" parTransId="{8B1AE76E-232D-49B9-B721-9040CCE20125}" sibTransId="{65D4A62A-C94F-4742-A625-74DF2937D70B}"/>
    <dgm:cxn modelId="{C7A8DD69-4235-4E03-AF26-CCFC225C819F}" type="presOf" srcId="{87DC3E6F-B941-4D0A-BB76-F41CBFCDCE70}" destId="{0B506E7E-1A96-48E5-90E8-9988E658ABE7}" srcOrd="0" destOrd="0" presId="urn:microsoft.com/office/officeart/2005/8/layout/chevron1"/>
    <dgm:cxn modelId="{51E98585-F79C-4CDD-B71B-6B34052C6EB8}" srcId="{87DC3E6F-B941-4D0A-BB76-F41CBFCDCE70}" destId="{D9FC36B3-CCB2-431D-8D9F-B6F0D9F9DD28}" srcOrd="0" destOrd="0" parTransId="{C9917936-D2F8-4139-A29A-4F2D68A3ADD1}" sibTransId="{861AC7D3-A59A-4882-A03F-C3DA9F373A9F}"/>
    <dgm:cxn modelId="{FD3CC2D7-6D0B-4849-84B1-E04143BB75E9}" type="presOf" srcId="{EAA213F9-D95D-4F89-A873-071E0B83983F}" destId="{2755F743-7D63-4AD6-A4E1-8C5A0A35099C}" srcOrd="0" destOrd="0" presId="urn:microsoft.com/office/officeart/2005/8/layout/chevron1"/>
    <dgm:cxn modelId="{028DF4DA-D839-4615-903F-E06E4ABA4639}" type="presParOf" srcId="{0B506E7E-1A96-48E5-90E8-9988E658ABE7}" destId="{A46ACB7A-B478-49EF-88B9-AB037F4FD72C}" srcOrd="0" destOrd="0" presId="urn:microsoft.com/office/officeart/2005/8/layout/chevron1"/>
    <dgm:cxn modelId="{1D1F3E91-ED9A-4C48-8545-82CC42FC792D}" type="presParOf" srcId="{0B506E7E-1A96-48E5-90E8-9988E658ABE7}" destId="{53892DBE-F448-4C67-A941-0584D72A105B}" srcOrd="1" destOrd="0" presId="urn:microsoft.com/office/officeart/2005/8/layout/chevron1"/>
    <dgm:cxn modelId="{05256963-08F9-4825-9110-B6190B3D6175}" type="presParOf" srcId="{0B506E7E-1A96-48E5-90E8-9988E658ABE7}" destId="{2755F743-7D63-4AD6-A4E1-8C5A0A35099C}"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DC3E6F-B941-4D0A-BB76-F41CBFCDCE70}" type="doc">
      <dgm:prSet loTypeId="urn:microsoft.com/office/officeart/2005/8/layout/chevron1" loCatId="process" qsTypeId="urn:microsoft.com/office/officeart/2005/8/quickstyle/simple1" qsCatId="simple" csTypeId="urn:microsoft.com/office/officeart/2005/8/colors/accent1_2" csCatId="accent1" phldr="1"/>
      <dgm:spPr/>
    </dgm:pt>
    <dgm:pt modelId="{D9FC36B3-CCB2-431D-8D9F-B6F0D9F9DD28}">
      <dgm:prSet phldrT="[Text]" custT="1"/>
      <dgm:spPr>
        <a:xfrm>
          <a:off x="2258" y="601594"/>
          <a:ext cx="2751614" cy="1100645"/>
        </a:xfrm>
        <a:prstGeom prst="chevron">
          <a:avLst/>
        </a:prstGeom>
        <a:solidFill>
          <a:srgbClr val="FF0000"/>
        </a:solidFill>
        <a:ln w="25400" cap="flat" cmpd="sng" algn="ctr">
          <a:solidFill>
            <a:sysClr val="window" lastClr="FFFFFF">
              <a:hueOff val="0"/>
              <a:satOff val="0"/>
              <a:lumOff val="0"/>
              <a:alphaOff val="0"/>
            </a:sysClr>
          </a:solidFill>
          <a:prstDash val="solid"/>
        </a:ln>
        <a:effectLst/>
      </dgm:spPr>
      <dgm:t>
        <a:bodyPr/>
        <a:lstStyle/>
        <a:p>
          <a:pPr>
            <a:buNone/>
          </a:pPr>
          <a:r>
            <a:rPr lang="en-GB" sz="1400" dirty="0">
              <a:solidFill>
                <a:sysClr val="window" lastClr="FFFFFF"/>
              </a:solidFill>
              <a:latin typeface="Arial" panose="020B0604020202020204" pitchFamily="34" charset="0"/>
              <a:ea typeface="+mn-ea"/>
              <a:cs typeface="Arial" panose="020B0604020202020204" pitchFamily="34" charset="0"/>
            </a:rPr>
            <a:t>Staff don’t ‘Actively Offer’ Welsh language services to carers</a:t>
          </a:r>
        </a:p>
      </dgm:t>
    </dgm:pt>
    <dgm:pt modelId="{C9917936-D2F8-4139-A29A-4F2D68A3ADD1}" type="parTrans" cxnId="{51E98585-F79C-4CDD-B71B-6B34052C6EB8}">
      <dgm:prSet/>
      <dgm:spPr/>
      <dgm:t>
        <a:bodyPr/>
        <a:lstStyle/>
        <a:p>
          <a:endParaRPr lang="en-GB"/>
        </a:p>
      </dgm:t>
    </dgm:pt>
    <dgm:pt modelId="{861AC7D3-A59A-4882-A03F-C3DA9F373A9F}" type="sibTrans" cxnId="{51E98585-F79C-4CDD-B71B-6B34052C6EB8}">
      <dgm:prSet/>
      <dgm:spPr/>
      <dgm:t>
        <a:bodyPr/>
        <a:lstStyle/>
        <a:p>
          <a:endParaRPr lang="en-GB"/>
        </a:p>
      </dgm:t>
    </dgm:pt>
    <dgm:pt modelId="{EAA213F9-D95D-4F89-A873-071E0B83983F}">
      <dgm:prSet phldrT="[Text]" custT="1"/>
      <dgm:spPr>
        <a:xfrm>
          <a:off x="2478711" y="601594"/>
          <a:ext cx="2751614" cy="1100645"/>
        </a:xfrm>
        <a:prstGeom prst="chevron">
          <a:avLst/>
        </a:prstGeom>
        <a:solidFill>
          <a:srgbClr val="FF0000"/>
        </a:solidFill>
        <a:ln w="25400" cap="flat" cmpd="sng" algn="ctr">
          <a:solidFill>
            <a:sysClr val="window" lastClr="FFFFFF">
              <a:hueOff val="0"/>
              <a:satOff val="0"/>
              <a:lumOff val="0"/>
              <a:alphaOff val="0"/>
            </a:sysClr>
          </a:solidFill>
          <a:prstDash val="solid"/>
        </a:ln>
        <a:effectLst/>
      </dgm:spPr>
      <dgm:t>
        <a:bodyPr/>
        <a:lstStyle/>
        <a:p>
          <a:pPr>
            <a:buNone/>
          </a:pPr>
          <a:r>
            <a:rPr lang="en-GB" sz="1400" dirty="0">
              <a:solidFill>
                <a:sysClr val="window" lastClr="FFFFFF"/>
              </a:solidFill>
              <a:latin typeface="Arial" panose="020B0604020202020204" pitchFamily="34" charset="0"/>
              <a:ea typeface="+mn-ea"/>
              <a:cs typeface="Arial" panose="020B0604020202020204" pitchFamily="34" charset="0"/>
            </a:rPr>
            <a:t>Carers don’t feel able to ask for a Welsh language service</a:t>
          </a:r>
        </a:p>
      </dgm:t>
    </dgm:pt>
    <dgm:pt modelId="{8B1AE76E-232D-49B9-B721-9040CCE20125}" type="parTrans" cxnId="{D49D5468-14A8-4162-900A-842F0AA8112D}">
      <dgm:prSet/>
      <dgm:spPr/>
      <dgm:t>
        <a:bodyPr/>
        <a:lstStyle/>
        <a:p>
          <a:endParaRPr lang="en-GB"/>
        </a:p>
      </dgm:t>
    </dgm:pt>
    <dgm:pt modelId="{65D4A62A-C94F-4742-A625-74DF2937D70B}" type="sibTrans" cxnId="{D49D5468-14A8-4162-900A-842F0AA8112D}">
      <dgm:prSet/>
      <dgm:spPr/>
      <dgm:t>
        <a:bodyPr/>
        <a:lstStyle/>
        <a:p>
          <a:endParaRPr lang="en-GB"/>
        </a:p>
      </dgm:t>
    </dgm:pt>
    <dgm:pt modelId="{D27CA483-9C66-46CF-8A6D-63D769E0D246}">
      <dgm:prSet/>
      <dgm:spPr>
        <a:xfrm>
          <a:off x="4955164" y="601594"/>
          <a:ext cx="2751614" cy="1100645"/>
        </a:xfrm>
        <a:prstGeom prst="chevron">
          <a:avLst/>
        </a:prstGeom>
        <a:solidFill>
          <a:srgbClr val="FF0000"/>
        </a:solidFill>
        <a:ln w="25400"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Arial" panose="020B0604020202020204" pitchFamily="34" charset="0"/>
              <a:ea typeface="+mn-ea"/>
              <a:cs typeface="Arial" panose="020B0604020202020204" pitchFamily="34" charset="0"/>
            </a:rPr>
            <a:t>Welsh speaking carers’ needs may not be identified or met and carer dignity and respect are compromised</a:t>
          </a:r>
        </a:p>
      </dgm:t>
    </dgm:pt>
    <dgm:pt modelId="{6DCD481C-E5FB-496C-BA06-75883956C2B3}" type="parTrans" cxnId="{0963C184-09E5-4CBE-9DF2-0E132C0585EC}">
      <dgm:prSet/>
      <dgm:spPr/>
      <dgm:t>
        <a:bodyPr/>
        <a:lstStyle/>
        <a:p>
          <a:endParaRPr lang="en-GB"/>
        </a:p>
      </dgm:t>
    </dgm:pt>
    <dgm:pt modelId="{D177F3C8-A59F-4902-A70E-B5C51CB9D0A7}" type="sibTrans" cxnId="{0963C184-09E5-4CBE-9DF2-0E132C0585EC}">
      <dgm:prSet/>
      <dgm:spPr/>
      <dgm:t>
        <a:bodyPr/>
        <a:lstStyle/>
        <a:p>
          <a:endParaRPr lang="en-GB"/>
        </a:p>
      </dgm:t>
    </dgm:pt>
    <dgm:pt modelId="{0B506E7E-1A96-48E5-90E8-9988E658ABE7}" type="pres">
      <dgm:prSet presAssocID="{87DC3E6F-B941-4D0A-BB76-F41CBFCDCE70}" presName="Name0" presStyleCnt="0">
        <dgm:presLayoutVars>
          <dgm:dir/>
          <dgm:animLvl val="lvl"/>
          <dgm:resizeHandles val="exact"/>
        </dgm:presLayoutVars>
      </dgm:prSet>
      <dgm:spPr/>
    </dgm:pt>
    <dgm:pt modelId="{A46ACB7A-B478-49EF-88B9-AB037F4FD72C}" type="pres">
      <dgm:prSet presAssocID="{D9FC36B3-CCB2-431D-8D9F-B6F0D9F9DD28}" presName="parTxOnly" presStyleLbl="node1" presStyleIdx="0" presStyleCnt="3">
        <dgm:presLayoutVars>
          <dgm:chMax val="0"/>
          <dgm:chPref val="0"/>
          <dgm:bulletEnabled val="1"/>
        </dgm:presLayoutVars>
      </dgm:prSet>
      <dgm:spPr/>
    </dgm:pt>
    <dgm:pt modelId="{53892DBE-F448-4C67-A941-0584D72A105B}" type="pres">
      <dgm:prSet presAssocID="{861AC7D3-A59A-4882-A03F-C3DA9F373A9F}" presName="parTxOnlySpace" presStyleCnt="0"/>
      <dgm:spPr/>
    </dgm:pt>
    <dgm:pt modelId="{2755F743-7D63-4AD6-A4E1-8C5A0A35099C}" type="pres">
      <dgm:prSet presAssocID="{EAA213F9-D95D-4F89-A873-071E0B83983F}" presName="parTxOnly" presStyleLbl="node1" presStyleIdx="1" presStyleCnt="3">
        <dgm:presLayoutVars>
          <dgm:chMax val="0"/>
          <dgm:chPref val="0"/>
          <dgm:bulletEnabled val="1"/>
        </dgm:presLayoutVars>
      </dgm:prSet>
      <dgm:spPr/>
    </dgm:pt>
    <dgm:pt modelId="{2C5D011F-EA30-4EA8-91EE-18E262F1BBA0}" type="pres">
      <dgm:prSet presAssocID="{65D4A62A-C94F-4742-A625-74DF2937D70B}" presName="parTxOnlySpace" presStyleCnt="0"/>
      <dgm:spPr/>
    </dgm:pt>
    <dgm:pt modelId="{1C911962-285B-43E9-9CEF-258940E676B3}" type="pres">
      <dgm:prSet presAssocID="{D27CA483-9C66-46CF-8A6D-63D769E0D246}" presName="parTxOnly" presStyleLbl="node1" presStyleIdx="2" presStyleCnt="3">
        <dgm:presLayoutVars>
          <dgm:chMax val="0"/>
          <dgm:chPref val="0"/>
          <dgm:bulletEnabled val="1"/>
        </dgm:presLayoutVars>
      </dgm:prSet>
      <dgm:spPr/>
    </dgm:pt>
  </dgm:ptLst>
  <dgm:cxnLst>
    <dgm:cxn modelId="{90BE932E-EEB4-47EE-A0A2-018CE83E26FA}" type="presOf" srcId="{D27CA483-9C66-46CF-8A6D-63D769E0D246}" destId="{1C911962-285B-43E9-9CEF-258940E676B3}" srcOrd="0" destOrd="0" presId="urn:microsoft.com/office/officeart/2005/8/layout/chevron1"/>
    <dgm:cxn modelId="{F7C59C44-B757-4AC9-BB18-F3851AD78618}" type="presOf" srcId="{D9FC36B3-CCB2-431D-8D9F-B6F0D9F9DD28}" destId="{A46ACB7A-B478-49EF-88B9-AB037F4FD72C}" srcOrd="0" destOrd="0" presId="urn:microsoft.com/office/officeart/2005/8/layout/chevron1"/>
    <dgm:cxn modelId="{D49D5468-14A8-4162-900A-842F0AA8112D}" srcId="{87DC3E6F-B941-4D0A-BB76-F41CBFCDCE70}" destId="{EAA213F9-D95D-4F89-A873-071E0B83983F}" srcOrd="1" destOrd="0" parTransId="{8B1AE76E-232D-49B9-B721-9040CCE20125}" sibTransId="{65D4A62A-C94F-4742-A625-74DF2937D70B}"/>
    <dgm:cxn modelId="{C7A8DD69-4235-4E03-AF26-CCFC225C819F}" type="presOf" srcId="{87DC3E6F-B941-4D0A-BB76-F41CBFCDCE70}" destId="{0B506E7E-1A96-48E5-90E8-9988E658ABE7}" srcOrd="0" destOrd="0" presId="urn:microsoft.com/office/officeart/2005/8/layout/chevron1"/>
    <dgm:cxn modelId="{0963C184-09E5-4CBE-9DF2-0E132C0585EC}" srcId="{87DC3E6F-B941-4D0A-BB76-F41CBFCDCE70}" destId="{D27CA483-9C66-46CF-8A6D-63D769E0D246}" srcOrd="2" destOrd="0" parTransId="{6DCD481C-E5FB-496C-BA06-75883956C2B3}" sibTransId="{D177F3C8-A59F-4902-A70E-B5C51CB9D0A7}"/>
    <dgm:cxn modelId="{51E98585-F79C-4CDD-B71B-6B34052C6EB8}" srcId="{87DC3E6F-B941-4D0A-BB76-F41CBFCDCE70}" destId="{D9FC36B3-CCB2-431D-8D9F-B6F0D9F9DD28}" srcOrd="0" destOrd="0" parTransId="{C9917936-D2F8-4139-A29A-4F2D68A3ADD1}" sibTransId="{861AC7D3-A59A-4882-A03F-C3DA9F373A9F}"/>
    <dgm:cxn modelId="{FD3CC2D7-6D0B-4849-84B1-E04143BB75E9}" type="presOf" srcId="{EAA213F9-D95D-4F89-A873-071E0B83983F}" destId="{2755F743-7D63-4AD6-A4E1-8C5A0A35099C}" srcOrd="0" destOrd="0" presId="urn:microsoft.com/office/officeart/2005/8/layout/chevron1"/>
    <dgm:cxn modelId="{028DF4DA-D839-4615-903F-E06E4ABA4639}" type="presParOf" srcId="{0B506E7E-1A96-48E5-90E8-9988E658ABE7}" destId="{A46ACB7A-B478-49EF-88B9-AB037F4FD72C}" srcOrd="0" destOrd="0" presId="urn:microsoft.com/office/officeart/2005/8/layout/chevron1"/>
    <dgm:cxn modelId="{1D1F3E91-ED9A-4C48-8545-82CC42FC792D}" type="presParOf" srcId="{0B506E7E-1A96-48E5-90E8-9988E658ABE7}" destId="{53892DBE-F448-4C67-A941-0584D72A105B}" srcOrd="1" destOrd="0" presId="urn:microsoft.com/office/officeart/2005/8/layout/chevron1"/>
    <dgm:cxn modelId="{05256963-08F9-4825-9110-B6190B3D6175}" type="presParOf" srcId="{0B506E7E-1A96-48E5-90E8-9988E658ABE7}" destId="{2755F743-7D63-4AD6-A4E1-8C5A0A35099C}" srcOrd="2" destOrd="0" presId="urn:microsoft.com/office/officeart/2005/8/layout/chevron1"/>
    <dgm:cxn modelId="{F80799E9-BF59-45D6-B5AA-C23F093F6317}" type="presParOf" srcId="{0B506E7E-1A96-48E5-90E8-9988E658ABE7}" destId="{2C5D011F-EA30-4EA8-91EE-18E262F1BBA0}" srcOrd="3" destOrd="0" presId="urn:microsoft.com/office/officeart/2005/8/layout/chevron1"/>
    <dgm:cxn modelId="{B6531C6A-8103-404A-8C0E-2FD530634C02}" type="presParOf" srcId="{0B506E7E-1A96-48E5-90E8-9988E658ABE7}" destId="{1C911962-285B-43E9-9CEF-258940E676B3}"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DE727A-5613-4242-8591-DFC691D1ADAD}" type="doc">
      <dgm:prSet loTypeId="urn:microsoft.com/office/officeart/2005/8/layout/cycle5" loCatId="cycle" qsTypeId="urn:microsoft.com/office/officeart/2005/8/quickstyle/simple5" qsCatId="simple" csTypeId="urn:microsoft.com/office/officeart/2005/8/colors/accent1_2" csCatId="accent1" phldr="1"/>
      <dgm:spPr/>
      <dgm:t>
        <a:bodyPr/>
        <a:lstStyle/>
        <a:p>
          <a:endParaRPr lang="en-GB"/>
        </a:p>
      </dgm:t>
    </dgm:pt>
    <dgm:pt modelId="{BC4E92C0-C601-4DAB-B12B-07CCEB0BDB39}">
      <dgm:prSet phldrT="[Text]"/>
      <dgm:spPr>
        <a:xfrm>
          <a:off x="2321718" y="174"/>
          <a:ext cx="1452562" cy="944165"/>
        </a:xfrm>
        <a:prstGeom prst="roundRect">
          <a:avLst/>
        </a:prstGeom>
        <a:solidFill>
          <a:srgbClr val="00408B"/>
        </a:solidFill>
        <a:ln>
          <a:noFill/>
        </a:ln>
        <a:effectLst>
          <a:outerShdw blurRad="57150" dist="19050" dir="5400000" algn="ctr" rotWithShape="0">
            <a:srgbClr val="000000">
              <a:alpha val="63000"/>
            </a:srgbClr>
          </a:outerShdw>
        </a:effectLst>
      </dgm:spPr>
      <dgm:t>
        <a:bodyPr/>
        <a:lstStyle/>
        <a:p>
          <a:pPr>
            <a:buNone/>
          </a:pPr>
          <a:r>
            <a:rPr lang="cy-GB" b="1" noProof="0" dirty="0">
              <a:solidFill>
                <a:sysClr val="window" lastClr="FFFFFF"/>
              </a:solidFill>
              <a:latin typeface="Arial" panose="020B0604020202020204" pitchFamily="34" charset="0"/>
              <a:ea typeface="+mn-ea"/>
              <a:cs typeface="Arial" panose="020B0604020202020204" pitchFamily="34" charset="0"/>
            </a:rPr>
            <a:t>Fy agwedd</a:t>
          </a:r>
        </a:p>
        <a:p>
          <a:pPr>
            <a:buNone/>
          </a:pPr>
          <a:r>
            <a:rPr lang="cy-GB" b="1" noProof="0" dirty="0">
              <a:solidFill>
                <a:sysClr val="window" lastClr="FFFFFF"/>
              </a:solidFill>
              <a:latin typeface="Arial" panose="020B0604020202020204" pitchFamily="34" charset="0"/>
              <a:ea typeface="+mn-ea"/>
              <a:cs typeface="Arial" panose="020B0604020202020204" pitchFamily="34" charset="0"/>
            </a:rPr>
            <a:t>My attitude</a:t>
          </a:r>
        </a:p>
      </dgm:t>
    </dgm:pt>
    <dgm:pt modelId="{413205F8-0AC9-48F9-B54D-AB5EBDE68180}" type="parTrans" cxnId="{E271F466-9885-42F4-8B3F-F7E4F22A11F1}">
      <dgm:prSet/>
      <dgm:spPr/>
      <dgm:t>
        <a:bodyPr/>
        <a:lstStyle/>
        <a:p>
          <a:endParaRPr lang="en-GB" b="1"/>
        </a:p>
      </dgm:t>
    </dgm:pt>
    <dgm:pt modelId="{43F6AB20-0850-4588-BE44-A0009A5B861E}" type="sibTrans" cxnId="{E271F466-9885-42F4-8B3F-F7E4F22A11F1}">
      <dgm:prSet/>
      <dgm:spPr>
        <a:xfrm>
          <a:off x="1488257" y="472257"/>
          <a:ext cx="3119485" cy="3119485"/>
        </a:xfrm>
        <a:custGeom>
          <a:avLst/>
          <a:gdLst/>
          <a:ahLst/>
          <a:cxnLst/>
          <a:rect l="0" t="0" r="0" b="0"/>
          <a:pathLst>
            <a:path>
              <a:moveTo>
                <a:pt x="2486503" y="305186"/>
              </a:moveTo>
              <a:arcTo wR="1559742" hR="1559742" stAng="18387232" swAng="1633569"/>
            </a:path>
          </a:pathLst>
        </a:custGeom>
        <a:noFill/>
        <a:ln w="31750" cap="flat" cmpd="sng" algn="ctr">
          <a:solidFill>
            <a:srgbClr val="D10373"/>
          </a:solidFill>
          <a:prstDash val="solid"/>
          <a:miter lim="800000"/>
          <a:tailEnd type="arrow"/>
        </a:ln>
        <a:effectLst/>
      </dgm:spPr>
      <dgm:t>
        <a:bodyPr/>
        <a:lstStyle/>
        <a:p>
          <a:endParaRPr lang="en-GB" b="1"/>
        </a:p>
      </dgm:t>
    </dgm:pt>
    <dgm:pt modelId="{CC42F9E8-D1D0-4036-AE17-74B21B596AB2}">
      <dgm:prSet phldrT="[Text]" custT="1"/>
      <dgm:spPr>
        <a:xfrm>
          <a:off x="3881461" y="1559917"/>
          <a:ext cx="1452562" cy="944165"/>
        </a:xfrm>
        <a:prstGeom prst="roundRect">
          <a:avLst/>
        </a:prstGeom>
        <a:solidFill>
          <a:srgbClr val="00408B"/>
        </a:solidFill>
        <a:ln>
          <a:noFill/>
        </a:ln>
        <a:effectLst>
          <a:outerShdw blurRad="57150" dist="19050" dir="5400000" algn="ctr" rotWithShape="0">
            <a:srgbClr val="000000">
              <a:alpha val="63000"/>
            </a:srgbClr>
          </a:outerShdw>
        </a:effectLst>
      </dgm:spPr>
      <dgm:t>
        <a:bodyPr/>
        <a:lstStyle/>
        <a:p>
          <a:pPr marL="0" lvl="0" algn="ctr" defTabSz="622300">
            <a:lnSpc>
              <a:spcPct val="90000"/>
            </a:lnSpc>
            <a:spcBef>
              <a:spcPct val="0"/>
            </a:spcBef>
            <a:spcAft>
              <a:spcPct val="35000"/>
            </a:spcAft>
            <a:buNone/>
          </a:pPr>
          <a:r>
            <a:rPr lang="cy-GB" sz="1400" b="1" kern="1200" noProof="0" dirty="0">
              <a:solidFill>
                <a:sysClr val="window" lastClr="FFFFFF"/>
              </a:solidFill>
              <a:latin typeface="Arial" panose="020B0604020202020204" pitchFamily="34" charset="0"/>
              <a:ea typeface="+mn-ea"/>
              <a:cs typeface="Arial" panose="020B0604020202020204" pitchFamily="34" charset="0"/>
            </a:rPr>
            <a:t>Fy ymddygiad</a:t>
          </a:r>
        </a:p>
        <a:p>
          <a:pPr marL="0" lvl="0" algn="ctr" defTabSz="622300">
            <a:lnSpc>
              <a:spcPct val="90000"/>
            </a:lnSpc>
            <a:spcBef>
              <a:spcPct val="0"/>
            </a:spcBef>
            <a:spcAft>
              <a:spcPct val="35000"/>
            </a:spcAft>
            <a:buNone/>
          </a:pPr>
          <a:r>
            <a:rPr lang="cy-GB" sz="1400" b="1" kern="1200" noProof="0" dirty="0">
              <a:solidFill>
                <a:sysClr val="window" lastClr="FFFFFF"/>
              </a:solidFill>
              <a:latin typeface="Arial" panose="020B0604020202020204" pitchFamily="34" charset="0"/>
              <a:ea typeface="+mn-ea"/>
              <a:cs typeface="Arial" panose="020B0604020202020204" pitchFamily="34" charset="0"/>
            </a:rPr>
            <a:t>My behaviour</a:t>
          </a:r>
        </a:p>
      </dgm:t>
    </dgm:pt>
    <dgm:pt modelId="{7D65D9F2-4B04-416D-B6AC-54EE0459D2B4}" type="parTrans" cxnId="{4BFEBCB9-5237-4050-920A-0AA8EA49003B}">
      <dgm:prSet/>
      <dgm:spPr/>
      <dgm:t>
        <a:bodyPr/>
        <a:lstStyle/>
        <a:p>
          <a:endParaRPr lang="en-GB" b="1"/>
        </a:p>
      </dgm:t>
    </dgm:pt>
    <dgm:pt modelId="{CF953ACD-44F6-4857-8B73-4FFAC2DC5693}" type="sibTrans" cxnId="{4BFEBCB9-5237-4050-920A-0AA8EA49003B}">
      <dgm:prSet/>
      <dgm:spPr>
        <a:xfrm>
          <a:off x="1488257" y="472257"/>
          <a:ext cx="3119485" cy="3119485"/>
        </a:xfrm>
        <a:custGeom>
          <a:avLst/>
          <a:gdLst/>
          <a:ahLst/>
          <a:cxnLst/>
          <a:rect l="0" t="0" r="0" b="0"/>
          <a:pathLst>
            <a:path>
              <a:moveTo>
                <a:pt x="2957789" y="2251307"/>
              </a:moveTo>
              <a:arcTo wR="1559742" hR="1559742" stAng="1579199" swAng="1633569"/>
            </a:path>
          </a:pathLst>
        </a:custGeom>
        <a:noFill/>
        <a:ln w="31750" cap="flat" cmpd="sng" algn="ctr">
          <a:solidFill>
            <a:srgbClr val="D10373"/>
          </a:solidFill>
          <a:prstDash val="solid"/>
          <a:miter lim="800000"/>
          <a:tailEnd type="arrow"/>
        </a:ln>
        <a:effectLst/>
      </dgm:spPr>
      <dgm:t>
        <a:bodyPr/>
        <a:lstStyle/>
        <a:p>
          <a:endParaRPr lang="en-GB" b="1"/>
        </a:p>
      </dgm:t>
    </dgm:pt>
    <dgm:pt modelId="{BFC2789D-9670-4F5A-843D-13EA7B045966}">
      <dgm:prSet phldrT="[Text]" custT="1"/>
      <dgm:spPr>
        <a:xfrm>
          <a:off x="2321718" y="3119659"/>
          <a:ext cx="1452562" cy="944165"/>
        </a:xfrm>
        <a:prstGeom prst="roundRect">
          <a:avLst/>
        </a:prstGeom>
        <a:solidFill>
          <a:srgbClr val="9EAB05"/>
        </a:solidFill>
        <a:ln>
          <a:noFill/>
        </a:ln>
        <a:effectLst>
          <a:outerShdw blurRad="57150" dist="19050" dir="5400000" algn="ctr" rotWithShape="0">
            <a:srgbClr val="000000">
              <a:alpha val="63000"/>
            </a:srgbClr>
          </a:outerShdw>
        </a:effectLst>
      </dgm:spPr>
      <dgm:t>
        <a:bodyPr/>
        <a:lstStyle/>
        <a:p>
          <a:pPr>
            <a:buNone/>
          </a:pPr>
          <a:r>
            <a:rPr lang="cy-GB" sz="1400" b="1" kern="1200" noProof="0" dirty="0">
              <a:solidFill>
                <a:sysClr val="window" lastClr="FFFFFF"/>
              </a:solidFill>
              <a:latin typeface="Arial" panose="020B0604020202020204" pitchFamily="34" charset="0"/>
              <a:ea typeface="+mn-ea"/>
              <a:cs typeface="Arial" panose="020B0604020202020204" pitchFamily="34" charset="0"/>
            </a:rPr>
            <a:t>Eich agwedd</a:t>
          </a:r>
        </a:p>
        <a:p>
          <a:pPr>
            <a:buNone/>
          </a:pPr>
          <a:r>
            <a:rPr lang="cy-GB" sz="1400" b="1" kern="1200" noProof="0" dirty="0">
              <a:solidFill>
                <a:sysClr val="window" lastClr="FFFFFF"/>
              </a:solidFill>
              <a:latin typeface="Arial" panose="020B0604020202020204" pitchFamily="34" charset="0"/>
              <a:ea typeface="+mn-ea"/>
              <a:cs typeface="Arial" panose="020B0604020202020204" pitchFamily="34" charset="0"/>
            </a:rPr>
            <a:t>Your attitude</a:t>
          </a:r>
        </a:p>
      </dgm:t>
    </dgm:pt>
    <dgm:pt modelId="{85A640DB-74A9-42EE-9655-9F9870B315B1}" type="parTrans" cxnId="{7CBFAAB7-8B6A-4FCE-A412-B4303DD045CE}">
      <dgm:prSet/>
      <dgm:spPr/>
      <dgm:t>
        <a:bodyPr/>
        <a:lstStyle/>
        <a:p>
          <a:endParaRPr lang="en-GB" b="1"/>
        </a:p>
      </dgm:t>
    </dgm:pt>
    <dgm:pt modelId="{336C1C85-743E-476B-B124-98C224FE00E0}" type="sibTrans" cxnId="{7CBFAAB7-8B6A-4FCE-A412-B4303DD045CE}">
      <dgm:prSet/>
      <dgm:spPr>
        <a:xfrm>
          <a:off x="1488257" y="472257"/>
          <a:ext cx="3119485" cy="3119485"/>
        </a:xfrm>
        <a:custGeom>
          <a:avLst/>
          <a:gdLst/>
          <a:ahLst/>
          <a:cxnLst/>
          <a:rect l="0" t="0" r="0" b="0"/>
          <a:pathLst>
            <a:path>
              <a:moveTo>
                <a:pt x="632981" y="2814299"/>
              </a:moveTo>
              <a:arcTo wR="1559742" hR="1559742" stAng="7587232" swAng="1633569"/>
            </a:path>
          </a:pathLst>
        </a:custGeom>
        <a:noFill/>
        <a:ln w="31750" cap="flat" cmpd="sng" algn="ctr">
          <a:solidFill>
            <a:srgbClr val="D10373"/>
          </a:solidFill>
          <a:prstDash val="solid"/>
          <a:miter lim="800000"/>
          <a:tailEnd type="arrow"/>
        </a:ln>
        <a:effectLst/>
      </dgm:spPr>
      <dgm:t>
        <a:bodyPr/>
        <a:lstStyle/>
        <a:p>
          <a:endParaRPr lang="en-GB" b="1"/>
        </a:p>
      </dgm:t>
    </dgm:pt>
    <dgm:pt modelId="{B6650D7F-6821-4682-B58E-A0EB73234E38}">
      <dgm:prSet phldrT="[Text]" custT="1"/>
      <dgm:spPr>
        <a:xfrm>
          <a:off x="761975" y="1559917"/>
          <a:ext cx="1452562" cy="944165"/>
        </a:xfrm>
        <a:prstGeom prst="roundRect">
          <a:avLst/>
        </a:prstGeom>
        <a:solidFill>
          <a:srgbClr val="9EAB05"/>
        </a:solidFill>
        <a:ln>
          <a:noFill/>
        </a:ln>
        <a:effectLst>
          <a:outerShdw blurRad="57150" dist="19050" dir="5400000" algn="ctr" rotWithShape="0">
            <a:srgbClr val="000000">
              <a:alpha val="63000"/>
            </a:srgbClr>
          </a:outerShdw>
        </a:effectLst>
      </dgm:spPr>
      <dgm:t>
        <a:bodyPr/>
        <a:lstStyle/>
        <a:p>
          <a:pPr>
            <a:buNone/>
          </a:pPr>
          <a:r>
            <a:rPr lang="cy-GB" sz="1400" b="1" kern="1200" noProof="0" dirty="0">
              <a:solidFill>
                <a:sysClr val="window" lastClr="FFFFFF"/>
              </a:solidFill>
              <a:latin typeface="Arial" panose="020B0604020202020204" pitchFamily="34" charset="0"/>
              <a:ea typeface="+mn-ea"/>
              <a:cs typeface="Arial" panose="020B0604020202020204" pitchFamily="34" charset="0"/>
            </a:rPr>
            <a:t>Eich ymddygiad</a:t>
          </a:r>
        </a:p>
        <a:p>
          <a:pPr>
            <a:buNone/>
          </a:pPr>
          <a:r>
            <a:rPr lang="cy-GB" sz="1400" b="1" kern="1200" noProof="0" dirty="0">
              <a:solidFill>
                <a:sysClr val="window" lastClr="FFFFFF"/>
              </a:solidFill>
              <a:latin typeface="Arial" panose="020B0604020202020204" pitchFamily="34" charset="0"/>
              <a:ea typeface="+mn-ea"/>
              <a:cs typeface="Arial" panose="020B0604020202020204" pitchFamily="34" charset="0"/>
            </a:rPr>
            <a:t>Your behaviour</a:t>
          </a:r>
        </a:p>
      </dgm:t>
    </dgm:pt>
    <dgm:pt modelId="{EA8CA019-1CC2-4A32-9CB4-F08B78A64DC2}" type="parTrans" cxnId="{C026C8B4-CE4F-4900-B236-48AF33B4D2CD}">
      <dgm:prSet/>
      <dgm:spPr/>
      <dgm:t>
        <a:bodyPr/>
        <a:lstStyle/>
        <a:p>
          <a:endParaRPr lang="en-GB" b="1"/>
        </a:p>
      </dgm:t>
    </dgm:pt>
    <dgm:pt modelId="{6C578B8C-B2E5-4575-BAF3-F95B46381C5D}" type="sibTrans" cxnId="{C026C8B4-CE4F-4900-B236-48AF33B4D2CD}">
      <dgm:prSet/>
      <dgm:spPr>
        <a:xfrm>
          <a:off x="1488257" y="472257"/>
          <a:ext cx="3119485" cy="3119485"/>
        </a:xfrm>
        <a:custGeom>
          <a:avLst/>
          <a:gdLst/>
          <a:ahLst/>
          <a:cxnLst/>
          <a:rect l="0" t="0" r="0" b="0"/>
          <a:pathLst>
            <a:path>
              <a:moveTo>
                <a:pt x="161695" y="868178"/>
              </a:moveTo>
              <a:arcTo wR="1559742" hR="1559742" stAng="12379199" swAng="1633569"/>
            </a:path>
          </a:pathLst>
        </a:custGeom>
        <a:noFill/>
        <a:ln w="31750" cap="flat" cmpd="sng" algn="ctr">
          <a:solidFill>
            <a:srgbClr val="D10373"/>
          </a:solidFill>
          <a:prstDash val="solid"/>
          <a:miter lim="800000"/>
          <a:tailEnd type="arrow"/>
        </a:ln>
        <a:effectLst/>
      </dgm:spPr>
      <dgm:t>
        <a:bodyPr/>
        <a:lstStyle/>
        <a:p>
          <a:endParaRPr lang="en-GB" b="1"/>
        </a:p>
      </dgm:t>
    </dgm:pt>
    <dgm:pt modelId="{8D620190-E42B-402C-890A-3184AEACD96E}" type="pres">
      <dgm:prSet presAssocID="{56DE727A-5613-4242-8591-DFC691D1ADAD}" presName="cycle" presStyleCnt="0">
        <dgm:presLayoutVars>
          <dgm:dir/>
          <dgm:resizeHandles val="exact"/>
        </dgm:presLayoutVars>
      </dgm:prSet>
      <dgm:spPr/>
    </dgm:pt>
    <dgm:pt modelId="{D6E7B7E5-26A2-4535-93D7-CCD0255D8D43}" type="pres">
      <dgm:prSet presAssocID="{BC4E92C0-C601-4DAB-B12B-07CCEB0BDB39}" presName="node" presStyleLbl="node1" presStyleIdx="0" presStyleCnt="4">
        <dgm:presLayoutVars>
          <dgm:bulletEnabled val="1"/>
        </dgm:presLayoutVars>
      </dgm:prSet>
      <dgm:spPr/>
    </dgm:pt>
    <dgm:pt modelId="{FEDCEA85-1CA5-421F-8255-246066F62DA0}" type="pres">
      <dgm:prSet presAssocID="{BC4E92C0-C601-4DAB-B12B-07CCEB0BDB39}" presName="spNode" presStyleCnt="0"/>
      <dgm:spPr/>
    </dgm:pt>
    <dgm:pt modelId="{ED9F60C5-0F09-405E-856E-215AC6D696C8}" type="pres">
      <dgm:prSet presAssocID="{43F6AB20-0850-4588-BE44-A0009A5B861E}" presName="sibTrans" presStyleLbl="sibTrans1D1" presStyleIdx="0" presStyleCnt="4"/>
      <dgm:spPr/>
    </dgm:pt>
    <dgm:pt modelId="{C97A8074-C225-4784-9035-B9740CCB711B}" type="pres">
      <dgm:prSet presAssocID="{CC42F9E8-D1D0-4036-AE17-74B21B596AB2}" presName="node" presStyleLbl="node1" presStyleIdx="1" presStyleCnt="4" custRadScaleRad="99123" custRadScaleInc="782">
        <dgm:presLayoutVars>
          <dgm:bulletEnabled val="1"/>
        </dgm:presLayoutVars>
      </dgm:prSet>
      <dgm:spPr/>
    </dgm:pt>
    <dgm:pt modelId="{84FDB10C-EE36-4B9A-882E-2E4670BADED6}" type="pres">
      <dgm:prSet presAssocID="{CC42F9E8-D1D0-4036-AE17-74B21B596AB2}" presName="spNode" presStyleCnt="0"/>
      <dgm:spPr/>
    </dgm:pt>
    <dgm:pt modelId="{30EB8846-4C17-422F-981E-68D0A12F2724}" type="pres">
      <dgm:prSet presAssocID="{CF953ACD-44F6-4857-8B73-4FFAC2DC5693}" presName="sibTrans" presStyleLbl="sibTrans1D1" presStyleIdx="1" presStyleCnt="4"/>
      <dgm:spPr/>
    </dgm:pt>
    <dgm:pt modelId="{A842E5EF-EA97-4C0A-A741-FB04796CEA31}" type="pres">
      <dgm:prSet presAssocID="{BFC2789D-9670-4F5A-843D-13EA7B045966}" presName="node" presStyleLbl="node1" presStyleIdx="2" presStyleCnt="4" custRadScaleRad="100100" custRadScaleInc="-2131">
        <dgm:presLayoutVars>
          <dgm:bulletEnabled val="1"/>
        </dgm:presLayoutVars>
      </dgm:prSet>
      <dgm:spPr/>
    </dgm:pt>
    <dgm:pt modelId="{87A75C5A-78F1-4823-9921-D6AC178FFE2E}" type="pres">
      <dgm:prSet presAssocID="{BFC2789D-9670-4F5A-843D-13EA7B045966}" presName="spNode" presStyleCnt="0"/>
      <dgm:spPr/>
    </dgm:pt>
    <dgm:pt modelId="{2B3A8E3E-7304-4005-A963-885FEFAC3516}" type="pres">
      <dgm:prSet presAssocID="{336C1C85-743E-476B-B124-98C224FE00E0}" presName="sibTrans" presStyleLbl="sibTrans1D1" presStyleIdx="2" presStyleCnt="4"/>
      <dgm:spPr/>
    </dgm:pt>
    <dgm:pt modelId="{A0D73603-4FE8-45C4-9451-51936684D065}" type="pres">
      <dgm:prSet presAssocID="{B6650D7F-6821-4682-B58E-A0EB73234E38}" presName="node" presStyleLbl="node1" presStyleIdx="3" presStyleCnt="4">
        <dgm:presLayoutVars>
          <dgm:bulletEnabled val="1"/>
        </dgm:presLayoutVars>
      </dgm:prSet>
      <dgm:spPr/>
    </dgm:pt>
    <dgm:pt modelId="{229CCEA1-1A7F-41A8-93CB-8FE946EB53D3}" type="pres">
      <dgm:prSet presAssocID="{B6650D7F-6821-4682-B58E-A0EB73234E38}" presName="spNode" presStyleCnt="0"/>
      <dgm:spPr/>
    </dgm:pt>
    <dgm:pt modelId="{D171735F-100B-4166-8415-5A43CD5EE4C3}" type="pres">
      <dgm:prSet presAssocID="{6C578B8C-B2E5-4575-BAF3-F95B46381C5D}" presName="sibTrans" presStyleLbl="sibTrans1D1" presStyleIdx="3" presStyleCnt="4"/>
      <dgm:spPr/>
    </dgm:pt>
  </dgm:ptLst>
  <dgm:cxnLst>
    <dgm:cxn modelId="{163BBF0F-44AA-4D1F-904D-0B177F78A760}" type="presOf" srcId="{BC4E92C0-C601-4DAB-B12B-07CCEB0BDB39}" destId="{D6E7B7E5-26A2-4535-93D7-CCD0255D8D43}" srcOrd="0" destOrd="0" presId="urn:microsoft.com/office/officeart/2005/8/layout/cycle5"/>
    <dgm:cxn modelId="{F96AC92D-0A6D-43F0-BA74-20AEC9F4A79D}" type="presOf" srcId="{56DE727A-5613-4242-8591-DFC691D1ADAD}" destId="{8D620190-E42B-402C-890A-3184AEACD96E}" srcOrd="0" destOrd="0" presId="urn:microsoft.com/office/officeart/2005/8/layout/cycle5"/>
    <dgm:cxn modelId="{6E218935-3B10-4842-9261-D4B486F92A0B}" type="presOf" srcId="{BFC2789D-9670-4F5A-843D-13EA7B045966}" destId="{A842E5EF-EA97-4C0A-A741-FB04796CEA31}" srcOrd="0" destOrd="0" presId="urn:microsoft.com/office/officeart/2005/8/layout/cycle5"/>
    <dgm:cxn modelId="{483F363F-F0F5-4503-ADE0-4057FA4726C1}" type="presOf" srcId="{CF953ACD-44F6-4857-8B73-4FFAC2DC5693}" destId="{30EB8846-4C17-422F-981E-68D0A12F2724}" srcOrd="0" destOrd="0" presId="urn:microsoft.com/office/officeart/2005/8/layout/cycle5"/>
    <dgm:cxn modelId="{E271F466-9885-42F4-8B3F-F7E4F22A11F1}" srcId="{56DE727A-5613-4242-8591-DFC691D1ADAD}" destId="{BC4E92C0-C601-4DAB-B12B-07CCEB0BDB39}" srcOrd="0" destOrd="0" parTransId="{413205F8-0AC9-48F9-B54D-AB5EBDE68180}" sibTransId="{43F6AB20-0850-4588-BE44-A0009A5B861E}"/>
    <dgm:cxn modelId="{9BAA6770-8746-4725-B5EE-FA03632344B0}" type="presOf" srcId="{336C1C85-743E-476B-B124-98C224FE00E0}" destId="{2B3A8E3E-7304-4005-A963-885FEFAC3516}" srcOrd="0" destOrd="0" presId="urn:microsoft.com/office/officeart/2005/8/layout/cycle5"/>
    <dgm:cxn modelId="{C026C8B4-CE4F-4900-B236-48AF33B4D2CD}" srcId="{56DE727A-5613-4242-8591-DFC691D1ADAD}" destId="{B6650D7F-6821-4682-B58E-A0EB73234E38}" srcOrd="3" destOrd="0" parTransId="{EA8CA019-1CC2-4A32-9CB4-F08B78A64DC2}" sibTransId="{6C578B8C-B2E5-4575-BAF3-F95B46381C5D}"/>
    <dgm:cxn modelId="{7CBFAAB7-8B6A-4FCE-A412-B4303DD045CE}" srcId="{56DE727A-5613-4242-8591-DFC691D1ADAD}" destId="{BFC2789D-9670-4F5A-843D-13EA7B045966}" srcOrd="2" destOrd="0" parTransId="{85A640DB-74A9-42EE-9655-9F9870B315B1}" sibTransId="{336C1C85-743E-476B-B124-98C224FE00E0}"/>
    <dgm:cxn modelId="{4BFEBCB9-5237-4050-920A-0AA8EA49003B}" srcId="{56DE727A-5613-4242-8591-DFC691D1ADAD}" destId="{CC42F9E8-D1D0-4036-AE17-74B21B596AB2}" srcOrd="1" destOrd="0" parTransId="{7D65D9F2-4B04-416D-B6AC-54EE0459D2B4}" sibTransId="{CF953ACD-44F6-4857-8B73-4FFAC2DC5693}"/>
    <dgm:cxn modelId="{EEC9BBBE-AD6C-427D-9C6D-01E2951CF92D}" type="presOf" srcId="{6C578B8C-B2E5-4575-BAF3-F95B46381C5D}" destId="{D171735F-100B-4166-8415-5A43CD5EE4C3}" srcOrd="0" destOrd="0" presId="urn:microsoft.com/office/officeart/2005/8/layout/cycle5"/>
    <dgm:cxn modelId="{DDB8BDC3-E7E5-4F51-9F37-E9885D79B4C6}" type="presOf" srcId="{B6650D7F-6821-4682-B58E-A0EB73234E38}" destId="{A0D73603-4FE8-45C4-9451-51936684D065}" srcOrd="0" destOrd="0" presId="urn:microsoft.com/office/officeart/2005/8/layout/cycle5"/>
    <dgm:cxn modelId="{0BFC66DD-551E-40AC-920E-A315C0A67B7C}" type="presOf" srcId="{43F6AB20-0850-4588-BE44-A0009A5B861E}" destId="{ED9F60C5-0F09-405E-856E-215AC6D696C8}" srcOrd="0" destOrd="0" presId="urn:microsoft.com/office/officeart/2005/8/layout/cycle5"/>
    <dgm:cxn modelId="{7CC181FD-9351-45A0-9235-A1BDBF02BD96}" type="presOf" srcId="{CC42F9E8-D1D0-4036-AE17-74B21B596AB2}" destId="{C97A8074-C225-4784-9035-B9740CCB711B}" srcOrd="0" destOrd="0" presId="urn:microsoft.com/office/officeart/2005/8/layout/cycle5"/>
    <dgm:cxn modelId="{77EF3CC4-256F-4442-9874-754F36B4901B}" type="presParOf" srcId="{8D620190-E42B-402C-890A-3184AEACD96E}" destId="{D6E7B7E5-26A2-4535-93D7-CCD0255D8D43}" srcOrd="0" destOrd="0" presId="urn:microsoft.com/office/officeart/2005/8/layout/cycle5"/>
    <dgm:cxn modelId="{8C2458B5-C88F-483F-B459-97C2781E54B0}" type="presParOf" srcId="{8D620190-E42B-402C-890A-3184AEACD96E}" destId="{FEDCEA85-1CA5-421F-8255-246066F62DA0}" srcOrd="1" destOrd="0" presId="urn:microsoft.com/office/officeart/2005/8/layout/cycle5"/>
    <dgm:cxn modelId="{EB885C7B-910F-4F81-849F-E9EDB0DBB45B}" type="presParOf" srcId="{8D620190-E42B-402C-890A-3184AEACD96E}" destId="{ED9F60C5-0F09-405E-856E-215AC6D696C8}" srcOrd="2" destOrd="0" presId="urn:microsoft.com/office/officeart/2005/8/layout/cycle5"/>
    <dgm:cxn modelId="{BCBBBD50-5880-44BD-9F16-995F49E229CE}" type="presParOf" srcId="{8D620190-E42B-402C-890A-3184AEACD96E}" destId="{C97A8074-C225-4784-9035-B9740CCB711B}" srcOrd="3" destOrd="0" presId="urn:microsoft.com/office/officeart/2005/8/layout/cycle5"/>
    <dgm:cxn modelId="{745E3630-EA04-4EA9-B503-50D2DF72860A}" type="presParOf" srcId="{8D620190-E42B-402C-890A-3184AEACD96E}" destId="{84FDB10C-EE36-4B9A-882E-2E4670BADED6}" srcOrd="4" destOrd="0" presId="urn:microsoft.com/office/officeart/2005/8/layout/cycle5"/>
    <dgm:cxn modelId="{01627453-A6D1-4541-87E0-C7975A01E170}" type="presParOf" srcId="{8D620190-E42B-402C-890A-3184AEACD96E}" destId="{30EB8846-4C17-422F-981E-68D0A12F2724}" srcOrd="5" destOrd="0" presId="urn:microsoft.com/office/officeart/2005/8/layout/cycle5"/>
    <dgm:cxn modelId="{2EFD1B19-94E3-4774-98EF-329B34F927D7}" type="presParOf" srcId="{8D620190-E42B-402C-890A-3184AEACD96E}" destId="{A842E5EF-EA97-4C0A-A741-FB04796CEA31}" srcOrd="6" destOrd="0" presId="urn:microsoft.com/office/officeart/2005/8/layout/cycle5"/>
    <dgm:cxn modelId="{9D908839-8D4C-471E-B837-553CA47CC956}" type="presParOf" srcId="{8D620190-E42B-402C-890A-3184AEACD96E}" destId="{87A75C5A-78F1-4823-9921-D6AC178FFE2E}" srcOrd="7" destOrd="0" presId="urn:microsoft.com/office/officeart/2005/8/layout/cycle5"/>
    <dgm:cxn modelId="{12582D8F-E61F-4AFF-922D-0A07C3DBEC02}" type="presParOf" srcId="{8D620190-E42B-402C-890A-3184AEACD96E}" destId="{2B3A8E3E-7304-4005-A963-885FEFAC3516}" srcOrd="8" destOrd="0" presId="urn:microsoft.com/office/officeart/2005/8/layout/cycle5"/>
    <dgm:cxn modelId="{B0F4787A-0194-4126-9ED7-C081C5DE9BC2}" type="presParOf" srcId="{8D620190-E42B-402C-890A-3184AEACD96E}" destId="{A0D73603-4FE8-45C4-9451-51936684D065}" srcOrd="9" destOrd="0" presId="urn:microsoft.com/office/officeart/2005/8/layout/cycle5"/>
    <dgm:cxn modelId="{C67C0AB0-7C6A-4C45-A675-A3D7320CD0FF}" type="presParOf" srcId="{8D620190-E42B-402C-890A-3184AEACD96E}" destId="{229CCEA1-1A7F-41A8-93CB-8FE946EB53D3}" srcOrd="10" destOrd="0" presId="urn:microsoft.com/office/officeart/2005/8/layout/cycle5"/>
    <dgm:cxn modelId="{8BEF2EE0-1006-46EA-AB4E-61C29F412097}" type="presParOf" srcId="{8D620190-E42B-402C-890A-3184AEACD96E}" destId="{D171735F-100B-4166-8415-5A43CD5EE4C3}"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9645C-1BEB-4A36-9A93-B13ABDDE8205}">
      <dsp:nvSpPr>
        <dsp:cNvPr id="0" name=""/>
        <dsp:cNvSpPr/>
      </dsp:nvSpPr>
      <dsp:spPr>
        <a:xfrm>
          <a:off x="1434601" y="1775194"/>
          <a:ext cx="1180506" cy="1180506"/>
        </a:xfrm>
        <a:prstGeom prst="ellipse">
          <a:avLst/>
        </a:prstGeom>
        <a:solidFill>
          <a:sysClr val="windowText" lastClr="00000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ysClr val="window" lastClr="FFFFFF"/>
              </a:solidFill>
              <a:latin typeface="Arial" panose="020B0604020202020204" pitchFamily="34" charset="0"/>
              <a:ea typeface="+mn-ea"/>
              <a:cs typeface="Arial" panose="020B0604020202020204" pitchFamily="34" charset="0"/>
            </a:rPr>
            <a:t>Carer</a:t>
          </a:r>
        </a:p>
      </dsp:txBody>
      <dsp:txXfrm>
        <a:off x="1607482" y="1948075"/>
        <a:ext cx="834744" cy="834744"/>
      </dsp:txXfrm>
    </dsp:sp>
    <dsp:sp modelId="{A9E10C77-59B5-414E-A0AF-83331F0991FF}">
      <dsp:nvSpPr>
        <dsp:cNvPr id="0" name=""/>
        <dsp:cNvSpPr/>
      </dsp:nvSpPr>
      <dsp:spPr>
        <a:xfrm rot="5400000">
          <a:off x="1899388" y="1344881"/>
          <a:ext cx="250932" cy="401372"/>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dirty="0">
            <a:solidFill>
              <a:sysClr val="window" lastClr="FFFFFF"/>
            </a:solidFill>
            <a:latin typeface="Calibri"/>
            <a:ea typeface="+mn-ea"/>
            <a:cs typeface="+mn-cs"/>
          </a:endParaRPr>
        </a:p>
      </dsp:txBody>
      <dsp:txXfrm>
        <a:off x="1937028" y="1387515"/>
        <a:ext cx="175652" cy="240824"/>
      </dsp:txXfrm>
    </dsp:sp>
    <dsp:sp modelId="{A82F6C57-1B31-4C3D-88FE-5FB7FBBEFAFD}">
      <dsp:nvSpPr>
        <dsp:cNvPr id="0" name=""/>
        <dsp:cNvSpPr/>
      </dsp:nvSpPr>
      <dsp:spPr>
        <a:xfrm>
          <a:off x="1434601" y="121231"/>
          <a:ext cx="1180506" cy="1180506"/>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ysClr val="window" lastClr="FFFFFF"/>
              </a:solidFill>
              <a:latin typeface="Arial" panose="020B0604020202020204" pitchFamily="34" charset="0"/>
              <a:ea typeface="+mn-ea"/>
              <a:cs typeface="Arial" panose="020B0604020202020204" pitchFamily="34" charset="0"/>
            </a:rPr>
            <a:t>Support to navigate the relationship with the person they care for</a:t>
          </a:r>
        </a:p>
      </dsp:txBody>
      <dsp:txXfrm>
        <a:off x="1607482" y="294112"/>
        <a:ext cx="834744" cy="834744"/>
      </dsp:txXfrm>
    </dsp:sp>
    <dsp:sp modelId="{7E77ADC0-9671-4A6E-8E94-1E5536323AF6}">
      <dsp:nvSpPr>
        <dsp:cNvPr id="0" name=""/>
        <dsp:cNvSpPr/>
      </dsp:nvSpPr>
      <dsp:spPr>
        <a:xfrm rot="8661235">
          <a:off x="2609425" y="1754821"/>
          <a:ext cx="250932" cy="401372"/>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dirty="0">
            <a:solidFill>
              <a:sysClr val="window" lastClr="FFFFFF"/>
            </a:solidFill>
            <a:latin typeface="Calibri"/>
            <a:ea typeface="+mn-ea"/>
            <a:cs typeface="+mn-cs"/>
          </a:endParaRPr>
        </a:p>
      </dsp:txBody>
      <dsp:txXfrm>
        <a:off x="2677652" y="1813159"/>
        <a:ext cx="175652" cy="240824"/>
      </dsp:txXfrm>
    </dsp:sp>
    <dsp:sp modelId="{B2FACB38-11CF-411E-B7B5-65BB9241A281}">
      <dsp:nvSpPr>
        <dsp:cNvPr id="0" name=""/>
        <dsp:cNvSpPr/>
      </dsp:nvSpPr>
      <dsp:spPr>
        <a:xfrm>
          <a:off x="2866976" y="948212"/>
          <a:ext cx="1180506" cy="1180506"/>
        </a:xfrm>
        <a:prstGeom prst="ellipse">
          <a:avLst/>
        </a:prstGeom>
        <a:solidFill>
          <a:srgbClr val="9BBB59"/>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355600">
            <a:lnSpc>
              <a:spcPct val="90000"/>
            </a:lnSpc>
            <a:spcBef>
              <a:spcPct val="0"/>
            </a:spcBef>
            <a:spcAft>
              <a:spcPct val="35000"/>
            </a:spcAft>
            <a:buNone/>
          </a:pPr>
          <a:r>
            <a:rPr lang="en-GB" sz="900" b="1" kern="1200" dirty="0">
              <a:solidFill>
                <a:sysClr val="window" lastClr="FFFFFF"/>
              </a:solidFill>
              <a:latin typeface="Arial" panose="020B0604020202020204" pitchFamily="34" charset="0"/>
              <a:ea typeface="+mn-ea"/>
              <a:cs typeface="Arial" panose="020B0604020202020204" pitchFamily="34" charset="0"/>
            </a:rPr>
            <a:t>Support to manage the condition and symptoms</a:t>
          </a:r>
        </a:p>
      </dsp:txBody>
      <dsp:txXfrm>
        <a:off x="3039857" y="1121093"/>
        <a:ext cx="834744" cy="834744"/>
      </dsp:txXfrm>
    </dsp:sp>
    <dsp:sp modelId="{F4177308-525C-46D2-BEE4-9E12DD76CB09}">
      <dsp:nvSpPr>
        <dsp:cNvPr id="0" name=""/>
        <dsp:cNvSpPr/>
      </dsp:nvSpPr>
      <dsp:spPr>
        <a:xfrm rot="12480645">
          <a:off x="2609425" y="2574701"/>
          <a:ext cx="250932" cy="401372"/>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dirty="0">
            <a:solidFill>
              <a:sysClr val="window" lastClr="FFFFFF"/>
            </a:solidFill>
            <a:latin typeface="Calibri"/>
            <a:ea typeface="+mn-ea"/>
            <a:cs typeface="+mn-cs"/>
          </a:endParaRPr>
        </a:p>
      </dsp:txBody>
      <dsp:txXfrm>
        <a:off x="2680296" y="2672652"/>
        <a:ext cx="175652" cy="240824"/>
      </dsp:txXfrm>
    </dsp:sp>
    <dsp:sp modelId="{2156440E-C5A2-4087-A037-DA0E3D2B80A7}">
      <dsp:nvSpPr>
        <dsp:cNvPr id="0" name=""/>
        <dsp:cNvSpPr/>
      </dsp:nvSpPr>
      <dsp:spPr>
        <a:xfrm>
          <a:off x="2866976" y="2602175"/>
          <a:ext cx="1180506" cy="1180506"/>
        </a:xfrm>
        <a:prstGeom prst="ellipse">
          <a:avLst/>
        </a:prstGeom>
        <a:solidFill>
          <a:srgbClr val="C0504D"/>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355600">
            <a:lnSpc>
              <a:spcPct val="90000"/>
            </a:lnSpc>
            <a:spcBef>
              <a:spcPct val="0"/>
            </a:spcBef>
            <a:spcAft>
              <a:spcPct val="35000"/>
            </a:spcAft>
            <a:buNone/>
          </a:pPr>
          <a:r>
            <a:rPr lang="en-GB" sz="900" b="1" kern="1200" dirty="0">
              <a:solidFill>
                <a:sysClr val="window" lastClr="FFFFFF"/>
              </a:solidFill>
              <a:latin typeface="Arial" panose="020B0604020202020204" pitchFamily="34" charset="0"/>
              <a:ea typeface="+mn-ea"/>
              <a:cs typeface="Arial" panose="020B0604020202020204" pitchFamily="34" charset="0"/>
            </a:rPr>
            <a:t>Support to maintain other roles and their sense of identity past carer</a:t>
          </a:r>
        </a:p>
      </dsp:txBody>
      <dsp:txXfrm>
        <a:off x="3039857" y="2775056"/>
        <a:ext cx="834744" cy="834744"/>
      </dsp:txXfrm>
    </dsp:sp>
    <dsp:sp modelId="{462EA889-51AD-4FB0-8F19-EC08484B0137}">
      <dsp:nvSpPr>
        <dsp:cNvPr id="0" name=""/>
        <dsp:cNvSpPr/>
      </dsp:nvSpPr>
      <dsp:spPr>
        <a:xfrm rot="16200000">
          <a:off x="1899388" y="2984641"/>
          <a:ext cx="250932" cy="401372"/>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dirty="0">
            <a:solidFill>
              <a:sysClr val="window" lastClr="FFFFFF"/>
            </a:solidFill>
            <a:latin typeface="Calibri"/>
            <a:ea typeface="+mn-ea"/>
            <a:cs typeface="+mn-cs"/>
          </a:endParaRPr>
        </a:p>
      </dsp:txBody>
      <dsp:txXfrm>
        <a:off x="1937028" y="3102555"/>
        <a:ext cx="175652" cy="240824"/>
      </dsp:txXfrm>
    </dsp:sp>
    <dsp:sp modelId="{AFB46613-6E78-40B0-A709-F4667D4EA903}">
      <dsp:nvSpPr>
        <dsp:cNvPr id="0" name=""/>
        <dsp:cNvSpPr/>
      </dsp:nvSpPr>
      <dsp:spPr>
        <a:xfrm>
          <a:off x="1434601" y="3429157"/>
          <a:ext cx="1180506" cy="1180506"/>
        </a:xfrm>
        <a:prstGeom prst="ellipse">
          <a:avLst/>
        </a:prstGeom>
        <a:solidFill>
          <a:srgbClr val="8064A2"/>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355600">
            <a:lnSpc>
              <a:spcPct val="90000"/>
            </a:lnSpc>
            <a:spcBef>
              <a:spcPct val="0"/>
            </a:spcBef>
            <a:spcAft>
              <a:spcPct val="35000"/>
            </a:spcAft>
            <a:buNone/>
          </a:pPr>
          <a:r>
            <a:rPr lang="en-GB" sz="900" b="1" kern="1200" dirty="0">
              <a:solidFill>
                <a:sysClr val="window" lastClr="FFFFFF"/>
              </a:solidFill>
              <a:latin typeface="Arial" panose="020B0604020202020204" pitchFamily="34" charset="0"/>
              <a:ea typeface="+mn-ea"/>
              <a:cs typeface="Arial" panose="020B0604020202020204" pitchFamily="34" charset="0"/>
            </a:rPr>
            <a:t>Empowered to have equal relationships with professionals</a:t>
          </a:r>
        </a:p>
      </dsp:txBody>
      <dsp:txXfrm>
        <a:off x="1607482" y="3602038"/>
        <a:ext cx="834744" cy="834744"/>
      </dsp:txXfrm>
    </dsp:sp>
    <dsp:sp modelId="{FD6AA0CC-EF3E-4233-BE51-E974B8C6A549}">
      <dsp:nvSpPr>
        <dsp:cNvPr id="0" name=""/>
        <dsp:cNvSpPr/>
      </dsp:nvSpPr>
      <dsp:spPr>
        <a:xfrm rot="19761186">
          <a:off x="1189352" y="2574701"/>
          <a:ext cx="250932" cy="401372"/>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dirty="0">
            <a:solidFill>
              <a:sysClr val="window" lastClr="FFFFFF"/>
            </a:solidFill>
            <a:latin typeface="Calibri"/>
            <a:ea typeface="+mn-ea"/>
            <a:cs typeface="+mn-cs"/>
          </a:endParaRPr>
        </a:p>
      </dsp:txBody>
      <dsp:txXfrm rot="10800000">
        <a:off x="1194609" y="2674162"/>
        <a:ext cx="175652" cy="240824"/>
      </dsp:txXfrm>
    </dsp:sp>
    <dsp:sp modelId="{90078B56-AEA0-4E90-891C-C9FB8125C77A}">
      <dsp:nvSpPr>
        <dsp:cNvPr id="0" name=""/>
        <dsp:cNvSpPr/>
      </dsp:nvSpPr>
      <dsp:spPr>
        <a:xfrm>
          <a:off x="2227" y="2602175"/>
          <a:ext cx="1180506" cy="1180506"/>
        </a:xfrm>
        <a:prstGeom prst="ellipse">
          <a:avLst/>
        </a:prstGeom>
        <a:solidFill>
          <a:srgbClr val="4BACC6"/>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355600">
            <a:lnSpc>
              <a:spcPct val="90000"/>
            </a:lnSpc>
            <a:spcBef>
              <a:spcPct val="0"/>
            </a:spcBef>
            <a:spcAft>
              <a:spcPct val="35000"/>
            </a:spcAft>
            <a:buNone/>
          </a:pPr>
          <a:r>
            <a:rPr lang="en-GB" sz="900" b="1" kern="1200" dirty="0">
              <a:solidFill>
                <a:sysClr val="window" lastClr="FFFFFF"/>
              </a:solidFill>
              <a:latin typeface="Arial" panose="020B0604020202020204" pitchFamily="34" charset="0"/>
              <a:ea typeface="+mn-ea"/>
              <a:cs typeface="Arial" panose="020B0604020202020204" pitchFamily="34" charset="0"/>
            </a:rPr>
            <a:t>Support to navigate relationships with family and friends</a:t>
          </a:r>
        </a:p>
      </dsp:txBody>
      <dsp:txXfrm>
        <a:off x="175108" y="2775056"/>
        <a:ext cx="834744" cy="834744"/>
      </dsp:txXfrm>
    </dsp:sp>
    <dsp:sp modelId="{EA0148A7-C2DF-4AF7-B7E6-059C5EF5D395}">
      <dsp:nvSpPr>
        <dsp:cNvPr id="0" name=""/>
        <dsp:cNvSpPr/>
      </dsp:nvSpPr>
      <dsp:spPr>
        <a:xfrm rot="1898814">
          <a:off x="1189352" y="1754821"/>
          <a:ext cx="250932" cy="401372"/>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dirty="0">
            <a:solidFill>
              <a:sysClr val="window" lastClr="FFFFFF"/>
            </a:solidFill>
            <a:latin typeface="Calibri"/>
            <a:ea typeface="+mn-ea"/>
            <a:cs typeface="+mn-cs"/>
          </a:endParaRPr>
        </a:p>
      </dsp:txBody>
      <dsp:txXfrm rot="10800000">
        <a:off x="1194949" y="1815346"/>
        <a:ext cx="175652" cy="240824"/>
      </dsp:txXfrm>
    </dsp:sp>
    <dsp:sp modelId="{6EDDD6CA-B3CA-4BAA-A0FA-753DD1D989A8}">
      <dsp:nvSpPr>
        <dsp:cNvPr id="0" name=""/>
        <dsp:cNvSpPr/>
      </dsp:nvSpPr>
      <dsp:spPr>
        <a:xfrm>
          <a:off x="2227" y="948212"/>
          <a:ext cx="1180506" cy="1180506"/>
        </a:xfrm>
        <a:prstGeom prst="ellipse">
          <a:avLst/>
        </a:prstGeom>
        <a:solidFill>
          <a:srgbClr val="F79646"/>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ysClr val="window" lastClr="FFFFFF"/>
              </a:solidFill>
              <a:latin typeface="Arial" panose="020B0604020202020204" pitchFamily="34" charset="0"/>
              <a:ea typeface="+mn-ea"/>
              <a:cs typeface="Arial" panose="020B0604020202020204" pitchFamily="34" charset="0"/>
            </a:rPr>
            <a:t>Support to access and be valued by the community they live, work and socialise in</a:t>
          </a:r>
        </a:p>
      </dsp:txBody>
      <dsp:txXfrm>
        <a:off x="175108" y="1121093"/>
        <a:ext cx="834744" cy="8347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22391-C54E-43D5-AEB3-8B6DE1EDFAB8}">
      <dsp:nvSpPr>
        <dsp:cNvPr id="0" name=""/>
        <dsp:cNvSpPr/>
      </dsp:nvSpPr>
      <dsp:spPr>
        <a:xfrm>
          <a:off x="1384597" y="259347"/>
          <a:ext cx="3655958" cy="1269666"/>
        </a:xfrm>
        <a:prstGeom prst="ellipse">
          <a:avLst/>
        </a:prstGeom>
        <a:solidFill>
          <a:schemeClr val="accent6">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01F939-C1C9-463D-BF12-681F3E7BC1C6}">
      <dsp:nvSpPr>
        <dsp:cNvPr id="0" name=""/>
        <dsp:cNvSpPr/>
      </dsp:nvSpPr>
      <dsp:spPr>
        <a:xfrm>
          <a:off x="2863985" y="3368329"/>
          <a:ext cx="708519" cy="453452"/>
        </a:xfrm>
        <a:prstGeom prst="downArrow">
          <a:avLst/>
        </a:prstGeom>
        <a:solidFill>
          <a:schemeClr val="accent6">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23F24368-76A7-444D-8F79-7AC94111B0D1}">
      <dsp:nvSpPr>
        <dsp:cNvPr id="0" name=""/>
        <dsp:cNvSpPr/>
      </dsp:nvSpPr>
      <dsp:spPr>
        <a:xfrm>
          <a:off x="695922" y="3731090"/>
          <a:ext cx="5044644" cy="850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cy-GB" sz="2200" kern="1200" noProof="0" dirty="0">
              <a:solidFill>
                <a:srgbClr val="37394C"/>
              </a:solidFill>
            </a:rPr>
            <a:t>Diwylliant ac ymddygiad</a:t>
          </a:r>
        </a:p>
        <a:p>
          <a:pPr marL="0" lvl="0" indent="0" algn="ctr" defTabSz="977900">
            <a:lnSpc>
              <a:spcPct val="90000"/>
            </a:lnSpc>
            <a:spcBef>
              <a:spcPct val="0"/>
            </a:spcBef>
            <a:spcAft>
              <a:spcPct val="35000"/>
            </a:spcAft>
            <a:buNone/>
          </a:pPr>
          <a:r>
            <a:rPr lang="en-GB" sz="2200" kern="1200" dirty="0">
              <a:solidFill>
                <a:srgbClr val="37394C"/>
              </a:solidFill>
            </a:rPr>
            <a:t>Culture and behaviour</a:t>
          </a:r>
          <a:endParaRPr lang="cy-GB" sz="2200" kern="1200" noProof="0" dirty="0">
            <a:solidFill>
              <a:srgbClr val="37394C"/>
            </a:solidFill>
          </a:endParaRPr>
        </a:p>
      </dsp:txBody>
      <dsp:txXfrm>
        <a:off x="695922" y="3731090"/>
        <a:ext cx="5044644" cy="850222"/>
      </dsp:txXfrm>
    </dsp:sp>
    <dsp:sp modelId="{1631F68E-CBE4-4781-93C5-BBDE213831A5}">
      <dsp:nvSpPr>
        <dsp:cNvPr id="0" name=""/>
        <dsp:cNvSpPr/>
      </dsp:nvSpPr>
      <dsp:spPr>
        <a:xfrm>
          <a:off x="2713779" y="1627072"/>
          <a:ext cx="1275334" cy="1275334"/>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GB" sz="1200" b="1" kern="1200" noProof="0" dirty="0"/>
            <a:t>Sgiliau   Skills</a:t>
          </a:r>
        </a:p>
      </dsp:txBody>
      <dsp:txXfrm>
        <a:off x="2900547" y="1813840"/>
        <a:ext cx="901798" cy="901798"/>
      </dsp:txXfrm>
    </dsp:sp>
    <dsp:sp modelId="{B7E3FCF7-30CD-4EB6-A9F5-C189328A4D48}">
      <dsp:nvSpPr>
        <dsp:cNvPr id="0" name=""/>
        <dsp:cNvSpPr/>
      </dsp:nvSpPr>
      <dsp:spPr>
        <a:xfrm>
          <a:off x="1752731" y="643245"/>
          <a:ext cx="1372285" cy="1329421"/>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GB" sz="1200" b="1" kern="1200" noProof="0" dirty="0">
              <a:latin typeface="Arial" panose="020B0604020202020204" pitchFamily="34" charset="0"/>
              <a:cs typeface="Arial" panose="020B0604020202020204" pitchFamily="34" charset="0"/>
            </a:rPr>
            <a:t>Gwerthoedd</a:t>
          </a:r>
        </a:p>
        <a:p>
          <a:pPr marL="0" lvl="0" indent="0" algn="ctr" defTabSz="533400">
            <a:lnSpc>
              <a:spcPct val="90000"/>
            </a:lnSpc>
            <a:spcBef>
              <a:spcPct val="0"/>
            </a:spcBef>
            <a:spcAft>
              <a:spcPct val="35000"/>
            </a:spcAft>
            <a:buNone/>
          </a:pPr>
          <a:r>
            <a:rPr lang="cy-GB" sz="1200" b="1" kern="1200" noProof="0" dirty="0">
              <a:latin typeface="Arial" panose="020B0604020202020204" pitchFamily="34" charset="0"/>
              <a:cs typeface="Arial" panose="020B0604020202020204" pitchFamily="34" charset="0"/>
            </a:rPr>
            <a:t>Values</a:t>
          </a:r>
        </a:p>
      </dsp:txBody>
      <dsp:txXfrm>
        <a:off x="1953697" y="837934"/>
        <a:ext cx="970353" cy="940043"/>
      </dsp:txXfrm>
    </dsp:sp>
    <dsp:sp modelId="{7AC089DA-2B8D-7948-B211-8A992760419C}">
      <dsp:nvSpPr>
        <dsp:cNvPr id="0" name=""/>
        <dsp:cNvSpPr/>
      </dsp:nvSpPr>
      <dsp:spPr>
        <a:xfrm>
          <a:off x="3172098" y="348601"/>
          <a:ext cx="1364518" cy="1302014"/>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GB" sz="1200" b="1" kern="1200" noProof="0" dirty="0">
              <a:latin typeface="Arial" panose="020B0604020202020204" pitchFamily="34" charset="0"/>
              <a:cs typeface="Arial" panose="020B0604020202020204" pitchFamily="34" charset="0"/>
            </a:rPr>
            <a:t>Gwybodaeth</a:t>
          </a:r>
        </a:p>
        <a:p>
          <a:pPr marL="0" lvl="0" indent="0" algn="ctr" defTabSz="533400">
            <a:lnSpc>
              <a:spcPct val="90000"/>
            </a:lnSpc>
            <a:spcBef>
              <a:spcPct val="0"/>
            </a:spcBef>
            <a:spcAft>
              <a:spcPct val="35000"/>
            </a:spcAft>
            <a:buNone/>
          </a:pPr>
          <a:r>
            <a:rPr lang="cy-GB" sz="1200" b="1" kern="1200" noProof="0" dirty="0">
              <a:latin typeface="Arial" panose="020B0604020202020204" pitchFamily="34" charset="0"/>
              <a:cs typeface="Arial" panose="020B0604020202020204" pitchFamily="34" charset="0"/>
            </a:rPr>
            <a:t>Knowledge</a:t>
          </a:r>
        </a:p>
      </dsp:txBody>
      <dsp:txXfrm>
        <a:off x="3371927" y="539277"/>
        <a:ext cx="964860" cy="920662"/>
      </dsp:txXfrm>
    </dsp:sp>
    <dsp:sp modelId="{C99B4102-C29B-4008-BB48-41FE6C78FDD7}">
      <dsp:nvSpPr>
        <dsp:cNvPr id="0" name=""/>
        <dsp:cNvSpPr/>
      </dsp:nvSpPr>
      <dsp:spPr>
        <a:xfrm>
          <a:off x="1168210" y="2788"/>
          <a:ext cx="4097768" cy="3474695"/>
        </a:xfrm>
        <a:prstGeom prst="funnel">
          <a:avLst/>
        </a:prstGeom>
        <a:solidFill>
          <a:schemeClr val="lt1">
            <a:alpha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E94E9-7EF6-47A9-9477-6896120B18ED}">
      <dsp:nvSpPr>
        <dsp:cNvPr id="0" name=""/>
        <dsp:cNvSpPr/>
      </dsp:nvSpPr>
      <dsp:spPr>
        <a:xfrm>
          <a:off x="0" y="20036"/>
          <a:ext cx="6080094" cy="886968"/>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cy-GB" sz="1400" b="1" kern="1200" noProof="0" dirty="0">
              <a:solidFill>
                <a:sysClr val="window" lastClr="FFFFFF"/>
              </a:solidFill>
              <a:latin typeface="Arial" panose="020B0604020202020204" pitchFamily="34" charset="0"/>
              <a:ea typeface="+mn-ea"/>
              <a:cs typeface="Arial" panose="020B0604020202020204" pitchFamily="34" charset="0"/>
            </a:rPr>
            <a:t>1. Cwestiynau agored ymglymu:</a:t>
          </a:r>
        </a:p>
        <a:p>
          <a:pPr marL="0" lvl="0" indent="0" algn="l" defTabSz="622300">
            <a:lnSpc>
              <a:spcPct val="90000"/>
            </a:lnSpc>
            <a:spcBef>
              <a:spcPct val="0"/>
            </a:spcBef>
            <a:spcAft>
              <a:spcPct val="35000"/>
            </a:spcAft>
            <a:buNone/>
          </a:pPr>
          <a:r>
            <a:rPr lang="cy-GB" sz="1400" b="0" kern="1200" noProof="0" dirty="0">
              <a:solidFill>
                <a:sysClr val="window" lastClr="FFFFFF"/>
              </a:solidFill>
              <a:latin typeface="Arial" panose="020B0604020202020204" pitchFamily="34" charset="0"/>
              <a:ea typeface="+mn-ea"/>
              <a:cs typeface="Arial" panose="020B0604020202020204" pitchFamily="34" charset="0"/>
            </a:rPr>
            <a:t>A wnewch chi ddweud wrtha i ychydig am yr hyn sy'n digwydd? NID Beth ydy'r broblem a sut gallai helpu? </a:t>
          </a:r>
        </a:p>
      </dsp:txBody>
      <dsp:txXfrm>
        <a:off x="25978" y="46014"/>
        <a:ext cx="5019211" cy="835012"/>
      </dsp:txXfrm>
    </dsp:sp>
    <dsp:sp modelId="{C9B66363-C91F-4969-AEA8-F84048DEA425}">
      <dsp:nvSpPr>
        <dsp:cNvPr id="0" name=""/>
        <dsp:cNvSpPr/>
      </dsp:nvSpPr>
      <dsp:spPr>
        <a:xfrm>
          <a:off x="309083" y="1010158"/>
          <a:ext cx="6080094" cy="886968"/>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cy-GB" sz="1400" b="1" kern="1200" noProof="0" dirty="0">
              <a:solidFill>
                <a:sysClr val="window" lastClr="FFFFFF"/>
              </a:solidFill>
              <a:latin typeface="Arial" panose="020B0604020202020204" pitchFamily="34" charset="0"/>
              <a:ea typeface="+mn-ea"/>
              <a:cs typeface="Arial" panose="020B0604020202020204" pitchFamily="34" charset="0"/>
            </a:rPr>
            <a:t>2. Gwrando gweithredol:</a:t>
          </a:r>
        </a:p>
        <a:p>
          <a:pPr marL="0" lvl="0" indent="0" algn="l" defTabSz="622300">
            <a:lnSpc>
              <a:spcPct val="90000"/>
            </a:lnSpc>
            <a:spcBef>
              <a:spcPct val="0"/>
            </a:spcBef>
            <a:spcAft>
              <a:spcPct val="35000"/>
            </a:spcAft>
            <a:buNone/>
          </a:pPr>
          <a:r>
            <a:rPr lang="cy-GB" sz="1400" b="0" kern="1200" noProof="0" dirty="0">
              <a:solidFill>
                <a:sysClr val="window" lastClr="FFFFFF"/>
              </a:solidFill>
              <a:latin typeface="Arial" panose="020B0604020202020204" pitchFamily="34" charset="0"/>
              <a:ea typeface="+mn-ea"/>
              <a:cs typeface="Arial" panose="020B0604020202020204" pitchFamily="34" charset="0"/>
            </a:rPr>
            <a:t>Gadewch i bobl wybod eich bod yn gwrando ac yn deall </a:t>
          </a:r>
        </a:p>
        <a:p>
          <a:pPr marL="0" lvl="0" indent="0" algn="l" defTabSz="622300">
            <a:lnSpc>
              <a:spcPct val="90000"/>
            </a:lnSpc>
            <a:spcBef>
              <a:spcPct val="0"/>
            </a:spcBef>
            <a:spcAft>
              <a:spcPct val="35000"/>
            </a:spcAft>
            <a:buNone/>
          </a:pPr>
          <a:r>
            <a:rPr lang="cy-GB" sz="1400" b="0" kern="1200" noProof="0" dirty="0">
              <a:solidFill>
                <a:sysClr val="window" lastClr="FFFFFF"/>
              </a:solidFill>
              <a:latin typeface="Arial" panose="020B0604020202020204" pitchFamily="34" charset="0"/>
              <a:ea typeface="+mn-ea"/>
              <a:cs typeface="Arial" panose="020B0604020202020204" pitchFamily="34" charset="0"/>
            </a:rPr>
            <a:t>Datganiadau adfyfyriol, ail-fframio, crynhoi</a:t>
          </a:r>
        </a:p>
      </dsp:txBody>
      <dsp:txXfrm>
        <a:off x="335061" y="1036136"/>
        <a:ext cx="4997575" cy="835012"/>
      </dsp:txXfrm>
    </dsp:sp>
    <dsp:sp modelId="{4F299A03-841A-445C-B8DA-0D5E92FC7C5F}">
      <dsp:nvSpPr>
        <dsp:cNvPr id="0" name=""/>
        <dsp:cNvSpPr/>
      </dsp:nvSpPr>
      <dsp:spPr>
        <a:xfrm>
          <a:off x="763116" y="2020315"/>
          <a:ext cx="6080094" cy="886968"/>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cy-GB" sz="1400" b="1" kern="1200" noProof="0" dirty="0">
              <a:solidFill>
                <a:sysClr val="window" lastClr="FFFFFF"/>
              </a:solidFill>
              <a:latin typeface="Arial" panose="020B0604020202020204" pitchFamily="34" charset="0"/>
              <a:ea typeface="+mn-ea"/>
              <a:cs typeface="Arial" panose="020B0604020202020204" pitchFamily="34" charset="0"/>
            </a:rPr>
            <a:t>3.  Cwestiynau archwiliadol agored:</a:t>
          </a:r>
        </a:p>
        <a:p>
          <a:pPr marL="0" lvl="0" indent="0" algn="l" defTabSz="622300">
            <a:lnSpc>
              <a:spcPct val="90000"/>
            </a:lnSpc>
            <a:spcBef>
              <a:spcPct val="0"/>
            </a:spcBef>
            <a:spcAft>
              <a:spcPct val="35000"/>
            </a:spcAft>
            <a:buNone/>
          </a:pPr>
          <a:r>
            <a:rPr lang="cy-GB" sz="1400" b="0" kern="1200" noProof="0" dirty="0">
              <a:solidFill>
                <a:sysClr val="window" lastClr="FFFFFF"/>
              </a:solidFill>
              <a:latin typeface="Arial" panose="020B0604020202020204" pitchFamily="34" charset="0"/>
              <a:ea typeface="+mn-ea"/>
              <a:cs typeface="Arial" panose="020B0604020202020204" pitchFamily="34" charset="0"/>
            </a:rPr>
            <a:t>Beth sy'n eich pryderu fwyaf? Beth ydych chi'n sylwi arno pan fydd pethau'n gwella? Beth fyddai'n digwydd i'ch gwneud yn llai pryderus? </a:t>
          </a:r>
        </a:p>
      </dsp:txBody>
      <dsp:txXfrm>
        <a:off x="789094" y="2046293"/>
        <a:ext cx="4997575" cy="835012"/>
      </dsp:txXfrm>
    </dsp:sp>
    <dsp:sp modelId="{6C62CFDA-D490-45E0-AEE5-393E7DD3A8B2}">
      <dsp:nvSpPr>
        <dsp:cNvPr id="0" name=""/>
        <dsp:cNvSpPr/>
      </dsp:nvSpPr>
      <dsp:spPr>
        <a:xfrm>
          <a:off x="1217149" y="3030474"/>
          <a:ext cx="6080094" cy="886968"/>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cy-GB" sz="1400" b="1" kern="1200" noProof="0" dirty="0">
              <a:solidFill>
                <a:sysClr val="window" lastClr="FFFFFF"/>
              </a:solidFill>
              <a:latin typeface="Arial" panose="020B0604020202020204" pitchFamily="34" charset="0"/>
              <a:ea typeface="+mn-ea"/>
              <a:cs typeface="Arial" panose="020B0604020202020204" pitchFamily="34" charset="0"/>
            </a:rPr>
            <a:t>4. Cyfnewid gwybodaeth – os yw'n briodol:</a:t>
          </a:r>
        </a:p>
        <a:p>
          <a:pPr marL="0" lvl="0" indent="0" algn="l" defTabSz="622300">
            <a:lnSpc>
              <a:spcPct val="90000"/>
            </a:lnSpc>
            <a:spcBef>
              <a:spcPct val="0"/>
            </a:spcBef>
            <a:spcAft>
              <a:spcPct val="35000"/>
            </a:spcAft>
            <a:buNone/>
          </a:pPr>
          <a:r>
            <a:rPr lang="cy-GB" sz="1400" b="0" kern="1200" noProof="0" dirty="0">
              <a:solidFill>
                <a:sysClr val="window" lastClr="FFFFFF"/>
              </a:solidFill>
              <a:latin typeface="Arial" panose="020B0604020202020204" pitchFamily="34" charset="0"/>
              <a:ea typeface="+mn-ea"/>
              <a:cs typeface="Arial" panose="020B0604020202020204" pitchFamily="34" charset="0"/>
            </a:rPr>
            <a:t>Hoffech chi i mi roi rhagor o wybodaeth i chi? A alla i ofyn i chi am ychydig yn fwy o wybodaeth?</a:t>
          </a:r>
          <a:r>
            <a:rPr lang="cy-GB" sz="1400" b="1" kern="1200" noProof="0" dirty="0">
              <a:solidFill>
                <a:sysClr val="window" lastClr="FFFFFF"/>
              </a:solidFill>
              <a:latin typeface="Arial" panose="020B0604020202020204" pitchFamily="34" charset="0"/>
              <a:ea typeface="+mn-ea"/>
              <a:cs typeface="Arial" panose="020B0604020202020204" pitchFamily="34" charset="0"/>
            </a:rPr>
            <a:t> </a:t>
          </a:r>
        </a:p>
      </dsp:txBody>
      <dsp:txXfrm>
        <a:off x="1243127" y="3056452"/>
        <a:ext cx="4997575" cy="835012"/>
      </dsp:txXfrm>
    </dsp:sp>
    <dsp:sp modelId="{2084598E-C45C-4367-835B-27549829F304}">
      <dsp:nvSpPr>
        <dsp:cNvPr id="0" name=""/>
        <dsp:cNvSpPr/>
      </dsp:nvSpPr>
      <dsp:spPr>
        <a:xfrm>
          <a:off x="1381283" y="4040631"/>
          <a:ext cx="6659891" cy="886968"/>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cy-GB" sz="1400" b="1" kern="1200" noProof="0" dirty="0">
              <a:solidFill>
                <a:sysClr val="window" lastClr="FFFFFF"/>
              </a:solidFill>
              <a:latin typeface="Arial" panose="020B0604020202020204" pitchFamily="34" charset="0"/>
              <a:ea typeface="+mn-ea"/>
              <a:cs typeface="Arial" panose="020B0604020202020204" pitchFamily="34" charset="0"/>
            </a:rPr>
            <a:t>5. Crynodeb a chamau gweithredu – canolbwyntio ar faterion allweddol:   </a:t>
          </a:r>
        </a:p>
        <a:p>
          <a:pPr marL="0" lvl="0" indent="0" algn="l" defTabSz="622300">
            <a:lnSpc>
              <a:spcPct val="90000"/>
            </a:lnSpc>
            <a:spcBef>
              <a:spcPct val="0"/>
            </a:spcBef>
            <a:spcAft>
              <a:spcPct val="35000"/>
            </a:spcAft>
            <a:buNone/>
          </a:pPr>
          <a:r>
            <a:rPr lang="cy-GB" sz="1400" b="0" kern="1200" noProof="0" dirty="0">
              <a:solidFill>
                <a:sysClr val="window" lastClr="FFFFFF"/>
              </a:solidFill>
              <a:latin typeface="Arial" panose="020B0604020202020204" pitchFamily="34" charset="0"/>
              <a:ea typeface="+mn-ea"/>
              <a:cs typeface="Arial" panose="020B0604020202020204" pitchFamily="34" charset="0"/>
            </a:rPr>
            <a:t>Pa gryfderau/sgiliau/ysgogiadau ydych chi'n eu gweld? Pa gamau ydych chi wedi penderfynu eu gweithredu? Crynodebau grymuso</a:t>
          </a:r>
        </a:p>
      </dsp:txBody>
      <dsp:txXfrm>
        <a:off x="1407261" y="4066609"/>
        <a:ext cx="5479099" cy="835012"/>
      </dsp:txXfrm>
    </dsp:sp>
    <dsp:sp modelId="{12A27842-8E85-494E-8569-FAD9BCC29C4C}">
      <dsp:nvSpPr>
        <dsp:cNvPr id="0" name=""/>
        <dsp:cNvSpPr/>
      </dsp:nvSpPr>
      <dsp:spPr>
        <a:xfrm>
          <a:off x="5358615" y="647979"/>
          <a:ext cx="576529" cy="576529"/>
        </a:xfrm>
        <a:prstGeom prst="downArrow">
          <a:avLst>
            <a:gd name="adj1" fmla="val 55000"/>
            <a:gd name="adj2" fmla="val 45000"/>
          </a:avLst>
        </a:prstGeom>
        <a:solidFill>
          <a:srgbClr val="C0504D">
            <a:tint val="40000"/>
            <a:alpha val="90000"/>
            <a:hueOff val="0"/>
            <a:satOff val="0"/>
            <a:lumOff val="0"/>
            <a:alphaOff val="0"/>
          </a:srgbClr>
        </a:solidFill>
        <a:ln w="25400" cap="flat" cmpd="sng" algn="ctr">
          <a:solidFill>
            <a:srgbClr val="C0504D">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n-GB" sz="900" kern="1200" dirty="0">
            <a:solidFill>
              <a:sysClr val="windowText" lastClr="000000">
                <a:hueOff val="0"/>
                <a:satOff val="0"/>
                <a:lumOff val="0"/>
                <a:alphaOff val="0"/>
              </a:sysClr>
            </a:solidFill>
            <a:latin typeface="Calibri"/>
            <a:ea typeface="+mn-ea"/>
            <a:cs typeface="+mn-cs"/>
          </a:endParaRPr>
        </a:p>
      </dsp:txBody>
      <dsp:txXfrm>
        <a:off x="5488334" y="647979"/>
        <a:ext cx="317091" cy="433838"/>
      </dsp:txXfrm>
    </dsp:sp>
    <dsp:sp modelId="{22EB1697-6E2B-489D-87C6-AC02792B0877}">
      <dsp:nvSpPr>
        <dsp:cNvPr id="0" name=""/>
        <dsp:cNvSpPr/>
      </dsp:nvSpPr>
      <dsp:spPr>
        <a:xfrm>
          <a:off x="5812648" y="1658137"/>
          <a:ext cx="576529" cy="576529"/>
        </a:xfrm>
        <a:prstGeom prst="downArrow">
          <a:avLst>
            <a:gd name="adj1" fmla="val 55000"/>
            <a:gd name="adj2" fmla="val 45000"/>
          </a:avLst>
        </a:prstGeom>
        <a:solidFill>
          <a:srgbClr val="9BBB59">
            <a:tint val="40000"/>
            <a:alpha val="90000"/>
            <a:hueOff val="0"/>
            <a:satOff val="0"/>
            <a:lumOff val="0"/>
            <a:alphaOff val="0"/>
          </a:srgbClr>
        </a:solidFill>
        <a:ln w="25400" cap="flat" cmpd="sng" algn="ctr">
          <a:solidFill>
            <a:srgbClr val="9BBB59">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n-GB" sz="900" kern="1200" dirty="0">
            <a:solidFill>
              <a:sysClr val="windowText" lastClr="000000">
                <a:hueOff val="0"/>
                <a:satOff val="0"/>
                <a:lumOff val="0"/>
                <a:alphaOff val="0"/>
              </a:sysClr>
            </a:solidFill>
            <a:latin typeface="Calibri"/>
            <a:ea typeface="+mn-ea"/>
            <a:cs typeface="+mn-cs"/>
          </a:endParaRPr>
        </a:p>
      </dsp:txBody>
      <dsp:txXfrm>
        <a:off x="5942367" y="1658137"/>
        <a:ext cx="317091" cy="433838"/>
      </dsp:txXfrm>
    </dsp:sp>
    <dsp:sp modelId="{032E1E70-DB8D-46E5-A97B-185CFEFFA031}">
      <dsp:nvSpPr>
        <dsp:cNvPr id="0" name=""/>
        <dsp:cNvSpPr/>
      </dsp:nvSpPr>
      <dsp:spPr>
        <a:xfrm>
          <a:off x="6266681" y="2653512"/>
          <a:ext cx="576529" cy="576529"/>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cy-GB" sz="900" kern="1200"/>
        </a:p>
      </dsp:txBody>
      <dsp:txXfrm>
        <a:off x="6396400" y="2653512"/>
        <a:ext cx="317091" cy="433838"/>
      </dsp:txXfrm>
    </dsp:sp>
    <dsp:sp modelId="{20EBAB64-FC62-4E0D-84A1-FDA525D41C9E}">
      <dsp:nvSpPr>
        <dsp:cNvPr id="0" name=""/>
        <dsp:cNvSpPr/>
      </dsp:nvSpPr>
      <dsp:spPr>
        <a:xfrm>
          <a:off x="6720714" y="3673525"/>
          <a:ext cx="576529" cy="576529"/>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cy-GB" sz="900" kern="1200"/>
        </a:p>
      </dsp:txBody>
      <dsp:txXfrm>
        <a:off x="6850433" y="3673525"/>
        <a:ext cx="317091" cy="43383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E94E9-7EF6-47A9-9477-6896120B18ED}">
      <dsp:nvSpPr>
        <dsp:cNvPr id="0" name=""/>
        <dsp:cNvSpPr/>
      </dsp:nvSpPr>
      <dsp:spPr>
        <a:xfrm>
          <a:off x="-39430" y="-36536"/>
          <a:ext cx="5470736" cy="892883"/>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solidFill>
                <a:sysClr val="window" lastClr="FFFFFF"/>
              </a:solidFill>
              <a:latin typeface="Arial" panose="020B0604020202020204" pitchFamily="34" charset="0"/>
              <a:ea typeface="+mn-ea"/>
              <a:cs typeface="Arial" panose="020B0604020202020204" pitchFamily="34" charset="0"/>
            </a:rPr>
            <a:t>1. Open engaging questions:</a:t>
          </a:r>
        </a:p>
        <a:p>
          <a:pPr marL="0" lvl="0" indent="0" algn="l" defTabSz="622300">
            <a:lnSpc>
              <a:spcPct val="90000"/>
            </a:lnSpc>
            <a:spcBef>
              <a:spcPct val="0"/>
            </a:spcBef>
            <a:spcAft>
              <a:spcPct val="35000"/>
            </a:spcAft>
            <a:buNone/>
          </a:pPr>
          <a:r>
            <a:rPr lang="en-GB" sz="1400" b="0" kern="1200" dirty="0">
              <a:solidFill>
                <a:sysClr val="window" lastClr="FFFFFF"/>
              </a:solidFill>
              <a:latin typeface="Arial" panose="020B0604020202020204" pitchFamily="34" charset="0"/>
              <a:ea typeface="+mn-ea"/>
              <a:cs typeface="Arial" panose="020B0604020202020204" pitchFamily="34" charset="0"/>
            </a:rPr>
            <a:t>Tell me a bit about what's happening? NOT What’s the problem and how can I help?</a:t>
          </a:r>
        </a:p>
      </dsp:txBody>
      <dsp:txXfrm>
        <a:off x="-13278" y="-10384"/>
        <a:ext cx="4402777" cy="840579"/>
      </dsp:txXfrm>
    </dsp:sp>
    <dsp:sp modelId="{C9B66363-C91F-4969-AEA8-F84048DEA425}">
      <dsp:nvSpPr>
        <dsp:cNvPr id="0" name=""/>
        <dsp:cNvSpPr/>
      </dsp:nvSpPr>
      <dsp:spPr>
        <a:xfrm>
          <a:off x="369098" y="980357"/>
          <a:ext cx="5470736" cy="892883"/>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solidFill>
                <a:sysClr val="window" lastClr="FFFFFF"/>
              </a:solidFill>
              <a:latin typeface="Arial" panose="020B0604020202020204" pitchFamily="34" charset="0"/>
              <a:ea typeface="+mn-ea"/>
              <a:cs typeface="Arial" panose="020B0604020202020204" pitchFamily="34" charset="0"/>
            </a:rPr>
            <a:t>2. Active listening:</a:t>
          </a:r>
        </a:p>
        <a:p>
          <a:pPr marL="0" lvl="0" indent="0" algn="l" defTabSz="622300">
            <a:lnSpc>
              <a:spcPct val="90000"/>
            </a:lnSpc>
            <a:spcBef>
              <a:spcPct val="0"/>
            </a:spcBef>
            <a:spcAft>
              <a:spcPct val="35000"/>
            </a:spcAft>
            <a:buNone/>
          </a:pPr>
          <a:r>
            <a:rPr lang="en-GB" sz="1400" b="0" kern="1200" dirty="0">
              <a:solidFill>
                <a:sysClr val="window" lastClr="FFFFFF"/>
              </a:solidFill>
              <a:latin typeface="Arial" panose="020B0604020202020204" pitchFamily="34" charset="0"/>
              <a:ea typeface="+mn-ea"/>
              <a:cs typeface="Arial" panose="020B0604020202020204" pitchFamily="34" charset="0"/>
            </a:rPr>
            <a:t>Let people know you are listening and understand</a:t>
          </a:r>
        </a:p>
        <a:p>
          <a:pPr marL="0" lvl="0" indent="0" algn="l" defTabSz="622300">
            <a:lnSpc>
              <a:spcPct val="90000"/>
            </a:lnSpc>
            <a:spcBef>
              <a:spcPct val="0"/>
            </a:spcBef>
            <a:spcAft>
              <a:spcPct val="35000"/>
            </a:spcAft>
            <a:buNone/>
          </a:pPr>
          <a:r>
            <a:rPr lang="en-GB" sz="1400" b="0" kern="1200" dirty="0">
              <a:solidFill>
                <a:sysClr val="window" lastClr="FFFFFF"/>
              </a:solidFill>
              <a:latin typeface="Arial" panose="020B0604020202020204" pitchFamily="34" charset="0"/>
              <a:ea typeface="+mn-ea"/>
              <a:cs typeface="Arial" panose="020B0604020202020204" pitchFamily="34" charset="0"/>
            </a:rPr>
            <a:t>Reflective statements, reframing, summarising</a:t>
          </a:r>
        </a:p>
      </dsp:txBody>
      <dsp:txXfrm>
        <a:off x="395250" y="1006509"/>
        <a:ext cx="4429528" cy="840579"/>
      </dsp:txXfrm>
    </dsp:sp>
    <dsp:sp modelId="{4F299A03-841A-445C-B8DA-0D5E92FC7C5F}">
      <dsp:nvSpPr>
        <dsp:cNvPr id="0" name=""/>
        <dsp:cNvSpPr/>
      </dsp:nvSpPr>
      <dsp:spPr>
        <a:xfrm>
          <a:off x="777627" y="1997252"/>
          <a:ext cx="5470736" cy="892883"/>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solidFill>
                <a:sysClr val="window" lastClr="FFFFFF"/>
              </a:solidFill>
              <a:latin typeface="Arial" panose="020B0604020202020204" pitchFamily="34" charset="0"/>
              <a:ea typeface="+mn-ea"/>
              <a:cs typeface="Arial" panose="020B0604020202020204" pitchFamily="34" charset="0"/>
            </a:rPr>
            <a:t>3. Open exploratory questions:</a:t>
          </a:r>
        </a:p>
        <a:p>
          <a:pPr marL="0" lvl="0" indent="0" algn="l" defTabSz="622300">
            <a:lnSpc>
              <a:spcPct val="90000"/>
            </a:lnSpc>
            <a:spcBef>
              <a:spcPct val="0"/>
            </a:spcBef>
            <a:spcAft>
              <a:spcPct val="35000"/>
            </a:spcAft>
            <a:buNone/>
          </a:pPr>
          <a:r>
            <a:rPr lang="en-GB" sz="1400" b="0" kern="1200" dirty="0">
              <a:solidFill>
                <a:sysClr val="window" lastClr="FFFFFF"/>
              </a:solidFill>
              <a:latin typeface="Arial" panose="020B0604020202020204" pitchFamily="34" charset="0"/>
              <a:ea typeface="+mn-ea"/>
              <a:cs typeface="Arial" panose="020B0604020202020204" pitchFamily="34" charset="0"/>
            </a:rPr>
            <a:t>What concerns you most? What do you notice when things are a bit better? What would be happening to make you less anxious?</a:t>
          </a:r>
        </a:p>
      </dsp:txBody>
      <dsp:txXfrm>
        <a:off x="803779" y="2023404"/>
        <a:ext cx="4429528" cy="840579"/>
      </dsp:txXfrm>
    </dsp:sp>
    <dsp:sp modelId="{6C62CFDA-D490-45E0-AEE5-393E7DD3A8B2}">
      <dsp:nvSpPr>
        <dsp:cNvPr id="0" name=""/>
        <dsp:cNvSpPr/>
      </dsp:nvSpPr>
      <dsp:spPr>
        <a:xfrm>
          <a:off x="1186156" y="3014147"/>
          <a:ext cx="5470736" cy="892883"/>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solidFill>
                <a:sysClr val="window" lastClr="FFFFFF"/>
              </a:solidFill>
              <a:latin typeface="Arial" panose="020B0604020202020204" pitchFamily="34" charset="0"/>
              <a:ea typeface="+mn-ea"/>
              <a:cs typeface="Arial" panose="020B0604020202020204" pitchFamily="34" charset="0"/>
            </a:rPr>
            <a:t>4. Information exchange – if appropriate:</a:t>
          </a:r>
        </a:p>
        <a:p>
          <a:pPr marL="0" lvl="0" indent="0" algn="l" defTabSz="622300">
            <a:lnSpc>
              <a:spcPct val="90000"/>
            </a:lnSpc>
            <a:spcBef>
              <a:spcPct val="0"/>
            </a:spcBef>
            <a:spcAft>
              <a:spcPct val="35000"/>
            </a:spcAft>
            <a:buNone/>
          </a:pPr>
          <a:r>
            <a:rPr lang="en-GB" sz="1400" b="0" kern="1200" dirty="0">
              <a:solidFill>
                <a:sysClr val="window" lastClr="FFFFFF"/>
              </a:solidFill>
              <a:latin typeface="Arial" panose="020B0604020202020204" pitchFamily="34" charset="0"/>
              <a:ea typeface="+mn-ea"/>
              <a:cs typeface="Arial" panose="020B0604020202020204" pitchFamily="34" charset="0"/>
            </a:rPr>
            <a:t>Would you like me to give you a bit more information? Could I ask you for a little more information?</a:t>
          </a:r>
          <a:r>
            <a:rPr lang="en-GB" sz="1400" b="1" kern="1200" dirty="0">
              <a:solidFill>
                <a:sysClr val="window" lastClr="FFFFFF"/>
              </a:solidFill>
              <a:latin typeface="Arial" panose="020B0604020202020204" pitchFamily="34" charset="0"/>
              <a:ea typeface="+mn-ea"/>
              <a:cs typeface="Arial" panose="020B0604020202020204" pitchFamily="34" charset="0"/>
            </a:rPr>
            <a:t> </a:t>
          </a:r>
        </a:p>
      </dsp:txBody>
      <dsp:txXfrm>
        <a:off x="1212308" y="3040299"/>
        <a:ext cx="4429528" cy="840579"/>
      </dsp:txXfrm>
    </dsp:sp>
    <dsp:sp modelId="{2084598E-C45C-4367-835B-27549829F304}">
      <dsp:nvSpPr>
        <dsp:cNvPr id="0" name=""/>
        <dsp:cNvSpPr/>
      </dsp:nvSpPr>
      <dsp:spPr>
        <a:xfrm>
          <a:off x="1515824" y="3957968"/>
          <a:ext cx="5628457" cy="1039030"/>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solidFill>
                <a:sysClr val="window" lastClr="FFFFFF"/>
              </a:solidFill>
              <a:latin typeface="Arial" panose="020B0604020202020204" pitchFamily="34" charset="0"/>
              <a:ea typeface="+mn-ea"/>
              <a:cs typeface="Arial" panose="020B0604020202020204" pitchFamily="34" charset="0"/>
            </a:rPr>
            <a:t>5. Summary and actions – home in on key issues:</a:t>
          </a:r>
        </a:p>
        <a:p>
          <a:pPr marL="0" lvl="0" indent="0" algn="l" defTabSz="622300">
            <a:lnSpc>
              <a:spcPct val="90000"/>
            </a:lnSpc>
            <a:spcBef>
              <a:spcPct val="0"/>
            </a:spcBef>
            <a:spcAft>
              <a:spcPct val="35000"/>
            </a:spcAft>
            <a:buNone/>
          </a:pPr>
          <a:r>
            <a:rPr lang="en-GB" sz="1400" b="0" kern="1200" dirty="0">
              <a:solidFill>
                <a:sysClr val="window" lastClr="FFFFFF"/>
              </a:solidFill>
              <a:latin typeface="Arial" panose="020B0604020202020204" pitchFamily="34" charset="0"/>
              <a:ea typeface="+mn-ea"/>
              <a:cs typeface="Arial" panose="020B0604020202020204" pitchFamily="34" charset="0"/>
            </a:rPr>
            <a:t>What are the strengths/skills/motivators you notice? What actions have they decided to take?</a:t>
          </a:r>
        </a:p>
        <a:p>
          <a:pPr marL="0" lvl="0" indent="0" algn="l" defTabSz="622300">
            <a:lnSpc>
              <a:spcPct val="90000"/>
            </a:lnSpc>
            <a:spcBef>
              <a:spcPct val="0"/>
            </a:spcBef>
            <a:spcAft>
              <a:spcPct val="35000"/>
            </a:spcAft>
            <a:buNone/>
          </a:pPr>
          <a:r>
            <a:rPr lang="en-GB" sz="1400" b="0" kern="1200" dirty="0">
              <a:solidFill>
                <a:sysClr val="window" lastClr="FFFFFF"/>
              </a:solidFill>
              <a:latin typeface="Arial" panose="020B0604020202020204" pitchFamily="34" charset="0"/>
              <a:ea typeface="+mn-ea"/>
              <a:cs typeface="Arial" panose="020B0604020202020204" pitchFamily="34" charset="0"/>
            </a:rPr>
            <a:t>Empowering summaries</a:t>
          </a:r>
        </a:p>
      </dsp:txBody>
      <dsp:txXfrm>
        <a:off x="1546256" y="3988400"/>
        <a:ext cx="4550180" cy="978166"/>
      </dsp:txXfrm>
    </dsp:sp>
    <dsp:sp modelId="{12A27842-8E85-494E-8569-FAD9BCC29C4C}">
      <dsp:nvSpPr>
        <dsp:cNvPr id="0" name=""/>
        <dsp:cNvSpPr/>
      </dsp:nvSpPr>
      <dsp:spPr>
        <a:xfrm>
          <a:off x="4850931" y="615763"/>
          <a:ext cx="580374" cy="580374"/>
        </a:xfrm>
        <a:prstGeom prst="downArrow">
          <a:avLst>
            <a:gd name="adj1" fmla="val 55000"/>
            <a:gd name="adj2" fmla="val 45000"/>
          </a:avLst>
        </a:prstGeom>
        <a:solidFill>
          <a:srgbClr val="C0504D">
            <a:tint val="40000"/>
            <a:alpha val="90000"/>
            <a:hueOff val="0"/>
            <a:satOff val="0"/>
            <a:lumOff val="0"/>
            <a:alphaOff val="0"/>
          </a:srgbClr>
        </a:solidFill>
        <a:ln w="25400" cap="flat" cmpd="sng" algn="ctr">
          <a:solidFill>
            <a:srgbClr val="C0504D">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n-GB" sz="900" kern="1200" dirty="0">
            <a:solidFill>
              <a:sysClr val="windowText" lastClr="000000">
                <a:hueOff val="0"/>
                <a:satOff val="0"/>
                <a:lumOff val="0"/>
                <a:alphaOff val="0"/>
              </a:sysClr>
            </a:solidFill>
            <a:latin typeface="Calibri"/>
            <a:ea typeface="+mn-ea"/>
            <a:cs typeface="+mn-cs"/>
          </a:endParaRPr>
        </a:p>
      </dsp:txBody>
      <dsp:txXfrm>
        <a:off x="4981515" y="615763"/>
        <a:ext cx="319206" cy="436731"/>
      </dsp:txXfrm>
    </dsp:sp>
    <dsp:sp modelId="{22EB1697-6E2B-489D-87C6-AC02792B0877}">
      <dsp:nvSpPr>
        <dsp:cNvPr id="0" name=""/>
        <dsp:cNvSpPr/>
      </dsp:nvSpPr>
      <dsp:spPr>
        <a:xfrm>
          <a:off x="5259460" y="1632658"/>
          <a:ext cx="580374" cy="580374"/>
        </a:xfrm>
        <a:prstGeom prst="downArrow">
          <a:avLst>
            <a:gd name="adj1" fmla="val 55000"/>
            <a:gd name="adj2" fmla="val 45000"/>
          </a:avLst>
        </a:prstGeom>
        <a:solidFill>
          <a:srgbClr val="9BBB59">
            <a:tint val="40000"/>
            <a:alpha val="90000"/>
            <a:hueOff val="0"/>
            <a:satOff val="0"/>
            <a:lumOff val="0"/>
            <a:alphaOff val="0"/>
          </a:srgbClr>
        </a:solidFill>
        <a:ln w="25400" cap="flat" cmpd="sng" algn="ctr">
          <a:solidFill>
            <a:srgbClr val="9BBB59">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n-GB" sz="900" kern="1200" dirty="0">
            <a:solidFill>
              <a:sysClr val="windowText" lastClr="000000">
                <a:hueOff val="0"/>
                <a:satOff val="0"/>
                <a:lumOff val="0"/>
                <a:alphaOff val="0"/>
              </a:sysClr>
            </a:solidFill>
            <a:latin typeface="Calibri"/>
            <a:ea typeface="+mn-ea"/>
            <a:cs typeface="+mn-cs"/>
          </a:endParaRPr>
        </a:p>
      </dsp:txBody>
      <dsp:txXfrm>
        <a:off x="5390044" y="1632658"/>
        <a:ext cx="319206" cy="436731"/>
      </dsp:txXfrm>
    </dsp:sp>
    <dsp:sp modelId="{032E1E70-DB8D-46E5-A97B-185CFEFFA031}">
      <dsp:nvSpPr>
        <dsp:cNvPr id="0" name=""/>
        <dsp:cNvSpPr/>
      </dsp:nvSpPr>
      <dsp:spPr>
        <a:xfrm>
          <a:off x="5667989" y="2634672"/>
          <a:ext cx="580374" cy="580374"/>
        </a:xfrm>
        <a:prstGeom prst="downArrow">
          <a:avLst>
            <a:gd name="adj1" fmla="val 55000"/>
            <a:gd name="adj2" fmla="val 45000"/>
          </a:avLst>
        </a:prstGeom>
        <a:solidFill>
          <a:srgbClr val="8064A2">
            <a:tint val="40000"/>
            <a:alpha val="90000"/>
            <a:hueOff val="0"/>
            <a:satOff val="0"/>
            <a:lumOff val="0"/>
            <a:alphaOff val="0"/>
          </a:srgbClr>
        </a:solidFill>
        <a:ln w="25400" cap="flat" cmpd="sng" algn="ctr">
          <a:solidFill>
            <a:srgbClr val="8064A2">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n-GB" sz="900" kern="1200" dirty="0">
            <a:solidFill>
              <a:sysClr val="windowText" lastClr="000000">
                <a:hueOff val="0"/>
                <a:satOff val="0"/>
                <a:lumOff val="0"/>
                <a:alphaOff val="0"/>
              </a:sysClr>
            </a:solidFill>
            <a:latin typeface="Calibri"/>
            <a:ea typeface="+mn-ea"/>
            <a:cs typeface="+mn-cs"/>
          </a:endParaRPr>
        </a:p>
      </dsp:txBody>
      <dsp:txXfrm>
        <a:off x="5798573" y="2634672"/>
        <a:ext cx="319206" cy="436731"/>
      </dsp:txXfrm>
    </dsp:sp>
    <dsp:sp modelId="{20EBAB64-FC62-4E0D-84A1-FDA525D41C9E}">
      <dsp:nvSpPr>
        <dsp:cNvPr id="0" name=""/>
        <dsp:cNvSpPr/>
      </dsp:nvSpPr>
      <dsp:spPr>
        <a:xfrm>
          <a:off x="6076518" y="3661487"/>
          <a:ext cx="580374" cy="580374"/>
        </a:xfrm>
        <a:prstGeom prst="downArrow">
          <a:avLst>
            <a:gd name="adj1" fmla="val 55000"/>
            <a:gd name="adj2" fmla="val 45000"/>
          </a:avLst>
        </a:prstGeom>
        <a:solidFill>
          <a:srgbClr val="4BACC6">
            <a:tint val="40000"/>
            <a:alpha val="90000"/>
            <a:hueOff val="0"/>
            <a:satOff val="0"/>
            <a:lumOff val="0"/>
            <a:alphaOff val="0"/>
          </a:srgbClr>
        </a:solidFill>
        <a:ln w="25400" cap="flat" cmpd="sng" algn="ctr">
          <a:solidFill>
            <a:srgbClr val="4BACC6">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n-GB" sz="900" kern="1200" dirty="0">
            <a:solidFill>
              <a:sysClr val="windowText" lastClr="000000">
                <a:hueOff val="0"/>
                <a:satOff val="0"/>
                <a:lumOff val="0"/>
                <a:alphaOff val="0"/>
              </a:sysClr>
            </a:solidFill>
            <a:latin typeface="Calibri"/>
            <a:ea typeface="+mn-ea"/>
            <a:cs typeface="+mn-cs"/>
          </a:endParaRPr>
        </a:p>
      </dsp:txBody>
      <dsp:txXfrm>
        <a:off x="6207102" y="3661487"/>
        <a:ext cx="319206" cy="43673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8203C-0388-4FB7-979B-1EFB2BC46ECB}">
      <dsp:nvSpPr>
        <dsp:cNvPr id="0" name=""/>
        <dsp:cNvSpPr/>
      </dsp:nvSpPr>
      <dsp:spPr>
        <a:xfrm>
          <a:off x="1056489" y="60027"/>
          <a:ext cx="1586001" cy="686809"/>
        </a:xfrm>
        <a:prstGeom prst="roundRect">
          <a:avLst/>
        </a:prstGeom>
        <a:solidFill>
          <a:schemeClr val="lt1">
            <a:hueOff val="0"/>
            <a:satOff val="0"/>
            <a:lumOff val="0"/>
            <a:alphaOff val="0"/>
          </a:schemeClr>
        </a:solidFill>
        <a:ln>
          <a:solidFill>
            <a:schemeClr val="accent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cy-GB" sz="1400" b="0" kern="1200" cap="none" spc="0" noProof="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Amgylchiadau personol</a:t>
          </a:r>
          <a:endParaRPr lang="cy-GB" sz="1400" b="0" kern="1200" cap="none" spc="0" noProof="1">
            <a:ln w="0"/>
            <a:solidFill>
              <a:schemeClr val="tx1"/>
            </a:solidFill>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endParaRPr>
        </a:p>
      </dsp:txBody>
      <dsp:txXfrm>
        <a:off x="1090016" y="93554"/>
        <a:ext cx="1518947" cy="619755"/>
      </dsp:txXfrm>
    </dsp:sp>
    <dsp:sp modelId="{B7613791-05EC-4E07-A192-1FF67D28098C}">
      <dsp:nvSpPr>
        <dsp:cNvPr id="0" name=""/>
        <dsp:cNvSpPr/>
      </dsp:nvSpPr>
      <dsp:spPr>
        <a:xfrm>
          <a:off x="464776" y="422757"/>
          <a:ext cx="2743563" cy="2743563"/>
        </a:xfrm>
        <a:custGeom>
          <a:avLst/>
          <a:gdLst/>
          <a:ahLst/>
          <a:cxnLst/>
          <a:rect l="0" t="0" r="0" b="0"/>
          <a:pathLst>
            <a:path>
              <a:moveTo>
                <a:pt x="2246910" y="315403"/>
              </a:moveTo>
              <a:arcTo wR="1371781" hR="1371781" stAng="18578349" swAng="663291"/>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E1DD6228-9F05-4BE9-A760-D77B545AE192}">
      <dsp:nvSpPr>
        <dsp:cNvPr id="0" name=""/>
        <dsp:cNvSpPr/>
      </dsp:nvSpPr>
      <dsp:spPr>
        <a:xfrm>
          <a:off x="2474762" y="995073"/>
          <a:ext cx="1288127" cy="686809"/>
        </a:xfrm>
        <a:prstGeom prst="roundRect">
          <a:avLst/>
        </a:prstGeom>
        <a:solidFill>
          <a:schemeClr val="lt1">
            <a:hueOff val="0"/>
            <a:satOff val="0"/>
            <a:lumOff val="0"/>
            <a:alphaOff val="0"/>
          </a:schemeClr>
        </a:solidFill>
        <a:ln>
          <a:solidFill>
            <a:schemeClr val="accent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cy-GB" sz="1400" b="0" kern="1200" cap="none" spc="0" noProof="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Canlyniadau </a:t>
          </a:r>
        </a:p>
        <a:p>
          <a:pPr marL="0" lvl="0" indent="0" algn="ctr" defTabSz="622300">
            <a:lnSpc>
              <a:spcPct val="90000"/>
            </a:lnSpc>
            <a:spcBef>
              <a:spcPct val="0"/>
            </a:spcBef>
            <a:spcAft>
              <a:spcPct val="35000"/>
            </a:spcAft>
            <a:buNone/>
          </a:pPr>
          <a:r>
            <a:rPr lang="cy-GB" sz="1400" b="0" kern="1200" cap="none" spc="0" noProof="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personol</a:t>
          </a:r>
          <a:endParaRPr lang="cy-GB" sz="1400" b="0" kern="1200" cap="none" spc="0" noProof="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endParaRPr>
        </a:p>
      </dsp:txBody>
      <dsp:txXfrm>
        <a:off x="2508289" y="1028600"/>
        <a:ext cx="1221073" cy="619755"/>
      </dsp:txXfrm>
    </dsp:sp>
    <dsp:sp modelId="{A45661C0-2530-4A51-9385-3F38742FEFB6}">
      <dsp:nvSpPr>
        <dsp:cNvPr id="0" name=""/>
        <dsp:cNvSpPr/>
      </dsp:nvSpPr>
      <dsp:spPr>
        <a:xfrm>
          <a:off x="442402" y="390600"/>
          <a:ext cx="2743563" cy="2743563"/>
        </a:xfrm>
        <a:custGeom>
          <a:avLst/>
          <a:gdLst/>
          <a:ahLst/>
          <a:cxnLst/>
          <a:rect l="0" t="0" r="0" b="0"/>
          <a:pathLst>
            <a:path>
              <a:moveTo>
                <a:pt x="2740271" y="1466762"/>
              </a:moveTo>
              <a:arcTo wR="1371781" hR="1371781" stAng="21838216" swAng="1359601"/>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AFEEED0A-AC0E-4B15-A218-B3B01129382E}">
      <dsp:nvSpPr>
        <dsp:cNvPr id="0" name=""/>
        <dsp:cNvSpPr/>
      </dsp:nvSpPr>
      <dsp:spPr>
        <a:xfrm>
          <a:off x="2010769" y="2528772"/>
          <a:ext cx="1219456" cy="686809"/>
        </a:xfrm>
        <a:prstGeom prst="roundRect">
          <a:avLst/>
        </a:prstGeom>
        <a:solidFill>
          <a:schemeClr val="lt1">
            <a:hueOff val="0"/>
            <a:satOff val="0"/>
            <a:lumOff val="0"/>
            <a:alphaOff val="0"/>
          </a:schemeClr>
        </a:solidFill>
        <a:ln>
          <a:solidFill>
            <a:schemeClr val="accent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cy-GB" sz="1400" b="0" kern="1200" cap="none" spc="0" noProof="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rPr>
            <a:t>Rhwystrau</a:t>
          </a:r>
        </a:p>
      </dsp:txBody>
      <dsp:txXfrm>
        <a:off x="2044296" y="2562299"/>
        <a:ext cx="1152402" cy="619755"/>
      </dsp:txXfrm>
    </dsp:sp>
    <dsp:sp modelId="{6B1D8C29-F836-464D-8CD2-3521C0DD5A3A}">
      <dsp:nvSpPr>
        <dsp:cNvPr id="0" name=""/>
        <dsp:cNvSpPr/>
      </dsp:nvSpPr>
      <dsp:spPr>
        <a:xfrm>
          <a:off x="170001" y="459100"/>
          <a:ext cx="2743563" cy="2743563"/>
        </a:xfrm>
        <a:custGeom>
          <a:avLst/>
          <a:gdLst/>
          <a:ahLst/>
          <a:cxnLst/>
          <a:rect l="0" t="0" r="0" b="0"/>
          <a:pathLst>
            <a:path>
              <a:moveTo>
                <a:pt x="1762033" y="2686882"/>
              </a:moveTo>
              <a:arcTo wR="1371781" hR="1371781" stAng="4408315" swAng="627407"/>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CA8C303A-2231-4123-AE56-4172C69EEF73}">
      <dsp:nvSpPr>
        <dsp:cNvPr id="0" name=""/>
        <dsp:cNvSpPr/>
      </dsp:nvSpPr>
      <dsp:spPr>
        <a:xfrm>
          <a:off x="145026" y="2403216"/>
          <a:ext cx="1459174" cy="937900"/>
        </a:xfrm>
        <a:prstGeom prst="roundRect">
          <a:avLst/>
        </a:prstGeom>
        <a:solidFill>
          <a:schemeClr val="lt1">
            <a:hueOff val="0"/>
            <a:satOff val="0"/>
            <a:lumOff val="0"/>
            <a:alphaOff val="0"/>
          </a:schemeClr>
        </a:solidFill>
        <a:ln>
          <a:solidFill>
            <a:schemeClr val="accent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cy-GB" sz="1400" b="0" kern="1200" cap="none" spc="0" noProof="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rPr>
            <a:t>Risgiau rhag cwrdd â chanlyniadau personol</a:t>
          </a:r>
        </a:p>
      </dsp:txBody>
      <dsp:txXfrm>
        <a:off x="190811" y="2449001"/>
        <a:ext cx="1367604" cy="846330"/>
      </dsp:txXfrm>
    </dsp:sp>
    <dsp:sp modelId="{7B0793C5-62EC-4690-BC27-F10723F8CE9F}">
      <dsp:nvSpPr>
        <dsp:cNvPr id="0" name=""/>
        <dsp:cNvSpPr/>
      </dsp:nvSpPr>
      <dsp:spPr>
        <a:xfrm>
          <a:off x="422986" y="553576"/>
          <a:ext cx="2743563" cy="2743563"/>
        </a:xfrm>
        <a:custGeom>
          <a:avLst/>
          <a:gdLst/>
          <a:ahLst/>
          <a:cxnLst/>
          <a:rect l="0" t="0" r="0" b="0"/>
          <a:pathLst>
            <a:path>
              <a:moveTo>
                <a:pt x="42722" y="1711467"/>
              </a:moveTo>
              <a:arcTo wR="1371781" hR="1371781" stAng="9939784" swAng="1110659"/>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36C1978A-3D09-4922-8D67-F7B53EE31D4A}">
      <dsp:nvSpPr>
        <dsp:cNvPr id="0" name=""/>
        <dsp:cNvSpPr/>
      </dsp:nvSpPr>
      <dsp:spPr>
        <a:xfrm>
          <a:off x="-95130" y="995073"/>
          <a:ext cx="1209344" cy="686809"/>
        </a:xfrm>
        <a:prstGeom prst="roundRect">
          <a:avLst/>
        </a:prstGeom>
        <a:solidFill>
          <a:schemeClr val="lt1">
            <a:hueOff val="0"/>
            <a:satOff val="0"/>
            <a:lumOff val="0"/>
            <a:alphaOff val="0"/>
          </a:schemeClr>
        </a:solidFill>
        <a:ln>
          <a:solidFill>
            <a:schemeClr val="accent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cy-GB" sz="1400" b="0" kern="1200" cap="none" spc="0" noProof="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Cryfderau a </a:t>
          </a:r>
        </a:p>
        <a:p>
          <a:pPr marL="0" lvl="0" indent="0" algn="ctr" defTabSz="622300">
            <a:lnSpc>
              <a:spcPct val="90000"/>
            </a:lnSpc>
            <a:spcBef>
              <a:spcPct val="0"/>
            </a:spcBef>
            <a:spcAft>
              <a:spcPct val="35000"/>
            </a:spcAft>
            <a:buNone/>
          </a:pPr>
          <a:r>
            <a:rPr lang="cy-GB" sz="1400" b="0" kern="1200" cap="none" spc="0" noProof="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galluoedd</a:t>
          </a:r>
          <a:endParaRPr lang="cy-GB" sz="1400" b="0" kern="1200" cap="none" spc="0" noProof="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endParaRPr>
        </a:p>
      </dsp:txBody>
      <dsp:txXfrm>
        <a:off x="-61603" y="1028600"/>
        <a:ext cx="1142290" cy="619755"/>
      </dsp:txXfrm>
    </dsp:sp>
    <dsp:sp modelId="{BC489F9D-7803-455D-8F80-A323225C783F}">
      <dsp:nvSpPr>
        <dsp:cNvPr id="0" name=""/>
        <dsp:cNvSpPr/>
      </dsp:nvSpPr>
      <dsp:spPr>
        <a:xfrm>
          <a:off x="423655" y="417676"/>
          <a:ext cx="2743563" cy="2743563"/>
        </a:xfrm>
        <a:custGeom>
          <a:avLst/>
          <a:gdLst/>
          <a:ahLst/>
          <a:cxnLst/>
          <a:rect l="0" t="0" r="0" b="0"/>
          <a:pathLst>
            <a:path>
              <a:moveTo>
                <a:pt x="317304" y="494363"/>
              </a:moveTo>
              <a:arcTo wR="1371781" hR="1371781" stAng="13185807" swAng="795961"/>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8203C-0388-4FB7-979B-1EFB2BC46ECB}">
      <dsp:nvSpPr>
        <dsp:cNvPr id="0" name=""/>
        <dsp:cNvSpPr/>
      </dsp:nvSpPr>
      <dsp:spPr>
        <a:xfrm>
          <a:off x="1303938" y="227104"/>
          <a:ext cx="1403716" cy="751194"/>
        </a:xfrm>
        <a:prstGeom prst="roundRect">
          <a:avLst/>
        </a:prstGeom>
        <a:solidFill>
          <a:schemeClr val="lt1">
            <a:hueOff val="0"/>
            <a:satOff val="0"/>
            <a:lumOff val="0"/>
            <a:alphaOff val="0"/>
          </a:schemeClr>
        </a:solidFill>
        <a:ln>
          <a:solidFill>
            <a:schemeClr val="accent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rPr>
            <a:t>Personal circumstances</a:t>
          </a:r>
        </a:p>
      </dsp:txBody>
      <dsp:txXfrm>
        <a:off x="1340608" y="263774"/>
        <a:ext cx="1330376" cy="677854"/>
      </dsp:txXfrm>
    </dsp:sp>
    <dsp:sp modelId="{B7613791-05EC-4E07-A192-1FF67D28098C}">
      <dsp:nvSpPr>
        <dsp:cNvPr id="0" name=""/>
        <dsp:cNvSpPr/>
      </dsp:nvSpPr>
      <dsp:spPr>
        <a:xfrm>
          <a:off x="505597" y="602701"/>
          <a:ext cx="3000397" cy="3000397"/>
        </a:xfrm>
        <a:custGeom>
          <a:avLst/>
          <a:gdLst/>
          <a:ahLst/>
          <a:cxnLst/>
          <a:rect l="0" t="0" r="0" b="0"/>
          <a:pathLst>
            <a:path>
              <a:moveTo>
                <a:pt x="2327270" y="248580"/>
              </a:moveTo>
              <a:arcTo wR="1500198" hR="1500198" stAng="18207408" swAng="1018065"/>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E1DD6228-9F05-4BE9-A760-D77B545AE192}">
      <dsp:nvSpPr>
        <dsp:cNvPr id="0" name=""/>
        <dsp:cNvSpPr/>
      </dsp:nvSpPr>
      <dsp:spPr>
        <a:xfrm>
          <a:off x="2854728" y="1263716"/>
          <a:ext cx="1155683" cy="751194"/>
        </a:xfrm>
        <a:prstGeom prst="roundRect">
          <a:avLst/>
        </a:prstGeom>
        <a:solidFill>
          <a:schemeClr val="lt1">
            <a:hueOff val="0"/>
            <a:satOff val="0"/>
            <a:lumOff val="0"/>
            <a:alphaOff val="0"/>
          </a:schemeClr>
        </a:solidFill>
        <a:ln>
          <a:solidFill>
            <a:schemeClr val="accent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rPr>
            <a:t>Personal outcomes</a:t>
          </a:r>
        </a:p>
      </dsp:txBody>
      <dsp:txXfrm>
        <a:off x="2891398" y="1300386"/>
        <a:ext cx="1082343" cy="677854"/>
      </dsp:txXfrm>
    </dsp:sp>
    <dsp:sp modelId="{A45661C0-2530-4A51-9385-3F38742FEFB6}">
      <dsp:nvSpPr>
        <dsp:cNvPr id="0" name=""/>
        <dsp:cNvSpPr/>
      </dsp:nvSpPr>
      <dsp:spPr>
        <a:xfrm>
          <a:off x="505597" y="602701"/>
          <a:ext cx="3000397" cy="3000397"/>
        </a:xfrm>
        <a:custGeom>
          <a:avLst/>
          <a:gdLst/>
          <a:ahLst/>
          <a:cxnLst/>
          <a:rect l="0" t="0" r="0" b="0"/>
          <a:pathLst>
            <a:path>
              <a:moveTo>
                <a:pt x="2996795" y="1604096"/>
              </a:moveTo>
              <a:arcTo wR="1500198" hR="1500198" stAng="21838276" swAng="1359459"/>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AFEEED0A-AC0E-4B15-A218-B3B01129382E}">
      <dsp:nvSpPr>
        <dsp:cNvPr id="0" name=""/>
        <dsp:cNvSpPr/>
      </dsp:nvSpPr>
      <dsp:spPr>
        <a:xfrm>
          <a:off x="2309749" y="2940989"/>
          <a:ext cx="1155683" cy="751194"/>
        </a:xfrm>
        <a:prstGeom prst="roundRect">
          <a:avLst/>
        </a:prstGeom>
        <a:solidFill>
          <a:schemeClr val="lt1">
            <a:hueOff val="0"/>
            <a:satOff val="0"/>
            <a:lumOff val="0"/>
            <a:alphaOff val="0"/>
          </a:schemeClr>
        </a:solidFill>
        <a:ln>
          <a:solidFill>
            <a:schemeClr val="accent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rPr>
            <a:t>Barriers</a:t>
          </a:r>
        </a:p>
      </dsp:txBody>
      <dsp:txXfrm>
        <a:off x="2346419" y="2977659"/>
        <a:ext cx="1082343" cy="677854"/>
      </dsp:txXfrm>
    </dsp:sp>
    <dsp:sp modelId="{6B1D8C29-F836-464D-8CD2-3521C0DD5A3A}">
      <dsp:nvSpPr>
        <dsp:cNvPr id="0" name=""/>
        <dsp:cNvSpPr/>
      </dsp:nvSpPr>
      <dsp:spPr>
        <a:xfrm>
          <a:off x="505597" y="602701"/>
          <a:ext cx="3000397" cy="3000397"/>
        </a:xfrm>
        <a:custGeom>
          <a:avLst/>
          <a:gdLst/>
          <a:ahLst/>
          <a:cxnLst/>
          <a:rect l="0" t="0" r="0" b="0"/>
          <a:pathLst>
            <a:path>
              <a:moveTo>
                <a:pt x="1684224" y="2989067"/>
              </a:moveTo>
              <a:arcTo wR="1500198" hR="1500198" stAng="4977234" swAng="845531"/>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CA8C303A-2231-4123-AE56-4172C69EEF73}">
      <dsp:nvSpPr>
        <dsp:cNvPr id="0" name=""/>
        <dsp:cNvSpPr/>
      </dsp:nvSpPr>
      <dsp:spPr>
        <a:xfrm>
          <a:off x="546159" y="2940989"/>
          <a:ext cx="1155683" cy="751194"/>
        </a:xfrm>
        <a:prstGeom prst="roundRect">
          <a:avLst/>
        </a:prstGeom>
        <a:solidFill>
          <a:schemeClr val="lt1">
            <a:hueOff val="0"/>
            <a:satOff val="0"/>
            <a:lumOff val="0"/>
            <a:alphaOff val="0"/>
          </a:schemeClr>
        </a:solidFill>
        <a:ln>
          <a:solidFill>
            <a:schemeClr val="accent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rPr>
            <a:t>Risks to meeting personal outcomes</a:t>
          </a:r>
        </a:p>
      </dsp:txBody>
      <dsp:txXfrm>
        <a:off x="582829" y="2977659"/>
        <a:ext cx="1082343" cy="677854"/>
      </dsp:txXfrm>
    </dsp:sp>
    <dsp:sp modelId="{7B0793C5-62EC-4690-BC27-F10723F8CE9F}">
      <dsp:nvSpPr>
        <dsp:cNvPr id="0" name=""/>
        <dsp:cNvSpPr/>
      </dsp:nvSpPr>
      <dsp:spPr>
        <a:xfrm>
          <a:off x="505597" y="602701"/>
          <a:ext cx="3000397" cy="3000397"/>
        </a:xfrm>
        <a:custGeom>
          <a:avLst/>
          <a:gdLst/>
          <a:ahLst/>
          <a:cxnLst/>
          <a:rect l="0" t="0" r="0" b="0"/>
          <a:pathLst>
            <a:path>
              <a:moveTo>
                <a:pt x="159128" y="2172603"/>
              </a:moveTo>
              <a:arcTo wR="1500198" hR="1500198" stAng="9202265" swAng="1359459"/>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36C1978A-3D09-4922-8D67-F7B53EE31D4A}">
      <dsp:nvSpPr>
        <dsp:cNvPr id="0" name=""/>
        <dsp:cNvSpPr/>
      </dsp:nvSpPr>
      <dsp:spPr>
        <a:xfrm>
          <a:off x="1180" y="1263716"/>
          <a:ext cx="1155683" cy="751194"/>
        </a:xfrm>
        <a:prstGeom prst="roundRect">
          <a:avLst/>
        </a:prstGeom>
        <a:solidFill>
          <a:schemeClr val="lt1">
            <a:hueOff val="0"/>
            <a:satOff val="0"/>
            <a:lumOff val="0"/>
            <a:alphaOff val="0"/>
          </a:schemeClr>
        </a:solidFill>
        <a:ln>
          <a:solidFill>
            <a:schemeClr val="accent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rPr>
            <a:t>Strengths and capabilities</a:t>
          </a:r>
        </a:p>
      </dsp:txBody>
      <dsp:txXfrm>
        <a:off x="37850" y="1300386"/>
        <a:ext cx="1082343" cy="677854"/>
      </dsp:txXfrm>
    </dsp:sp>
    <dsp:sp modelId="{BC489F9D-7803-455D-8F80-A323225C783F}">
      <dsp:nvSpPr>
        <dsp:cNvPr id="0" name=""/>
        <dsp:cNvSpPr/>
      </dsp:nvSpPr>
      <dsp:spPr>
        <a:xfrm>
          <a:off x="505597" y="602701"/>
          <a:ext cx="3000397" cy="3000397"/>
        </a:xfrm>
        <a:custGeom>
          <a:avLst/>
          <a:gdLst/>
          <a:ahLst/>
          <a:cxnLst/>
          <a:rect l="0" t="0" r="0" b="0"/>
          <a:pathLst>
            <a:path>
              <a:moveTo>
                <a:pt x="343866" y="544431"/>
              </a:moveTo>
              <a:arcTo wR="1500198" hR="1500198" stAng="13174528" swAng="1018065"/>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ABAF5-45A6-4FF7-98F7-3D5939A2F0C1}">
      <dsp:nvSpPr>
        <dsp:cNvPr id="0" name=""/>
        <dsp:cNvSpPr/>
      </dsp:nvSpPr>
      <dsp:spPr>
        <a:xfrm>
          <a:off x="1425079" y="1562706"/>
          <a:ext cx="1210720" cy="959686"/>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ysClr val="windowText" lastClr="000000"/>
              </a:solidFill>
              <a:latin typeface="Arial" panose="020B0604020202020204" pitchFamily="34" charset="0"/>
              <a:ea typeface="+mn-ea"/>
              <a:cs typeface="Arial" panose="020B0604020202020204" pitchFamily="34" charset="0"/>
            </a:rPr>
            <a:t>My well-being</a:t>
          </a:r>
        </a:p>
      </dsp:txBody>
      <dsp:txXfrm>
        <a:off x="1602385" y="1703249"/>
        <a:ext cx="856108" cy="678600"/>
      </dsp:txXfrm>
    </dsp:sp>
    <dsp:sp modelId="{1386E669-5643-48D1-8660-2624D68201E1}">
      <dsp:nvSpPr>
        <dsp:cNvPr id="0" name=""/>
        <dsp:cNvSpPr/>
      </dsp:nvSpPr>
      <dsp:spPr>
        <a:xfrm>
          <a:off x="877859" y="278324"/>
          <a:ext cx="1342063" cy="966506"/>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Text" lastClr="000000"/>
              </a:solidFill>
              <a:latin typeface="Arial" panose="020B0604020202020204" pitchFamily="34" charset="0"/>
              <a:ea typeface="+mn-ea"/>
              <a:cs typeface="Arial" panose="020B0604020202020204" pitchFamily="34" charset="0"/>
            </a:rPr>
            <a:t>physical and mental health and emotional</a:t>
          </a:r>
        </a:p>
      </dsp:txBody>
      <dsp:txXfrm>
        <a:off x="1074400" y="419866"/>
        <a:ext cx="948981" cy="683422"/>
      </dsp:txXfrm>
    </dsp:sp>
    <dsp:sp modelId="{E54F3AB4-0593-43EB-9E2E-B4C03BE56C57}">
      <dsp:nvSpPr>
        <dsp:cNvPr id="0" name=""/>
        <dsp:cNvSpPr/>
      </dsp:nvSpPr>
      <dsp:spPr>
        <a:xfrm>
          <a:off x="2066234" y="254492"/>
          <a:ext cx="1311453" cy="942009"/>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Text" lastClr="000000"/>
              </a:solidFill>
              <a:latin typeface="Arial" panose="020B0604020202020204" pitchFamily="34" charset="0"/>
              <a:ea typeface="+mn-ea"/>
              <a:cs typeface="Arial" panose="020B0604020202020204" pitchFamily="34" charset="0"/>
            </a:rPr>
            <a:t>protection from abuse and neglect</a:t>
          </a:r>
        </a:p>
      </dsp:txBody>
      <dsp:txXfrm>
        <a:off x="2258292" y="392446"/>
        <a:ext cx="927337" cy="666101"/>
      </dsp:txXfrm>
    </dsp:sp>
    <dsp:sp modelId="{9BAE98C5-D445-4B68-9640-D96D4E672EA9}">
      <dsp:nvSpPr>
        <dsp:cNvPr id="0" name=""/>
        <dsp:cNvSpPr/>
      </dsp:nvSpPr>
      <dsp:spPr>
        <a:xfrm>
          <a:off x="2731891" y="1043285"/>
          <a:ext cx="1404540" cy="800106"/>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Text" lastClr="000000"/>
              </a:solidFill>
              <a:latin typeface="Arial" panose="020B0604020202020204" pitchFamily="34" charset="0"/>
              <a:ea typeface="+mn-ea"/>
              <a:cs typeface="Arial" panose="020B0604020202020204" pitchFamily="34" charset="0"/>
            </a:rPr>
            <a:t>education, training and recreation</a:t>
          </a:r>
        </a:p>
      </dsp:txBody>
      <dsp:txXfrm>
        <a:off x="2937581" y="1160458"/>
        <a:ext cx="993160" cy="565760"/>
      </dsp:txXfrm>
    </dsp:sp>
    <dsp:sp modelId="{B3BA625F-16DA-45A7-881D-11FC4F7A131B}">
      <dsp:nvSpPr>
        <dsp:cNvPr id="0" name=""/>
        <dsp:cNvSpPr/>
      </dsp:nvSpPr>
      <dsp:spPr>
        <a:xfrm>
          <a:off x="2759380" y="1776715"/>
          <a:ext cx="1465814" cy="912249"/>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Text" lastClr="000000"/>
              </a:solidFill>
              <a:latin typeface="Arial" panose="020B0604020202020204" pitchFamily="34" charset="0"/>
              <a:ea typeface="+mn-ea"/>
              <a:cs typeface="Arial" panose="020B0604020202020204" pitchFamily="34" charset="0"/>
            </a:rPr>
            <a:t>domestic, family and personal relationships</a:t>
          </a:r>
        </a:p>
      </dsp:txBody>
      <dsp:txXfrm>
        <a:off x="2974043" y="1910311"/>
        <a:ext cx="1036488" cy="645057"/>
      </dsp:txXfrm>
    </dsp:sp>
    <dsp:sp modelId="{EA9C789F-9AC2-4F8F-B8F2-B072EF4298B8}">
      <dsp:nvSpPr>
        <dsp:cNvPr id="0" name=""/>
        <dsp:cNvSpPr/>
      </dsp:nvSpPr>
      <dsp:spPr>
        <a:xfrm>
          <a:off x="2749480" y="2633465"/>
          <a:ext cx="1354929" cy="716399"/>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Text" lastClr="000000"/>
              </a:solidFill>
              <a:latin typeface="Arial" panose="020B0604020202020204" pitchFamily="34" charset="0"/>
              <a:ea typeface="+mn-ea"/>
              <a:cs typeface="Arial" panose="020B0604020202020204" pitchFamily="34" charset="0"/>
            </a:rPr>
            <a:t>contribution made to society</a:t>
          </a:r>
        </a:p>
      </dsp:txBody>
      <dsp:txXfrm>
        <a:off x="2947905" y="2738379"/>
        <a:ext cx="958079" cy="506571"/>
      </dsp:txXfrm>
    </dsp:sp>
    <dsp:sp modelId="{37DEB794-33C8-43EF-B49B-B01637D2F0F5}">
      <dsp:nvSpPr>
        <dsp:cNvPr id="0" name=""/>
        <dsp:cNvSpPr/>
      </dsp:nvSpPr>
      <dsp:spPr>
        <a:xfrm>
          <a:off x="1833336" y="3066729"/>
          <a:ext cx="1369274" cy="811593"/>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Text" lastClr="000000"/>
              </a:solidFill>
              <a:latin typeface="Arial" panose="020B0604020202020204" pitchFamily="34" charset="0"/>
              <a:ea typeface="+mn-ea"/>
              <a:cs typeface="Arial" panose="020B0604020202020204" pitchFamily="34" charset="0"/>
            </a:rPr>
            <a:t>securing rights and entitlements</a:t>
          </a:r>
        </a:p>
      </dsp:txBody>
      <dsp:txXfrm>
        <a:off x="2033862" y="3185584"/>
        <a:ext cx="968222" cy="573883"/>
      </dsp:txXfrm>
    </dsp:sp>
    <dsp:sp modelId="{21D95D7D-EAFE-424C-A6A0-E845963DFE30}">
      <dsp:nvSpPr>
        <dsp:cNvPr id="0" name=""/>
        <dsp:cNvSpPr/>
      </dsp:nvSpPr>
      <dsp:spPr>
        <a:xfrm>
          <a:off x="802133" y="3121684"/>
          <a:ext cx="1245875" cy="695202"/>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Text" lastClr="000000"/>
              </a:solidFill>
              <a:latin typeface="Arial" panose="020B0604020202020204" pitchFamily="34" charset="0"/>
              <a:ea typeface="+mn-ea"/>
              <a:cs typeface="Arial" panose="020B0604020202020204" pitchFamily="34" charset="0"/>
            </a:rPr>
            <a:t>social and economic</a:t>
          </a:r>
        </a:p>
      </dsp:txBody>
      <dsp:txXfrm>
        <a:off x="984587" y="3223494"/>
        <a:ext cx="880967" cy="491582"/>
      </dsp:txXfrm>
    </dsp:sp>
    <dsp:sp modelId="{3A7FB0C4-8BAB-4F8C-B230-1414AB3D40A4}">
      <dsp:nvSpPr>
        <dsp:cNvPr id="0" name=""/>
        <dsp:cNvSpPr/>
      </dsp:nvSpPr>
      <dsp:spPr>
        <a:xfrm>
          <a:off x="5815" y="2441254"/>
          <a:ext cx="1758745" cy="768360"/>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Text" lastClr="000000"/>
              </a:solidFill>
              <a:latin typeface="Arial" panose="020B0604020202020204" pitchFamily="34" charset="0"/>
              <a:ea typeface="+mn-ea"/>
              <a:cs typeface="Arial" panose="020B0604020202020204" pitchFamily="34" charset="0"/>
            </a:rPr>
            <a:t>suitability of living accommodation</a:t>
          </a:r>
        </a:p>
      </dsp:txBody>
      <dsp:txXfrm>
        <a:off x="263377" y="2553778"/>
        <a:ext cx="1243621" cy="543312"/>
      </dsp:txXfrm>
    </dsp:sp>
    <dsp:sp modelId="{F4F6524D-7A9C-4E49-BD35-BBC026601A39}">
      <dsp:nvSpPr>
        <dsp:cNvPr id="0" name=""/>
        <dsp:cNvSpPr/>
      </dsp:nvSpPr>
      <dsp:spPr>
        <a:xfrm>
          <a:off x="12" y="1710896"/>
          <a:ext cx="1254184" cy="777331"/>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Text" lastClr="000000"/>
              </a:solidFill>
              <a:latin typeface="Arial" panose="020B0604020202020204" pitchFamily="34" charset="0"/>
              <a:ea typeface="+mn-ea"/>
              <a:cs typeface="Arial" panose="020B0604020202020204" pitchFamily="34" charset="0"/>
            </a:rPr>
            <a:t>control over day-to-day life</a:t>
          </a:r>
        </a:p>
      </dsp:txBody>
      <dsp:txXfrm>
        <a:off x="183683" y="1824733"/>
        <a:ext cx="886842" cy="549657"/>
      </dsp:txXfrm>
    </dsp:sp>
    <dsp:sp modelId="{3CE877AB-B6DC-42A5-8D6C-D592AEF67F63}">
      <dsp:nvSpPr>
        <dsp:cNvPr id="0" name=""/>
        <dsp:cNvSpPr/>
      </dsp:nvSpPr>
      <dsp:spPr>
        <a:xfrm>
          <a:off x="0" y="992224"/>
          <a:ext cx="1485565" cy="751875"/>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Text" lastClr="000000"/>
              </a:solidFill>
              <a:latin typeface="Arial" panose="020B0604020202020204" pitchFamily="34" charset="0"/>
              <a:ea typeface="+mn-ea"/>
              <a:cs typeface="Arial" panose="020B0604020202020204" pitchFamily="34" charset="0"/>
            </a:rPr>
            <a:t>Participation in work</a:t>
          </a:r>
        </a:p>
      </dsp:txBody>
      <dsp:txXfrm>
        <a:off x="217556" y="1102334"/>
        <a:ext cx="1050453" cy="53165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ABAF5-45A6-4FF7-98F7-3D5939A2F0C1}">
      <dsp:nvSpPr>
        <dsp:cNvPr id="0" name=""/>
        <dsp:cNvSpPr/>
      </dsp:nvSpPr>
      <dsp:spPr>
        <a:xfrm>
          <a:off x="1627040" y="1544024"/>
          <a:ext cx="1344322" cy="1118322"/>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cy-GB" sz="1600" b="1" kern="1200" noProof="0" dirty="0">
              <a:latin typeface="Arial" panose="020B0604020202020204" pitchFamily="34" charset="0"/>
              <a:cs typeface="Arial" panose="020B0604020202020204" pitchFamily="34" charset="0"/>
            </a:rPr>
            <a:t>Fy llesiant i </a:t>
          </a:r>
          <a:endParaRPr lang="cy-GB" sz="1600" b="1" kern="1200" noProof="0" dirty="0">
            <a:solidFill>
              <a:sysClr val="windowText" lastClr="000000"/>
            </a:solidFill>
            <a:latin typeface="Arial" panose="020B0604020202020204" pitchFamily="34" charset="0"/>
            <a:ea typeface="+mn-ea"/>
            <a:cs typeface="Arial" panose="020B0604020202020204" pitchFamily="34" charset="0"/>
          </a:endParaRPr>
        </a:p>
      </dsp:txBody>
      <dsp:txXfrm>
        <a:off x="1823911" y="1707798"/>
        <a:ext cx="950580" cy="790774"/>
      </dsp:txXfrm>
    </dsp:sp>
    <dsp:sp modelId="{1386E669-5643-48D1-8660-2624D68201E1}">
      <dsp:nvSpPr>
        <dsp:cNvPr id="0" name=""/>
        <dsp:cNvSpPr/>
      </dsp:nvSpPr>
      <dsp:spPr>
        <a:xfrm>
          <a:off x="1600271" y="278181"/>
          <a:ext cx="1397845" cy="981555"/>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GB" sz="1200" b="1" kern="1200" dirty="0">
              <a:latin typeface="Arial" panose="020B0604020202020204" pitchFamily="34" charset="0"/>
              <a:cs typeface="Arial" panose="020B0604020202020204" pitchFamily="34" charset="0"/>
            </a:rPr>
            <a:t>iechyd corfforol a meddyliol ac emosiynol</a:t>
          </a:r>
          <a:endParaRPr lang="en-GB" sz="1200" b="1" kern="1200" dirty="0">
            <a:solidFill>
              <a:sysClr val="windowText" lastClr="000000"/>
            </a:solidFill>
            <a:latin typeface="Arial" panose="020B0604020202020204" pitchFamily="34" charset="0"/>
            <a:ea typeface="+mn-ea"/>
            <a:cs typeface="Arial" panose="020B0604020202020204" pitchFamily="34" charset="0"/>
          </a:endParaRPr>
        </a:p>
      </dsp:txBody>
      <dsp:txXfrm>
        <a:off x="1804981" y="421926"/>
        <a:ext cx="988425" cy="694065"/>
      </dsp:txXfrm>
    </dsp:sp>
    <dsp:sp modelId="{E54F3AB4-0593-43EB-9E2E-B4C03BE56C57}">
      <dsp:nvSpPr>
        <dsp:cNvPr id="0" name=""/>
        <dsp:cNvSpPr/>
      </dsp:nvSpPr>
      <dsp:spPr>
        <a:xfrm>
          <a:off x="2834930" y="650587"/>
          <a:ext cx="1421314" cy="939329"/>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GB" sz="1200" b="1" kern="1200" dirty="0">
              <a:latin typeface="Arial" panose="020B0604020202020204" pitchFamily="34" charset="0"/>
              <a:cs typeface="Arial" panose="020B0604020202020204" pitchFamily="34" charset="0"/>
            </a:rPr>
            <a:t>diogelu rhag camdriniaeth ac esgeulustod </a:t>
          </a:r>
          <a:endParaRPr lang="en-GB" sz="1200" b="1" kern="1200" dirty="0">
            <a:solidFill>
              <a:sysClr val="windowText" lastClr="000000"/>
            </a:solidFill>
            <a:latin typeface="Arial" panose="020B0604020202020204" pitchFamily="34" charset="0"/>
            <a:ea typeface="+mn-ea"/>
            <a:cs typeface="Arial" panose="020B0604020202020204" pitchFamily="34" charset="0"/>
          </a:endParaRPr>
        </a:p>
      </dsp:txBody>
      <dsp:txXfrm>
        <a:off x="3043077" y="788149"/>
        <a:ext cx="1005020" cy="664205"/>
      </dsp:txXfrm>
    </dsp:sp>
    <dsp:sp modelId="{9BAE98C5-D445-4B68-9640-D96D4E672EA9}">
      <dsp:nvSpPr>
        <dsp:cNvPr id="0" name=""/>
        <dsp:cNvSpPr/>
      </dsp:nvSpPr>
      <dsp:spPr>
        <a:xfrm>
          <a:off x="3115404" y="1502350"/>
          <a:ext cx="1476872" cy="711559"/>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GB" sz="1200" b="1" kern="1200" dirty="0">
              <a:latin typeface="Arial" panose="020B0604020202020204" pitchFamily="34" charset="0"/>
              <a:cs typeface="Arial" panose="020B0604020202020204" pitchFamily="34" charset="0"/>
            </a:rPr>
            <a:t>addysg, hyfforddiant a hamddena</a:t>
          </a:r>
          <a:endParaRPr lang="en-GB" sz="1200" b="1" kern="1200" dirty="0">
            <a:solidFill>
              <a:sysClr val="windowText" lastClr="000000"/>
            </a:solidFill>
            <a:latin typeface="Arial" panose="020B0604020202020204" pitchFamily="34" charset="0"/>
            <a:ea typeface="+mn-ea"/>
            <a:cs typeface="Arial" panose="020B0604020202020204" pitchFamily="34" charset="0"/>
          </a:endParaRPr>
        </a:p>
      </dsp:txBody>
      <dsp:txXfrm>
        <a:off x="3331687" y="1606555"/>
        <a:ext cx="1044306" cy="503149"/>
      </dsp:txXfrm>
    </dsp:sp>
    <dsp:sp modelId="{B3BA625F-16DA-45A7-881D-11FC4F7A131B}">
      <dsp:nvSpPr>
        <dsp:cNvPr id="0" name=""/>
        <dsp:cNvSpPr/>
      </dsp:nvSpPr>
      <dsp:spPr>
        <a:xfrm>
          <a:off x="3122712" y="2178965"/>
          <a:ext cx="1372250" cy="852188"/>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GB" sz="1200" b="1" kern="1200" dirty="0">
              <a:latin typeface="Arial" panose="020B0604020202020204" pitchFamily="34" charset="0"/>
              <a:cs typeface="Arial" panose="020B0604020202020204" pitchFamily="34" charset="0"/>
            </a:rPr>
            <a:t>perthnasau domestig, teuluol a phersonol</a:t>
          </a:r>
          <a:endParaRPr lang="en-GB" sz="1200" b="1" kern="1200" dirty="0">
            <a:solidFill>
              <a:sysClr val="windowText" lastClr="000000"/>
            </a:solidFill>
            <a:latin typeface="Arial" panose="020B0604020202020204" pitchFamily="34" charset="0"/>
            <a:ea typeface="+mn-ea"/>
            <a:cs typeface="Arial" panose="020B0604020202020204" pitchFamily="34" charset="0"/>
          </a:endParaRPr>
        </a:p>
      </dsp:txBody>
      <dsp:txXfrm>
        <a:off x="3323673" y="2303765"/>
        <a:ext cx="970328" cy="602588"/>
      </dsp:txXfrm>
    </dsp:sp>
    <dsp:sp modelId="{EA9C789F-9AC2-4F8F-B8F2-B072EF4298B8}">
      <dsp:nvSpPr>
        <dsp:cNvPr id="0" name=""/>
        <dsp:cNvSpPr/>
      </dsp:nvSpPr>
      <dsp:spPr>
        <a:xfrm>
          <a:off x="2557438" y="2882548"/>
          <a:ext cx="1366895" cy="638842"/>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GB" sz="1200" b="1" kern="1200" dirty="0">
              <a:latin typeface="Arial" panose="020B0604020202020204" pitchFamily="34" charset="0"/>
              <a:cs typeface="Arial" panose="020B0604020202020204" pitchFamily="34" charset="0"/>
            </a:rPr>
            <a:t>cyfraniad i gymdeithas</a:t>
          </a:r>
          <a:endParaRPr lang="en-GB" sz="1200" b="1" kern="1200" dirty="0">
            <a:solidFill>
              <a:sysClr val="windowText" lastClr="000000"/>
            </a:solidFill>
            <a:latin typeface="Arial" panose="020B0604020202020204" pitchFamily="34" charset="0"/>
            <a:ea typeface="+mn-ea"/>
            <a:cs typeface="Arial" panose="020B0604020202020204" pitchFamily="34" charset="0"/>
          </a:endParaRPr>
        </a:p>
      </dsp:txBody>
      <dsp:txXfrm>
        <a:off x="2757615" y="2976104"/>
        <a:ext cx="966541" cy="451730"/>
      </dsp:txXfrm>
    </dsp:sp>
    <dsp:sp modelId="{37DEB794-33C8-43EF-B49B-B01637D2F0F5}">
      <dsp:nvSpPr>
        <dsp:cNvPr id="0" name=""/>
        <dsp:cNvSpPr/>
      </dsp:nvSpPr>
      <dsp:spPr>
        <a:xfrm>
          <a:off x="1563544" y="3129365"/>
          <a:ext cx="1335105" cy="820973"/>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GB" sz="1200" b="1" kern="1200" dirty="0">
              <a:latin typeface="Arial" panose="020B0604020202020204" pitchFamily="34" charset="0"/>
              <a:cs typeface="Arial" panose="020B0604020202020204" pitchFamily="34" charset="0"/>
            </a:rPr>
            <a:t>sicrhau hawliau a hawliadau</a:t>
          </a:r>
          <a:endParaRPr lang="en-GB" sz="1200" b="1" kern="1200" dirty="0">
            <a:solidFill>
              <a:sysClr val="windowText" lastClr="000000"/>
            </a:solidFill>
            <a:latin typeface="Arial" panose="020B0604020202020204" pitchFamily="34" charset="0"/>
            <a:ea typeface="+mn-ea"/>
            <a:cs typeface="Arial" panose="020B0604020202020204" pitchFamily="34" charset="0"/>
          </a:endParaRPr>
        </a:p>
      </dsp:txBody>
      <dsp:txXfrm>
        <a:off x="1759066" y="3249594"/>
        <a:ext cx="944061" cy="580515"/>
      </dsp:txXfrm>
    </dsp:sp>
    <dsp:sp modelId="{21D95D7D-EAFE-424C-A6A0-E845963DFE30}">
      <dsp:nvSpPr>
        <dsp:cNvPr id="0" name=""/>
        <dsp:cNvSpPr/>
      </dsp:nvSpPr>
      <dsp:spPr>
        <a:xfrm>
          <a:off x="343672" y="2773293"/>
          <a:ext cx="1679552" cy="641118"/>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GB" sz="1200" b="1" kern="1200" dirty="0">
              <a:latin typeface="Arial" panose="020B0604020202020204" pitchFamily="34" charset="0"/>
              <a:cs typeface="Arial" panose="020B0604020202020204" pitchFamily="34" charset="0"/>
            </a:rPr>
            <a:t>cymdeithasol ac economaidd</a:t>
          </a:r>
          <a:endParaRPr lang="en-GB" sz="1200" b="1" kern="1200" dirty="0">
            <a:solidFill>
              <a:sysClr val="windowText" lastClr="000000"/>
            </a:solidFill>
            <a:latin typeface="Arial" panose="020B0604020202020204" pitchFamily="34" charset="0"/>
            <a:ea typeface="+mn-ea"/>
            <a:cs typeface="Arial" panose="020B0604020202020204" pitchFamily="34" charset="0"/>
          </a:endParaRPr>
        </a:p>
      </dsp:txBody>
      <dsp:txXfrm>
        <a:off x="589637" y="2867183"/>
        <a:ext cx="1187622" cy="453338"/>
      </dsp:txXfrm>
    </dsp:sp>
    <dsp:sp modelId="{3A7FB0C4-8BAB-4F8C-B230-1414AB3D40A4}">
      <dsp:nvSpPr>
        <dsp:cNvPr id="0" name=""/>
        <dsp:cNvSpPr/>
      </dsp:nvSpPr>
      <dsp:spPr>
        <a:xfrm>
          <a:off x="44985" y="2177865"/>
          <a:ext cx="1390881" cy="662668"/>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GB" sz="1200" b="1" kern="1200" dirty="0">
              <a:latin typeface="Arial" panose="020B0604020202020204" pitchFamily="34" charset="0"/>
              <a:cs typeface="Arial" panose="020B0604020202020204" pitchFamily="34" charset="0"/>
            </a:rPr>
            <a:t>addasrwydd llety preswyl</a:t>
          </a:r>
          <a:endParaRPr lang="en-GB" sz="1200" b="1" kern="1200" dirty="0">
            <a:solidFill>
              <a:sysClr val="windowText" lastClr="000000"/>
            </a:solidFill>
            <a:latin typeface="Arial" panose="020B0604020202020204" pitchFamily="34" charset="0"/>
            <a:ea typeface="+mn-ea"/>
            <a:cs typeface="Arial" panose="020B0604020202020204" pitchFamily="34" charset="0"/>
          </a:endParaRPr>
        </a:p>
      </dsp:txBody>
      <dsp:txXfrm>
        <a:off x="248675" y="2274910"/>
        <a:ext cx="983501" cy="468578"/>
      </dsp:txXfrm>
    </dsp:sp>
    <dsp:sp modelId="{F4F6524D-7A9C-4E49-BD35-BBC026601A39}">
      <dsp:nvSpPr>
        <dsp:cNvPr id="0" name=""/>
        <dsp:cNvSpPr/>
      </dsp:nvSpPr>
      <dsp:spPr>
        <a:xfrm>
          <a:off x="156540" y="1386105"/>
          <a:ext cx="1320612" cy="836742"/>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GB" sz="1200" b="1" kern="1200" dirty="0">
              <a:latin typeface="Arial" panose="020B0604020202020204" pitchFamily="34" charset="0"/>
              <a:cs typeface="Arial" panose="020B0604020202020204" pitchFamily="34" charset="0"/>
            </a:rPr>
            <a:t>rheolaeth dros fywyd o ddydd i ddydd</a:t>
          </a:r>
          <a:endParaRPr lang="en-GB" sz="1200" b="1" kern="1200" dirty="0">
            <a:solidFill>
              <a:sysClr val="windowText" lastClr="000000"/>
            </a:solidFill>
            <a:latin typeface="Arial" panose="020B0604020202020204" pitchFamily="34" charset="0"/>
            <a:ea typeface="+mn-ea"/>
            <a:cs typeface="Arial" panose="020B0604020202020204" pitchFamily="34" charset="0"/>
          </a:endParaRPr>
        </a:p>
      </dsp:txBody>
      <dsp:txXfrm>
        <a:off x="349939" y="1508643"/>
        <a:ext cx="933814" cy="591666"/>
      </dsp:txXfrm>
    </dsp:sp>
    <dsp:sp modelId="{3CE877AB-B6DC-42A5-8D6C-D592AEF67F63}">
      <dsp:nvSpPr>
        <dsp:cNvPr id="0" name=""/>
        <dsp:cNvSpPr/>
      </dsp:nvSpPr>
      <dsp:spPr>
        <a:xfrm>
          <a:off x="422477" y="726155"/>
          <a:ext cx="1312521" cy="741602"/>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GB" sz="1200" b="1" kern="1200" dirty="0">
              <a:latin typeface="Arial" panose="020B0604020202020204" pitchFamily="34" charset="0"/>
              <a:cs typeface="Arial" panose="020B0604020202020204" pitchFamily="34" charset="0"/>
            </a:rPr>
            <a:t>cymryd rhan mewn gwaith</a:t>
          </a:r>
          <a:endParaRPr lang="en-GB" sz="1200" b="1" kern="1200" dirty="0">
            <a:solidFill>
              <a:sysClr val="windowText" lastClr="000000"/>
            </a:solidFill>
            <a:latin typeface="Arial" panose="020B0604020202020204" pitchFamily="34" charset="0"/>
            <a:ea typeface="+mn-ea"/>
            <a:cs typeface="Arial" panose="020B0604020202020204" pitchFamily="34" charset="0"/>
          </a:endParaRPr>
        </a:p>
      </dsp:txBody>
      <dsp:txXfrm>
        <a:off x="614691" y="834760"/>
        <a:ext cx="928093" cy="52439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ABAF5-45A6-4FF7-98F7-3D5939A2F0C1}">
      <dsp:nvSpPr>
        <dsp:cNvPr id="0" name=""/>
        <dsp:cNvSpPr/>
      </dsp:nvSpPr>
      <dsp:spPr>
        <a:xfrm>
          <a:off x="1860146" y="1859577"/>
          <a:ext cx="956161" cy="884864"/>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rial" panose="020B0604020202020204" pitchFamily="34" charset="0"/>
              <a:ea typeface="+mn-ea"/>
              <a:cs typeface="Arial" panose="020B0604020202020204" pitchFamily="34" charset="0"/>
            </a:rPr>
            <a:t>My well-being</a:t>
          </a:r>
        </a:p>
      </dsp:txBody>
      <dsp:txXfrm>
        <a:off x="2000173" y="1989162"/>
        <a:ext cx="676107" cy="625694"/>
      </dsp:txXfrm>
    </dsp:sp>
    <dsp:sp modelId="{1386E669-5643-48D1-8660-2624D68201E1}">
      <dsp:nvSpPr>
        <dsp:cNvPr id="0" name=""/>
        <dsp:cNvSpPr/>
      </dsp:nvSpPr>
      <dsp:spPr>
        <a:xfrm>
          <a:off x="720051" y="888583"/>
          <a:ext cx="1310286" cy="928549"/>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ea typeface="+mn-ea"/>
              <a:cs typeface="Arial" panose="020B0604020202020204" pitchFamily="34" charset="0"/>
            </a:rPr>
            <a:t>physical and mental health and emotional</a:t>
          </a:r>
        </a:p>
      </dsp:txBody>
      <dsp:txXfrm>
        <a:off x="911938" y="1024566"/>
        <a:ext cx="926512" cy="656583"/>
      </dsp:txXfrm>
    </dsp:sp>
    <dsp:sp modelId="{E54F3AB4-0593-43EB-9E2E-B4C03BE56C57}">
      <dsp:nvSpPr>
        <dsp:cNvPr id="0" name=""/>
        <dsp:cNvSpPr/>
      </dsp:nvSpPr>
      <dsp:spPr>
        <a:xfrm>
          <a:off x="1913065" y="681744"/>
          <a:ext cx="1280401" cy="82991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ea typeface="+mn-ea"/>
              <a:cs typeface="Arial" panose="020B0604020202020204" pitchFamily="34" charset="0"/>
            </a:rPr>
            <a:t>protection from abuse and neglect</a:t>
          </a:r>
        </a:p>
      </dsp:txBody>
      <dsp:txXfrm>
        <a:off x="2100575" y="803282"/>
        <a:ext cx="905381" cy="586834"/>
      </dsp:txXfrm>
    </dsp:sp>
    <dsp:sp modelId="{9BAE98C5-D445-4B68-9640-D96D4E672EA9}">
      <dsp:nvSpPr>
        <dsp:cNvPr id="0" name=""/>
        <dsp:cNvSpPr/>
      </dsp:nvSpPr>
      <dsp:spPr>
        <a:xfrm>
          <a:off x="3025580" y="941370"/>
          <a:ext cx="1188258" cy="986918"/>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ea typeface="+mn-ea"/>
              <a:cs typeface="Arial" panose="020B0604020202020204" pitchFamily="34" charset="0"/>
            </a:rPr>
            <a:t>education, training and recreation</a:t>
          </a:r>
        </a:p>
      </dsp:txBody>
      <dsp:txXfrm>
        <a:off x="3199596" y="1085901"/>
        <a:ext cx="840226" cy="697856"/>
      </dsp:txXfrm>
    </dsp:sp>
    <dsp:sp modelId="{B3BA625F-16DA-45A7-881D-11FC4F7A131B}">
      <dsp:nvSpPr>
        <dsp:cNvPr id="0" name=""/>
        <dsp:cNvSpPr/>
      </dsp:nvSpPr>
      <dsp:spPr>
        <a:xfrm>
          <a:off x="2945479" y="1878544"/>
          <a:ext cx="1407255" cy="86296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ea typeface="+mn-ea"/>
              <a:cs typeface="Arial" panose="020B0604020202020204" pitchFamily="34" charset="0"/>
            </a:rPr>
            <a:t>domestic, family and personal relationships</a:t>
          </a:r>
        </a:p>
      </dsp:txBody>
      <dsp:txXfrm>
        <a:off x="3151567" y="2004922"/>
        <a:ext cx="995079" cy="610206"/>
      </dsp:txXfrm>
    </dsp:sp>
    <dsp:sp modelId="{EA9C789F-9AC2-4F8F-B8F2-B072EF4298B8}">
      <dsp:nvSpPr>
        <dsp:cNvPr id="0" name=""/>
        <dsp:cNvSpPr/>
      </dsp:nvSpPr>
      <dsp:spPr>
        <a:xfrm>
          <a:off x="2830889" y="2677366"/>
          <a:ext cx="1336928" cy="681187"/>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ea typeface="+mn-ea"/>
              <a:cs typeface="Arial" panose="020B0604020202020204" pitchFamily="34" charset="0"/>
            </a:rPr>
            <a:t>contribution made to society</a:t>
          </a:r>
        </a:p>
      </dsp:txBody>
      <dsp:txXfrm>
        <a:off x="3026678" y="2777124"/>
        <a:ext cx="945350" cy="481671"/>
      </dsp:txXfrm>
    </dsp:sp>
    <dsp:sp modelId="{37DEB794-33C8-43EF-B49B-B01637D2F0F5}">
      <dsp:nvSpPr>
        <dsp:cNvPr id="0" name=""/>
        <dsp:cNvSpPr/>
      </dsp:nvSpPr>
      <dsp:spPr>
        <a:xfrm>
          <a:off x="2061549" y="3130983"/>
          <a:ext cx="1329764" cy="687963"/>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ea typeface="+mn-ea"/>
              <a:cs typeface="Arial" panose="020B0604020202020204" pitchFamily="34" charset="0"/>
            </a:rPr>
            <a:t>securing rights and entitlements</a:t>
          </a:r>
        </a:p>
      </dsp:txBody>
      <dsp:txXfrm>
        <a:off x="2256288" y="3231733"/>
        <a:ext cx="940286" cy="486463"/>
      </dsp:txXfrm>
    </dsp:sp>
    <dsp:sp modelId="{21D95D7D-EAFE-424C-A6A0-E845963DFE30}">
      <dsp:nvSpPr>
        <dsp:cNvPr id="0" name=""/>
        <dsp:cNvSpPr/>
      </dsp:nvSpPr>
      <dsp:spPr>
        <a:xfrm>
          <a:off x="1074940" y="3130999"/>
          <a:ext cx="1162683" cy="64864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ea typeface="+mn-ea"/>
              <a:cs typeface="Arial" panose="020B0604020202020204" pitchFamily="34" charset="0"/>
            </a:rPr>
            <a:t>social and economic</a:t>
          </a:r>
        </a:p>
      </dsp:txBody>
      <dsp:txXfrm>
        <a:off x="1245211" y="3225990"/>
        <a:ext cx="822141" cy="458659"/>
      </dsp:txXfrm>
    </dsp:sp>
    <dsp:sp modelId="{3A7FB0C4-8BAB-4F8C-B230-1414AB3D40A4}">
      <dsp:nvSpPr>
        <dsp:cNvPr id="0" name=""/>
        <dsp:cNvSpPr/>
      </dsp:nvSpPr>
      <dsp:spPr>
        <a:xfrm>
          <a:off x="327578" y="2587921"/>
          <a:ext cx="1801219" cy="650806"/>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ea typeface="+mn-ea"/>
              <a:cs typeface="Arial" panose="020B0604020202020204" pitchFamily="34" charset="0"/>
            </a:rPr>
            <a:t>suitability of living accommodation</a:t>
          </a:r>
        </a:p>
      </dsp:txBody>
      <dsp:txXfrm>
        <a:off x="591360" y="2683229"/>
        <a:ext cx="1273655" cy="460190"/>
      </dsp:txXfrm>
    </dsp:sp>
    <dsp:sp modelId="{F4F6524D-7A9C-4E49-BD35-BBC026601A39}">
      <dsp:nvSpPr>
        <dsp:cNvPr id="0" name=""/>
        <dsp:cNvSpPr/>
      </dsp:nvSpPr>
      <dsp:spPr>
        <a:xfrm>
          <a:off x="464250" y="2174130"/>
          <a:ext cx="955633" cy="447829"/>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ea typeface="+mn-ea"/>
              <a:cs typeface="Arial" panose="020B0604020202020204" pitchFamily="34" charset="0"/>
            </a:rPr>
            <a:t>welfare</a:t>
          </a:r>
        </a:p>
      </dsp:txBody>
      <dsp:txXfrm>
        <a:off x="604199" y="2239713"/>
        <a:ext cx="675735" cy="316663"/>
      </dsp:txXfrm>
    </dsp:sp>
    <dsp:sp modelId="{3CE877AB-B6DC-42A5-8D6C-D592AEF67F63}">
      <dsp:nvSpPr>
        <dsp:cNvPr id="0" name=""/>
        <dsp:cNvSpPr/>
      </dsp:nvSpPr>
      <dsp:spPr>
        <a:xfrm>
          <a:off x="208379" y="1725691"/>
          <a:ext cx="1427649" cy="506317"/>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ea typeface="+mn-ea"/>
              <a:cs typeface="Arial" panose="020B0604020202020204" pitchFamily="34" charset="0"/>
            </a:rPr>
            <a:t>development</a:t>
          </a:r>
        </a:p>
      </dsp:txBody>
      <dsp:txXfrm>
        <a:off x="417453" y="1799839"/>
        <a:ext cx="1009501" cy="35802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ABAF5-45A6-4FF7-98F7-3D5939A2F0C1}">
      <dsp:nvSpPr>
        <dsp:cNvPr id="0" name=""/>
        <dsp:cNvSpPr/>
      </dsp:nvSpPr>
      <dsp:spPr>
        <a:xfrm>
          <a:off x="1420044" y="1484511"/>
          <a:ext cx="1235684" cy="1064764"/>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cy-GB" sz="1600" b="1" kern="1200" noProof="0" dirty="0">
              <a:latin typeface="Arial" panose="020B0604020202020204" pitchFamily="34" charset="0"/>
              <a:cs typeface="Arial" panose="020B0604020202020204" pitchFamily="34" charset="0"/>
            </a:rPr>
            <a:t>Fy llesiant i </a:t>
          </a:r>
          <a:endParaRPr lang="cy-GB" sz="1600" b="1" kern="1200" noProof="0" dirty="0">
            <a:latin typeface="Arial" panose="020B0604020202020204" pitchFamily="34" charset="0"/>
            <a:ea typeface="+mn-ea"/>
            <a:cs typeface="Arial" panose="020B0604020202020204" pitchFamily="34" charset="0"/>
          </a:endParaRPr>
        </a:p>
      </dsp:txBody>
      <dsp:txXfrm>
        <a:off x="1601006" y="1640442"/>
        <a:ext cx="873760" cy="752902"/>
      </dsp:txXfrm>
    </dsp:sp>
    <dsp:sp modelId="{1386E669-5643-48D1-8660-2624D68201E1}">
      <dsp:nvSpPr>
        <dsp:cNvPr id="0" name=""/>
        <dsp:cNvSpPr/>
      </dsp:nvSpPr>
      <dsp:spPr>
        <a:xfrm>
          <a:off x="1388539" y="416660"/>
          <a:ext cx="1400959" cy="826429"/>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GB" sz="1200" b="1" kern="1200" dirty="0">
              <a:latin typeface="Arial" panose="020B0604020202020204" pitchFamily="34" charset="0"/>
              <a:cs typeface="Arial" panose="020B0604020202020204" pitchFamily="34" charset="0"/>
            </a:rPr>
            <a:t>iechyd corfforol a meddyliol ac emosiynol</a:t>
          </a:r>
          <a:endParaRPr lang="en-GB" sz="1200" b="1" kern="1200" dirty="0">
            <a:latin typeface="Arial" panose="020B0604020202020204" pitchFamily="34" charset="0"/>
            <a:ea typeface="+mn-ea"/>
            <a:cs typeface="Arial" panose="020B0604020202020204" pitchFamily="34" charset="0"/>
          </a:endParaRPr>
        </a:p>
      </dsp:txBody>
      <dsp:txXfrm>
        <a:off x="1593705" y="537688"/>
        <a:ext cx="990627" cy="584373"/>
      </dsp:txXfrm>
    </dsp:sp>
    <dsp:sp modelId="{E54F3AB4-0593-43EB-9E2E-B4C03BE56C57}">
      <dsp:nvSpPr>
        <dsp:cNvPr id="0" name=""/>
        <dsp:cNvSpPr/>
      </dsp:nvSpPr>
      <dsp:spPr>
        <a:xfrm>
          <a:off x="2546433" y="767757"/>
          <a:ext cx="1394410" cy="853777"/>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GB" sz="1200" b="1" kern="1200" dirty="0">
              <a:latin typeface="Arial" panose="020B0604020202020204" pitchFamily="34" charset="0"/>
              <a:cs typeface="Arial" panose="020B0604020202020204" pitchFamily="34" charset="0"/>
            </a:rPr>
            <a:t>diogelu rhag camdriniaeth ac esgeulustod </a:t>
          </a:r>
          <a:endParaRPr lang="en-GB" sz="1200" b="1" kern="1200" dirty="0">
            <a:latin typeface="Arial" panose="020B0604020202020204" pitchFamily="34" charset="0"/>
            <a:ea typeface="+mn-ea"/>
            <a:cs typeface="Arial" panose="020B0604020202020204" pitchFamily="34" charset="0"/>
          </a:endParaRPr>
        </a:p>
      </dsp:txBody>
      <dsp:txXfrm>
        <a:off x="2750640" y="892790"/>
        <a:ext cx="985996" cy="603711"/>
      </dsp:txXfrm>
    </dsp:sp>
    <dsp:sp modelId="{9BAE98C5-D445-4B68-9640-D96D4E672EA9}">
      <dsp:nvSpPr>
        <dsp:cNvPr id="0" name=""/>
        <dsp:cNvSpPr/>
      </dsp:nvSpPr>
      <dsp:spPr>
        <a:xfrm>
          <a:off x="2731017" y="1556353"/>
          <a:ext cx="1445003" cy="72441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GB" sz="1200" b="1" kern="1200" dirty="0">
              <a:latin typeface="Arial" panose="020B0604020202020204" pitchFamily="34" charset="0"/>
              <a:cs typeface="Arial" panose="020B0604020202020204" pitchFamily="34" charset="0"/>
            </a:rPr>
            <a:t>addysg, hyfforddiant a hamddena</a:t>
          </a:r>
          <a:endParaRPr lang="en-GB" sz="1200" b="1" kern="1200" dirty="0">
            <a:latin typeface="Arial" panose="020B0604020202020204" pitchFamily="34" charset="0"/>
            <a:ea typeface="+mn-ea"/>
            <a:cs typeface="Arial" panose="020B0604020202020204" pitchFamily="34" charset="0"/>
          </a:endParaRPr>
        </a:p>
      </dsp:txBody>
      <dsp:txXfrm>
        <a:off x="2942633" y="1662440"/>
        <a:ext cx="1021771" cy="512236"/>
      </dsp:txXfrm>
    </dsp:sp>
    <dsp:sp modelId="{B3BA625F-16DA-45A7-881D-11FC4F7A131B}">
      <dsp:nvSpPr>
        <dsp:cNvPr id="0" name=""/>
        <dsp:cNvSpPr/>
      </dsp:nvSpPr>
      <dsp:spPr>
        <a:xfrm>
          <a:off x="2669274" y="2208417"/>
          <a:ext cx="1364503" cy="952253"/>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GB" sz="1200" b="1" kern="1200" dirty="0">
              <a:latin typeface="Arial" panose="020B0604020202020204" pitchFamily="34" charset="0"/>
              <a:cs typeface="Arial" panose="020B0604020202020204" pitchFamily="34" charset="0"/>
            </a:rPr>
            <a:t>perthnasau domestig, teuluol a phersonol</a:t>
          </a:r>
          <a:endParaRPr lang="en-GB" sz="1200" b="1" kern="1200" dirty="0">
            <a:latin typeface="Arial" panose="020B0604020202020204" pitchFamily="34" charset="0"/>
            <a:ea typeface="+mn-ea"/>
            <a:cs typeface="Arial" panose="020B0604020202020204" pitchFamily="34" charset="0"/>
          </a:endParaRPr>
        </a:p>
      </dsp:txBody>
      <dsp:txXfrm>
        <a:off x="2869101" y="2347871"/>
        <a:ext cx="964849" cy="673345"/>
      </dsp:txXfrm>
    </dsp:sp>
    <dsp:sp modelId="{EA9C789F-9AC2-4F8F-B8F2-B072EF4298B8}">
      <dsp:nvSpPr>
        <dsp:cNvPr id="0" name=""/>
        <dsp:cNvSpPr/>
      </dsp:nvSpPr>
      <dsp:spPr>
        <a:xfrm>
          <a:off x="1788058" y="2928898"/>
          <a:ext cx="1337109" cy="650515"/>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GB" sz="1200" b="1" kern="1200" dirty="0">
              <a:latin typeface="Arial" panose="020B0604020202020204" pitchFamily="34" charset="0"/>
              <a:cs typeface="Arial" panose="020B0604020202020204" pitchFamily="34" charset="0"/>
            </a:rPr>
            <a:t>cyfraniad i gymdeithas</a:t>
          </a:r>
          <a:endParaRPr lang="en-GB" sz="1200" b="1" kern="1200" dirty="0">
            <a:latin typeface="Arial" panose="020B0604020202020204" pitchFamily="34" charset="0"/>
            <a:ea typeface="+mn-ea"/>
            <a:cs typeface="Arial" panose="020B0604020202020204" pitchFamily="34" charset="0"/>
          </a:endParaRPr>
        </a:p>
      </dsp:txBody>
      <dsp:txXfrm>
        <a:off x="1983873" y="3024164"/>
        <a:ext cx="945479" cy="459983"/>
      </dsp:txXfrm>
    </dsp:sp>
    <dsp:sp modelId="{37DEB794-33C8-43EF-B49B-B01637D2F0F5}">
      <dsp:nvSpPr>
        <dsp:cNvPr id="0" name=""/>
        <dsp:cNvSpPr/>
      </dsp:nvSpPr>
      <dsp:spPr>
        <a:xfrm>
          <a:off x="542862" y="2782746"/>
          <a:ext cx="1327567" cy="792156"/>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GB" sz="1200" b="1" kern="1200" dirty="0">
              <a:latin typeface="Arial" panose="020B0604020202020204" pitchFamily="34" charset="0"/>
              <a:cs typeface="Arial" panose="020B0604020202020204" pitchFamily="34" charset="0"/>
            </a:rPr>
            <a:t>sicrhau hawliau a hawliadau</a:t>
          </a:r>
          <a:endParaRPr lang="en-GB" sz="1200" b="1" kern="1200" dirty="0">
            <a:latin typeface="Arial" panose="020B0604020202020204" pitchFamily="34" charset="0"/>
            <a:ea typeface="+mn-ea"/>
            <a:cs typeface="Arial" panose="020B0604020202020204" pitchFamily="34" charset="0"/>
          </a:endParaRPr>
        </a:p>
      </dsp:txBody>
      <dsp:txXfrm>
        <a:off x="737280" y="2898755"/>
        <a:ext cx="938731" cy="560138"/>
      </dsp:txXfrm>
    </dsp:sp>
    <dsp:sp modelId="{21D95D7D-EAFE-424C-A6A0-E845963DFE30}">
      <dsp:nvSpPr>
        <dsp:cNvPr id="0" name=""/>
        <dsp:cNvSpPr/>
      </dsp:nvSpPr>
      <dsp:spPr>
        <a:xfrm>
          <a:off x="11579" y="2092674"/>
          <a:ext cx="1423552" cy="802156"/>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GB" sz="1200" b="1" kern="1200" dirty="0">
              <a:latin typeface="Arial" panose="020B0604020202020204" pitchFamily="34" charset="0"/>
              <a:cs typeface="Arial" panose="020B0604020202020204" pitchFamily="34" charset="0"/>
            </a:rPr>
            <a:t>cymdeithasol ac economaidd</a:t>
          </a:r>
          <a:endParaRPr lang="en-GB" sz="1200" b="1" kern="1200" dirty="0">
            <a:latin typeface="Arial" panose="020B0604020202020204" pitchFamily="34" charset="0"/>
            <a:ea typeface="+mn-ea"/>
            <a:cs typeface="Arial" panose="020B0604020202020204" pitchFamily="34" charset="0"/>
          </a:endParaRPr>
        </a:p>
      </dsp:txBody>
      <dsp:txXfrm>
        <a:off x="220053" y="2210147"/>
        <a:ext cx="1006604" cy="567210"/>
      </dsp:txXfrm>
    </dsp:sp>
    <dsp:sp modelId="{3A7FB0C4-8BAB-4F8C-B230-1414AB3D40A4}">
      <dsp:nvSpPr>
        <dsp:cNvPr id="0" name=""/>
        <dsp:cNvSpPr/>
      </dsp:nvSpPr>
      <dsp:spPr>
        <a:xfrm>
          <a:off x="-78587" y="1547885"/>
          <a:ext cx="1448020" cy="61423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GB" sz="1200" b="1" kern="1200" dirty="0">
              <a:latin typeface="Arial" panose="020B0604020202020204" pitchFamily="34" charset="0"/>
              <a:cs typeface="Arial" panose="020B0604020202020204" pitchFamily="34" charset="0"/>
            </a:rPr>
            <a:t>addasrwydd llety preswyl</a:t>
          </a:r>
          <a:endParaRPr lang="en-GB" sz="1200" b="1" kern="1200" dirty="0">
            <a:latin typeface="Arial" panose="020B0604020202020204" pitchFamily="34" charset="0"/>
            <a:ea typeface="+mn-ea"/>
            <a:cs typeface="Arial" panose="020B0604020202020204" pitchFamily="34" charset="0"/>
          </a:endParaRPr>
        </a:p>
      </dsp:txBody>
      <dsp:txXfrm>
        <a:off x="133471" y="1637837"/>
        <a:ext cx="1023904" cy="434326"/>
      </dsp:txXfrm>
    </dsp:sp>
    <dsp:sp modelId="{F4F6524D-7A9C-4E49-BD35-BBC026601A39}">
      <dsp:nvSpPr>
        <dsp:cNvPr id="0" name=""/>
        <dsp:cNvSpPr/>
      </dsp:nvSpPr>
      <dsp:spPr>
        <a:xfrm>
          <a:off x="392403" y="1192192"/>
          <a:ext cx="763665" cy="410203"/>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GB" sz="1200" b="1" kern="1200" dirty="0">
              <a:latin typeface="Arial" panose="020B0604020202020204" pitchFamily="34" charset="0"/>
              <a:cs typeface="Arial" panose="020B0604020202020204" pitchFamily="34" charset="0"/>
            </a:rPr>
            <a:t>lles</a:t>
          </a:r>
          <a:endParaRPr lang="en-GB" sz="1200" b="1" kern="1200" dirty="0">
            <a:latin typeface="Arial" panose="020B0604020202020204" pitchFamily="34" charset="0"/>
            <a:ea typeface="+mn-ea"/>
            <a:cs typeface="Arial" panose="020B0604020202020204" pitchFamily="34" charset="0"/>
          </a:endParaRPr>
        </a:p>
      </dsp:txBody>
      <dsp:txXfrm>
        <a:off x="504239" y="1252265"/>
        <a:ext cx="539993" cy="290057"/>
      </dsp:txXfrm>
    </dsp:sp>
    <dsp:sp modelId="{3CE877AB-B6DC-42A5-8D6C-D592AEF67F63}">
      <dsp:nvSpPr>
        <dsp:cNvPr id="0" name=""/>
        <dsp:cNvSpPr/>
      </dsp:nvSpPr>
      <dsp:spPr>
        <a:xfrm>
          <a:off x="395262" y="779073"/>
          <a:ext cx="1225193" cy="470978"/>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GB" sz="1200" b="1" kern="1200" dirty="0">
              <a:latin typeface="Arial" panose="020B0604020202020204" pitchFamily="34" charset="0"/>
              <a:cs typeface="Arial" panose="020B0604020202020204" pitchFamily="34" charset="0"/>
            </a:rPr>
            <a:t>datblygiad</a:t>
          </a:r>
          <a:endParaRPr lang="en-GB" sz="1200" b="1" kern="1200" dirty="0">
            <a:latin typeface="Arial" panose="020B0604020202020204" pitchFamily="34" charset="0"/>
            <a:ea typeface="+mn-ea"/>
            <a:cs typeface="Arial" panose="020B0604020202020204" pitchFamily="34" charset="0"/>
          </a:endParaRPr>
        </a:p>
      </dsp:txBody>
      <dsp:txXfrm>
        <a:off x="574687" y="848046"/>
        <a:ext cx="866343" cy="33303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A8ED4-5C3D-440F-8515-0E1E04C8F1D0}">
      <dsp:nvSpPr>
        <dsp:cNvPr id="0" name=""/>
        <dsp:cNvSpPr/>
      </dsp:nvSpPr>
      <dsp:spPr>
        <a:xfrm>
          <a:off x="469857" y="307"/>
          <a:ext cx="2353425" cy="1412055"/>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 lastClr="FFFFFF"/>
              </a:solidFill>
              <a:latin typeface="Arial" panose="020B0604020202020204" pitchFamily="34" charset="0"/>
              <a:ea typeface="+mn-ea"/>
              <a:cs typeface="Arial" panose="020B0604020202020204" pitchFamily="34" charset="0"/>
            </a:rPr>
            <a:t>1. Canlyniad teuluol</a:t>
          </a:r>
        </a:p>
        <a:p>
          <a:pPr marL="0" lvl="0" indent="0" algn="ctr" defTabSz="622300">
            <a:lnSpc>
              <a:spcPct val="90000"/>
            </a:lnSpc>
            <a:spcBef>
              <a:spcPct val="0"/>
            </a:spcBef>
            <a:spcAft>
              <a:spcPct val="35000"/>
            </a:spcAft>
            <a:buNone/>
          </a:pPr>
          <a:r>
            <a:rPr lang="en-GB" sz="1400" b="0" kern="1200" dirty="0">
              <a:solidFill>
                <a:sysClr val="window" lastClr="FFFFFF"/>
              </a:solidFill>
              <a:latin typeface="Arial" panose="020B0604020202020204" pitchFamily="34" charset="0"/>
              <a:ea typeface="+mn-ea"/>
              <a:cs typeface="Arial" panose="020B0604020202020204" pitchFamily="34" charset="0"/>
            </a:rPr>
            <a:t>Ydy y pawb yn cytuno ar y canlyniad? Ydyn ni gyd yn gwybod tuag at beth yr ydyn ni’n gweithio?</a:t>
          </a:r>
        </a:p>
      </dsp:txBody>
      <dsp:txXfrm>
        <a:off x="469857" y="307"/>
        <a:ext cx="2353425" cy="1412055"/>
      </dsp:txXfrm>
    </dsp:sp>
    <dsp:sp modelId="{6FB4E25D-31C7-43D7-A4EB-B0D42290E64E}">
      <dsp:nvSpPr>
        <dsp:cNvPr id="0" name=""/>
        <dsp:cNvSpPr/>
      </dsp:nvSpPr>
      <dsp:spPr>
        <a:xfrm>
          <a:off x="3058626" y="307"/>
          <a:ext cx="2353425" cy="1412055"/>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 lastClr="FFFFFF"/>
              </a:solidFill>
              <a:latin typeface="Arial" panose="020B0604020202020204" pitchFamily="34" charset="0"/>
              <a:ea typeface="+mn-ea"/>
              <a:cs typeface="Arial" panose="020B0604020202020204" pitchFamily="34" charset="0"/>
            </a:rPr>
            <a:t>2. Cryfderau</a:t>
          </a:r>
        </a:p>
        <a:p>
          <a:pPr marL="0" lvl="0" indent="0" algn="ctr" defTabSz="622300">
            <a:lnSpc>
              <a:spcPct val="90000"/>
            </a:lnSpc>
            <a:spcBef>
              <a:spcPct val="0"/>
            </a:spcBef>
            <a:spcAft>
              <a:spcPct val="35000"/>
            </a:spcAft>
            <a:buNone/>
          </a:pPr>
          <a:r>
            <a:rPr lang="en-GB" sz="1400" b="0" kern="1200" dirty="0">
              <a:solidFill>
                <a:sysClr val="window" lastClr="FFFFFF"/>
              </a:solidFill>
              <a:latin typeface="Arial" panose="020B0604020202020204" pitchFamily="34" charset="0"/>
              <a:ea typeface="+mn-ea"/>
              <a:cs typeface="Arial" panose="020B0604020202020204" pitchFamily="34" charset="0"/>
            </a:rPr>
            <a:t>Beth ydy cryfderau canfyddadwy yr unigolyn, y teulu, y rhwydwaith a’r gymuned?</a:t>
          </a:r>
        </a:p>
      </dsp:txBody>
      <dsp:txXfrm>
        <a:off x="3058626" y="307"/>
        <a:ext cx="2353425" cy="1412055"/>
      </dsp:txXfrm>
    </dsp:sp>
    <dsp:sp modelId="{5D05789B-77AB-4826-8961-A3B0DFA346B4}">
      <dsp:nvSpPr>
        <dsp:cNvPr id="0" name=""/>
        <dsp:cNvSpPr/>
      </dsp:nvSpPr>
      <dsp:spPr>
        <a:xfrm>
          <a:off x="5647395" y="307"/>
          <a:ext cx="2353425" cy="1412055"/>
        </a:xfrm>
        <a:prstGeom prst="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 lastClr="FFFFFF"/>
              </a:solidFill>
              <a:latin typeface="Arial" panose="020B0604020202020204" pitchFamily="34" charset="0"/>
              <a:ea typeface="+mn-ea"/>
              <a:cs typeface="Arial" panose="020B0604020202020204" pitchFamily="34" charset="0"/>
            </a:rPr>
            <a:t>3. Blaenoriaethu risgiau</a:t>
          </a:r>
        </a:p>
        <a:p>
          <a:pPr marL="0" lvl="0" indent="0" algn="ctr" defTabSz="622300">
            <a:lnSpc>
              <a:spcPct val="90000"/>
            </a:lnSpc>
            <a:spcBef>
              <a:spcPct val="0"/>
            </a:spcBef>
            <a:spcAft>
              <a:spcPct val="35000"/>
            </a:spcAft>
            <a:buNone/>
          </a:pPr>
          <a:r>
            <a:rPr lang="en-GB" sz="1400" b="0" kern="1200" dirty="0">
              <a:solidFill>
                <a:sysClr val="window" lastClr="FFFFFF"/>
              </a:solidFill>
              <a:latin typeface="Arial" panose="020B0604020202020204" pitchFamily="34" charset="0"/>
              <a:ea typeface="+mn-ea"/>
              <a:cs typeface="Arial" panose="020B0604020202020204" pitchFamily="34" charset="0"/>
            </a:rPr>
            <a:t>Beth sydd yn llesol i gyflawni’r canlyniad? Beth ydy’r risgiau i lesiant yr unigolyn</a:t>
          </a:r>
        </a:p>
      </dsp:txBody>
      <dsp:txXfrm>
        <a:off x="5647395" y="307"/>
        <a:ext cx="2353425" cy="1412055"/>
      </dsp:txXfrm>
    </dsp:sp>
    <dsp:sp modelId="{0F50E9B7-8AFA-4CFB-9287-503B0C093B4C}">
      <dsp:nvSpPr>
        <dsp:cNvPr id="0" name=""/>
        <dsp:cNvSpPr/>
      </dsp:nvSpPr>
      <dsp:spPr>
        <a:xfrm>
          <a:off x="469857" y="1647705"/>
          <a:ext cx="2353425" cy="1412055"/>
        </a:xfrm>
        <a:prstGeom prst="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 lastClr="FFFFFF"/>
              </a:solidFill>
              <a:latin typeface="Arial" panose="020B0604020202020204" pitchFamily="34" charset="0"/>
              <a:ea typeface="+mn-ea"/>
              <a:cs typeface="Arial" panose="020B0604020202020204" pitchFamily="34" charset="0"/>
            </a:rPr>
            <a:t>4. Cynllun wrth gefn</a:t>
          </a:r>
        </a:p>
        <a:p>
          <a:pPr marL="0" lvl="0" indent="0" algn="ctr" defTabSz="622300">
            <a:lnSpc>
              <a:spcPct val="90000"/>
            </a:lnSpc>
            <a:spcBef>
              <a:spcPct val="0"/>
            </a:spcBef>
            <a:spcAft>
              <a:spcPct val="35000"/>
            </a:spcAft>
            <a:buNone/>
          </a:pPr>
          <a:r>
            <a:rPr lang="en-GB" sz="1400" b="0" kern="1200" dirty="0">
              <a:solidFill>
                <a:sysClr val="window" lastClr="FFFFFF"/>
              </a:solidFill>
              <a:latin typeface="Arial" panose="020B0604020202020204" pitchFamily="34" charset="0"/>
              <a:ea typeface="+mn-ea"/>
              <a:cs typeface="Arial" panose="020B0604020202020204" pitchFamily="34" charset="0"/>
            </a:rPr>
            <a:t>Pwy sy’n gwneud beth pan eith pethau’n mynd yn gymhleth? A luniwyd y cynllun hwn i fynd i’r afael â risgiau? Ydy pawb yn gwybod beth i’w wneud?</a:t>
          </a:r>
        </a:p>
      </dsp:txBody>
      <dsp:txXfrm>
        <a:off x="469857" y="1647705"/>
        <a:ext cx="2353425" cy="1412055"/>
      </dsp:txXfrm>
    </dsp:sp>
    <dsp:sp modelId="{49538279-0F2E-4562-BA6B-6AEC66840C89}">
      <dsp:nvSpPr>
        <dsp:cNvPr id="0" name=""/>
        <dsp:cNvSpPr/>
      </dsp:nvSpPr>
      <dsp:spPr>
        <a:xfrm>
          <a:off x="3058626" y="1647705"/>
          <a:ext cx="2353425" cy="1412055"/>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 lastClr="FFFFFF"/>
              </a:solidFill>
              <a:latin typeface="Arial" panose="020B0604020202020204" pitchFamily="34" charset="0"/>
              <a:ea typeface="+mn-ea"/>
              <a:cs typeface="Arial" panose="020B0604020202020204" pitchFamily="34" charset="0"/>
            </a:rPr>
            <a:t>5. Beth sydd rhaid digwydd nesaf?</a:t>
          </a:r>
        </a:p>
        <a:p>
          <a:pPr marL="0" lvl="0" indent="0" algn="ctr" defTabSz="622300">
            <a:lnSpc>
              <a:spcPct val="90000"/>
            </a:lnSpc>
            <a:spcBef>
              <a:spcPct val="0"/>
            </a:spcBef>
            <a:spcAft>
              <a:spcPct val="35000"/>
            </a:spcAft>
            <a:buNone/>
          </a:pPr>
          <a:r>
            <a:rPr lang="en-GB" sz="1400" b="0" kern="1200" dirty="0">
              <a:solidFill>
                <a:sysClr val="window" lastClr="FFFFFF"/>
              </a:solidFill>
              <a:latin typeface="Arial" panose="020B0604020202020204" pitchFamily="34" charset="0"/>
              <a:ea typeface="+mn-ea"/>
              <a:cs typeface="Arial" panose="020B0604020202020204" pitchFamily="34" charset="0"/>
            </a:rPr>
            <a:t>Beth ydy’r camau nesaf ar gyfer yr unigolyn, aelodau’r teulu a gweithwyr proffesiynol</a:t>
          </a:r>
        </a:p>
      </dsp:txBody>
      <dsp:txXfrm>
        <a:off x="3058626" y="1647705"/>
        <a:ext cx="2353425" cy="1412055"/>
      </dsp:txXfrm>
    </dsp:sp>
    <dsp:sp modelId="{509EBCB5-DCF7-4A47-817A-E3EABA71B8D9}">
      <dsp:nvSpPr>
        <dsp:cNvPr id="0" name=""/>
        <dsp:cNvSpPr/>
      </dsp:nvSpPr>
      <dsp:spPr>
        <a:xfrm>
          <a:off x="5647395" y="1647705"/>
          <a:ext cx="2353425" cy="1412055"/>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 lastClr="FFFFFF"/>
              </a:solidFill>
              <a:latin typeface="Arial" panose="020B0604020202020204" pitchFamily="34" charset="0"/>
              <a:ea typeface="+mn-ea"/>
              <a:cs typeface="Arial" panose="020B0604020202020204" pitchFamily="34" charset="0"/>
            </a:rPr>
            <a:t>6. Ble ydyn ni nawr?</a:t>
          </a:r>
        </a:p>
        <a:p>
          <a:pPr marL="0" lvl="0" indent="0" algn="ctr" defTabSz="622300">
            <a:lnSpc>
              <a:spcPct val="90000"/>
            </a:lnSpc>
            <a:spcBef>
              <a:spcPct val="0"/>
            </a:spcBef>
            <a:spcAft>
              <a:spcPct val="35000"/>
            </a:spcAft>
            <a:buNone/>
          </a:pPr>
          <a:r>
            <a:rPr lang="en-GB" sz="1400" b="0" kern="1200" dirty="0">
              <a:solidFill>
                <a:sysClr val="window" lastClr="FFFFFF"/>
              </a:solidFill>
              <a:latin typeface="Arial" panose="020B0604020202020204" pitchFamily="34" charset="0"/>
              <a:ea typeface="+mn-ea"/>
              <a:cs typeface="Arial" panose="020B0604020202020204" pitchFamily="34" charset="0"/>
            </a:rPr>
            <a:t>Crynodeb o’r sefyllfa gyfredol, yr asesiad</a:t>
          </a:r>
        </a:p>
      </dsp:txBody>
      <dsp:txXfrm>
        <a:off x="5647395" y="1647705"/>
        <a:ext cx="2353425" cy="1412055"/>
      </dsp:txXfrm>
    </dsp:sp>
    <dsp:sp modelId="{A614901B-5054-44E9-8E6B-69FF7CDCAC5E}">
      <dsp:nvSpPr>
        <dsp:cNvPr id="0" name=""/>
        <dsp:cNvSpPr/>
      </dsp:nvSpPr>
      <dsp:spPr>
        <a:xfrm>
          <a:off x="3058626" y="3295103"/>
          <a:ext cx="2353425" cy="1412055"/>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 lastClr="FFFFFF"/>
              </a:solidFill>
              <a:latin typeface="Arial" panose="020B0604020202020204" pitchFamily="34" charset="0"/>
              <a:ea typeface="+mn-ea"/>
              <a:cs typeface="Arial" panose="020B0604020202020204" pitchFamily="34" charset="0"/>
            </a:rPr>
            <a:t>7. Ble ydyn ni am fod?</a:t>
          </a:r>
        </a:p>
        <a:p>
          <a:pPr marL="0" lvl="0" indent="0" algn="ctr" defTabSz="622300">
            <a:lnSpc>
              <a:spcPct val="90000"/>
            </a:lnSpc>
            <a:spcBef>
              <a:spcPct val="0"/>
            </a:spcBef>
            <a:spcAft>
              <a:spcPct val="35000"/>
            </a:spcAft>
            <a:buNone/>
          </a:pPr>
          <a:r>
            <a:rPr lang="en-GB" sz="1400" b="0" kern="1200" dirty="0">
              <a:solidFill>
                <a:sysClr val="window" lastClr="FFFFFF"/>
              </a:solidFill>
              <a:latin typeface="Arial" panose="020B0604020202020204" pitchFamily="34" charset="0"/>
              <a:ea typeface="+mn-ea"/>
              <a:cs typeface="Arial" panose="020B0604020202020204" pitchFamily="34" charset="0"/>
            </a:rPr>
            <a:t>Mewn chew wythnos, tri mis… sut byddwn ni’n mesur yr effaith?</a:t>
          </a:r>
        </a:p>
      </dsp:txBody>
      <dsp:txXfrm>
        <a:off x="3058626" y="3295103"/>
        <a:ext cx="2353425" cy="1412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39B1B-0871-40B2-9DA9-F3EBB2A139FF}">
      <dsp:nvSpPr>
        <dsp:cNvPr id="0" name=""/>
        <dsp:cNvSpPr/>
      </dsp:nvSpPr>
      <dsp:spPr>
        <a:xfrm>
          <a:off x="1484656" y="2139211"/>
          <a:ext cx="1084369" cy="1045416"/>
        </a:xfrm>
        <a:prstGeom prst="ellipse">
          <a:avLst/>
        </a:prstGeom>
        <a:solidFill>
          <a:sysClr val="windowText" lastClr="00000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ysClr val="window" lastClr="FFFFFF"/>
              </a:solidFill>
              <a:latin typeface="Arial" panose="020B0604020202020204" pitchFamily="34" charset="0"/>
              <a:ea typeface="+mn-ea"/>
              <a:cs typeface="Arial" panose="020B0604020202020204" pitchFamily="34" charset="0"/>
            </a:rPr>
            <a:t>Gofalwr</a:t>
          </a:r>
        </a:p>
      </dsp:txBody>
      <dsp:txXfrm>
        <a:off x="1643458" y="2292309"/>
        <a:ext cx="766765" cy="739220"/>
      </dsp:txXfrm>
    </dsp:sp>
    <dsp:sp modelId="{E55DB8FE-AFCD-4503-86A7-EB5B0DCF011F}">
      <dsp:nvSpPr>
        <dsp:cNvPr id="0" name=""/>
        <dsp:cNvSpPr/>
      </dsp:nvSpPr>
      <dsp:spPr>
        <a:xfrm rot="5400000">
          <a:off x="1889840" y="1692319"/>
          <a:ext cx="274001" cy="392309"/>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b="1" kern="1200" dirty="0">
            <a:solidFill>
              <a:sysClr val="window" lastClr="FFFFFF"/>
            </a:solidFill>
            <a:latin typeface="Calibri"/>
            <a:ea typeface="+mn-ea"/>
            <a:cs typeface="+mn-cs"/>
          </a:endParaRPr>
        </a:p>
      </dsp:txBody>
      <dsp:txXfrm>
        <a:off x="1930940" y="1729681"/>
        <a:ext cx="191801" cy="235385"/>
      </dsp:txXfrm>
    </dsp:sp>
    <dsp:sp modelId="{D89E516E-B614-43A4-980E-C1049A966BF8}">
      <dsp:nvSpPr>
        <dsp:cNvPr id="0" name=""/>
        <dsp:cNvSpPr/>
      </dsp:nvSpPr>
      <dsp:spPr>
        <a:xfrm>
          <a:off x="1396780" y="468376"/>
          <a:ext cx="1260120" cy="115385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ysClr val="window" lastClr="FFFFFF"/>
              </a:solidFill>
              <a:latin typeface="Arial" panose="020B0604020202020204" pitchFamily="34" charset="0"/>
              <a:ea typeface="+mn-ea"/>
              <a:cs typeface="Arial" panose="020B0604020202020204" pitchFamily="34" charset="0"/>
            </a:rPr>
            <a:t>Cymorth i lywio'r berthynas gyda'r person y mae 'n nhw'n gofalu amdano/</a:t>
          </a:r>
          <a:br>
            <a:rPr lang="en-GB" sz="900" b="1" kern="1200" dirty="0">
              <a:solidFill>
                <a:sysClr val="window" lastClr="FFFFFF"/>
              </a:solidFill>
              <a:latin typeface="Arial" panose="020B0604020202020204" pitchFamily="34" charset="0"/>
              <a:ea typeface="+mn-ea"/>
              <a:cs typeface="Arial" panose="020B0604020202020204" pitchFamily="34" charset="0"/>
            </a:rPr>
          </a:br>
          <a:r>
            <a:rPr lang="en-GB" sz="900" b="1" kern="1200" dirty="0">
              <a:solidFill>
                <a:sysClr val="window" lastClr="FFFFFF"/>
              </a:solidFill>
              <a:latin typeface="Arial" panose="020B0604020202020204" pitchFamily="34" charset="0"/>
              <a:ea typeface="+mn-ea"/>
              <a:cs typeface="Arial" panose="020B0604020202020204" pitchFamily="34" charset="0"/>
            </a:rPr>
            <a:t>amdani</a:t>
          </a:r>
        </a:p>
      </dsp:txBody>
      <dsp:txXfrm>
        <a:off x="1581320" y="637354"/>
        <a:ext cx="891040" cy="815895"/>
      </dsp:txXfrm>
    </dsp:sp>
    <dsp:sp modelId="{5A0A6F0A-C0BB-48F3-B2F0-CD5F7DAA374D}">
      <dsp:nvSpPr>
        <dsp:cNvPr id="0" name=""/>
        <dsp:cNvSpPr/>
      </dsp:nvSpPr>
      <dsp:spPr>
        <a:xfrm rot="8897663">
          <a:off x="2572785" y="2085453"/>
          <a:ext cx="260745" cy="392309"/>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b="1" kern="1200" dirty="0">
            <a:solidFill>
              <a:sysClr val="window" lastClr="FFFFFF"/>
            </a:solidFill>
            <a:latin typeface="Calibri"/>
            <a:ea typeface="+mn-ea"/>
            <a:cs typeface="+mn-cs"/>
          </a:endParaRPr>
        </a:p>
      </dsp:txBody>
      <dsp:txXfrm>
        <a:off x="2645171" y="2143360"/>
        <a:ext cx="182522" cy="235385"/>
      </dsp:txXfrm>
    </dsp:sp>
    <dsp:sp modelId="{43684449-7EDF-4C39-8127-11F655EBB1AD}">
      <dsp:nvSpPr>
        <dsp:cNvPr id="0" name=""/>
        <dsp:cNvSpPr/>
      </dsp:nvSpPr>
      <dsp:spPr>
        <a:xfrm>
          <a:off x="2849947" y="1297718"/>
          <a:ext cx="1153851" cy="1153851"/>
        </a:xfrm>
        <a:prstGeom prst="ellipse">
          <a:avLst/>
        </a:prstGeom>
        <a:solidFill>
          <a:srgbClr val="9BBB59"/>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ysClr val="window" lastClr="FFFFFF"/>
              </a:solidFill>
              <a:latin typeface="Arial" panose="020B0604020202020204" pitchFamily="34" charset="0"/>
              <a:ea typeface="+mn-ea"/>
              <a:cs typeface="Arial" panose="020B0604020202020204" pitchFamily="34" charset="0"/>
            </a:rPr>
            <a:t>Cymorth i reoli'r cyflwr a'r symptomau </a:t>
          </a:r>
        </a:p>
      </dsp:txBody>
      <dsp:txXfrm>
        <a:off x="3018925" y="1466696"/>
        <a:ext cx="815895" cy="815895"/>
      </dsp:txXfrm>
    </dsp:sp>
    <dsp:sp modelId="{AED8D1C0-D64F-4F8F-AB29-2FA3EAD27F02}">
      <dsp:nvSpPr>
        <dsp:cNvPr id="0" name=""/>
        <dsp:cNvSpPr/>
      </dsp:nvSpPr>
      <dsp:spPr>
        <a:xfrm rot="12367048">
          <a:off x="2569904" y="2856197"/>
          <a:ext cx="266367" cy="392309"/>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b="1" kern="1200" dirty="0">
            <a:solidFill>
              <a:sysClr val="window" lastClr="FFFFFF"/>
            </a:solidFill>
            <a:latin typeface="Calibri"/>
            <a:ea typeface="+mn-ea"/>
            <a:cs typeface="+mn-cs"/>
          </a:endParaRPr>
        </a:p>
      </dsp:txBody>
      <dsp:txXfrm>
        <a:off x="2645734" y="2952248"/>
        <a:ext cx="186457" cy="235385"/>
      </dsp:txXfrm>
    </dsp:sp>
    <dsp:sp modelId="{7EBAB755-A0F2-4FED-80CA-573954105DB3}">
      <dsp:nvSpPr>
        <dsp:cNvPr id="0" name=""/>
        <dsp:cNvSpPr/>
      </dsp:nvSpPr>
      <dsp:spPr>
        <a:xfrm>
          <a:off x="2849947" y="2893303"/>
          <a:ext cx="1153851" cy="1153851"/>
        </a:xfrm>
        <a:prstGeom prst="ellipse">
          <a:avLst/>
        </a:prstGeom>
        <a:solidFill>
          <a:srgbClr val="C0504D"/>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ysClr val="window" lastClr="FFFFFF"/>
              </a:solidFill>
              <a:latin typeface="Arial" panose="020B0604020202020204" pitchFamily="34" charset="0"/>
              <a:ea typeface="+mn-ea"/>
              <a:cs typeface="Arial" panose="020B0604020202020204" pitchFamily="34" charset="0"/>
            </a:rPr>
            <a:t>Cymorth i gynnal rolau eraill a'u synnwyr o hunaaniaeth ar ôl bod yn ofalwr</a:t>
          </a:r>
        </a:p>
      </dsp:txBody>
      <dsp:txXfrm>
        <a:off x="3018925" y="3062281"/>
        <a:ext cx="815895" cy="815895"/>
      </dsp:txXfrm>
    </dsp:sp>
    <dsp:sp modelId="{3DD1A468-2C8F-46AD-9DDA-7D1B17DAC464}">
      <dsp:nvSpPr>
        <dsp:cNvPr id="0" name=""/>
        <dsp:cNvSpPr/>
      </dsp:nvSpPr>
      <dsp:spPr>
        <a:xfrm rot="16028710">
          <a:off x="1889840" y="3239210"/>
          <a:ext cx="274001" cy="392309"/>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b="1" kern="1200" dirty="0">
            <a:solidFill>
              <a:sysClr val="window" lastClr="FFFFFF"/>
            </a:solidFill>
            <a:latin typeface="Calibri"/>
            <a:ea typeface="+mn-ea"/>
            <a:cs typeface="+mn-cs"/>
          </a:endParaRPr>
        </a:p>
      </dsp:txBody>
      <dsp:txXfrm>
        <a:off x="1932987" y="3358721"/>
        <a:ext cx="191801" cy="235385"/>
      </dsp:txXfrm>
    </dsp:sp>
    <dsp:sp modelId="{4E300943-9D46-4E22-8E32-1641967E977B}">
      <dsp:nvSpPr>
        <dsp:cNvPr id="0" name=""/>
        <dsp:cNvSpPr/>
      </dsp:nvSpPr>
      <dsp:spPr>
        <a:xfrm>
          <a:off x="1449915" y="3701612"/>
          <a:ext cx="1153851" cy="1153851"/>
        </a:xfrm>
        <a:prstGeom prst="ellipse">
          <a:avLst/>
        </a:prstGeom>
        <a:solidFill>
          <a:srgbClr val="8064A2"/>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ysClr val="window" lastClr="FFFFFF"/>
              </a:solidFill>
              <a:latin typeface="Arial" panose="020B0604020202020204" pitchFamily="34" charset="0"/>
              <a:ea typeface="+mn-ea"/>
              <a:cs typeface="Arial" panose="020B0604020202020204" pitchFamily="34" charset="0"/>
            </a:rPr>
            <a:t>Wedi'u grymuso i gael perthynas gyda gweithwyr proffesiynol </a:t>
          </a:r>
        </a:p>
      </dsp:txBody>
      <dsp:txXfrm>
        <a:off x="1618893" y="3870590"/>
        <a:ext cx="815895" cy="815895"/>
      </dsp:txXfrm>
    </dsp:sp>
    <dsp:sp modelId="{64366E99-74A8-4694-BB23-BE45219F7FC9}">
      <dsp:nvSpPr>
        <dsp:cNvPr id="0" name=""/>
        <dsp:cNvSpPr/>
      </dsp:nvSpPr>
      <dsp:spPr>
        <a:xfrm rot="19521872">
          <a:off x="1217409" y="2856197"/>
          <a:ext cx="266367" cy="392309"/>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b="1" kern="1200" dirty="0">
            <a:solidFill>
              <a:sysClr val="window" lastClr="FFFFFF"/>
            </a:solidFill>
            <a:latin typeface="Calibri"/>
            <a:ea typeface="+mn-ea"/>
            <a:cs typeface="+mn-cs"/>
          </a:endParaRPr>
        </a:p>
      </dsp:txBody>
      <dsp:txXfrm rot="10800000">
        <a:off x="1224490" y="2957368"/>
        <a:ext cx="186457" cy="235385"/>
      </dsp:txXfrm>
    </dsp:sp>
    <dsp:sp modelId="{BD6764A1-E665-4C0B-B8EF-7EEF930D57F9}">
      <dsp:nvSpPr>
        <dsp:cNvPr id="0" name=""/>
        <dsp:cNvSpPr/>
      </dsp:nvSpPr>
      <dsp:spPr>
        <a:xfrm>
          <a:off x="49883" y="2893303"/>
          <a:ext cx="1153851" cy="1153851"/>
        </a:xfrm>
        <a:prstGeom prst="ellipse">
          <a:avLst/>
        </a:prstGeom>
        <a:solidFill>
          <a:srgbClr val="4BACC6"/>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ysClr val="window" lastClr="FFFFFF"/>
              </a:solidFill>
              <a:latin typeface="+mn-lt"/>
              <a:ea typeface="+mn-ea"/>
              <a:cs typeface="+mn-cs"/>
            </a:rPr>
            <a:t>Cymorth i lywio perthynas gyda'r teulu a ffrindiau</a:t>
          </a:r>
        </a:p>
      </dsp:txBody>
      <dsp:txXfrm>
        <a:off x="218861" y="3062281"/>
        <a:ext cx="815895" cy="815895"/>
      </dsp:txXfrm>
    </dsp:sp>
    <dsp:sp modelId="{AED1FDDF-A83F-4E83-9A07-31CAF67EB98B}">
      <dsp:nvSpPr>
        <dsp:cNvPr id="0" name=""/>
        <dsp:cNvSpPr/>
      </dsp:nvSpPr>
      <dsp:spPr>
        <a:xfrm rot="1821886">
          <a:off x="1284988" y="2099256"/>
          <a:ext cx="214082" cy="392309"/>
        </a:xfrm>
        <a:prstGeom prst="rightArrow">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dirty="0">
            <a:solidFill>
              <a:sysClr val="window" lastClr="FFFFFF"/>
            </a:solidFill>
            <a:latin typeface="Calibri"/>
            <a:ea typeface="+mn-ea"/>
            <a:cs typeface="+mn-cs"/>
          </a:endParaRPr>
        </a:p>
      </dsp:txBody>
      <dsp:txXfrm rot="10800000">
        <a:off x="1288659" y="2183806"/>
        <a:ext cx="160562" cy="196155"/>
      </dsp:txXfrm>
    </dsp:sp>
    <dsp:sp modelId="{289D259A-B2B7-484E-A0FC-651B53F6200B}">
      <dsp:nvSpPr>
        <dsp:cNvPr id="0" name=""/>
        <dsp:cNvSpPr/>
      </dsp:nvSpPr>
      <dsp:spPr>
        <a:xfrm>
          <a:off x="-45528" y="1168027"/>
          <a:ext cx="1344675" cy="1371167"/>
        </a:xfrm>
        <a:prstGeom prst="ellipse">
          <a:avLst/>
        </a:prstGeom>
        <a:solidFill>
          <a:srgbClr val="F79646"/>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386714">
            <a:lnSpc>
              <a:spcPct val="100000"/>
            </a:lnSpc>
            <a:spcBef>
              <a:spcPct val="0"/>
            </a:spcBef>
            <a:spcAft>
              <a:spcPct val="35000"/>
            </a:spcAft>
            <a:buNone/>
          </a:pPr>
          <a:r>
            <a:rPr lang="en-GB" sz="870" b="1" kern="1200" dirty="0">
              <a:solidFill>
                <a:sysClr val="window" lastClr="FFFFFF"/>
              </a:solidFill>
              <a:latin typeface="Arial" panose="020B0604020202020204" pitchFamily="34" charset="0"/>
              <a:ea typeface="+mn-ea"/>
              <a:cs typeface="Arial" panose="020B0604020202020204" pitchFamily="34" charset="0"/>
            </a:rPr>
            <a:t>Cymorth i gael mynediad a chael eu gwerthfawrogi gan y gymuned  y maen nhw'n byw, yn gweithio ac yn cymdeithasu  ynddi</a:t>
          </a:r>
        </a:p>
      </dsp:txBody>
      <dsp:txXfrm>
        <a:off x="151395" y="1368830"/>
        <a:ext cx="950829" cy="96956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A8ED4-5C3D-440F-8515-0E1E04C8F1D0}">
      <dsp:nvSpPr>
        <dsp:cNvPr id="0" name=""/>
        <dsp:cNvSpPr/>
      </dsp:nvSpPr>
      <dsp:spPr>
        <a:xfrm>
          <a:off x="173449" y="1222"/>
          <a:ext cx="2369443" cy="1421666"/>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ysClr val="window" lastClr="FFFFFF"/>
              </a:solidFill>
              <a:latin typeface="Arial" panose="020B0604020202020204" pitchFamily="34" charset="0"/>
              <a:ea typeface="+mn-ea"/>
              <a:cs typeface="Arial" panose="020B0604020202020204" pitchFamily="34" charset="0"/>
            </a:rPr>
            <a:t>1. Family outcome</a:t>
          </a:r>
        </a:p>
        <a:p>
          <a:pPr marL="0" lvl="0" indent="0" algn="ctr" defTabSz="666750">
            <a:lnSpc>
              <a:spcPct val="90000"/>
            </a:lnSpc>
            <a:spcBef>
              <a:spcPct val="0"/>
            </a:spcBef>
            <a:spcAft>
              <a:spcPct val="35000"/>
            </a:spcAft>
            <a:buNone/>
          </a:pPr>
          <a:r>
            <a:rPr lang="en-GB" sz="1500" b="0" kern="1200" dirty="0">
              <a:solidFill>
                <a:sysClr val="window" lastClr="FFFFFF"/>
              </a:solidFill>
              <a:latin typeface="Arial" panose="020B0604020202020204" pitchFamily="34" charset="0"/>
              <a:ea typeface="+mn-ea"/>
              <a:cs typeface="Arial" panose="020B0604020202020204" pitchFamily="34" charset="0"/>
            </a:rPr>
            <a:t>Is there a shared view of the outcome? Do we all know what we're working towards?</a:t>
          </a:r>
        </a:p>
      </dsp:txBody>
      <dsp:txXfrm>
        <a:off x="173449" y="1222"/>
        <a:ext cx="2369443" cy="1421666"/>
      </dsp:txXfrm>
    </dsp:sp>
    <dsp:sp modelId="{6FB4E25D-31C7-43D7-A4EB-B0D42290E64E}">
      <dsp:nvSpPr>
        <dsp:cNvPr id="0" name=""/>
        <dsp:cNvSpPr/>
      </dsp:nvSpPr>
      <dsp:spPr>
        <a:xfrm>
          <a:off x="2779837" y="1222"/>
          <a:ext cx="2369443" cy="1421666"/>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ysClr val="window" lastClr="FFFFFF"/>
              </a:solidFill>
              <a:latin typeface="Arial" panose="020B0604020202020204" pitchFamily="34" charset="0"/>
              <a:ea typeface="+mn-ea"/>
              <a:cs typeface="Arial" panose="020B0604020202020204" pitchFamily="34" charset="0"/>
            </a:rPr>
            <a:t>2. Strengths</a:t>
          </a:r>
        </a:p>
        <a:p>
          <a:pPr marL="0" lvl="0" indent="0" algn="ctr" defTabSz="666750">
            <a:lnSpc>
              <a:spcPct val="90000"/>
            </a:lnSpc>
            <a:spcBef>
              <a:spcPct val="0"/>
            </a:spcBef>
            <a:spcAft>
              <a:spcPct val="35000"/>
            </a:spcAft>
            <a:buNone/>
          </a:pPr>
          <a:r>
            <a:rPr lang="en-GB" sz="1500" b="0" kern="1200" dirty="0">
              <a:solidFill>
                <a:sysClr val="window" lastClr="FFFFFF"/>
              </a:solidFill>
              <a:latin typeface="Arial" panose="020B0604020202020204" pitchFamily="34" charset="0"/>
              <a:ea typeface="+mn-ea"/>
              <a:cs typeface="Arial" panose="020B0604020202020204" pitchFamily="34" charset="0"/>
            </a:rPr>
            <a:t>What are the perceived strengths of the individual, family, support network and community?</a:t>
          </a:r>
        </a:p>
      </dsp:txBody>
      <dsp:txXfrm>
        <a:off x="2779837" y="1222"/>
        <a:ext cx="2369443" cy="1421666"/>
      </dsp:txXfrm>
    </dsp:sp>
    <dsp:sp modelId="{5D05789B-77AB-4826-8961-A3B0DFA346B4}">
      <dsp:nvSpPr>
        <dsp:cNvPr id="0" name=""/>
        <dsp:cNvSpPr/>
      </dsp:nvSpPr>
      <dsp:spPr>
        <a:xfrm>
          <a:off x="5386225" y="1222"/>
          <a:ext cx="2369443" cy="1421666"/>
        </a:xfrm>
        <a:prstGeom prst="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ysClr val="window" lastClr="FFFFFF"/>
              </a:solidFill>
              <a:latin typeface="Arial" panose="020B0604020202020204" pitchFamily="34" charset="0"/>
              <a:ea typeface="+mn-ea"/>
              <a:cs typeface="Arial" panose="020B0604020202020204" pitchFamily="34" charset="0"/>
            </a:rPr>
            <a:t>3. Priority risks</a:t>
          </a:r>
        </a:p>
        <a:p>
          <a:pPr marL="0" lvl="0" indent="0" algn="ctr" defTabSz="666750">
            <a:lnSpc>
              <a:spcPct val="90000"/>
            </a:lnSpc>
            <a:spcBef>
              <a:spcPct val="0"/>
            </a:spcBef>
            <a:spcAft>
              <a:spcPct val="35000"/>
            </a:spcAft>
            <a:buNone/>
          </a:pPr>
          <a:r>
            <a:rPr lang="en-GB" sz="1500" b="0" kern="1200" dirty="0">
              <a:solidFill>
                <a:sysClr val="window" lastClr="FFFFFF"/>
              </a:solidFill>
              <a:latin typeface="Arial" panose="020B0604020202020204" pitchFamily="34" charset="0"/>
              <a:ea typeface="+mn-ea"/>
              <a:cs typeface="Arial" panose="020B0604020202020204" pitchFamily="34" charset="0"/>
            </a:rPr>
            <a:t>What is mitigating against achieving the outcome? What are the risks for the individuals' well-being?</a:t>
          </a:r>
        </a:p>
      </dsp:txBody>
      <dsp:txXfrm>
        <a:off x="5386225" y="1222"/>
        <a:ext cx="2369443" cy="1421666"/>
      </dsp:txXfrm>
    </dsp:sp>
    <dsp:sp modelId="{0F50E9B7-8AFA-4CFB-9287-503B0C093B4C}">
      <dsp:nvSpPr>
        <dsp:cNvPr id="0" name=""/>
        <dsp:cNvSpPr/>
      </dsp:nvSpPr>
      <dsp:spPr>
        <a:xfrm>
          <a:off x="173449" y="1659833"/>
          <a:ext cx="2369443" cy="1421666"/>
        </a:xfrm>
        <a:prstGeom prst="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ysClr val="window" lastClr="FFFFFF"/>
              </a:solidFill>
              <a:latin typeface="Arial" panose="020B0604020202020204" pitchFamily="34" charset="0"/>
              <a:ea typeface="+mn-ea"/>
              <a:cs typeface="Arial" panose="020B0604020202020204" pitchFamily="34" charset="0"/>
            </a:rPr>
            <a:t>4. Contingency plan</a:t>
          </a:r>
        </a:p>
        <a:p>
          <a:pPr marL="0" lvl="0" indent="0" algn="ctr" defTabSz="666750">
            <a:lnSpc>
              <a:spcPct val="90000"/>
            </a:lnSpc>
            <a:spcBef>
              <a:spcPct val="0"/>
            </a:spcBef>
            <a:spcAft>
              <a:spcPct val="35000"/>
            </a:spcAft>
            <a:buNone/>
          </a:pPr>
          <a:r>
            <a:rPr lang="en-GB" sz="1500" b="0" kern="1200" dirty="0">
              <a:solidFill>
                <a:sysClr val="window" lastClr="FFFFFF"/>
              </a:solidFill>
              <a:latin typeface="Arial" panose="020B0604020202020204" pitchFamily="34" charset="0"/>
              <a:ea typeface="+mn-ea"/>
              <a:cs typeface="Arial" panose="020B0604020202020204" pitchFamily="34" charset="0"/>
            </a:rPr>
            <a:t>Who is doing what when things get tricky? This plan is designed to address risks? Does everyone know what to do?</a:t>
          </a:r>
        </a:p>
      </dsp:txBody>
      <dsp:txXfrm>
        <a:off x="173449" y="1659833"/>
        <a:ext cx="2369443" cy="1421666"/>
      </dsp:txXfrm>
    </dsp:sp>
    <dsp:sp modelId="{49538279-0F2E-4562-BA6B-6AEC66840C89}">
      <dsp:nvSpPr>
        <dsp:cNvPr id="0" name=""/>
        <dsp:cNvSpPr/>
      </dsp:nvSpPr>
      <dsp:spPr>
        <a:xfrm>
          <a:off x="2779837" y="1659833"/>
          <a:ext cx="2369443" cy="1421666"/>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ysClr val="window" lastClr="FFFFFF"/>
              </a:solidFill>
              <a:latin typeface="Arial" panose="020B0604020202020204" pitchFamily="34" charset="0"/>
              <a:ea typeface="+mn-ea"/>
              <a:cs typeface="Arial" panose="020B0604020202020204" pitchFamily="34" charset="0"/>
            </a:rPr>
            <a:t>5. What needs to happen?</a:t>
          </a:r>
        </a:p>
        <a:p>
          <a:pPr marL="0" lvl="0" indent="0" algn="ctr" defTabSz="666750">
            <a:lnSpc>
              <a:spcPct val="90000"/>
            </a:lnSpc>
            <a:spcBef>
              <a:spcPct val="0"/>
            </a:spcBef>
            <a:spcAft>
              <a:spcPct val="35000"/>
            </a:spcAft>
            <a:buNone/>
          </a:pPr>
          <a:r>
            <a:rPr lang="en-GB" sz="1500" b="0" kern="1200" dirty="0">
              <a:solidFill>
                <a:sysClr val="window" lastClr="FFFFFF"/>
              </a:solidFill>
              <a:latin typeface="Arial" panose="020B0604020202020204" pitchFamily="34" charset="0"/>
              <a:ea typeface="+mn-ea"/>
              <a:cs typeface="Arial" panose="020B0604020202020204" pitchFamily="34" charset="0"/>
            </a:rPr>
            <a:t>What are the next steps for the individual, family members and professionals?</a:t>
          </a:r>
        </a:p>
      </dsp:txBody>
      <dsp:txXfrm>
        <a:off x="2779837" y="1659833"/>
        <a:ext cx="2369443" cy="1421666"/>
      </dsp:txXfrm>
    </dsp:sp>
    <dsp:sp modelId="{509EBCB5-DCF7-4A47-817A-E3EABA71B8D9}">
      <dsp:nvSpPr>
        <dsp:cNvPr id="0" name=""/>
        <dsp:cNvSpPr/>
      </dsp:nvSpPr>
      <dsp:spPr>
        <a:xfrm>
          <a:off x="5386225" y="1659833"/>
          <a:ext cx="2369443" cy="1421666"/>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ysClr val="window" lastClr="FFFFFF"/>
              </a:solidFill>
              <a:latin typeface="Arial" panose="020B0604020202020204" pitchFamily="34" charset="0"/>
              <a:ea typeface="+mn-ea"/>
              <a:cs typeface="Arial" panose="020B0604020202020204" pitchFamily="34" charset="0"/>
            </a:rPr>
            <a:t>6. Where are we now?</a:t>
          </a:r>
        </a:p>
        <a:p>
          <a:pPr marL="0" lvl="0" indent="0" algn="ctr" defTabSz="666750">
            <a:lnSpc>
              <a:spcPct val="90000"/>
            </a:lnSpc>
            <a:spcBef>
              <a:spcPct val="0"/>
            </a:spcBef>
            <a:spcAft>
              <a:spcPct val="35000"/>
            </a:spcAft>
            <a:buNone/>
          </a:pPr>
          <a:r>
            <a:rPr lang="en-GB" sz="1500" b="0" kern="1200" dirty="0">
              <a:solidFill>
                <a:sysClr val="window" lastClr="FFFFFF"/>
              </a:solidFill>
              <a:latin typeface="Arial" panose="020B0604020202020204" pitchFamily="34" charset="0"/>
              <a:ea typeface="+mn-ea"/>
              <a:cs typeface="Arial" panose="020B0604020202020204" pitchFamily="34" charset="0"/>
            </a:rPr>
            <a:t>Summary of the current situation, the assessment</a:t>
          </a:r>
        </a:p>
      </dsp:txBody>
      <dsp:txXfrm>
        <a:off x="5386225" y="1659833"/>
        <a:ext cx="2369443" cy="1421666"/>
      </dsp:txXfrm>
    </dsp:sp>
    <dsp:sp modelId="{A614901B-5054-44E9-8E6B-69FF7CDCAC5E}">
      <dsp:nvSpPr>
        <dsp:cNvPr id="0" name=""/>
        <dsp:cNvSpPr/>
      </dsp:nvSpPr>
      <dsp:spPr>
        <a:xfrm>
          <a:off x="2779837" y="3318444"/>
          <a:ext cx="2369443" cy="1421666"/>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ysClr val="window" lastClr="FFFFFF"/>
              </a:solidFill>
              <a:latin typeface="Arial" panose="020B0604020202020204" pitchFamily="34" charset="0"/>
              <a:ea typeface="+mn-ea"/>
              <a:cs typeface="Arial" panose="020B0604020202020204" pitchFamily="34" charset="0"/>
            </a:rPr>
            <a:t>7. Where do we want to be?</a:t>
          </a:r>
        </a:p>
        <a:p>
          <a:pPr marL="0" lvl="0" indent="0" algn="ctr" defTabSz="666750">
            <a:lnSpc>
              <a:spcPct val="90000"/>
            </a:lnSpc>
            <a:spcBef>
              <a:spcPct val="0"/>
            </a:spcBef>
            <a:spcAft>
              <a:spcPct val="35000"/>
            </a:spcAft>
            <a:buNone/>
          </a:pPr>
          <a:r>
            <a:rPr lang="en-GB" sz="1500" b="0" kern="1200" dirty="0">
              <a:solidFill>
                <a:sysClr val="window" lastClr="FFFFFF"/>
              </a:solidFill>
              <a:latin typeface="Arial" panose="020B0604020202020204" pitchFamily="34" charset="0"/>
              <a:ea typeface="+mn-ea"/>
              <a:cs typeface="Arial" panose="020B0604020202020204" pitchFamily="34" charset="0"/>
            </a:rPr>
            <a:t>In six weeks, three months... how are we going to measure the impact</a:t>
          </a:r>
        </a:p>
      </dsp:txBody>
      <dsp:txXfrm>
        <a:off x="2779837" y="3318444"/>
        <a:ext cx="2369443" cy="142166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4A498-EC1D-4F51-960F-C5BA530C4CCD}">
      <dsp:nvSpPr>
        <dsp:cNvPr id="0" name=""/>
        <dsp:cNvSpPr/>
      </dsp:nvSpPr>
      <dsp:spPr>
        <a:xfrm>
          <a:off x="2604446" y="1875614"/>
          <a:ext cx="2439671" cy="2262161"/>
        </a:xfrm>
        <a:prstGeom prst="ellipse">
          <a:avLst/>
        </a:prstGeom>
        <a:solidFill>
          <a:srgbClr val="34B555"/>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cy-GB" sz="2000" kern="1200" noProof="0" dirty="0">
              <a:solidFill>
                <a:schemeClr val="bg1"/>
              </a:solidFill>
              <a:latin typeface="Arial" panose="020B0604020202020204" pitchFamily="34" charset="0"/>
              <a:cs typeface="Arial" panose="020B0604020202020204" pitchFamily="34" charset="0"/>
            </a:rPr>
            <a:t>Hyblyg ac arloesol – dim cyfyngiadau afresymol</a:t>
          </a:r>
          <a:endParaRPr lang="cy-GB" sz="2000" kern="1200" noProof="0" dirty="0">
            <a:solidFill>
              <a:schemeClr val="bg1"/>
            </a:solidFill>
            <a:latin typeface="Arial" panose="020B0604020202020204" pitchFamily="34" charset="0"/>
            <a:ea typeface="+mn-ea"/>
            <a:cs typeface="Arial" panose="020B0604020202020204" pitchFamily="34" charset="0"/>
          </a:endParaRPr>
        </a:p>
      </dsp:txBody>
      <dsp:txXfrm>
        <a:off x="2961728" y="2206900"/>
        <a:ext cx="1725107" cy="1599589"/>
      </dsp:txXfrm>
    </dsp:sp>
    <dsp:sp modelId="{B435229B-3312-4325-B48A-F91C6659E0D4}">
      <dsp:nvSpPr>
        <dsp:cNvPr id="0" name=""/>
        <dsp:cNvSpPr/>
      </dsp:nvSpPr>
      <dsp:spPr>
        <a:xfrm rot="11555928">
          <a:off x="1348329" y="2265423"/>
          <a:ext cx="1321126" cy="566141"/>
        </a:xfrm>
        <a:prstGeom prst="leftArrow">
          <a:avLst>
            <a:gd name="adj1" fmla="val 60000"/>
            <a:gd name="adj2" fmla="val 50000"/>
          </a:avLst>
        </a:prstGeom>
        <a:solidFill>
          <a:srgbClr val="80DA98"/>
        </a:solidFill>
        <a:ln>
          <a:noFill/>
        </a:ln>
        <a:effectLst/>
      </dsp:spPr>
      <dsp:style>
        <a:lnRef idx="0">
          <a:scrgbClr r="0" g="0" b="0"/>
        </a:lnRef>
        <a:fillRef idx="1">
          <a:scrgbClr r="0" g="0" b="0"/>
        </a:fillRef>
        <a:effectRef idx="0">
          <a:scrgbClr r="0" g="0" b="0"/>
        </a:effectRef>
        <a:fontRef idx="minor">
          <a:schemeClr val="lt1"/>
        </a:fontRef>
      </dsp:style>
    </dsp:sp>
    <dsp:sp modelId="{0A049F60-622F-4DCA-B3C0-5BF5E2488E72}">
      <dsp:nvSpPr>
        <dsp:cNvPr id="0" name=""/>
        <dsp:cNvSpPr/>
      </dsp:nvSpPr>
      <dsp:spPr>
        <a:xfrm>
          <a:off x="330486" y="1681853"/>
          <a:ext cx="1887137" cy="1509710"/>
        </a:xfrm>
        <a:prstGeom prst="roundRect">
          <a:avLst>
            <a:gd name="adj" fmla="val 10000"/>
          </a:avLst>
        </a:prstGeom>
        <a:solidFill>
          <a:srgbClr val="34B555"/>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cy-GB" sz="2000" kern="1200" noProof="0" dirty="0">
              <a:latin typeface="Arial" panose="020B0604020202020204" pitchFamily="34" charset="0"/>
              <a:cs typeface="Arial" panose="020B0604020202020204" pitchFamily="34" charset="0"/>
            </a:rPr>
            <a:t>Lleoliadau preswyl hirdymor</a:t>
          </a:r>
          <a:endParaRPr lang="cy-GB" sz="2000" kern="1200" noProof="0" dirty="0">
            <a:solidFill>
              <a:schemeClr val="bg1"/>
            </a:solidFill>
            <a:latin typeface="Arial" panose="020B0604020202020204" pitchFamily="34" charset="0"/>
            <a:ea typeface="+mn-ea"/>
            <a:cs typeface="Arial" panose="020B0604020202020204" pitchFamily="34" charset="0"/>
          </a:endParaRPr>
        </a:p>
      </dsp:txBody>
      <dsp:txXfrm>
        <a:off x="374704" y="1726071"/>
        <a:ext cx="1798701" cy="1421274"/>
      </dsp:txXfrm>
    </dsp:sp>
    <dsp:sp modelId="{AF309506-AF88-4D91-92D9-FCC9A3AA18EE}">
      <dsp:nvSpPr>
        <dsp:cNvPr id="0" name=""/>
        <dsp:cNvSpPr/>
      </dsp:nvSpPr>
      <dsp:spPr>
        <a:xfrm rot="14780810">
          <a:off x="2395967" y="1091987"/>
          <a:ext cx="1312299" cy="566141"/>
        </a:xfrm>
        <a:prstGeom prst="leftArrow">
          <a:avLst>
            <a:gd name="adj1" fmla="val 60000"/>
            <a:gd name="adj2" fmla="val 50000"/>
          </a:avLst>
        </a:prstGeom>
        <a:solidFill>
          <a:srgbClr val="80DA98"/>
        </a:solidFill>
        <a:ln>
          <a:noFill/>
        </a:ln>
        <a:effectLst/>
      </dsp:spPr>
      <dsp:style>
        <a:lnRef idx="0">
          <a:scrgbClr r="0" g="0" b="0"/>
        </a:lnRef>
        <a:fillRef idx="1">
          <a:scrgbClr r="0" g="0" b="0"/>
        </a:fillRef>
        <a:effectRef idx="0">
          <a:scrgbClr r="0" g="0" b="0"/>
        </a:effectRef>
        <a:fontRef idx="minor">
          <a:schemeClr val="lt1"/>
        </a:fontRef>
      </dsp:style>
    </dsp:sp>
    <dsp:sp modelId="{6E645DE2-2D1E-4501-A477-CD361EE17231}">
      <dsp:nvSpPr>
        <dsp:cNvPr id="0" name=""/>
        <dsp:cNvSpPr/>
      </dsp:nvSpPr>
      <dsp:spPr>
        <a:xfrm>
          <a:off x="1864579" y="-68127"/>
          <a:ext cx="1887137" cy="1509710"/>
        </a:xfrm>
        <a:prstGeom prst="roundRect">
          <a:avLst>
            <a:gd name="adj" fmla="val 10000"/>
          </a:avLst>
        </a:prstGeom>
        <a:solidFill>
          <a:srgbClr val="34B555"/>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cy-GB" sz="2000" kern="1200" noProof="0" dirty="0">
              <a:latin typeface="Arial" panose="020B0604020202020204" pitchFamily="34" charset="0"/>
              <a:cs typeface="Arial" panose="020B0604020202020204" pitchFamily="34" charset="0"/>
            </a:rPr>
            <a:t>Gofal a chymorth gan eu hawdurdod lleol</a:t>
          </a:r>
          <a:endParaRPr lang="cy-GB" sz="2000" kern="1200" noProof="0" dirty="0">
            <a:solidFill>
              <a:schemeClr val="bg1"/>
            </a:solidFill>
            <a:latin typeface="Arial" panose="020B0604020202020204" pitchFamily="34" charset="0"/>
            <a:ea typeface="+mn-ea"/>
            <a:cs typeface="Arial" panose="020B0604020202020204" pitchFamily="34" charset="0"/>
          </a:endParaRPr>
        </a:p>
      </dsp:txBody>
      <dsp:txXfrm>
        <a:off x="1908797" y="-23909"/>
        <a:ext cx="1798701" cy="1421274"/>
      </dsp:txXfrm>
    </dsp:sp>
    <dsp:sp modelId="{3B26C7BB-7583-4788-98C9-623571C3E9B3}">
      <dsp:nvSpPr>
        <dsp:cNvPr id="0" name=""/>
        <dsp:cNvSpPr/>
      </dsp:nvSpPr>
      <dsp:spPr>
        <a:xfrm rot="17854559">
          <a:off x="3923066" y="1018836"/>
          <a:ext cx="1388045" cy="566141"/>
        </a:xfrm>
        <a:prstGeom prst="leftArrow">
          <a:avLst>
            <a:gd name="adj1" fmla="val 60000"/>
            <a:gd name="adj2" fmla="val 50000"/>
          </a:avLst>
        </a:prstGeom>
        <a:solidFill>
          <a:srgbClr val="80DA98"/>
        </a:solidFill>
        <a:ln>
          <a:noFill/>
        </a:ln>
        <a:effectLst/>
      </dsp:spPr>
      <dsp:style>
        <a:lnRef idx="0">
          <a:scrgbClr r="0" g="0" b="0"/>
        </a:lnRef>
        <a:fillRef idx="1">
          <a:scrgbClr r="0" g="0" b="0"/>
        </a:fillRef>
        <a:effectRef idx="0">
          <a:scrgbClr r="0" g="0" b="0"/>
        </a:effectRef>
        <a:fontRef idx="minor">
          <a:schemeClr val="lt1"/>
        </a:fontRef>
      </dsp:style>
    </dsp:sp>
    <dsp:sp modelId="{7E678C07-E2DA-4DAE-B744-720634C70C12}">
      <dsp:nvSpPr>
        <dsp:cNvPr id="0" name=""/>
        <dsp:cNvSpPr/>
      </dsp:nvSpPr>
      <dsp:spPr>
        <a:xfrm>
          <a:off x="4092325" y="-68127"/>
          <a:ext cx="1887137" cy="1509710"/>
        </a:xfrm>
        <a:prstGeom prst="roundRect">
          <a:avLst>
            <a:gd name="adj" fmla="val 10000"/>
          </a:avLst>
        </a:prstGeom>
        <a:solidFill>
          <a:srgbClr val="34B555"/>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cy-GB" sz="2000" kern="1200" noProof="0" dirty="0">
              <a:latin typeface="Arial" panose="020B0604020202020204" pitchFamily="34" charset="0"/>
              <a:cs typeface="Arial" panose="020B0604020202020204" pitchFamily="34" charset="0"/>
            </a:rPr>
            <a:t>Talu aelodau’r teulu</a:t>
          </a:r>
          <a:endParaRPr lang="cy-GB" sz="2000" kern="1200" noProof="0" dirty="0">
            <a:solidFill>
              <a:schemeClr val="bg1"/>
            </a:solidFill>
            <a:latin typeface="Arial" panose="020B0604020202020204" pitchFamily="34" charset="0"/>
            <a:ea typeface="+mn-ea"/>
            <a:cs typeface="Arial" panose="020B0604020202020204" pitchFamily="34" charset="0"/>
          </a:endParaRPr>
        </a:p>
      </dsp:txBody>
      <dsp:txXfrm>
        <a:off x="4136543" y="-23909"/>
        <a:ext cx="1798701" cy="1421274"/>
      </dsp:txXfrm>
    </dsp:sp>
    <dsp:sp modelId="{D962A766-DBE4-4C22-9D87-932BB5953E0C}">
      <dsp:nvSpPr>
        <dsp:cNvPr id="0" name=""/>
        <dsp:cNvSpPr/>
      </dsp:nvSpPr>
      <dsp:spPr>
        <a:xfrm rot="21003507">
          <a:off x="5019831" y="2377081"/>
          <a:ext cx="1415966" cy="566141"/>
        </a:xfrm>
        <a:prstGeom prst="leftArrow">
          <a:avLst>
            <a:gd name="adj1" fmla="val 60000"/>
            <a:gd name="adj2" fmla="val 50000"/>
          </a:avLst>
        </a:prstGeom>
        <a:solidFill>
          <a:srgbClr val="80DA98"/>
        </a:solidFill>
        <a:ln>
          <a:noFill/>
        </a:ln>
        <a:effectLst/>
      </dsp:spPr>
      <dsp:style>
        <a:lnRef idx="0">
          <a:scrgbClr r="0" g="0" b="0"/>
        </a:lnRef>
        <a:fillRef idx="1">
          <a:scrgbClr r="0" g="0" b="0"/>
        </a:fillRef>
        <a:effectRef idx="0">
          <a:scrgbClr r="0" g="0" b="0"/>
        </a:effectRef>
        <a:fontRef idx="minor">
          <a:schemeClr val="lt1"/>
        </a:fontRef>
      </dsp:style>
    </dsp:sp>
    <dsp:sp modelId="{30040951-48A2-421C-A997-DDC30B7CBE35}">
      <dsp:nvSpPr>
        <dsp:cNvPr id="0" name=""/>
        <dsp:cNvSpPr/>
      </dsp:nvSpPr>
      <dsp:spPr>
        <a:xfrm>
          <a:off x="5555200" y="1783068"/>
          <a:ext cx="1887137" cy="1509710"/>
        </a:xfrm>
        <a:prstGeom prst="roundRect">
          <a:avLst>
            <a:gd name="adj" fmla="val 10000"/>
          </a:avLst>
        </a:prstGeom>
        <a:solidFill>
          <a:srgbClr val="34B555"/>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cy-GB" sz="2000" kern="1200" noProof="0" dirty="0">
              <a:latin typeface="Arial" panose="020B0604020202020204" pitchFamily="34" charset="0"/>
              <a:cs typeface="Arial" panose="020B0604020202020204" pitchFamily="34" charset="0"/>
            </a:rPr>
            <a:t>Dod yn gyflogwr</a:t>
          </a:r>
          <a:endParaRPr lang="cy-GB" sz="2000" kern="1200" noProof="0" dirty="0">
            <a:solidFill>
              <a:schemeClr val="bg1"/>
            </a:solidFill>
            <a:latin typeface="Arial" panose="020B0604020202020204" pitchFamily="34" charset="0"/>
            <a:ea typeface="+mn-ea"/>
            <a:cs typeface="Arial" panose="020B0604020202020204" pitchFamily="34" charset="0"/>
          </a:endParaRPr>
        </a:p>
      </dsp:txBody>
      <dsp:txXfrm>
        <a:off x="5599418" y="1827286"/>
        <a:ext cx="1798701" cy="142127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4A498-EC1D-4F51-960F-C5BA530C4CCD}">
      <dsp:nvSpPr>
        <dsp:cNvPr id="0" name=""/>
        <dsp:cNvSpPr/>
      </dsp:nvSpPr>
      <dsp:spPr>
        <a:xfrm>
          <a:off x="2604446" y="1875614"/>
          <a:ext cx="2439671" cy="2262161"/>
        </a:xfrm>
        <a:prstGeom prst="ellipse">
          <a:avLst/>
        </a:prstGeom>
        <a:solidFill>
          <a:srgbClr val="34B555"/>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latin typeface="Arial" panose="020B0604020202020204" pitchFamily="34" charset="0"/>
              <a:ea typeface="+mn-ea"/>
              <a:cs typeface="Arial" panose="020B0604020202020204" pitchFamily="34" charset="0"/>
            </a:rPr>
            <a:t>Flexibly and innovatively – no unreasonable restrictions</a:t>
          </a:r>
        </a:p>
      </dsp:txBody>
      <dsp:txXfrm>
        <a:off x="2961728" y="2206900"/>
        <a:ext cx="1725107" cy="1599589"/>
      </dsp:txXfrm>
    </dsp:sp>
    <dsp:sp modelId="{B435229B-3312-4325-B48A-F91C6659E0D4}">
      <dsp:nvSpPr>
        <dsp:cNvPr id="0" name=""/>
        <dsp:cNvSpPr/>
      </dsp:nvSpPr>
      <dsp:spPr>
        <a:xfrm rot="11555928">
          <a:off x="1348329" y="2265423"/>
          <a:ext cx="1321126" cy="566141"/>
        </a:xfrm>
        <a:prstGeom prst="leftArrow">
          <a:avLst>
            <a:gd name="adj1" fmla="val 60000"/>
            <a:gd name="adj2" fmla="val 50000"/>
          </a:avLst>
        </a:prstGeom>
        <a:solidFill>
          <a:srgbClr val="80DA98"/>
        </a:solidFill>
        <a:ln>
          <a:noFill/>
        </a:ln>
        <a:effectLst/>
      </dsp:spPr>
      <dsp:style>
        <a:lnRef idx="0">
          <a:scrgbClr r="0" g="0" b="0"/>
        </a:lnRef>
        <a:fillRef idx="1">
          <a:scrgbClr r="0" g="0" b="0"/>
        </a:fillRef>
        <a:effectRef idx="0">
          <a:scrgbClr r="0" g="0" b="0"/>
        </a:effectRef>
        <a:fontRef idx="minor">
          <a:schemeClr val="lt1"/>
        </a:fontRef>
      </dsp:style>
    </dsp:sp>
    <dsp:sp modelId="{0A049F60-622F-4DCA-B3C0-5BF5E2488E72}">
      <dsp:nvSpPr>
        <dsp:cNvPr id="0" name=""/>
        <dsp:cNvSpPr/>
      </dsp:nvSpPr>
      <dsp:spPr>
        <a:xfrm>
          <a:off x="330486" y="1681853"/>
          <a:ext cx="1887137" cy="1509710"/>
        </a:xfrm>
        <a:prstGeom prst="roundRect">
          <a:avLst>
            <a:gd name="adj" fmla="val 10000"/>
          </a:avLst>
        </a:prstGeom>
        <a:solidFill>
          <a:srgbClr val="34B555"/>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latin typeface="Arial" panose="020B0604020202020204" pitchFamily="34" charset="0"/>
              <a:ea typeface="+mn-ea"/>
              <a:cs typeface="Arial" panose="020B0604020202020204" pitchFamily="34" charset="0"/>
            </a:rPr>
            <a:t>Long-term residential settings</a:t>
          </a:r>
        </a:p>
      </dsp:txBody>
      <dsp:txXfrm>
        <a:off x="374704" y="1726071"/>
        <a:ext cx="1798701" cy="1421274"/>
      </dsp:txXfrm>
    </dsp:sp>
    <dsp:sp modelId="{AF309506-AF88-4D91-92D9-FCC9A3AA18EE}">
      <dsp:nvSpPr>
        <dsp:cNvPr id="0" name=""/>
        <dsp:cNvSpPr/>
      </dsp:nvSpPr>
      <dsp:spPr>
        <a:xfrm rot="14780810">
          <a:off x="2395967" y="1091987"/>
          <a:ext cx="1312299" cy="566141"/>
        </a:xfrm>
        <a:prstGeom prst="leftArrow">
          <a:avLst>
            <a:gd name="adj1" fmla="val 60000"/>
            <a:gd name="adj2" fmla="val 50000"/>
          </a:avLst>
        </a:prstGeom>
        <a:solidFill>
          <a:srgbClr val="80DA98"/>
        </a:solidFill>
        <a:ln>
          <a:noFill/>
        </a:ln>
        <a:effectLst/>
      </dsp:spPr>
      <dsp:style>
        <a:lnRef idx="0">
          <a:scrgbClr r="0" g="0" b="0"/>
        </a:lnRef>
        <a:fillRef idx="1">
          <a:scrgbClr r="0" g="0" b="0"/>
        </a:fillRef>
        <a:effectRef idx="0">
          <a:scrgbClr r="0" g="0" b="0"/>
        </a:effectRef>
        <a:fontRef idx="minor">
          <a:schemeClr val="lt1"/>
        </a:fontRef>
      </dsp:style>
    </dsp:sp>
    <dsp:sp modelId="{6E645DE2-2D1E-4501-A477-CD361EE17231}">
      <dsp:nvSpPr>
        <dsp:cNvPr id="0" name=""/>
        <dsp:cNvSpPr/>
      </dsp:nvSpPr>
      <dsp:spPr>
        <a:xfrm>
          <a:off x="1864579" y="-68127"/>
          <a:ext cx="1887137" cy="1509710"/>
        </a:xfrm>
        <a:prstGeom prst="roundRect">
          <a:avLst>
            <a:gd name="adj" fmla="val 10000"/>
          </a:avLst>
        </a:prstGeom>
        <a:solidFill>
          <a:srgbClr val="34B555"/>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latin typeface="Arial" panose="020B0604020202020204" pitchFamily="34" charset="0"/>
              <a:ea typeface="+mn-ea"/>
              <a:cs typeface="Arial" panose="020B0604020202020204" pitchFamily="34" charset="0"/>
            </a:rPr>
            <a:t>Care and support from their local authority</a:t>
          </a:r>
        </a:p>
      </dsp:txBody>
      <dsp:txXfrm>
        <a:off x="1908797" y="-23909"/>
        <a:ext cx="1798701" cy="1421274"/>
      </dsp:txXfrm>
    </dsp:sp>
    <dsp:sp modelId="{3B26C7BB-7583-4788-98C9-623571C3E9B3}">
      <dsp:nvSpPr>
        <dsp:cNvPr id="0" name=""/>
        <dsp:cNvSpPr/>
      </dsp:nvSpPr>
      <dsp:spPr>
        <a:xfrm rot="17854559">
          <a:off x="3923066" y="1018836"/>
          <a:ext cx="1388045" cy="566141"/>
        </a:xfrm>
        <a:prstGeom prst="leftArrow">
          <a:avLst>
            <a:gd name="adj1" fmla="val 60000"/>
            <a:gd name="adj2" fmla="val 50000"/>
          </a:avLst>
        </a:prstGeom>
        <a:solidFill>
          <a:srgbClr val="80DA98"/>
        </a:solidFill>
        <a:ln>
          <a:noFill/>
        </a:ln>
        <a:effectLst/>
      </dsp:spPr>
      <dsp:style>
        <a:lnRef idx="0">
          <a:scrgbClr r="0" g="0" b="0"/>
        </a:lnRef>
        <a:fillRef idx="1">
          <a:scrgbClr r="0" g="0" b="0"/>
        </a:fillRef>
        <a:effectRef idx="0">
          <a:scrgbClr r="0" g="0" b="0"/>
        </a:effectRef>
        <a:fontRef idx="minor">
          <a:schemeClr val="lt1"/>
        </a:fontRef>
      </dsp:style>
    </dsp:sp>
    <dsp:sp modelId="{7E678C07-E2DA-4DAE-B744-720634C70C12}">
      <dsp:nvSpPr>
        <dsp:cNvPr id="0" name=""/>
        <dsp:cNvSpPr/>
      </dsp:nvSpPr>
      <dsp:spPr>
        <a:xfrm>
          <a:off x="4092325" y="-68127"/>
          <a:ext cx="1887137" cy="1509710"/>
        </a:xfrm>
        <a:prstGeom prst="roundRect">
          <a:avLst>
            <a:gd name="adj" fmla="val 10000"/>
          </a:avLst>
        </a:prstGeom>
        <a:solidFill>
          <a:srgbClr val="34B555"/>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latin typeface="Arial" panose="020B0604020202020204" pitchFamily="34" charset="0"/>
              <a:ea typeface="+mn-ea"/>
              <a:cs typeface="Arial" panose="020B0604020202020204" pitchFamily="34" charset="0"/>
            </a:rPr>
            <a:t>Paying family members</a:t>
          </a:r>
        </a:p>
      </dsp:txBody>
      <dsp:txXfrm>
        <a:off x="4136543" y="-23909"/>
        <a:ext cx="1798701" cy="1421274"/>
      </dsp:txXfrm>
    </dsp:sp>
    <dsp:sp modelId="{D962A766-DBE4-4C22-9D87-932BB5953E0C}">
      <dsp:nvSpPr>
        <dsp:cNvPr id="0" name=""/>
        <dsp:cNvSpPr/>
      </dsp:nvSpPr>
      <dsp:spPr>
        <a:xfrm rot="21003507">
          <a:off x="5019831" y="2377081"/>
          <a:ext cx="1415966" cy="566141"/>
        </a:xfrm>
        <a:prstGeom prst="leftArrow">
          <a:avLst>
            <a:gd name="adj1" fmla="val 60000"/>
            <a:gd name="adj2" fmla="val 50000"/>
          </a:avLst>
        </a:prstGeom>
        <a:solidFill>
          <a:srgbClr val="80DA98"/>
        </a:solidFill>
        <a:ln>
          <a:noFill/>
        </a:ln>
        <a:effectLst/>
      </dsp:spPr>
      <dsp:style>
        <a:lnRef idx="0">
          <a:scrgbClr r="0" g="0" b="0"/>
        </a:lnRef>
        <a:fillRef idx="1">
          <a:scrgbClr r="0" g="0" b="0"/>
        </a:fillRef>
        <a:effectRef idx="0">
          <a:scrgbClr r="0" g="0" b="0"/>
        </a:effectRef>
        <a:fontRef idx="minor">
          <a:schemeClr val="lt1"/>
        </a:fontRef>
      </dsp:style>
    </dsp:sp>
    <dsp:sp modelId="{30040951-48A2-421C-A997-DDC30B7CBE35}">
      <dsp:nvSpPr>
        <dsp:cNvPr id="0" name=""/>
        <dsp:cNvSpPr/>
      </dsp:nvSpPr>
      <dsp:spPr>
        <a:xfrm>
          <a:off x="5555200" y="1783068"/>
          <a:ext cx="1887137" cy="1509710"/>
        </a:xfrm>
        <a:prstGeom prst="roundRect">
          <a:avLst>
            <a:gd name="adj" fmla="val 10000"/>
          </a:avLst>
        </a:prstGeom>
        <a:solidFill>
          <a:srgbClr val="34B555"/>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latin typeface="Arial" panose="020B0604020202020204" pitchFamily="34" charset="0"/>
              <a:ea typeface="+mn-ea"/>
              <a:cs typeface="Arial" panose="020B0604020202020204" pitchFamily="34" charset="0"/>
            </a:rPr>
            <a:t>Becoming an employer</a:t>
          </a:r>
        </a:p>
      </dsp:txBody>
      <dsp:txXfrm>
        <a:off x="5599418" y="1827286"/>
        <a:ext cx="1798701" cy="142127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C7611-DC0D-472E-A462-3E87F92CEAD8}">
      <dsp:nvSpPr>
        <dsp:cNvPr id="0" name=""/>
        <dsp:cNvSpPr/>
      </dsp:nvSpPr>
      <dsp:spPr>
        <a:xfrm>
          <a:off x="2785639" y="-18764"/>
          <a:ext cx="2604058" cy="1023385"/>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 lastClr="FFFFFF"/>
              </a:solidFill>
              <a:latin typeface="Arial" panose="020B0604020202020204" pitchFamily="34" charset="0"/>
              <a:ea typeface="+mn-ea"/>
              <a:cs typeface="Arial" panose="020B0604020202020204" pitchFamily="34" charset="0"/>
            </a:rPr>
            <a:t>Asesiad a chynllunio wedi’u ffocysu ar ganlyniadau</a:t>
          </a:r>
        </a:p>
        <a:p>
          <a:pPr marL="0" lvl="0" indent="0" algn="ctr" defTabSz="622300">
            <a:lnSpc>
              <a:spcPct val="90000"/>
            </a:lnSpc>
            <a:spcBef>
              <a:spcPct val="0"/>
            </a:spcBef>
            <a:spcAft>
              <a:spcPct val="35000"/>
            </a:spcAft>
            <a:buNone/>
          </a:pPr>
          <a:r>
            <a:rPr lang="en-GB" sz="1400" b="1" kern="1200" dirty="0">
              <a:solidFill>
                <a:sysClr val="window" lastClr="FFFFFF"/>
              </a:solidFill>
              <a:latin typeface="Arial" panose="020B0604020202020204" pitchFamily="34" charset="0"/>
              <a:ea typeface="+mn-ea"/>
              <a:cs typeface="Arial" panose="020B0604020202020204" pitchFamily="34" charset="0"/>
            </a:rPr>
            <a:t>Outcomes-focused assessment and planning</a:t>
          </a:r>
        </a:p>
      </dsp:txBody>
      <dsp:txXfrm>
        <a:off x="2835597" y="31194"/>
        <a:ext cx="2504142" cy="923469"/>
      </dsp:txXfrm>
    </dsp:sp>
    <dsp:sp modelId="{1ECD56DE-E7E5-4D4E-BB3F-21B18966FCE6}">
      <dsp:nvSpPr>
        <dsp:cNvPr id="0" name=""/>
        <dsp:cNvSpPr/>
      </dsp:nvSpPr>
      <dsp:spPr>
        <a:xfrm>
          <a:off x="2041435" y="492928"/>
          <a:ext cx="4092467" cy="4092467"/>
        </a:xfrm>
        <a:custGeom>
          <a:avLst/>
          <a:gdLst/>
          <a:ahLst/>
          <a:cxnLst/>
          <a:rect l="0" t="0" r="0" b="0"/>
          <a:pathLst>
            <a:path>
              <a:moveTo>
                <a:pt x="2871623" y="245489"/>
              </a:moveTo>
              <a:arcTo wR="1929717" hR="1929717" stAng="17952967" swAng="1212281"/>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D18B5869-71C3-47A0-B81B-E1018A36B289}">
      <dsp:nvSpPr>
        <dsp:cNvPr id="0" name=""/>
        <dsp:cNvSpPr/>
      </dsp:nvSpPr>
      <dsp:spPr>
        <a:xfrm>
          <a:off x="5108675" y="1250620"/>
          <a:ext cx="1850154" cy="1312440"/>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 lastClr="FFFFFF"/>
              </a:solidFill>
              <a:latin typeface="Arial" panose="020B0604020202020204" pitchFamily="34" charset="0"/>
              <a:ea typeface="+mn-ea"/>
              <a:cs typeface="Arial" panose="020B0604020202020204" pitchFamily="34" charset="0"/>
            </a:rPr>
            <a:t>Gwasanaeth a chymorth parhaus</a:t>
          </a:r>
        </a:p>
        <a:p>
          <a:pPr marL="0" lvl="0" indent="0" algn="ctr" defTabSz="622300">
            <a:lnSpc>
              <a:spcPct val="90000"/>
            </a:lnSpc>
            <a:spcBef>
              <a:spcPct val="0"/>
            </a:spcBef>
            <a:spcAft>
              <a:spcPct val="35000"/>
            </a:spcAft>
            <a:buNone/>
          </a:pPr>
          <a:r>
            <a:rPr lang="en-GB" sz="1400" b="1" kern="1200" dirty="0">
              <a:solidFill>
                <a:sysClr val="window" lastClr="FFFFFF"/>
              </a:solidFill>
              <a:latin typeface="Arial" panose="020B0604020202020204" pitchFamily="34" charset="0"/>
              <a:ea typeface="+mn-ea"/>
              <a:cs typeface="Arial" panose="020B0604020202020204" pitchFamily="34" charset="0"/>
            </a:rPr>
            <a:t>Ongoing support and service</a:t>
          </a:r>
        </a:p>
      </dsp:txBody>
      <dsp:txXfrm>
        <a:off x="5172743" y="1314688"/>
        <a:ext cx="1722018" cy="1184304"/>
      </dsp:txXfrm>
    </dsp:sp>
    <dsp:sp modelId="{6F4FAE59-8FFD-4AF5-BADC-F4AA44147290}">
      <dsp:nvSpPr>
        <dsp:cNvPr id="0" name=""/>
        <dsp:cNvSpPr/>
      </dsp:nvSpPr>
      <dsp:spPr>
        <a:xfrm>
          <a:off x="2041435" y="492928"/>
          <a:ext cx="4092467" cy="4092467"/>
        </a:xfrm>
        <a:custGeom>
          <a:avLst/>
          <a:gdLst/>
          <a:ahLst/>
          <a:cxnLst/>
          <a:rect l="0" t="0" r="0" b="0"/>
          <a:pathLst>
            <a:path>
              <a:moveTo>
                <a:pt x="3854816" y="2063162"/>
              </a:moveTo>
              <a:arcTo wR="1929717" hR="1929717" stAng="21837918" swAng="1360301"/>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FC53AE28-D70E-46D6-950C-BDF065062450}">
      <dsp:nvSpPr>
        <dsp:cNvPr id="0" name=""/>
        <dsp:cNvSpPr/>
      </dsp:nvSpPr>
      <dsp:spPr>
        <a:xfrm>
          <a:off x="4264786" y="3572954"/>
          <a:ext cx="2051257" cy="1243290"/>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 lastClr="FFFFFF"/>
              </a:solidFill>
              <a:latin typeface="Arial" panose="020B0604020202020204" pitchFamily="34" charset="0"/>
              <a:ea typeface="+mn-ea"/>
              <a:cs typeface="Arial" panose="020B0604020202020204" pitchFamily="34" charset="0"/>
            </a:rPr>
            <a:t>Adolygiad wedi’I ffocysu ar ganlyniadau</a:t>
          </a:r>
        </a:p>
        <a:p>
          <a:pPr marL="0" lvl="0" indent="0" algn="ctr" defTabSz="622300">
            <a:lnSpc>
              <a:spcPct val="90000"/>
            </a:lnSpc>
            <a:spcBef>
              <a:spcPct val="0"/>
            </a:spcBef>
            <a:spcAft>
              <a:spcPct val="35000"/>
            </a:spcAft>
            <a:buNone/>
          </a:pPr>
          <a:r>
            <a:rPr lang="en-GB" sz="1400" b="1" kern="1200" dirty="0">
              <a:solidFill>
                <a:sysClr val="window" lastClr="FFFFFF"/>
              </a:solidFill>
              <a:latin typeface="Arial" panose="020B0604020202020204" pitchFamily="34" charset="0"/>
              <a:ea typeface="+mn-ea"/>
              <a:cs typeface="Arial" panose="020B0604020202020204" pitchFamily="34" charset="0"/>
            </a:rPr>
            <a:t>Outcomes-focused review</a:t>
          </a:r>
        </a:p>
      </dsp:txBody>
      <dsp:txXfrm>
        <a:off x="4325478" y="3633646"/>
        <a:ext cx="1929873" cy="1121906"/>
      </dsp:txXfrm>
    </dsp:sp>
    <dsp:sp modelId="{09B9FA4C-8A5B-457A-AD4D-E5010374CC7C}">
      <dsp:nvSpPr>
        <dsp:cNvPr id="0" name=""/>
        <dsp:cNvSpPr/>
      </dsp:nvSpPr>
      <dsp:spPr>
        <a:xfrm>
          <a:off x="2041435" y="492928"/>
          <a:ext cx="4092467" cy="4092467"/>
        </a:xfrm>
        <a:custGeom>
          <a:avLst/>
          <a:gdLst/>
          <a:ahLst/>
          <a:cxnLst/>
          <a:rect l="0" t="0" r="0" b="0"/>
          <a:pathLst>
            <a:path>
              <a:moveTo>
                <a:pt x="2166759" y="3844821"/>
              </a:moveTo>
              <a:arcTo wR="1929717" hR="1929717" stAng="4976648" swAng="846705"/>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B14667E5-88AC-40A1-AA51-43CB51BADCD4}">
      <dsp:nvSpPr>
        <dsp:cNvPr id="0" name=""/>
        <dsp:cNvSpPr/>
      </dsp:nvSpPr>
      <dsp:spPr>
        <a:xfrm>
          <a:off x="1968151" y="3657890"/>
          <a:ext cx="1833544" cy="1073418"/>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 lastClr="FFFFFF"/>
              </a:solidFill>
              <a:latin typeface="Arial" panose="020B0604020202020204" pitchFamily="34" charset="0"/>
              <a:ea typeface="+mn-ea"/>
              <a:cs typeface="Arial" panose="020B0604020202020204" pitchFamily="34" charset="0"/>
            </a:rPr>
            <a:t>Coladu gwybodaeth</a:t>
          </a:r>
        </a:p>
        <a:p>
          <a:pPr marL="0" lvl="0" indent="0" algn="ctr" defTabSz="622300">
            <a:lnSpc>
              <a:spcPct val="90000"/>
            </a:lnSpc>
            <a:spcBef>
              <a:spcPct val="0"/>
            </a:spcBef>
            <a:spcAft>
              <a:spcPct val="35000"/>
            </a:spcAft>
            <a:buNone/>
          </a:pPr>
          <a:r>
            <a:rPr lang="en-GB" sz="1400" b="1" kern="1200" dirty="0">
              <a:solidFill>
                <a:sysClr val="window" lastClr="FFFFFF"/>
              </a:solidFill>
              <a:latin typeface="Arial" panose="020B0604020202020204" pitchFamily="34" charset="0"/>
              <a:ea typeface="+mn-ea"/>
              <a:cs typeface="Arial" panose="020B0604020202020204" pitchFamily="34" charset="0"/>
            </a:rPr>
            <a:t>Collation of information</a:t>
          </a:r>
        </a:p>
      </dsp:txBody>
      <dsp:txXfrm>
        <a:off x="2020551" y="3710290"/>
        <a:ext cx="1728744" cy="968618"/>
      </dsp:txXfrm>
    </dsp:sp>
    <dsp:sp modelId="{114E9EAA-0B0D-456D-B92C-87CEC9BBE9D5}">
      <dsp:nvSpPr>
        <dsp:cNvPr id="0" name=""/>
        <dsp:cNvSpPr/>
      </dsp:nvSpPr>
      <dsp:spPr>
        <a:xfrm>
          <a:off x="2041435" y="492928"/>
          <a:ext cx="4092467" cy="4092467"/>
        </a:xfrm>
        <a:custGeom>
          <a:avLst/>
          <a:gdLst/>
          <a:ahLst/>
          <a:cxnLst/>
          <a:rect l="0" t="0" r="0" b="0"/>
          <a:pathLst>
            <a:path>
              <a:moveTo>
                <a:pt x="204810" y="2794880"/>
              </a:moveTo>
              <a:arcTo wR="1929717" hR="1929717" stAng="9201781" swAng="1360301"/>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66FD9042-4FEB-47EA-BF59-F7326E7C55F7}">
      <dsp:nvSpPr>
        <dsp:cNvPr id="0" name=""/>
        <dsp:cNvSpPr/>
      </dsp:nvSpPr>
      <dsp:spPr>
        <a:xfrm>
          <a:off x="755165" y="1386515"/>
          <a:ext cx="2772838" cy="1040649"/>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 lastClr="FFFFFF"/>
              </a:solidFill>
              <a:latin typeface="Arial" panose="020B0604020202020204" pitchFamily="34" charset="0"/>
              <a:ea typeface="+mn-ea"/>
              <a:cs typeface="Arial" panose="020B0604020202020204" pitchFamily="34" charset="0"/>
            </a:rPr>
            <a:t>Datblygiad gwasanaeth wedi’i ffocysu ar ganlyniadau</a:t>
          </a:r>
        </a:p>
        <a:p>
          <a:pPr marL="0" lvl="0" indent="0" algn="ctr" defTabSz="622300">
            <a:lnSpc>
              <a:spcPct val="90000"/>
            </a:lnSpc>
            <a:spcBef>
              <a:spcPct val="0"/>
            </a:spcBef>
            <a:spcAft>
              <a:spcPct val="35000"/>
            </a:spcAft>
            <a:buNone/>
          </a:pPr>
          <a:r>
            <a:rPr lang="en-GB" sz="1400" b="1" kern="1200" dirty="0">
              <a:solidFill>
                <a:sysClr val="window" lastClr="FFFFFF"/>
              </a:solidFill>
              <a:latin typeface="Arial" panose="020B0604020202020204" pitchFamily="34" charset="0"/>
              <a:ea typeface="+mn-ea"/>
              <a:cs typeface="Arial" panose="020B0604020202020204" pitchFamily="34" charset="0"/>
            </a:rPr>
            <a:t>Outcomes-focused service development</a:t>
          </a:r>
        </a:p>
      </dsp:txBody>
      <dsp:txXfrm>
        <a:off x="805965" y="1437315"/>
        <a:ext cx="2671238" cy="939049"/>
      </dsp:txXfrm>
    </dsp:sp>
    <dsp:sp modelId="{D6BC48E7-1E5B-48F8-A605-5C0D07E2AB4F}">
      <dsp:nvSpPr>
        <dsp:cNvPr id="0" name=""/>
        <dsp:cNvSpPr/>
      </dsp:nvSpPr>
      <dsp:spPr>
        <a:xfrm>
          <a:off x="2041435" y="492928"/>
          <a:ext cx="4092467" cy="4092467"/>
        </a:xfrm>
        <a:custGeom>
          <a:avLst/>
          <a:gdLst/>
          <a:ahLst/>
          <a:cxnLst/>
          <a:rect l="0" t="0" r="0" b="0"/>
          <a:pathLst>
            <a:path>
              <a:moveTo>
                <a:pt x="464082" y="674439"/>
              </a:moveTo>
              <a:arcTo wR="1929717" hR="1929717" stAng="13234751" swAng="1212281"/>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CB37D-B7B0-4824-88B5-30DD74184DFD}">
      <dsp:nvSpPr>
        <dsp:cNvPr id="0" name=""/>
        <dsp:cNvSpPr/>
      </dsp:nvSpPr>
      <dsp:spPr>
        <a:xfrm>
          <a:off x="-4299127" y="-659528"/>
          <a:ext cx="5122130" cy="5122130"/>
        </a:xfrm>
        <a:prstGeom prst="blockArc">
          <a:avLst>
            <a:gd name="adj1" fmla="val 18900000"/>
            <a:gd name="adj2" fmla="val 2700000"/>
            <a:gd name="adj3" fmla="val 369"/>
          </a:avLst>
        </a:pr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7A74E5E-FF0C-416A-A4C9-A9A28423E71A}">
      <dsp:nvSpPr>
        <dsp:cNvPr id="0" name=""/>
        <dsp:cNvSpPr/>
      </dsp:nvSpPr>
      <dsp:spPr>
        <a:xfrm>
          <a:off x="529283" y="227199"/>
          <a:ext cx="7023702" cy="868675"/>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738" tIns="38100" rIns="38100" bIns="38100" numCol="1" spcCol="1270" anchor="ctr" anchorCtr="0">
          <a:noAutofit/>
        </a:bodyPr>
        <a:lstStyle/>
        <a:p>
          <a:pPr marL="0" lvl="0" indent="0" algn="l" defTabSz="666750">
            <a:lnSpc>
              <a:spcPct val="90000"/>
            </a:lnSpc>
            <a:spcBef>
              <a:spcPct val="0"/>
            </a:spcBef>
            <a:spcAft>
              <a:spcPct val="35000"/>
            </a:spcAft>
            <a:buNone/>
          </a:pPr>
          <a:r>
            <a:rPr lang="cy-GB" sz="1500" kern="1200" dirty="0">
              <a:latin typeface="+mj-lt"/>
              <a:cs typeface="Calibri" panose="020F0502020204030204" pitchFamily="34" charset="0"/>
            </a:rPr>
            <a:t>Beth ydy asesiad ac egwyddorion sgwrs am yr hyn sy’n bwysig</a:t>
          </a:r>
        </a:p>
        <a:p>
          <a:pPr marL="0" lvl="0" indent="0" algn="l" defTabSz="666750">
            <a:lnSpc>
              <a:spcPct val="90000"/>
            </a:lnSpc>
            <a:spcBef>
              <a:spcPct val="0"/>
            </a:spcBef>
            <a:spcAft>
              <a:spcPct val="35000"/>
            </a:spcAft>
            <a:buNone/>
          </a:pPr>
          <a:r>
            <a:rPr lang="en-GB" sz="1500" kern="1200" dirty="0">
              <a:solidFill>
                <a:sysClr val="window" lastClr="FFFFFF"/>
              </a:solidFill>
              <a:latin typeface="+mj-lt"/>
              <a:ea typeface="+mn-ea"/>
              <a:cs typeface="+mn-cs"/>
            </a:rPr>
            <a:t>What an assessment is and the principles of a what matters conversation</a:t>
          </a:r>
        </a:p>
      </dsp:txBody>
      <dsp:txXfrm>
        <a:off x="529283" y="227199"/>
        <a:ext cx="7023702" cy="868675"/>
      </dsp:txXfrm>
    </dsp:sp>
    <dsp:sp modelId="{9849A8E6-A6CB-4438-8D7E-D1DBD0A4C910}">
      <dsp:nvSpPr>
        <dsp:cNvPr id="0" name=""/>
        <dsp:cNvSpPr/>
      </dsp:nvSpPr>
      <dsp:spPr>
        <a:xfrm>
          <a:off x="53899" y="201458"/>
          <a:ext cx="950768" cy="950768"/>
        </a:xfrm>
        <a:prstGeom prst="ellipse">
          <a:avLst/>
        </a:prstGeom>
        <a:solidFill>
          <a:sysClr val="window" lastClr="FFFFFF">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50AD6B75-BE85-4749-B0C2-D34826CF8BB2}">
      <dsp:nvSpPr>
        <dsp:cNvPr id="0" name=""/>
        <dsp:cNvSpPr/>
      </dsp:nvSpPr>
      <dsp:spPr>
        <a:xfrm>
          <a:off x="805766" y="1206038"/>
          <a:ext cx="6747218" cy="1390996"/>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738" tIns="38100" rIns="38100" bIns="38100" numCol="1" spcCol="1270" anchor="ctr" anchorCtr="0">
          <a:noAutofit/>
        </a:bodyPr>
        <a:lstStyle/>
        <a:p>
          <a:pPr marL="0" lvl="0" indent="0" algn="l" defTabSz="666750">
            <a:lnSpc>
              <a:spcPct val="90000"/>
            </a:lnSpc>
            <a:spcBef>
              <a:spcPct val="0"/>
            </a:spcBef>
            <a:spcAft>
              <a:spcPct val="35000"/>
            </a:spcAft>
            <a:buNone/>
          </a:pPr>
          <a:r>
            <a:rPr lang="cy-GB" sz="1500" kern="1200" dirty="0">
              <a:latin typeface="+mj-lt"/>
              <a:cs typeface="Calibri" panose="020F0502020204030204" pitchFamily="34" charset="0"/>
            </a:rPr>
            <a:t>Deall ac ystyried ar feysydd llesiant ar gyfer oedolion/plant a’u cymhwyso yn eu bywydau eu hunain. Sut mae eu rolau gofalu a’u cyfrifoldebau yn effeithio ar yr agweddau hyn o’u bywyd</a:t>
          </a:r>
          <a:r>
            <a:rPr lang="en-GB" sz="1500" kern="1200" dirty="0">
              <a:solidFill>
                <a:sysClr val="window" lastClr="FFFFFF"/>
              </a:solidFill>
              <a:latin typeface="+mj-lt"/>
              <a:ea typeface="+mn-ea"/>
              <a:cs typeface="+mn-cs"/>
            </a:rPr>
            <a:t>.</a:t>
          </a:r>
        </a:p>
        <a:p>
          <a:pPr marL="0" lvl="0" indent="0" algn="l" defTabSz="666750">
            <a:lnSpc>
              <a:spcPct val="90000"/>
            </a:lnSpc>
            <a:spcBef>
              <a:spcPct val="0"/>
            </a:spcBef>
            <a:spcAft>
              <a:spcPct val="35000"/>
            </a:spcAft>
            <a:buNone/>
          </a:pPr>
          <a:r>
            <a:rPr lang="en-GB" sz="1500" kern="1200" dirty="0">
              <a:solidFill>
                <a:sysClr val="window" lastClr="FFFFFF"/>
              </a:solidFill>
              <a:latin typeface="+mj-lt"/>
              <a:ea typeface="+mn-ea"/>
              <a:cs typeface="+mn-cs"/>
            </a:rPr>
            <a:t>Understand and reflect on the well-being areas for adults/ children and apply them in their own lives – how their caring roles and responsibilities are impacting on these areas in their lives</a:t>
          </a:r>
        </a:p>
      </dsp:txBody>
      <dsp:txXfrm>
        <a:off x="805766" y="1206038"/>
        <a:ext cx="6747218" cy="1390996"/>
      </dsp:txXfrm>
    </dsp:sp>
    <dsp:sp modelId="{D19BA87E-502C-4EAD-9E24-913B9CFBB330}">
      <dsp:nvSpPr>
        <dsp:cNvPr id="0" name=""/>
        <dsp:cNvSpPr/>
      </dsp:nvSpPr>
      <dsp:spPr>
        <a:xfrm>
          <a:off x="89909" y="1269470"/>
          <a:ext cx="1264131" cy="1264131"/>
        </a:xfrm>
        <a:prstGeom prst="ellipse">
          <a:avLst/>
        </a:prstGeom>
        <a:solidFill>
          <a:sysClr val="window" lastClr="FFFFFF">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C2A35B54-B257-4741-9F0D-94115769B650}">
      <dsp:nvSpPr>
        <dsp:cNvPr id="0" name=""/>
        <dsp:cNvSpPr/>
      </dsp:nvSpPr>
      <dsp:spPr>
        <a:xfrm>
          <a:off x="554568" y="2747978"/>
          <a:ext cx="7023702" cy="76061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738" tIns="38100" rIns="38100" bIns="38100" numCol="1" spcCol="1270" anchor="ctr" anchorCtr="0">
          <a:noAutofit/>
        </a:bodyPr>
        <a:lstStyle/>
        <a:p>
          <a:pPr marL="0" lvl="0" indent="0" algn="l" defTabSz="666750">
            <a:lnSpc>
              <a:spcPct val="90000"/>
            </a:lnSpc>
            <a:spcBef>
              <a:spcPct val="0"/>
            </a:spcBef>
            <a:spcAft>
              <a:spcPct val="35000"/>
            </a:spcAft>
            <a:buNone/>
          </a:pPr>
          <a:r>
            <a:rPr lang="cy-GB" sz="1500" kern="1200" dirty="0">
              <a:latin typeface="+mj-lt"/>
              <a:cs typeface="Calibri" panose="020F0502020204030204" pitchFamily="34" charset="0"/>
            </a:rPr>
            <a:t>Gwybod am bethau ymarferol asesiad megis amserlenni/fformatau, ayyb</a:t>
          </a:r>
        </a:p>
        <a:p>
          <a:pPr marL="0" lvl="0" indent="0" algn="l" defTabSz="666750">
            <a:lnSpc>
              <a:spcPct val="90000"/>
            </a:lnSpc>
            <a:spcBef>
              <a:spcPct val="0"/>
            </a:spcBef>
            <a:spcAft>
              <a:spcPct val="35000"/>
            </a:spcAft>
            <a:buNone/>
          </a:pPr>
          <a:r>
            <a:rPr lang="en-GB" sz="1500" kern="1200" dirty="0">
              <a:solidFill>
                <a:sysClr val="window" lastClr="FFFFFF"/>
              </a:solidFill>
              <a:latin typeface="+mj-lt"/>
              <a:ea typeface="+mn-ea"/>
              <a:cs typeface="+mn-cs"/>
            </a:rPr>
            <a:t>Know the practicalities of assessment such as timescales/ formats, etc</a:t>
          </a:r>
          <a:endParaRPr lang="en-GB" sz="1500" kern="1200" dirty="0">
            <a:solidFill>
              <a:sysClr val="window" lastClr="FFFFFF"/>
            </a:solidFill>
            <a:latin typeface="+mj-lt"/>
            <a:ea typeface="+mn-ea"/>
            <a:cs typeface="Calibri" panose="020F0502020204030204" pitchFamily="34" charset="0"/>
          </a:endParaRPr>
        </a:p>
      </dsp:txBody>
      <dsp:txXfrm>
        <a:off x="554568" y="2747978"/>
        <a:ext cx="7023702" cy="760614"/>
      </dsp:txXfrm>
    </dsp:sp>
    <dsp:sp modelId="{B88D9ED2-D0B9-4C28-B1DA-CEF67238D3CA}">
      <dsp:nvSpPr>
        <dsp:cNvPr id="0" name=""/>
        <dsp:cNvSpPr/>
      </dsp:nvSpPr>
      <dsp:spPr>
        <a:xfrm>
          <a:off x="53899" y="2704156"/>
          <a:ext cx="950768" cy="950768"/>
        </a:xfrm>
        <a:prstGeom prst="ellipse">
          <a:avLst/>
        </a:prstGeom>
        <a:solidFill>
          <a:sysClr val="window" lastClr="FFFFFF">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A17D6-DA3C-4B0B-9C7A-A07FB22AFB8C}">
      <dsp:nvSpPr>
        <dsp:cNvPr id="0" name=""/>
        <dsp:cNvSpPr/>
      </dsp:nvSpPr>
      <dsp:spPr>
        <a:xfrm>
          <a:off x="1707201" y="529473"/>
          <a:ext cx="1404823" cy="140482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spc="-70" baseline="0" dirty="0">
              <a:latin typeface="Arial" panose="020B0604020202020204" pitchFamily="34" charset="0"/>
              <a:ea typeface="+mn-ea"/>
              <a:cs typeface="Arial" panose="020B0604020202020204" pitchFamily="34" charset="0"/>
            </a:rPr>
            <a:t>Amgylchiadau</a:t>
          </a:r>
          <a:r>
            <a:rPr lang="en-GB" sz="1200" b="1" kern="1200" dirty="0">
              <a:latin typeface="Arial" panose="020B0604020202020204" pitchFamily="34" charset="0"/>
              <a:ea typeface="+mn-ea"/>
              <a:cs typeface="Arial" panose="020B0604020202020204" pitchFamily="34" charset="0"/>
            </a:rPr>
            <a:t> personol</a:t>
          </a:r>
        </a:p>
        <a:p>
          <a:pPr marL="0" lvl="0" indent="0" algn="ctr" defTabSz="533400">
            <a:lnSpc>
              <a:spcPct val="90000"/>
            </a:lnSpc>
            <a:spcBef>
              <a:spcPct val="0"/>
            </a:spcBef>
            <a:spcAft>
              <a:spcPct val="35000"/>
            </a:spcAft>
            <a:buNone/>
          </a:pPr>
          <a:r>
            <a:rPr lang="en-GB" sz="1200" b="1" kern="1200" dirty="0">
              <a:latin typeface="Arial" panose="020B0604020202020204" pitchFamily="34" charset="0"/>
              <a:ea typeface="+mn-ea"/>
              <a:cs typeface="Arial" panose="020B0604020202020204" pitchFamily="34" charset="0"/>
            </a:rPr>
            <a:t>Personal </a:t>
          </a:r>
          <a:r>
            <a:rPr lang="en-GB" sz="1200" b="1" kern="1200" spc="-70" baseline="0" dirty="0">
              <a:latin typeface="Arial" panose="020B0604020202020204" pitchFamily="34" charset="0"/>
              <a:ea typeface="+mn-ea"/>
              <a:cs typeface="Arial" panose="020B0604020202020204" pitchFamily="34" charset="0"/>
            </a:rPr>
            <a:t>circumstances</a:t>
          </a:r>
        </a:p>
      </dsp:txBody>
      <dsp:txXfrm>
        <a:off x="1912933" y="735205"/>
        <a:ext cx="993359" cy="993359"/>
      </dsp:txXfrm>
    </dsp:sp>
    <dsp:sp modelId="{FE321F14-9BA1-4B7F-BE2D-1555DB5E5F7E}">
      <dsp:nvSpPr>
        <dsp:cNvPr id="0" name=""/>
        <dsp:cNvSpPr/>
      </dsp:nvSpPr>
      <dsp:spPr>
        <a:xfrm rot="2160000">
          <a:off x="3067629" y="1608567"/>
          <a:ext cx="373466" cy="474127"/>
        </a:xfrm>
        <a:prstGeom prst="rightArrow">
          <a:avLst>
            <a:gd name="adj1" fmla="val 60000"/>
            <a:gd name="adj2" fmla="val 50000"/>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b="1" kern="1200" dirty="0">
            <a:solidFill>
              <a:sysClr val="window" lastClr="FFFFFF"/>
            </a:solidFill>
            <a:latin typeface="Calibri" panose="020F0502020204030204"/>
            <a:ea typeface="+mn-ea"/>
            <a:cs typeface="+mn-cs"/>
          </a:endParaRPr>
        </a:p>
      </dsp:txBody>
      <dsp:txXfrm>
        <a:off x="3078328" y="1670464"/>
        <a:ext cx="261426" cy="284477"/>
      </dsp:txXfrm>
    </dsp:sp>
    <dsp:sp modelId="{CED71493-32F8-49BF-9627-E45B42BE7D71}">
      <dsp:nvSpPr>
        <dsp:cNvPr id="0" name=""/>
        <dsp:cNvSpPr/>
      </dsp:nvSpPr>
      <dsp:spPr>
        <a:xfrm>
          <a:off x="3413803" y="1769392"/>
          <a:ext cx="1404823" cy="140482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ea typeface="+mn-ea"/>
              <a:cs typeface="Arial" panose="020B0604020202020204" pitchFamily="34" charset="0"/>
            </a:rPr>
            <a:t>Canlyniadau personol</a:t>
          </a:r>
        </a:p>
        <a:p>
          <a:pPr marL="0" lvl="0" indent="0" algn="ctr" defTabSz="533400">
            <a:lnSpc>
              <a:spcPct val="90000"/>
            </a:lnSpc>
            <a:spcBef>
              <a:spcPct val="0"/>
            </a:spcBef>
            <a:spcAft>
              <a:spcPct val="35000"/>
            </a:spcAft>
            <a:buNone/>
          </a:pPr>
          <a:r>
            <a:rPr lang="en-GB" sz="1200" b="1" kern="1200" dirty="0">
              <a:latin typeface="Arial" panose="020B0604020202020204" pitchFamily="34" charset="0"/>
              <a:ea typeface="+mn-ea"/>
              <a:cs typeface="Arial" panose="020B0604020202020204" pitchFamily="34" charset="0"/>
            </a:rPr>
            <a:t>Personal outcomes</a:t>
          </a:r>
        </a:p>
      </dsp:txBody>
      <dsp:txXfrm>
        <a:off x="3619535" y="1975124"/>
        <a:ext cx="993359" cy="993359"/>
      </dsp:txXfrm>
    </dsp:sp>
    <dsp:sp modelId="{D13C21B3-EB82-43A6-B246-5FE76B841F24}">
      <dsp:nvSpPr>
        <dsp:cNvPr id="0" name=""/>
        <dsp:cNvSpPr/>
      </dsp:nvSpPr>
      <dsp:spPr>
        <a:xfrm rot="6480000">
          <a:off x="3606816" y="3227803"/>
          <a:ext cx="373466" cy="474127"/>
        </a:xfrm>
        <a:prstGeom prst="rightArrow">
          <a:avLst>
            <a:gd name="adj1" fmla="val 60000"/>
            <a:gd name="adj2" fmla="val 50000"/>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b="1" kern="1200" dirty="0">
            <a:solidFill>
              <a:sysClr val="window" lastClr="FFFFFF"/>
            </a:solidFill>
            <a:latin typeface="Calibri" panose="020F0502020204030204"/>
            <a:ea typeface="+mn-ea"/>
            <a:cs typeface="+mn-cs"/>
          </a:endParaRPr>
        </a:p>
      </dsp:txBody>
      <dsp:txXfrm rot="10800000">
        <a:off x="3680147" y="3269350"/>
        <a:ext cx="261426" cy="284477"/>
      </dsp:txXfrm>
    </dsp:sp>
    <dsp:sp modelId="{04EA1754-9BAB-4C18-82DB-135CD8AF37C7}">
      <dsp:nvSpPr>
        <dsp:cNvPr id="0" name=""/>
        <dsp:cNvSpPr/>
      </dsp:nvSpPr>
      <dsp:spPr>
        <a:xfrm>
          <a:off x="2761939" y="3775623"/>
          <a:ext cx="1404823" cy="140482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GB" sz="1200" b="1" kern="1200" spc="-100" baseline="0" noProof="0" dirty="0">
              <a:latin typeface="Arial" panose="020B0604020202020204" pitchFamily="34" charset="0"/>
              <a:cs typeface="Arial" panose="020B0604020202020204" pitchFamily="34" charset="0"/>
            </a:rPr>
            <a:t>Rhwystrau</a:t>
          </a:r>
          <a:r>
            <a:rPr lang="cy-GB" sz="1200" b="1" kern="1200" noProof="0" dirty="0">
              <a:latin typeface="Arial" panose="020B0604020202020204" pitchFamily="34" charset="0"/>
              <a:cs typeface="Arial" panose="020B0604020202020204" pitchFamily="34" charset="0"/>
            </a:rPr>
            <a:t> rhag cyflawni canlyniadau</a:t>
          </a:r>
          <a:endParaRPr lang="en-GB" sz="1200" b="1" kern="1200" dirty="0">
            <a:latin typeface="Arial" panose="020B0604020202020204" pitchFamily="34" charset="0"/>
            <a:ea typeface="+mn-ea"/>
            <a:cs typeface="Arial" panose="020B0604020202020204" pitchFamily="34" charset="0"/>
          </a:endParaRPr>
        </a:p>
        <a:p>
          <a:pPr marL="0" lvl="0" indent="0" algn="ctr" defTabSz="533400">
            <a:lnSpc>
              <a:spcPct val="90000"/>
            </a:lnSpc>
            <a:spcBef>
              <a:spcPct val="0"/>
            </a:spcBef>
            <a:spcAft>
              <a:spcPct val="35000"/>
            </a:spcAft>
            <a:buNone/>
          </a:pPr>
          <a:r>
            <a:rPr lang="en-GB" sz="1200" b="1" kern="1200" dirty="0">
              <a:latin typeface="Arial" panose="020B0604020202020204" pitchFamily="34" charset="0"/>
              <a:ea typeface="+mn-ea"/>
              <a:cs typeface="Arial" panose="020B0604020202020204" pitchFamily="34" charset="0"/>
            </a:rPr>
            <a:t>Barriers to achieving </a:t>
          </a:r>
          <a:r>
            <a:rPr lang="en-GB" sz="1200" b="1" kern="1200" spc="-40" baseline="0" dirty="0">
              <a:latin typeface="Arial" panose="020B0604020202020204" pitchFamily="34" charset="0"/>
              <a:ea typeface="+mn-ea"/>
              <a:cs typeface="Arial" panose="020B0604020202020204" pitchFamily="34" charset="0"/>
            </a:rPr>
            <a:t>outcomes</a:t>
          </a:r>
        </a:p>
      </dsp:txBody>
      <dsp:txXfrm>
        <a:off x="2967671" y="3981355"/>
        <a:ext cx="993359" cy="993359"/>
      </dsp:txXfrm>
    </dsp:sp>
    <dsp:sp modelId="{235ADF67-CE3A-4089-AD48-B229FEA0C890}">
      <dsp:nvSpPr>
        <dsp:cNvPr id="0" name=""/>
        <dsp:cNvSpPr/>
      </dsp:nvSpPr>
      <dsp:spPr>
        <a:xfrm rot="10800000">
          <a:off x="2233449" y="4240971"/>
          <a:ext cx="373466" cy="474127"/>
        </a:xfrm>
        <a:prstGeom prst="rightArrow">
          <a:avLst>
            <a:gd name="adj1" fmla="val 60000"/>
            <a:gd name="adj2" fmla="val 50000"/>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b="1" kern="1200" dirty="0">
            <a:solidFill>
              <a:sysClr val="window" lastClr="FFFFFF"/>
            </a:solidFill>
            <a:latin typeface="Calibri" panose="020F0502020204030204"/>
            <a:ea typeface="+mn-ea"/>
            <a:cs typeface="+mn-cs"/>
          </a:endParaRPr>
        </a:p>
      </dsp:txBody>
      <dsp:txXfrm rot="10800000">
        <a:off x="2345489" y="4335796"/>
        <a:ext cx="261426" cy="284477"/>
      </dsp:txXfrm>
    </dsp:sp>
    <dsp:sp modelId="{8366330F-9E1D-429A-AE46-CBAAA3817B05}">
      <dsp:nvSpPr>
        <dsp:cNvPr id="0" name=""/>
        <dsp:cNvSpPr/>
      </dsp:nvSpPr>
      <dsp:spPr>
        <a:xfrm>
          <a:off x="652463" y="3775623"/>
          <a:ext cx="1404823" cy="140482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ea typeface="+mn-ea"/>
              <a:cs typeface="Arial" panose="020B0604020202020204" pitchFamily="34" charset="0"/>
            </a:rPr>
            <a:t>Cryfderau a galluoedd</a:t>
          </a:r>
        </a:p>
        <a:p>
          <a:pPr marL="0" lvl="0" indent="0" algn="ctr" defTabSz="533400">
            <a:lnSpc>
              <a:spcPct val="90000"/>
            </a:lnSpc>
            <a:spcBef>
              <a:spcPct val="0"/>
            </a:spcBef>
            <a:spcAft>
              <a:spcPct val="35000"/>
            </a:spcAft>
            <a:buNone/>
          </a:pPr>
          <a:r>
            <a:rPr lang="en-GB" sz="1200" b="1" kern="1200" dirty="0">
              <a:latin typeface="Arial" panose="020B0604020202020204" pitchFamily="34" charset="0"/>
              <a:ea typeface="+mn-ea"/>
              <a:cs typeface="Arial" panose="020B0604020202020204" pitchFamily="34" charset="0"/>
            </a:rPr>
            <a:t>Strengths and capabilities</a:t>
          </a:r>
        </a:p>
      </dsp:txBody>
      <dsp:txXfrm>
        <a:off x="858195" y="3981355"/>
        <a:ext cx="993359" cy="993359"/>
      </dsp:txXfrm>
    </dsp:sp>
    <dsp:sp modelId="{113B5E00-6C13-4C25-9CC3-F2BBC1B51862}">
      <dsp:nvSpPr>
        <dsp:cNvPr id="0" name=""/>
        <dsp:cNvSpPr/>
      </dsp:nvSpPr>
      <dsp:spPr>
        <a:xfrm rot="15122071">
          <a:off x="843644" y="3245010"/>
          <a:ext cx="376572" cy="474127"/>
        </a:xfrm>
        <a:prstGeom prst="rightArrow">
          <a:avLst>
            <a:gd name="adj1" fmla="val 60000"/>
            <a:gd name="adj2" fmla="val 50000"/>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b="1" kern="1200" dirty="0">
            <a:solidFill>
              <a:sysClr val="window" lastClr="FFFFFF"/>
            </a:solidFill>
            <a:latin typeface="Calibri" panose="020F0502020204030204"/>
            <a:ea typeface="+mn-ea"/>
            <a:cs typeface="+mn-cs"/>
          </a:endParaRPr>
        </a:p>
      </dsp:txBody>
      <dsp:txXfrm rot="10800000">
        <a:off x="917553" y="3393567"/>
        <a:ext cx="263600" cy="284477"/>
      </dsp:txXfrm>
    </dsp:sp>
    <dsp:sp modelId="{1F927418-F425-445B-B13A-D38389D13449}">
      <dsp:nvSpPr>
        <dsp:cNvPr id="0" name=""/>
        <dsp:cNvSpPr/>
      </dsp:nvSpPr>
      <dsp:spPr>
        <a:xfrm>
          <a:off x="0" y="1763425"/>
          <a:ext cx="1404823" cy="140482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ea typeface="+mn-ea"/>
              <a:cs typeface="Arial" panose="020B0604020202020204" pitchFamily="34" charset="0"/>
            </a:rPr>
            <a:t>Risgiau</a:t>
          </a:r>
        </a:p>
        <a:p>
          <a:pPr marL="0" lvl="0" indent="0" algn="ctr" defTabSz="533400">
            <a:lnSpc>
              <a:spcPct val="90000"/>
            </a:lnSpc>
            <a:spcBef>
              <a:spcPct val="0"/>
            </a:spcBef>
            <a:spcAft>
              <a:spcPct val="35000"/>
            </a:spcAft>
            <a:buNone/>
          </a:pPr>
          <a:r>
            <a:rPr lang="en-GB" sz="1200" b="1" kern="1200" dirty="0">
              <a:latin typeface="Arial" panose="020B0604020202020204" pitchFamily="34" charset="0"/>
              <a:ea typeface="+mn-ea"/>
              <a:cs typeface="Arial" panose="020B0604020202020204" pitchFamily="34" charset="0"/>
            </a:rPr>
            <a:t>Risks</a:t>
          </a:r>
        </a:p>
      </dsp:txBody>
      <dsp:txXfrm>
        <a:off x="205732" y="1969157"/>
        <a:ext cx="993359" cy="993359"/>
      </dsp:txXfrm>
    </dsp:sp>
    <dsp:sp modelId="{4BA155A0-83DD-412C-8354-BB026A2E3D9E}">
      <dsp:nvSpPr>
        <dsp:cNvPr id="0" name=""/>
        <dsp:cNvSpPr/>
      </dsp:nvSpPr>
      <dsp:spPr>
        <a:xfrm rot="19448453">
          <a:off x="1361548" y="1617962"/>
          <a:ext cx="371867" cy="474127"/>
        </a:xfrm>
        <a:prstGeom prst="rightArrow">
          <a:avLst>
            <a:gd name="adj1" fmla="val 60000"/>
            <a:gd name="adj2" fmla="val 50000"/>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b="1" kern="1200" dirty="0">
            <a:solidFill>
              <a:sysClr val="window" lastClr="FFFFFF"/>
            </a:solidFill>
            <a:latin typeface="Calibri" panose="020F0502020204030204"/>
            <a:ea typeface="+mn-ea"/>
            <a:cs typeface="+mn-cs"/>
          </a:endParaRPr>
        </a:p>
      </dsp:txBody>
      <dsp:txXfrm>
        <a:off x="1372121" y="1745463"/>
        <a:ext cx="260307" cy="2844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ACB7A-B478-49EF-88B9-AB037F4FD72C}">
      <dsp:nvSpPr>
        <dsp:cNvPr id="0" name=""/>
        <dsp:cNvSpPr/>
      </dsp:nvSpPr>
      <dsp:spPr>
        <a:xfrm>
          <a:off x="6035" y="430290"/>
          <a:ext cx="3608133" cy="1443253"/>
        </a:xfrm>
        <a:prstGeom prst="chevron">
          <a:avLst/>
        </a:prstGeom>
        <a:solidFill>
          <a:srgbClr val="92D05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cy-GB" sz="2000" kern="1200" noProof="0" dirty="0">
              <a:solidFill>
                <a:sysClr val="window" lastClr="FFFFFF"/>
              </a:solidFill>
              <a:latin typeface="Arial" panose="020B0604020202020204" pitchFamily="34" charset="0"/>
              <a:ea typeface="+mn-ea"/>
              <a:cs typeface="Arial" panose="020B0604020202020204" pitchFamily="34" charset="0"/>
            </a:rPr>
            <a:t>Staff yn 'gweithredu i gynnig' gwasanaethau Cymraeg i ofalwyr </a:t>
          </a:r>
        </a:p>
      </dsp:txBody>
      <dsp:txXfrm>
        <a:off x="727662" y="430290"/>
        <a:ext cx="2164880" cy="1443253"/>
      </dsp:txXfrm>
    </dsp:sp>
    <dsp:sp modelId="{2755F743-7D63-4AD6-A4E1-8C5A0A35099C}">
      <dsp:nvSpPr>
        <dsp:cNvPr id="0" name=""/>
        <dsp:cNvSpPr/>
      </dsp:nvSpPr>
      <dsp:spPr>
        <a:xfrm>
          <a:off x="3253355" y="430290"/>
          <a:ext cx="3608133" cy="1443253"/>
        </a:xfrm>
        <a:prstGeom prst="chevron">
          <a:avLst/>
        </a:prstGeom>
        <a:solidFill>
          <a:srgbClr val="92D05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cy-GB" sz="2000" kern="1200" noProof="0" dirty="0">
              <a:solidFill>
                <a:sysClr val="window" lastClr="FFFFFF"/>
              </a:solidFill>
              <a:latin typeface="Arial" panose="020B0604020202020204" pitchFamily="34" charset="0"/>
              <a:ea typeface="+mn-ea"/>
              <a:cs typeface="Arial" panose="020B0604020202020204" pitchFamily="34" charset="0"/>
            </a:rPr>
            <a:t>Deall anghenion gofalwyr Cymraeg eu hiaith a thrin gofalwyr gydag urddas a pharch</a:t>
          </a:r>
        </a:p>
      </dsp:txBody>
      <dsp:txXfrm>
        <a:off x="3974982" y="430290"/>
        <a:ext cx="2164880" cy="14432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ACB7A-B478-49EF-88B9-AB037F4FD72C}">
      <dsp:nvSpPr>
        <dsp:cNvPr id="0" name=""/>
        <dsp:cNvSpPr/>
      </dsp:nvSpPr>
      <dsp:spPr>
        <a:xfrm>
          <a:off x="2258" y="601594"/>
          <a:ext cx="2751614" cy="1100645"/>
        </a:xfrm>
        <a:prstGeom prst="chevron">
          <a:avLst/>
        </a:prstGeom>
        <a:solidFill>
          <a:srgbClr val="FF000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cy-GB" sz="1400" kern="1200" noProof="0" dirty="0">
              <a:solidFill>
                <a:sysClr val="window" lastClr="FFFFFF"/>
              </a:solidFill>
              <a:latin typeface="Arial" panose="020B0604020202020204" pitchFamily="34" charset="0"/>
              <a:ea typeface="+mn-ea"/>
              <a:cs typeface="Arial" panose="020B0604020202020204" pitchFamily="34" charset="0"/>
            </a:rPr>
            <a:t>Staff ddim yn 'gweithredu i gynnig' gwasanaethau Cymraeg i ofalwyr </a:t>
          </a:r>
        </a:p>
      </dsp:txBody>
      <dsp:txXfrm>
        <a:off x="552581" y="601594"/>
        <a:ext cx="1650969" cy="1100645"/>
      </dsp:txXfrm>
    </dsp:sp>
    <dsp:sp modelId="{2755F743-7D63-4AD6-A4E1-8C5A0A35099C}">
      <dsp:nvSpPr>
        <dsp:cNvPr id="0" name=""/>
        <dsp:cNvSpPr/>
      </dsp:nvSpPr>
      <dsp:spPr>
        <a:xfrm>
          <a:off x="2478711" y="601594"/>
          <a:ext cx="2751614" cy="1100645"/>
        </a:xfrm>
        <a:prstGeom prst="chevron">
          <a:avLst/>
        </a:prstGeom>
        <a:solidFill>
          <a:srgbClr val="FF000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cy-GB" sz="1400" kern="1200" noProof="0" dirty="0">
              <a:solidFill>
                <a:sysClr val="window" lastClr="FFFFFF"/>
              </a:solidFill>
              <a:latin typeface="Arial" panose="020B0604020202020204" pitchFamily="34" charset="0"/>
              <a:ea typeface="+mn-ea"/>
              <a:cs typeface="Arial" panose="020B0604020202020204" pitchFamily="34" charset="0"/>
            </a:rPr>
            <a:t>Gofalwyr ddim yn teimlo eu bod yn gallu gofyn am wasanaeth Cymraeg ei iaith</a:t>
          </a:r>
        </a:p>
      </dsp:txBody>
      <dsp:txXfrm>
        <a:off x="3029034" y="601594"/>
        <a:ext cx="1650969" cy="1100645"/>
      </dsp:txXfrm>
    </dsp:sp>
    <dsp:sp modelId="{1C911962-285B-43E9-9CEF-258940E676B3}">
      <dsp:nvSpPr>
        <dsp:cNvPr id="0" name=""/>
        <dsp:cNvSpPr/>
      </dsp:nvSpPr>
      <dsp:spPr>
        <a:xfrm>
          <a:off x="4955164" y="601594"/>
          <a:ext cx="2751614" cy="1100645"/>
        </a:xfrm>
        <a:prstGeom prst="chevron">
          <a:avLst/>
        </a:prstGeom>
        <a:solidFill>
          <a:srgbClr val="FF000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cy-GB" sz="1300" kern="1200" noProof="0" dirty="0">
              <a:solidFill>
                <a:sysClr val="window" lastClr="FFFFFF"/>
              </a:solidFill>
              <a:latin typeface="Arial" panose="020B0604020202020204" pitchFamily="34" charset="0"/>
              <a:ea typeface="+mn-ea"/>
              <a:cs typeface="Arial" panose="020B0604020202020204" pitchFamily="34" charset="0"/>
            </a:rPr>
            <a:t>Efallai na chaiff anghenion gofalwyr Cymraeg eu hiaith eu dynodi a'i diwallu gan beryglu urddas a pharch y gofalwyr</a:t>
          </a:r>
        </a:p>
      </dsp:txBody>
      <dsp:txXfrm>
        <a:off x="5505487" y="601594"/>
        <a:ext cx="1650969" cy="11006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ACB7A-B478-49EF-88B9-AB037F4FD72C}">
      <dsp:nvSpPr>
        <dsp:cNvPr id="0" name=""/>
        <dsp:cNvSpPr/>
      </dsp:nvSpPr>
      <dsp:spPr>
        <a:xfrm>
          <a:off x="6035" y="430290"/>
          <a:ext cx="3608133" cy="1443253"/>
        </a:xfrm>
        <a:prstGeom prst="chevron">
          <a:avLst/>
        </a:prstGeom>
        <a:solidFill>
          <a:srgbClr val="92D05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GB" sz="1900" kern="1200" dirty="0">
              <a:solidFill>
                <a:sysClr val="window" lastClr="FFFFFF"/>
              </a:solidFill>
              <a:latin typeface="Arial" panose="020B0604020202020204" pitchFamily="34" charset="0"/>
              <a:ea typeface="+mn-ea"/>
              <a:cs typeface="Arial" panose="020B0604020202020204" pitchFamily="34" charset="0"/>
            </a:rPr>
            <a:t>Staff ‘Actively Offer’ Welsh language services to carers</a:t>
          </a:r>
        </a:p>
      </dsp:txBody>
      <dsp:txXfrm>
        <a:off x="727662" y="430290"/>
        <a:ext cx="2164880" cy="1443253"/>
      </dsp:txXfrm>
    </dsp:sp>
    <dsp:sp modelId="{2755F743-7D63-4AD6-A4E1-8C5A0A35099C}">
      <dsp:nvSpPr>
        <dsp:cNvPr id="0" name=""/>
        <dsp:cNvSpPr/>
      </dsp:nvSpPr>
      <dsp:spPr>
        <a:xfrm>
          <a:off x="3253355" y="430290"/>
          <a:ext cx="3608133" cy="1443253"/>
        </a:xfrm>
        <a:prstGeom prst="chevron">
          <a:avLst/>
        </a:prstGeom>
        <a:solidFill>
          <a:srgbClr val="92D05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ysClr val="window" lastClr="FFFFFF"/>
              </a:solidFill>
              <a:latin typeface="Arial" panose="020B0604020202020204" pitchFamily="34" charset="0"/>
              <a:ea typeface="+mn-ea"/>
              <a:cs typeface="Arial" panose="020B0604020202020204" pitchFamily="34" charset="0"/>
            </a:rPr>
            <a:t>Welsh speaking carers’ needs are understood and carers are treated with dignity and respect</a:t>
          </a:r>
        </a:p>
      </dsp:txBody>
      <dsp:txXfrm>
        <a:off x="3974982" y="430290"/>
        <a:ext cx="2164880" cy="14432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ACB7A-B478-49EF-88B9-AB037F4FD72C}">
      <dsp:nvSpPr>
        <dsp:cNvPr id="0" name=""/>
        <dsp:cNvSpPr/>
      </dsp:nvSpPr>
      <dsp:spPr>
        <a:xfrm>
          <a:off x="2258" y="601594"/>
          <a:ext cx="2751614" cy="1100645"/>
        </a:xfrm>
        <a:prstGeom prst="chevron">
          <a:avLst/>
        </a:prstGeom>
        <a:solidFill>
          <a:srgbClr val="FF000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solidFill>
                <a:sysClr val="window" lastClr="FFFFFF"/>
              </a:solidFill>
              <a:latin typeface="Arial" panose="020B0604020202020204" pitchFamily="34" charset="0"/>
              <a:ea typeface="+mn-ea"/>
              <a:cs typeface="Arial" panose="020B0604020202020204" pitchFamily="34" charset="0"/>
            </a:rPr>
            <a:t>Staff don’t ‘Actively Offer’ Welsh language services to carers</a:t>
          </a:r>
        </a:p>
      </dsp:txBody>
      <dsp:txXfrm>
        <a:off x="552581" y="601594"/>
        <a:ext cx="1650969" cy="1100645"/>
      </dsp:txXfrm>
    </dsp:sp>
    <dsp:sp modelId="{2755F743-7D63-4AD6-A4E1-8C5A0A35099C}">
      <dsp:nvSpPr>
        <dsp:cNvPr id="0" name=""/>
        <dsp:cNvSpPr/>
      </dsp:nvSpPr>
      <dsp:spPr>
        <a:xfrm>
          <a:off x="2478711" y="601594"/>
          <a:ext cx="2751614" cy="1100645"/>
        </a:xfrm>
        <a:prstGeom prst="chevron">
          <a:avLst/>
        </a:prstGeom>
        <a:solidFill>
          <a:srgbClr val="FF000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solidFill>
                <a:sysClr val="window" lastClr="FFFFFF"/>
              </a:solidFill>
              <a:latin typeface="Arial" panose="020B0604020202020204" pitchFamily="34" charset="0"/>
              <a:ea typeface="+mn-ea"/>
              <a:cs typeface="Arial" panose="020B0604020202020204" pitchFamily="34" charset="0"/>
            </a:rPr>
            <a:t>Carers don’t feel able to ask for a Welsh language service</a:t>
          </a:r>
        </a:p>
      </dsp:txBody>
      <dsp:txXfrm>
        <a:off x="3029034" y="601594"/>
        <a:ext cx="1650969" cy="1100645"/>
      </dsp:txXfrm>
    </dsp:sp>
    <dsp:sp modelId="{1C911962-285B-43E9-9CEF-258940E676B3}">
      <dsp:nvSpPr>
        <dsp:cNvPr id="0" name=""/>
        <dsp:cNvSpPr/>
      </dsp:nvSpPr>
      <dsp:spPr>
        <a:xfrm>
          <a:off x="4955164" y="601594"/>
          <a:ext cx="2751614" cy="1100645"/>
        </a:xfrm>
        <a:prstGeom prst="chevron">
          <a:avLst/>
        </a:prstGeom>
        <a:solidFill>
          <a:srgbClr val="FF000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GB" sz="1300" kern="1200" dirty="0">
              <a:solidFill>
                <a:sysClr val="window" lastClr="FFFFFF"/>
              </a:solidFill>
              <a:latin typeface="Arial" panose="020B0604020202020204" pitchFamily="34" charset="0"/>
              <a:ea typeface="+mn-ea"/>
              <a:cs typeface="Arial" panose="020B0604020202020204" pitchFamily="34" charset="0"/>
            </a:rPr>
            <a:t>Welsh speaking carers’ needs may not be identified or met and carer dignity and respect are compromised</a:t>
          </a:r>
        </a:p>
      </dsp:txBody>
      <dsp:txXfrm>
        <a:off x="5505487" y="601594"/>
        <a:ext cx="1650969" cy="11006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7B7E5-26A2-4535-93D7-CCD0255D8D43}">
      <dsp:nvSpPr>
        <dsp:cNvPr id="0" name=""/>
        <dsp:cNvSpPr/>
      </dsp:nvSpPr>
      <dsp:spPr>
        <a:xfrm>
          <a:off x="2373808" y="1351"/>
          <a:ext cx="1348382" cy="876448"/>
        </a:xfrm>
        <a:prstGeom prst="roundRect">
          <a:avLst/>
        </a:prstGeom>
        <a:solidFill>
          <a:srgbClr val="00408B"/>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y-GB" sz="1600" b="1" kern="1200" noProof="0" dirty="0">
              <a:solidFill>
                <a:sysClr val="window" lastClr="FFFFFF"/>
              </a:solidFill>
              <a:latin typeface="Arial" panose="020B0604020202020204" pitchFamily="34" charset="0"/>
              <a:ea typeface="+mn-ea"/>
              <a:cs typeface="Arial" panose="020B0604020202020204" pitchFamily="34" charset="0"/>
            </a:rPr>
            <a:t>Fy agwedd</a:t>
          </a:r>
        </a:p>
        <a:p>
          <a:pPr marL="0" lvl="0" indent="0" algn="ctr" defTabSz="711200">
            <a:lnSpc>
              <a:spcPct val="90000"/>
            </a:lnSpc>
            <a:spcBef>
              <a:spcPct val="0"/>
            </a:spcBef>
            <a:spcAft>
              <a:spcPct val="35000"/>
            </a:spcAft>
            <a:buNone/>
          </a:pPr>
          <a:r>
            <a:rPr lang="cy-GB" sz="1600" b="1" kern="1200" noProof="0" dirty="0">
              <a:solidFill>
                <a:sysClr val="window" lastClr="FFFFFF"/>
              </a:solidFill>
              <a:latin typeface="Arial" panose="020B0604020202020204" pitchFamily="34" charset="0"/>
              <a:ea typeface="+mn-ea"/>
              <a:cs typeface="Arial" panose="020B0604020202020204" pitchFamily="34" charset="0"/>
            </a:rPr>
            <a:t>My attitude</a:t>
          </a:r>
        </a:p>
      </dsp:txBody>
      <dsp:txXfrm>
        <a:off x="2416593" y="44136"/>
        <a:ext cx="1262812" cy="790878"/>
      </dsp:txXfrm>
    </dsp:sp>
    <dsp:sp modelId="{ED9F60C5-0F09-405E-856E-215AC6D696C8}">
      <dsp:nvSpPr>
        <dsp:cNvPr id="0" name=""/>
        <dsp:cNvSpPr/>
      </dsp:nvSpPr>
      <dsp:spPr>
        <a:xfrm>
          <a:off x="1585480" y="431050"/>
          <a:ext cx="2893155" cy="2893155"/>
        </a:xfrm>
        <a:custGeom>
          <a:avLst/>
          <a:gdLst/>
          <a:ahLst/>
          <a:cxnLst/>
          <a:rect l="0" t="0" r="0" b="0"/>
          <a:pathLst>
            <a:path>
              <a:moveTo>
                <a:pt x="2486503" y="305186"/>
              </a:moveTo>
              <a:arcTo wR="1559742" hR="1559742" stAng="18387232" swAng="1633569"/>
            </a:path>
          </a:pathLst>
        </a:custGeom>
        <a:noFill/>
        <a:ln w="31750" cap="flat" cmpd="sng" algn="ctr">
          <a:solidFill>
            <a:srgbClr val="D10373"/>
          </a:solidFill>
          <a:prstDash val="solid"/>
          <a:miter lim="800000"/>
          <a:tailEnd type="arrow"/>
        </a:ln>
        <a:effectLst/>
      </dsp:spPr>
      <dsp:style>
        <a:lnRef idx="1">
          <a:scrgbClr r="0" g="0" b="0"/>
        </a:lnRef>
        <a:fillRef idx="0">
          <a:scrgbClr r="0" g="0" b="0"/>
        </a:fillRef>
        <a:effectRef idx="0">
          <a:scrgbClr r="0" g="0" b="0"/>
        </a:effectRef>
        <a:fontRef idx="minor"/>
      </dsp:style>
    </dsp:sp>
    <dsp:sp modelId="{C97A8074-C225-4784-9035-B9740CCB711B}">
      <dsp:nvSpPr>
        <dsp:cNvPr id="0" name=""/>
        <dsp:cNvSpPr/>
      </dsp:nvSpPr>
      <dsp:spPr>
        <a:xfrm>
          <a:off x="3807688" y="1453800"/>
          <a:ext cx="1348382" cy="876448"/>
        </a:xfrm>
        <a:prstGeom prst="roundRect">
          <a:avLst/>
        </a:prstGeom>
        <a:solidFill>
          <a:srgbClr val="00408B"/>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y-GB" sz="1400" b="1" kern="1200" noProof="0" dirty="0">
              <a:solidFill>
                <a:sysClr val="window" lastClr="FFFFFF"/>
              </a:solidFill>
              <a:latin typeface="Arial" panose="020B0604020202020204" pitchFamily="34" charset="0"/>
              <a:ea typeface="+mn-ea"/>
              <a:cs typeface="Arial" panose="020B0604020202020204" pitchFamily="34" charset="0"/>
            </a:rPr>
            <a:t>Fy ymddygiad</a:t>
          </a:r>
        </a:p>
        <a:p>
          <a:pPr marL="0" lvl="0" indent="0" algn="ctr" defTabSz="622300">
            <a:lnSpc>
              <a:spcPct val="90000"/>
            </a:lnSpc>
            <a:spcBef>
              <a:spcPct val="0"/>
            </a:spcBef>
            <a:spcAft>
              <a:spcPct val="35000"/>
            </a:spcAft>
            <a:buNone/>
          </a:pPr>
          <a:r>
            <a:rPr lang="cy-GB" sz="1400" b="1" kern="1200" noProof="0" dirty="0">
              <a:solidFill>
                <a:sysClr val="window" lastClr="FFFFFF"/>
              </a:solidFill>
              <a:latin typeface="Arial" panose="020B0604020202020204" pitchFamily="34" charset="0"/>
              <a:ea typeface="+mn-ea"/>
              <a:cs typeface="Arial" panose="020B0604020202020204" pitchFamily="34" charset="0"/>
            </a:rPr>
            <a:t>My behaviour</a:t>
          </a:r>
        </a:p>
      </dsp:txBody>
      <dsp:txXfrm>
        <a:off x="3850473" y="1496585"/>
        <a:ext cx="1262812" cy="790878"/>
      </dsp:txXfrm>
    </dsp:sp>
    <dsp:sp modelId="{30EB8846-4C17-422F-981E-68D0A12F2724}">
      <dsp:nvSpPr>
        <dsp:cNvPr id="0" name=""/>
        <dsp:cNvSpPr/>
      </dsp:nvSpPr>
      <dsp:spPr>
        <a:xfrm>
          <a:off x="1584613" y="450488"/>
          <a:ext cx="2893155" cy="2893155"/>
        </a:xfrm>
        <a:custGeom>
          <a:avLst/>
          <a:gdLst/>
          <a:ahLst/>
          <a:cxnLst/>
          <a:rect l="0" t="0" r="0" b="0"/>
          <a:pathLst>
            <a:path>
              <a:moveTo>
                <a:pt x="2957789" y="2251307"/>
              </a:moveTo>
              <a:arcTo wR="1559742" hR="1559742" stAng="1579199" swAng="1633569"/>
            </a:path>
          </a:pathLst>
        </a:custGeom>
        <a:noFill/>
        <a:ln w="31750" cap="flat" cmpd="sng" algn="ctr">
          <a:solidFill>
            <a:srgbClr val="D10373"/>
          </a:solidFill>
          <a:prstDash val="solid"/>
          <a:miter lim="800000"/>
          <a:tailEnd type="arrow"/>
        </a:ln>
        <a:effectLst/>
      </dsp:spPr>
      <dsp:style>
        <a:lnRef idx="1">
          <a:scrgbClr r="0" g="0" b="0"/>
        </a:lnRef>
        <a:fillRef idx="0">
          <a:scrgbClr r="0" g="0" b="0"/>
        </a:fillRef>
        <a:effectRef idx="0">
          <a:scrgbClr r="0" g="0" b="0"/>
        </a:effectRef>
        <a:fontRef idx="minor"/>
      </dsp:style>
    </dsp:sp>
    <dsp:sp modelId="{A842E5EF-EA97-4C0A-A741-FB04796CEA31}">
      <dsp:nvSpPr>
        <dsp:cNvPr id="0" name=""/>
        <dsp:cNvSpPr/>
      </dsp:nvSpPr>
      <dsp:spPr>
        <a:xfrm>
          <a:off x="2389965" y="2895858"/>
          <a:ext cx="1348382" cy="876448"/>
        </a:xfrm>
        <a:prstGeom prst="roundRect">
          <a:avLst/>
        </a:prstGeom>
        <a:solidFill>
          <a:srgbClr val="9EAB0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y-GB" sz="1400" b="1" kern="1200" noProof="0" dirty="0">
              <a:solidFill>
                <a:sysClr val="window" lastClr="FFFFFF"/>
              </a:solidFill>
              <a:latin typeface="Arial" panose="020B0604020202020204" pitchFamily="34" charset="0"/>
              <a:ea typeface="+mn-ea"/>
              <a:cs typeface="Arial" panose="020B0604020202020204" pitchFamily="34" charset="0"/>
            </a:rPr>
            <a:t>Eich agwedd</a:t>
          </a:r>
        </a:p>
        <a:p>
          <a:pPr marL="0" lvl="0" indent="0" algn="ctr" defTabSz="622300">
            <a:lnSpc>
              <a:spcPct val="90000"/>
            </a:lnSpc>
            <a:spcBef>
              <a:spcPct val="0"/>
            </a:spcBef>
            <a:spcAft>
              <a:spcPct val="35000"/>
            </a:spcAft>
            <a:buNone/>
          </a:pPr>
          <a:r>
            <a:rPr lang="cy-GB" sz="1400" b="1" kern="1200" noProof="0" dirty="0">
              <a:solidFill>
                <a:sysClr val="window" lastClr="FFFFFF"/>
              </a:solidFill>
              <a:latin typeface="Arial" panose="020B0604020202020204" pitchFamily="34" charset="0"/>
              <a:ea typeface="+mn-ea"/>
              <a:cs typeface="Arial" panose="020B0604020202020204" pitchFamily="34" charset="0"/>
            </a:rPr>
            <a:t>Your attitude</a:t>
          </a:r>
        </a:p>
      </dsp:txBody>
      <dsp:txXfrm>
        <a:off x="2432750" y="2938643"/>
        <a:ext cx="1262812" cy="790878"/>
      </dsp:txXfrm>
    </dsp:sp>
    <dsp:sp modelId="{2B3A8E3E-7304-4005-A963-885FEFAC3516}">
      <dsp:nvSpPr>
        <dsp:cNvPr id="0" name=""/>
        <dsp:cNvSpPr/>
      </dsp:nvSpPr>
      <dsp:spPr>
        <a:xfrm>
          <a:off x="1602034" y="441506"/>
          <a:ext cx="2893155" cy="2893155"/>
        </a:xfrm>
        <a:custGeom>
          <a:avLst/>
          <a:gdLst/>
          <a:ahLst/>
          <a:cxnLst/>
          <a:rect l="0" t="0" r="0" b="0"/>
          <a:pathLst>
            <a:path>
              <a:moveTo>
                <a:pt x="632981" y="2814299"/>
              </a:moveTo>
              <a:arcTo wR="1559742" hR="1559742" stAng="7587232" swAng="1633569"/>
            </a:path>
          </a:pathLst>
        </a:custGeom>
        <a:noFill/>
        <a:ln w="31750" cap="flat" cmpd="sng" algn="ctr">
          <a:solidFill>
            <a:srgbClr val="D10373"/>
          </a:solidFill>
          <a:prstDash val="solid"/>
          <a:miter lim="800000"/>
          <a:tailEnd type="arrow"/>
        </a:ln>
        <a:effectLst/>
      </dsp:spPr>
      <dsp:style>
        <a:lnRef idx="1">
          <a:scrgbClr r="0" g="0" b="0"/>
        </a:lnRef>
        <a:fillRef idx="0">
          <a:scrgbClr r="0" g="0" b="0"/>
        </a:fillRef>
        <a:effectRef idx="0">
          <a:scrgbClr r="0" g="0" b="0"/>
        </a:effectRef>
        <a:fontRef idx="minor"/>
      </dsp:style>
    </dsp:sp>
    <dsp:sp modelId="{A0D73603-4FE8-45C4-9451-51936684D065}">
      <dsp:nvSpPr>
        <dsp:cNvPr id="0" name=""/>
        <dsp:cNvSpPr/>
      </dsp:nvSpPr>
      <dsp:spPr>
        <a:xfrm>
          <a:off x="927230" y="1447929"/>
          <a:ext cx="1348382" cy="876448"/>
        </a:xfrm>
        <a:prstGeom prst="roundRect">
          <a:avLst/>
        </a:prstGeom>
        <a:solidFill>
          <a:srgbClr val="9EAB0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y-GB" sz="1400" b="1" kern="1200" noProof="0" dirty="0">
              <a:solidFill>
                <a:sysClr val="window" lastClr="FFFFFF"/>
              </a:solidFill>
              <a:latin typeface="Arial" panose="020B0604020202020204" pitchFamily="34" charset="0"/>
              <a:ea typeface="+mn-ea"/>
              <a:cs typeface="Arial" panose="020B0604020202020204" pitchFamily="34" charset="0"/>
            </a:rPr>
            <a:t>Eich ymddygiad</a:t>
          </a:r>
        </a:p>
        <a:p>
          <a:pPr marL="0" lvl="0" indent="0" algn="ctr" defTabSz="622300">
            <a:lnSpc>
              <a:spcPct val="90000"/>
            </a:lnSpc>
            <a:spcBef>
              <a:spcPct val="0"/>
            </a:spcBef>
            <a:spcAft>
              <a:spcPct val="35000"/>
            </a:spcAft>
            <a:buNone/>
          </a:pPr>
          <a:r>
            <a:rPr lang="cy-GB" sz="1400" b="1" kern="1200" noProof="0" dirty="0">
              <a:solidFill>
                <a:sysClr val="window" lastClr="FFFFFF"/>
              </a:solidFill>
              <a:latin typeface="Arial" panose="020B0604020202020204" pitchFamily="34" charset="0"/>
              <a:ea typeface="+mn-ea"/>
              <a:cs typeface="Arial" panose="020B0604020202020204" pitchFamily="34" charset="0"/>
            </a:rPr>
            <a:t>Your behaviour</a:t>
          </a:r>
        </a:p>
      </dsp:txBody>
      <dsp:txXfrm>
        <a:off x="970015" y="1490714"/>
        <a:ext cx="1262812" cy="790878"/>
      </dsp:txXfrm>
    </dsp:sp>
    <dsp:sp modelId="{D171735F-100B-4166-8415-5A43CD5EE4C3}">
      <dsp:nvSpPr>
        <dsp:cNvPr id="0" name=""/>
        <dsp:cNvSpPr/>
      </dsp:nvSpPr>
      <dsp:spPr>
        <a:xfrm>
          <a:off x="1601422" y="439575"/>
          <a:ext cx="2893155" cy="2893155"/>
        </a:xfrm>
        <a:custGeom>
          <a:avLst/>
          <a:gdLst/>
          <a:ahLst/>
          <a:cxnLst/>
          <a:rect l="0" t="0" r="0" b="0"/>
          <a:pathLst>
            <a:path>
              <a:moveTo>
                <a:pt x="161695" y="868178"/>
              </a:moveTo>
              <a:arcTo wR="1559742" hR="1559742" stAng="12379199" swAng="1633569"/>
            </a:path>
          </a:pathLst>
        </a:custGeom>
        <a:noFill/>
        <a:ln w="31750" cap="flat" cmpd="sng" algn="ctr">
          <a:solidFill>
            <a:srgbClr val="D10373"/>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8852"/>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58536" y="0"/>
            <a:ext cx="2951851" cy="498852"/>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mn-lt"/>
              </a:defRPr>
            </a:lvl1pPr>
          </a:lstStyle>
          <a:p>
            <a:pPr>
              <a:defRPr/>
            </a:pPr>
            <a:fld id="{F7B837BA-F1B8-924C-A6E9-DCE9F6DA377A}" type="datetimeFigureOut">
              <a:rPr lang="en-US"/>
              <a:pPr>
                <a:defRPr/>
              </a:pPr>
              <a:t>4/26/2019</a:t>
            </a:fld>
            <a:endParaRPr lang="en-US" dirty="0"/>
          </a:p>
        </p:txBody>
      </p:sp>
      <p:sp>
        <p:nvSpPr>
          <p:cNvPr id="4" name="Footer Placeholder 3"/>
          <p:cNvSpPr>
            <a:spLocks noGrp="1"/>
          </p:cNvSpPr>
          <p:nvPr>
            <p:ph type="ftr" sz="quarter" idx="2"/>
          </p:nvPr>
        </p:nvSpPr>
        <p:spPr>
          <a:xfrm>
            <a:off x="0" y="9443662"/>
            <a:ext cx="2951851" cy="498851"/>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58536" y="9443662"/>
            <a:ext cx="2951851" cy="498851"/>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mn-lt"/>
              </a:defRPr>
            </a:lvl1pPr>
          </a:lstStyle>
          <a:p>
            <a:pPr>
              <a:defRPr/>
            </a:pPr>
            <a:fld id="{409D3D69-634A-4B40-B6BF-07F6296FBFE0}" type="slidenum">
              <a:rPr lang="en-US"/>
              <a:pPr>
                <a:defRPr/>
              </a:pPr>
              <a:t>‹#›</a:t>
            </a:fld>
            <a:endParaRPr lang="en-US" dirty="0"/>
          </a:p>
        </p:txBody>
      </p:sp>
    </p:spTree>
    <p:extLst>
      <p:ext uri="{BB962C8B-B14F-4D97-AF65-F5344CB8AC3E}">
        <p14:creationId xmlns:p14="http://schemas.microsoft.com/office/powerpoint/2010/main" val="3521774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8852"/>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58536" y="0"/>
            <a:ext cx="2951851" cy="498852"/>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mn-lt"/>
              </a:defRPr>
            </a:lvl1pPr>
          </a:lstStyle>
          <a:p>
            <a:pPr>
              <a:defRPr/>
            </a:pPr>
            <a:fld id="{9C8CD66D-AEA7-E943-BE28-0B1477C1D05F}" type="datetimeFigureOut">
              <a:rPr lang="en-US"/>
              <a:pPr>
                <a:defRPr/>
              </a:pPr>
              <a:t>4/26/2019</a:t>
            </a:fld>
            <a:endParaRPr lang="en-US" dirty="0"/>
          </a:p>
        </p:txBody>
      </p:sp>
      <p:sp>
        <p:nvSpPr>
          <p:cNvPr id="4" name="Slide Image Placeholder 3"/>
          <p:cNvSpPr>
            <a:spLocks noGrp="1" noRot="1" noChangeAspect="1"/>
          </p:cNvSpPr>
          <p:nvPr>
            <p:ph type="sldImg" idx="2"/>
          </p:nvPr>
        </p:nvSpPr>
        <p:spPr>
          <a:xfrm>
            <a:off x="1169988" y="1243013"/>
            <a:ext cx="4471987" cy="335597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mn-lt"/>
              </a:defRPr>
            </a:lvl1pPr>
          </a:lstStyle>
          <a:p>
            <a:pPr>
              <a:defRPr/>
            </a:pPr>
            <a:fld id="{71639E39-D34D-164C-8100-77BC79329E5D}" type="slidenum">
              <a:rPr lang="en-US"/>
              <a:pPr>
                <a:defRPr/>
              </a:pPr>
              <a:t>‹#›</a:t>
            </a:fld>
            <a:endParaRPr lang="en-US" dirty="0"/>
          </a:p>
        </p:txBody>
      </p:sp>
    </p:spTree>
    <p:extLst>
      <p:ext uri="{BB962C8B-B14F-4D97-AF65-F5344CB8AC3E}">
        <p14:creationId xmlns:p14="http://schemas.microsoft.com/office/powerpoint/2010/main" val="1668384406"/>
      </p:ext>
    </p:extLst>
  </p:cSld>
  <p:clrMap bg1="lt1" tx1="dk1" bg2="lt2" tx2="dk2" accent1="accent1" accent2="accent2" accent3="accent3" accent4="accent4" accent5="accent5" accent6="accent6" hlink="hlink" folHlink="folHlink"/>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2813" rtl="0" eaLnBrk="1" fontAlgn="base" latinLnBrk="0" hangingPunct="1">
              <a:spcBef>
                <a:spcPct val="30000"/>
              </a:spcBef>
              <a:spcAft>
                <a:spcPct val="0"/>
              </a:spcAft>
              <a:buClrTx/>
              <a:buSzTx/>
              <a:buFontTx/>
              <a:buNone/>
              <a:tabLst/>
              <a:defRPr/>
            </a:pPr>
            <a:r>
              <a:rPr lang="cy-GB" dirty="0"/>
              <a:t>I weld y nodiadau i hyrwyddwyr ar gyfer y </a:t>
            </a:r>
            <a:r>
              <a:rPr lang="cy-GB" b="1" dirty="0"/>
              <a:t>cyfan</a:t>
            </a:r>
            <a:r>
              <a:rPr lang="cy-GB" dirty="0"/>
              <a:t> o’r sleidiau hyn, ewch at eich copi o:</a:t>
            </a:r>
          </a:p>
          <a:p>
            <a:pPr lvl="0">
              <a:defRPr/>
            </a:pPr>
            <a:r>
              <a:rPr lang="cy-GB" dirty="0"/>
              <a:t>Asesu Anghenion Cymorth Gofalwyr – Adnodd A – Y Llawlyfr Hyfforddi.</a:t>
            </a:r>
          </a:p>
          <a:p>
            <a:pPr lvl="0">
              <a:defRPr/>
            </a:pPr>
            <a:endParaRPr lang="cy-GB" dirty="0"/>
          </a:p>
          <a:p>
            <a:pPr lvl="0">
              <a:defRPr/>
            </a:pPr>
            <a:r>
              <a:rPr lang="cy-GB" dirty="0"/>
              <a:t>To see the facilitators’ notes for </a:t>
            </a:r>
            <a:r>
              <a:rPr lang="cy-GB" b="1" dirty="0"/>
              <a:t>all</a:t>
            </a:r>
            <a:r>
              <a:rPr lang="cy-GB" dirty="0"/>
              <a:t> these slides, refer to your copy of:</a:t>
            </a:r>
          </a:p>
          <a:p>
            <a:pPr lvl="0">
              <a:defRPr/>
            </a:pPr>
            <a:r>
              <a:rPr lang="cy-GB" dirty="0"/>
              <a:t>Assessing Carers Support Needs – Resource A –Training Manual</a:t>
            </a:r>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a:t>
            </a:fld>
            <a:endParaRPr lang="en-US" dirty="0"/>
          </a:p>
        </p:txBody>
      </p:sp>
    </p:spTree>
    <p:extLst>
      <p:ext uri="{BB962C8B-B14F-4D97-AF65-F5344CB8AC3E}">
        <p14:creationId xmlns:p14="http://schemas.microsoft.com/office/powerpoint/2010/main" val="1982126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10</a:t>
            </a:fld>
            <a:endParaRPr lang="en-US" dirty="0"/>
          </a:p>
        </p:txBody>
      </p:sp>
    </p:spTree>
    <p:extLst>
      <p:ext uri="{BB962C8B-B14F-4D97-AF65-F5344CB8AC3E}">
        <p14:creationId xmlns:p14="http://schemas.microsoft.com/office/powerpoint/2010/main" val="178461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11</a:t>
            </a:fld>
            <a:endParaRPr lang="en-US" dirty="0"/>
          </a:p>
        </p:txBody>
      </p:sp>
    </p:spTree>
    <p:extLst>
      <p:ext uri="{BB962C8B-B14F-4D97-AF65-F5344CB8AC3E}">
        <p14:creationId xmlns:p14="http://schemas.microsoft.com/office/powerpoint/2010/main" val="4002109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12</a:t>
            </a:fld>
            <a:endParaRPr lang="en-US" dirty="0"/>
          </a:p>
        </p:txBody>
      </p:sp>
    </p:spTree>
    <p:extLst>
      <p:ext uri="{BB962C8B-B14F-4D97-AF65-F5344CB8AC3E}">
        <p14:creationId xmlns:p14="http://schemas.microsoft.com/office/powerpoint/2010/main" val="2152052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13</a:t>
            </a:fld>
            <a:endParaRPr lang="en-US" dirty="0"/>
          </a:p>
        </p:txBody>
      </p:sp>
    </p:spTree>
    <p:extLst>
      <p:ext uri="{BB962C8B-B14F-4D97-AF65-F5344CB8AC3E}">
        <p14:creationId xmlns:p14="http://schemas.microsoft.com/office/powerpoint/2010/main" val="2443326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14</a:t>
            </a:fld>
            <a:endParaRPr lang="en-US" dirty="0"/>
          </a:p>
        </p:txBody>
      </p:sp>
    </p:spTree>
    <p:extLst>
      <p:ext uri="{BB962C8B-B14F-4D97-AF65-F5344CB8AC3E}">
        <p14:creationId xmlns:p14="http://schemas.microsoft.com/office/powerpoint/2010/main" val="3514521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lstStyle/>
          <a:p>
            <a:endParaRPr lang="cy-GB" dirty="0"/>
          </a:p>
        </p:txBody>
      </p:sp>
      <p:sp>
        <p:nvSpPr>
          <p:cNvPr id="4" name="Dalfan Rhif y Sleid 3"/>
          <p:cNvSpPr>
            <a:spLocks noGrp="1"/>
          </p:cNvSpPr>
          <p:nvPr>
            <p:ph type="sldNum" sz="quarter" idx="5"/>
          </p:nvPr>
        </p:nvSpPr>
        <p:spPr/>
        <p:txBody>
          <a:bodyPr/>
          <a:lstStyle/>
          <a:p>
            <a:pPr>
              <a:defRPr/>
            </a:pPr>
            <a:fld id="{71639E39-D34D-164C-8100-77BC79329E5D}" type="slidenum">
              <a:rPr lang="en-US" smtClean="0"/>
              <a:pPr>
                <a:defRPr/>
              </a:pPr>
              <a:t>15</a:t>
            </a:fld>
            <a:endParaRPr lang="en-US" dirty="0"/>
          </a:p>
        </p:txBody>
      </p:sp>
    </p:spTree>
    <p:extLst>
      <p:ext uri="{BB962C8B-B14F-4D97-AF65-F5344CB8AC3E}">
        <p14:creationId xmlns:p14="http://schemas.microsoft.com/office/powerpoint/2010/main" val="3670059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16</a:t>
            </a:fld>
            <a:endParaRPr lang="en-US" dirty="0"/>
          </a:p>
        </p:txBody>
      </p:sp>
    </p:spTree>
    <p:extLst>
      <p:ext uri="{BB962C8B-B14F-4D97-AF65-F5344CB8AC3E}">
        <p14:creationId xmlns:p14="http://schemas.microsoft.com/office/powerpoint/2010/main" val="2717967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1639E39-D34D-164C-8100-77BC79329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407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18</a:t>
            </a:fld>
            <a:endParaRPr lang="en-US" dirty="0"/>
          </a:p>
        </p:txBody>
      </p:sp>
    </p:spTree>
    <p:extLst>
      <p:ext uri="{BB962C8B-B14F-4D97-AF65-F5344CB8AC3E}">
        <p14:creationId xmlns:p14="http://schemas.microsoft.com/office/powerpoint/2010/main" val="1711836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19</a:t>
            </a:fld>
            <a:endParaRPr lang="en-US" dirty="0"/>
          </a:p>
        </p:txBody>
      </p:sp>
    </p:spTree>
    <p:extLst>
      <p:ext uri="{BB962C8B-B14F-4D97-AF65-F5344CB8AC3E}">
        <p14:creationId xmlns:p14="http://schemas.microsoft.com/office/powerpoint/2010/main" val="384508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a:t>
            </a:fld>
            <a:endParaRPr lang="en-US" dirty="0"/>
          </a:p>
        </p:txBody>
      </p:sp>
      <p:sp>
        <p:nvSpPr>
          <p:cNvPr id="6" name="Blwch Testun 2">
            <a:extLst>
              <a:ext uri="{FF2B5EF4-FFF2-40B4-BE49-F238E27FC236}">
                <a16:creationId xmlns:a16="http://schemas.microsoft.com/office/drawing/2014/main" id="{68CB92FE-E61C-4EE1-AFEF-12FECD3E8073}"/>
              </a:ext>
            </a:extLst>
          </p:cNvPr>
          <p:cNvSpPr txBox="1">
            <a:spLocks noChangeArrowheads="1"/>
          </p:cNvSpPr>
          <p:nvPr/>
        </p:nvSpPr>
        <p:spPr bwMode="auto">
          <a:xfrm>
            <a:off x="2717165" y="1998691"/>
            <a:ext cx="2924810" cy="1789430"/>
          </a:xfrm>
          <a:prstGeom prst="rect">
            <a:avLst/>
          </a:prstGeom>
          <a:solidFill>
            <a:srgbClr val="FFFFFF"/>
          </a:solidFill>
          <a:ln w="9525">
            <a:noFill/>
            <a:miter lim="800000"/>
            <a:headEnd/>
            <a:tailEnd/>
          </a:ln>
        </p:spPr>
        <p:txBody>
          <a:bodyPr rot="0" vert="horz" wrap="square" lIns="0" tIns="0" rIns="0" bIns="0" anchor="t" anchorCtr="0">
            <a:spAutoFit/>
          </a:bodyPr>
          <a:lstStyle/>
          <a:p>
            <a:pPr marL="342900" lvl="0" indent="-342900">
              <a:lnSpc>
                <a:spcPct val="107000"/>
              </a:lnSpc>
              <a:spcAft>
                <a:spcPts val="0"/>
              </a:spcAft>
              <a:buClr>
                <a:srgbClr val="42B088"/>
              </a:buClr>
              <a:buFont typeface="Symbol" panose="05050102010706020507" pitchFamily="18" charset="2"/>
              <a:buChar char=""/>
            </a:pPr>
            <a:r>
              <a:rPr lang="cy-GB" sz="1200" dirty="0">
                <a:effectLst/>
                <a:latin typeface="Calibri" panose="020F0502020204030204" pitchFamily="34" charset="0"/>
                <a:ea typeface="Calibri" panose="020F0502020204030204" pitchFamily="34" charset="0"/>
                <a:cs typeface="Times New Roman" panose="02020603050405020304" pitchFamily="18" charset="0"/>
              </a:rPr>
              <a:t>Mae'r hyfforddiant hwn yn ystyried: </a:t>
            </a:r>
            <a:endParaRPr lang="cy-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Clr>
                <a:srgbClr val="42B088"/>
              </a:buClr>
              <a:buFont typeface="Symbol" panose="05050102010706020507" pitchFamily="18" charset="2"/>
              <a:buChar char=""/>
            </a:pPr>
            <a:r>
              <a:rPr lang="cy-GB" sz="1100" dirty="0">
                <a:effectLst/>
                <a:latin typeface="Calibri" panose="020F0502020204030204" pitchFamily="34" charset="0"/>
                <a:ea typeface="Calibri" panose="020F0502020204030204" pitchFamily="34" charset="0"/>
                <a:cs typeface="Times New Roman" panose="02020603050405020304" pitchFamily="18" charset="0"/>
              </a:rPr>
              <a:t>Asesu anghenion gofalwyr</a:t>
            </a:r>
          </a:p>
          <a:p>
            <a:pPr marL="742950" lvl="1" indent="-285750">
              <a:lnSpc>
                <a:spcPct val="107000"/>
              </a:lnSpc>
              <a:spcAft>
                <a:spcPts val="0"/>
              </a:spcAft>
              <a:buClr>
                <a:srgbClr val="42B088"/>
              </a:buClr>
              <a:buFont typeface="Symbol" panose="05050102010706020507" pitchFamily="18" charset="2"/>
              <a:buChar char=""/>
            </a:pPr>
            <a:r>
              <a:rPr lang="cy-GB" sz="1100" dirty="0">
                <a:effectLst/>
                <a:latin typeface="Calibri" panose="020F0502020204030204" pitchFamily="34" charset="0"/>
                <a:ea typeface="Calibri" panose="020F0502020204030204" pitchFamily="34" charset="0"/>
                <a:cs typeface="Times New Roman" panose="02020603050405020304" pitchFamily="18" charset="0"/>
              </a:rPr>
              <a:t>Cyd-destun a goblygiadau ar gyfer cymorth i ofalwyr </a:t>
            </a:r>
          </a:p>
          <a:p>
            <a:pPr marL="742950" lvl="1" indent="-285750">
              <a:lnSpc>
                <a:spcPct val="107000"/>
              </a:lnSpc>
              <a:spcAft>
                <a:spcPts val="0"/>
              </a:spcAft>
              <a:buClr>
                <a:srgbClr val="42B088"/>
              </a:buClr>
              <a:buFont typeface="Symbol" panose="05050102010706020507" pitchFamily="18" charset="2"/>
              <a:buChar char=""/>
            </a:pPr>
            <a:r>
              <a:rPr lang="cy-GB" sz="1100" dirty="0">
                <a:effectLst/>
                <a:latin typeface="Calibri" panose="020F0502020204030204" pitchFamily="34" charset="0"/>
                <a:ea typeface="Calibri" panose="020F0502020204030204" pitchFamily="34" charset="0"/>
                <a:cs typeface="Times New Roman" panose="02020603050405020304" pitchFamily="18" charset="0"/>
              </a:rPr>
              <a:t>Rhwystrau rhag dynodi gofalwyr </a:t>
            </a:r>
          </a:p>
          <a:p>
            <a:pPr marL="742950" lvl="1" indent="-285750">
              <a:lnSpc>
                <a:spcPct val="107000"/>
              </a:lnSpc>
              <a:spcAft>
                <a:spcPts val="0"/>
              </a:spcAft>
              <a:buClr>
                <a:srgbClr val="42B088"/>
              </a:buClr>
              <a:buFont typeface="Symbol" panose="05050102010706020507" pitchFamily="18" charset="2"/>
              <a:buChar char=""/>
            </a:pPr>
            <a:r>
              <a:rPr lang="cy-GB" sz="1100" dirty="0">
                <a:effectLst/>
                <a:latin typeface="Calibri" panose="020F0502020204030204" pitchFamily="34" charset="0"/>
                <a:ea typeface="Calibri" panose="020F0502020204030204" pitchFamily="34" charset="0"/>
                <a:cs typeface="Times New Roman" panose="02020603050405020304" pitchFamily="18" charset="0"/>
              </a:rPr>
              <a:t>Hawliau gofalwyr i gael asesiad </a:t>
            </a:r>
          </a:p>
          <a:p>
            <a:pPr marL="742950" lvl="1" indent="-285750">
              <a:lnSpc>
                <a:spcPct val="107000"/>
              </a:lnSpc>
              <a:spcAft>
                <a:spcPts val="0"/>
              </a:spcAft>
              <a:buClr>
                <a:srgbClr val="42B088"/>
              </a:buClr>
              <a:buFont typeface="Symbol" panose="05050102010706020507" pitchFamily="18" charset="2"/>
              <a:buChar char=""/>
            </a:pPr>
            <a:r>
              <a:rPr lang="cy-GB" sz="1100" dirty="0">
                <a:effectLst/>
                <a:latin typeface="Calibri" panose="020F0502020204030204" pitchFamily="34" charset="0"/>
                <a:ea typeface="Calibri" panose="020F0502020204030204" pitchFamily="34" charset="0"/>
                <a:cs typeface="Times New Roman" panose="02020603050405020304" pitchFamily="18" charset="0"/>
              </a:rPr>
              <a:t>Cyd-gyfathrebu </a:t>
            </a:r>
          </a:p>
          <a:p>
            <a:pPr marL="742950" lvl="1" indent="-285750">
              <a:lnSpc>
                <a:spcPct val="107000"/>
              </a:lnSpc>
              <a:spcAft>
                <a:spcPts val="0"/>
              </a:spcAft>
              <a:buClr>
                <a:srgbClr val="42B088"/>
              </a:buClr>
              <a:buFont typeface="Symbol" panose="05050102010706020507" pitchFamily="18" charset="2"/>
              <a:buChar char=""/>
            </a:pPr>
            <a:r>
              <a:rPr lang="cy-GB" sz="1100" dirty="0">
                <a:effectLst/>
                <a:latin typeface="Calibri" panose="020F0502020204030204" pitchFamily="34" charset="0"/>
                <a:ea typeface="Calibri" panose="020F0502020204030204" pitchFamily="34" charset="0"/>
                <a:cs typeface="Times New Roman" panose="02020603050405020304" pitchFamily="18" charset="0"/>
              </a:rPr>
              <a:t>Cofnodi </a:t>
            </a:r>
          </a:p>
          <a:p>
            <a:pPr marL="742950" lvl="1" indent="-285750">
              <a:lnSpc>
                <a:spcPct val="107000"/>
              </a:lnSpc>
              <a:spcAft>
                <a:spcPts val="0"/>
              </a:spcAft>
              <a:buClr>
                <a:srgbClr val="42B088"/>
              </a:buClr>
              <a:buFont typeface="Symbol" panose="05050102010706020507" pitchFamily="18" charset="2"/>
              <a:buChar char=""/>
            </a:pPr>
            <a:r>
              <a:rPr lang="cy-GB" sz="1100" dirty="0">
                <a:effectLst/>
                <a:latin typeface="Calibri" panose="020F0502020204030204" pitchFamily="34" charset="0"/>
                <a:ea typeface="Calibri" panose="020F0502020204030204" pitchFamily="34" charset="0"/>
                <a:cs typeface="Times New Roman" panose="02020603050405020304" pitchFamily="18" charset="0"/>
              </a:rPr>
              <a:t>Deall canlyniadau</a:t>
            </a:r>
          </a:p>
          <a:p>
            <a:pPr marL="742950" lvl="1" indent="-285750">
              <a:lnSpc>
                <a:spcPct val="107000"/>
              </a:lnSpc>
              <a:spcAft>
                <a:spcPts val="0"/>
              </a:spcAft>
              <a:buClr>
                <a:srgbClr val="42B088"/>
              </a:buClr>
              <a:buFont typeface="Symbol" panose="05050102010706020507" pitchFamily="18" charset="2"/>
              <a:buChar char=""/>
            </a:pPr>
            <a:r>
              <a:rPr lang="cy-GB" sz="1100" dirty="0">
                <a:effectLst/>
                <a:latin typeface="Calibri" panose="020F0502020204030204" pitchFamily="34" charset="0"/>
                <a:ea typeface="Calibri" panose="020F0502020204030204" pitchFamily="34" charset="0"/>
                <a:cs typeface="Times New Roman" panose="02020603050405020304" pitchFamily="18" charset="0"/>
              </a:rPr>
              <a:t>Adolygu cynnydd</a:t>
            </a:r>
          </a:p>
        </p:txBody>
      </p:sp>
    </p:spTree>
    <p:extLst>
      <p:ext uri="{BB962C8B-B14F-4D97-AF65-F5344CB8AC3E}">
        <p14:creationId xmlns:p14="http://schemas.microsoft.com/office/powerpoint/2010/main" val="423791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20</a:t>
            </a:fld>
            <a:endParaRPr lang="en-US" dirty="0"/>
          </a:p>
        </p:txBody>
      </p:sp>
    </p:spTree>
    <p:extLst>
      <p:ext uri="{BB962C8B-B14F-4D97-AF65-F5344CB8AC3E}">
        <p14:creationId xmlns:p14="http://schemas.microsoft.com/office/powerpoint/2010/main" val="1880291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1639E39-D34D-164C-8100-77BC79329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3796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22</a:t>
            </a:fld>
            <a:endParaRPr lang="en-US" dirty="0"/>
          </a:p>
        </p:txBody>
      </p:sp>
    </p:spTree>
    <p:extLst>
      <p:ext uri="{BB962C8B-B14F-4D97-AF65-F5344CB8AC3E}">
        <p14:creationId xmlns:p14="http://schemas.microsoft.com/office/powerpoint/2010/main" val="599115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23</a:t>
            </a:fld>
            <a:endParaRPr lang="en-US" dirty="0"/>
          </a:p>
        </p:txBody>
      </p:sp>
    </p:spTree>
    <p:extLst>
      <p:ext uri="{BB962C8B-B14F-4D97-AF65-F5344CB8AC3E}">
        <p14:creationId xmlns:p14="http://schemas.microsoft.com/office/powerpoint/2010/main" val="4015420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24</a:t>
            </a:fld>
            <a:endParaRPr lang="en-US" dirty="0"/>
          </a:p>
        </p:txBody>
      </p:sp>
    </p:spTree>
    <p:extLst>
      <p:ext uri="{BB962C8B-B14F-4D97-AF65-F5344CB8AC3E}">
        <p14:creationId xmlns:p14="http://schemas.microsoft.com/office/powerpoint/2010/main" val="1701687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25</a:t>
            </a:fld>
            <a:endParaRPr lang="en-US" dirty="0"/>
          </a:p>
        </p:txBody>
      </p:sp>
    </p:spTree>
    <p:extLst>
      <p:ext uri="{BB962C8B-B14F-4D97-AF65-F5344CB8AC3E}">
        <p14:creationId xmlns:p14="http://schemas.microsoft.com/office/powerpoint/2010/main" val="4015457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26</a:t>
            </a:fld>
            <a:endParaRPr lang="en-US" dirty="0"/>
          </a:p>
        </p:txBody>
      </p:sp>
    </p:spTree>
    <p:extLst>
      <p:ext uri="{BB962C8B-B14F-4D97-AF65-F5344CB8AC3E}">
        <p14:creationId xmlns:p14="http://schemas.microsoft.com/office/powerpoint/2010/main" val="1513521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1639E39-D34D-164C-8100-77BC79329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4843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28</a:t>
            </a:fld>
            <a:endParaRPr lang="en-US" dirty="0"/>
          </a:p>
        </p:txBody>
      </p:sp>
    </p:spTree>
    <p:extLst>
      <p:ext uri="{BB962C8B-B14F-4D97-AF65-F5344CB8AC3E}">
        <p14:creationId xmlns:p14="http://schemas.microsoft.com/office/powerpoint/2010/main" val="976714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1639E39-D34D-164C-8100-77BC79329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5069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a:t>
            </a:fld>
            <a:endParaRPr lang="en-US" dirty="0"/>
          </a:p>
        </p:txBody>
      </p:sp>
    </p:spTree>
    <p:extLst>
      <p:ext uri="{BB962C8B-B14F-4D97-AF65-F5344CB8AC3E}">
        <p14:creationId xmlns:p14="http://schemas.microsoft.com/office/powerpoint/2010/main" val="2895086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30</a:t>
            </a:fld>
            <a:endParaRPr lang="en-US" dirty="0"/>
          </a:p>
        </p:txBody>
      </p:sp>
    </p:spTree>
    <p:extLst>
      <p:ext uri="{BB962C8B-B14F-4D97-AF65-F5344CB8AC3E}">
        <p14:creationId xmlns:p14="http://schemas.microsoft.com/office/powerpoint/2010/main" val="3416987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1639E39-D34D-164C-8100-77BC79329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064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32</a:t>
            </a:fld>
            <a:endParaRPr lang="en-US" dirty="0"/>
          </a:p>
        </p:txBody>
      </p:sp>
    </p:spTree>
    <p:extLst>
      <p:ext uri="{BB962C8B-B14F-4D97-AF65-F5344CB8AC3E}">
        <p14:creationId xmlns:p14="http://schemas.microsoft.com/office/powerpoint/2010/main" val="14602226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33</a:t>
            </a:fld>
            <a:endParaRPr lang="en-US" dirty="0"/>
          </a:p>
        </p:txBody>
      </p:sp>
    </p:spTree>
    <p:extLst>
      <p:ext uri="{BB962C8B-B14F-4D97-AF65-F5344CB8AC3E}">
        <p14:creationId xmlns:p14="http://schemas.microsoft.com/office/powerpoint/2010/main" val="23424754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1639E39-D34D-164C-8100-77BC79329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89047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1639E39-D34D-164C-8100-77BC79329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4427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36</a:t>
            </a:fld>
            <a:endParaRPr lang="en-US" dirty="0"/>
          </a:p>
        </p:txBody>
      </p:sp>
    </p:spTree>
    <p:extLst>
      <p:ext uri="{BB962C8B-B14F-4D97-AF65-F5344CB8AC3E}">
        <p14:creationId xmlns:p14="http://schemas.microsoft.com/office/powerpoint/2010/main" val="12873195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1639E39-D34D-164C-8100-77BC79329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9572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1639E39-D34D-164C-8100-77BC79329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15143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1639E39-D34D-164C-8100-77BC79329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436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lstStyle/>
          <a:p>
            <a:endParaRPr lang="cy-GB" dirty="0"/>
          </a:p>
        </p:txBody>
      </p:sp>
      <p:sp>
        <p:nvSpPr>
          <p:cNvPr id="4" name="Dalfan Rhif y Sleid 3"/>
          <p:cNvSpPr>
            <a:spLocks noGrp="1"/>
          </p:cNvSpPr>
          <p:nvPr>
            <p:ph type="sldNum" sz="quarter" idx="5"/>
          </p:nvPr>
        </p:nvSpPr>
        <p:spPr/>
        <p:txBody>
          <a:bodyPr/>
          <a:lstStyle/>
          <a:p>
            <a:pPr>
              <a:defRPr/>
            </a:pPr>
            <a:fld id="{71639E39-D34D-164C-8100-77BC79329E5D}" type="slidenum">
              <a:rPr lang="en-US" smtClean="0"/>
              <a:pPr>
                <a:defRPr/>
              </a:pPr>
              <a:t>4</a:t>
            </a:fld>
            <a:endParaRPr lang="en-US" dirty="0"/>
          </a:p>
        </p:txBody>
      </p:sp>
    </p:spTree>
    <p:extLst>
      <p:ext uri="{BB962C8B-B14F-4D97-AF65-F5344CB8AC3E}">
        <p14:creationId xmlns:p14="http://schemas.microsoft.com/office/powerpoint/2010/main" val="653603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44</a:t>
            </a:fld>
            <a:endParaRPr lang="en-US" dirty="0"/>
          </a:p>
        </p:txBody>
      </p:sp>
    </p:spTree>
    <p:extLst>
      <p:ext uri="{BB962C8B-B14F-4D97-AF65-F5344CB8AC3E}">
        <p14:creationId xmlns:p14="http://schemas.microsoft.com/office/powerpoint/2010/main" val="1803246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45</a:t>
            </a:fld>
            <a:endParaRPr lang="en-US" dirty="0"/>
          </a:p>
        </p:txBody>
      </p:sp>
    </p:spTree>
    <p:extLst>
      <p:ext uri="{BB962C8B-B14F-4D97-AF65-F5344CB8AC3E}">
        <p14:creationId xmlns:p14="http://schemas.microsoft.com/office/powerpoint/2010/main" val="480553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lstStyle/>
          <a:p>
            <a:endParaRPr lang="cy-GB"/>
          </a:p>
        </p:txBody>
      </p:sp>
      <p:sp>
        <p:nvSpPr>
          <p:cNvPr id="4" name="Dalfan Rhif y Sleid 3"/>
          <p:cNvSpPr>
            <a:spLocks noGrp="1"/>
          </p:cNvSpPr>
          <p:nvPr>
            <p:ph type="sldNum" sz="quarter" idx="5"/>
          </p:nvPr>
        </p:nvSpPr>
        <p:spPr/>
        <p:txBody>
          <a:bodyPr/>
          <a:lstStyle/>
          <a:p>
            <a:pPr>
              <a:defRPr/>
            </a:pPr>
            <a:fld id="{71639E39-D34D-164C-8100-77BC79329E5D}" type="slidenum">
              <a:rPr lang="en-US" smtClean="0"/>
              <a:pPr>
                <a:defRPr/>
              </a:pPr>
              <a:t>46</a:t>
            </a:fld>
            <a:endParaRPr lang="en-US" dirty="0"/>
          </a:p>
        </p:txBody>
      </p:sp>
    </p:spTree>
    <p:extLst>
      <p:ext uri="{BB962C8B-B14F-4D97-AF65-F5344CB8AC3E}">
        <p14:creationId xmlns:p14="http://schemas.microsoft.com/office/powerpoint/2010/main" val="9195829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47</a:t>
            </a:fld>
            <a:endParaRPr lang="en-US" dirty="0"/>
          </a:p>
        </p:txBody>
      </p:sp>
    </p:spTree>
    <p:extLst>
      <p:ext uri="{BB962C8B-B14F-4D97-AF65-F5344CB8AC3E}">
        <p14:creationId xmlns:p14="http://schemas.microsoft.com/office/powerpoint/2010/main" val="658242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1639E39-D34D-164C-8100-77BC79329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6550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1639E39-D34D-164C-8100-77BC79329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9056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50</a:t>
            </a:fld>
            <a:endParaRPr lang="en-US" dirty="0"/>
          </a:p>
        </p:txBody>
      </p:sp>
    </p:spTree>
    <p:extLst>
      <p:ext uri="{BB962C8B-B14F-4D97-AF65-F5344CB8AC3E}">
        <p14:creationId xmlns:p14="http://schemas.microsoft.com/office/powerpoint/2010/main" val="17135733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1639E39-D34D-164C-8100-77BC79329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76231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1639E39-D34D-164C-8100-77BC79329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5620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53</a:t>
            </a:fld>
            <a:endParaRPr lang="en-US" dirty="0"/>
          </a:p>
        </p:txBody>
      </p:sp>
    </p:spTree>
    <p:extLst>
      <p:ext uri="{BB962C8B-B14F-4D97-AF65-F5344CB8AC3E}">
        <p14:creationId xmlns:p14="http://schemas.microsoft.com/office/powerpoint/2010/main" val="3184330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5</a:t>
            </a:fld>
            <a:endParaRPr lang="en-US" dirty="0"/>
          </a:p>
        </p:txBody>
      </p:sp>
    </p:spTree>
    <p:extLst>
      <p:ext uri="{BB962C8B-B14F-4D97-AF65-F5344CB8AC3E}">
        <p14:creationId xmlns:p14="http://schemas.microsoft.com/office/powerpoint/2010/main" val="33624936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1639E39-D34D-164C-8100-77BC79329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4250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55</a:t>
            </a:fld>
            <a:endParaRPr lang="en-US" dirty="0"/>
          </a:p>
        </p:txBody>
      </p:sp>
    </p:spTree>
    <p:extLst>
      <p:ext uri="{BB962C8B-B14F-4D97-AF65-F5344CB8AC3E}">
        <p14:creationId xmlns:p14="http://schemas.microsoft.com/office/powerpoint/2010/main" val="12819489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56</a:t>
            </a:fld>
            <a:endParaRPr lang="en-US" dirty="0"/>
          </a:p>
        </p:txBody>
      </p:sp>
    </p:spTree>
    <p:extLst>
      <p:ext uri="{BB962C8B-B14F-4D97-AF65-F5344CB8AC3E}">
        <p14:creationId xmlns:p14="http://schemas.microsoft.com/office/powerpoint/2010/main" val="14799617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57</a:t>
            </a:fld>
            <a:endParaRPr lang="en-US" dirty="0"/>
          </a:p>
        </p:txBody>
      </p:sp>
    </p:spTree>
    <p:extLst>
      <p:ext uri="{BB962C8B-B14F-4D97-AF65-F5344CB8AC3E}">
        <p14:creationId xmlns:p14="http://schemas.microsoft.com/office/powerpoint/2010/main" val="1996832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6</a:t>
            </a:fld>
            <a:endParaRPr lang="en-US" dirty="0"/>
          </a:p>
        </p:txBody>
      </p:sp>
    </p:spTree>
    <p:extLst>
      <p:ext uri="{BB962C8B-B14F-4D97-AF65-F5344CB8AC3E}">
        <p14:creationId xmlns:p14="http://schemas.microsoft.com/office/powerpoint/2010/main" val="1504220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7</a:t>
            </a:fld>
            <a:endParaRPr lang="en-US" dirty="0"/>
          </a:p>
        </p:txBody>
      </p:sp>
    </p:spTree>
    <p:extLst>
      <p:ext uri="{BB962C8B-B14F-4D97-AF65-F5344CB8AC3E}">
        <p14:creationId xmlns:p14="http://schemas.microsoft.com/office/powerpoint/2010/main" val="4266847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8</a:t>
            </a:fld>
            <a:endParaRPr lang="en-US" dirty="0"/>
          </a:p>
        </p:txBody>
      </p:sp>
    </p:spTree>
    <p:extLst>
      <p:ext uri="{BB962C8B-B14F-4D97-AF65-F5344CB8AC3E}">
        <p14:creationId xmlns:p14="http://schemas.microsoft.com/office/powerpoint/2010/main" val="521206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9</a:t>
            </a:fld>
            <a:endParaRPr lang="en-US" dirty="0"/>
          </a:p>
        </p:txBody>
      </p:sp>
    </p:spTree>
    <p:extLst>
      <p:ext uri="{BB962C8B-B14F-4D97-AF65-F5344CB8AC3E}">
        <p14:creationId xmlns:p14="http://schemas.microsoft.com/office/powerpoint/2010/main" val="3473117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orkforce learning &amp; Dev">
    <p:bg>
      <p:bgPr>
        <a:solidFill>
          <a:srgbClr val="16AD85"/>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922547" y="5999825"/>
            <a:ext cx="1496910" cy="64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77872"/>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06953"/>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893915"/>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64834"/>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29837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ndscape imag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77063" y="6130925"/>
            <a:ext cx="15763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rPr>
              <a:t>www.gofalcymdeithasol.cymru</a:t>
            </a:r>
          </a:p>
          <a:p>
            <a:pPr eaLnBrk="1" hangingPunct="1"/>
            <a:r>
              <a:rPr lang="en-US" altLang="x-none" sz="1100" dirty="0">
                <a:solidFill>
                  <a:srgbClr val="37394C"/>
                </a:solidFill>
              </a:rPr>
              <a:t>www.socialcare.wales</a:t>
            </a:r>
          </a:p>
        </p:txBody>
      </p:sp>
      <p:cxnSp>
        <p:nvCxnSpPr>
          <p:cNvPr id="8" name="Straight Connector 7"/>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endParaRPr lang="en-US" dirty="0"/>
          </a:p>
        </p:txBody>
      </p:sp>
      <p:sp>
        <p:nvSpPr>
          <p:cNvPr id="39" name="Text Placeholder 38"/>
          <p:cNvSpPr>
            <a:spLocks noGrp="1"/>
          </p:cNvSpPr>
          <p:nvPr>
            <p:ph type="body" sz="quarter" idx="11"/>
          </p:nvPr>
        </p:nvSpPr>
        <p:spPr>
          <a:xfrm>
            <a:off x="4887471" y="441665"/>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5" name="Picture Placeholder 44"/>
          <p:cNvSpPr>
            <a:spLocks noGrp="1"/>
          </p:cNvSpPr>
          <p:nvPr>
            <p:ph type="pic" sz="quarter" idx="14"/>
          </p:nvPr>
        </p:nvSpPr>
        <p:spPr>
          <a:xfrm>
            <a:off x="623889" y="1550833"/>
            <a:ext cx="7929119" cy="4025508"/>
          </a:xfrm>
          <a:ln w="120650">
            <a:solidFill>
              <a:srgbClr val="37394C"/>
            </a:solidFill>
            <a:round/>
          </a:ln>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112108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37394C"/>
        </a:solidFill>
        <a:effectLst/>
      </p:bgPr>
    </p:bg>
    <p:spTree>
      <p:nvGrpSpPr>
        <p:cNvPr id="1" name=""/>
        <p:cNvGrpSpPr/>
        <p:nvPr/>
      </p:nvGrpSpPr>
      <p:grpSpPr>
        <a:xfrm>
          <a:off x="0" y="0"/>
          <a:ext cx="0" cy="0"/>
          <a:chOff x="0" y="0"/>
          <a:chExt cx="0" cy="0"/>
        </a:xfrm>
      </p:grpSpPr>
      <p:pic>
        <p:nvPicPr>
          <p:cNvPr id="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6157913"/>
            <a:ext cx="186848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56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chemeClr val="bg1"/>
                </a:solidFill>
              </a:rPr>
              <a:t>www.gofalcymdeithasol.cymru</a:t>
            </a:r>
          </a:p>
          <a:p>
            <a:pPr eaLnBrk="1" hangingPunct="1"/>
            <a:r>
              <a:rPr lang="en-US" altLang="x-none" sz="1100" dirty="0">
                <a:solidFill>
                  <a:schemeClr val="bg1"/>
                </a:solidFill>
              </a:rPr>
              <a:t>www.socialcare.wales</a:t>
            </a:r>
          </a:p>
        </p:txBody>
      </p:sp>
      <p:sp>
        <p:nvSpPr>
          <p:cNvPr id="5" name="TextBox 7"/>
          <p:cNvSpPr txBox="1">
            <a:spLocks noChangeArrowheads="1"/>
          </p:cNvSpPr>
          <p:nvPr/>
        </p:nvSpPr>
        <p:spPr bwMode="auto">
          <a:xfrm>
            <a:off x="757238" y="2476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endParaRPr lang="x-none" altLang="x-none"/>
          </a:p>
        </p:txBody>
      </p:sp>
      <p:pic>
        <p:nvPicPr>
          <p:cNvPr id="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5986463"/>
            <a:ext cx="17176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p:nvSpPr>
        <p:spPr bwMode="auto">
          <a:xfrm>
            <a:off x="696913" y="2054225"/>
            <a:ext cx="37592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4800" dirty="0">
                <a:solidFill>
                  <a:srgbClr val="16AD85"/>
                </a:solidFill>
              </a:rPr>
              <a:t>Diolch</a:t>
            </a:r>
          </a:p>
          <a:p>
            <a:pPr eaLnBrk="1" hangingPunct="1"/>
            <a:r>
              <a:rPr lang="en-US" altLang="x-none" sz="4800" dirty="0">
                <a:solidFill>
                  <a:srgbClr val="16AD85"/>
                </a:solidFill>
              </a:rPr>
              <a:t>Thank you</a:t>
            </a:r>
          </a:p>
        </p:txBody>
      </p:sp>
      <p:cxnSp>
        <p:nvCxnSpPr>
          <p:cNvPr id="8" name="Straight Connector 7"/>
          <p:cNvCxnSpPr/>
          <p:nvPr/>
        </p:nvCxnSpPr>
        <p:spPr>
          <a:xfrm>
            <a:off x="831850" y="40020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1850" y="17541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78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A634F050-CADA-4C40-8DC4-FA2BCB9EA614}" type="datetimeFigureOut">
              <a:rPr lang="en-US"/>
              <a:pPr>
                <a:defRPr/>
              </a:pPr>
              <a:t>4/26/2019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D85A6F1E-FA0D-074E-A111-CB4010084BFD}" type="slidenum">
              <a:rPr lang="en-US"/>
              <a:pPr>
                <a:defRPr/>
              </a:pPr>
              <a:t>‹#›</a:t>
            </a:fld>
            <a:endParaRPr lang="en-US" dirty="0"/>
          </a:p>
        </p:txBody>
      </p:sp>
    </p:spTree>
    <p:extLst>
      <p:ext uri="{BB962C8B-B14F-4D97-AF65-F5344CB8AC3E}">
        <p14:creationId xmlns:p14="http://schemas.microsoft.com/office/powerpoint/2010/main" val="1492140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9A938BC3-ECCE-154A-946A-2066AC66F1F8}" type="datetimeFigureOut">
              <a:rPr lang="en-US"/>
              <a:pPr>
                <a:defRPr/>
              </a:pPr>
              <a:t>4/26/2019</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D97770EF-719A-5D4E-9390-ECD3B273CE68}" type="slidenum">
              <a:rPr lang="en-US"/>
              <a:pPr>
                <a:defRPr/>
              </a:pPr>
              <a:t>‹#›</a:t>
            </a:fld>
            <a:endParaRPr lang="en-US" dirty="0"/>
          </a:p>
        </p:txBody>
      </p:sp>
    </p:spTree>
    <p:extLst>
      <p:ext uri="{BB962C8B-B14F-4D97-AF65-F5344CB8AC3E}">
        <p14:creationId xmlns:p14="http://schemas.microsoft.com/office/powerpoint/2010/main" val="97387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132DF217-E8EC-014C-AF51-267D3BD1B1A8}" type="datetimeFigureOut">
              <a:rPr lang="en-US"/>
              <a:pPr>
                <a:defRPr/>
              </a:pPr>
              <a:t>4/26/2019</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800084F6-EA53-4643-9DBC-C3306A12AB46}" type="slidenum">
              <a:rPr lang="en-US"/>
              <a:pPr>
                <a:defRPr/>
              </a:pPr>
              <a:t>‹#›</a:t>
            </a:fld>
            <a:endParaRPr lang="en-US" dirty="0"/>
          </a:p>
        </p:txBody>
      </p:sp>
    </p:spTree>
    <p:extLst>
      <p:ext uri="{BB962C8B-B14F-4D97-AF65-F5344CB8AC3E}">
        <p14:creationId xmlns:p14="http://schemas.microsoft.com/office/powerpoint/2010/main" val="409963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7F1AAC81-8505-A04E-AABE-085949CF4E39}" type="datetimeFigureOut">
              <a:rPr lang="en-US"/>
              <a:pPr>
                <a:defRPr/>
              </a:pPr>
              <a:t>4/26/2019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C5C6B7AB-542E-A641-A8D9-0DE6232F6FBC}" type="slidenum">
              <a:rPr lang="en-US"/>
              <a:pPr>
                <a:defRPr/>
              </a:pPr>
              <a:t>‹#›</a:t>
            </a:fld>
            <a:endParaRPr lang="en-US" dirty="0"/>
          </a:p>
        </p:txBody>
      </p:sp>
    </p:spTree>
    <p:extLst>
      <p:ext uri="{BB962C8B-B14F-4D97-AF65-F5344CB8AC3E}">
        <p14:creationId xmlns:p14="http://schemas.microsoft.com/office/powerpoint/2010/main" val="112757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9BC1135B-B182-A940-9B72-9DCFCE0F1432}" type="datetimeFigureOut">
              <a:rPr lang="en-US"/>
              <a:pPr>
                <a:defRPr/>
              </a:pPr>
              <a:t>4/26/2019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C5D79289-4032-E045-802A-D09BDE4B3882}" type="slidenum">
              <a:rPr lang="en-US"/>
              <a:pPr>
                <a:defRPr/>
              </a:pPr>
              <a:t>‹#›</a:t>
            </a:fld>
            <a:endParaRPr lang="en-US" dirty="0"/>
          </a:p>
        </p:txBody>
      </p:sp>
    </p:spTree>
    <p:extLst>
      <p:ext uri="{BB962C8B-B14F-4D97-AF65-F5344CB8AC3E}">
        <p14:creationId xmlns:p14="http://schemas.microsoft.com/office/powerpoint/2010/main" val="177966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Research">
    <p:bg>
      <p:bgPr>
        <a:solidFill>
          <a:srgbClr val="257D86"/>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2138" y="5929313"/>
            <a:ext cx="17176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800" y="280988"/>
            <a:ext cx="33591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831138"/>
            <a:ext cx="3765220" cy="568748"/>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60219"/>
            <a:ext cx="3765220" cy="1024286"/>
          </a:xfrm>
          <a:prstGeom prst="rect">
            <a:avLst/>
          </a:prstGeom>
        </p:spPr>
        <p:txBody>
          <a:bodyPr anchor="t">
            <a:normAutofit/>
          </a:bodyPr>
          <a:lstStyle>
            <a:lvl1pPr>
              <a:defRPr sz="2800" baseline="0">
                <a:solidFill>
                  <a:schemeClr val="bg1"/>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947181"/>
            <a:ext cx="3759283" cy="1024286"/>
          </a:xfrm>
        </p:spPr>
        <p:txBody>
          <a:bodyPr>
            <a:normAutofit/>
          </a:bodyPr>
          <a:lstStyle>
            <a:lvl1pPr marL="0" indent="0">
              <a:buNone/>
              <a:defRPr sz="2800">
                <a:solidFill>
                  <a:schemeClr val="bg1"/>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218100"/>
            <a:ext cx="3759447" cy="569541"/>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81419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orkforce regulation">
    <p:bg>
      <p:bgPr>
        <a:solidFill>
          <a:srgbClr val="EB5E57"/>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74138" y="5999450"/>
            <a:ext cx="1665190" cy="71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9899"/>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8980"/>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905942"/>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76861"/>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164841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Service improvement">
    <p:bg>
      <p:bgPr>
        <a:solidFill>
          <a:srgbClr val="F7AB64"/>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43934" y="5986631"/>
            <a:ext cx="1544338" cy="66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2404"/>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1485"/>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898447"/>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69366"/>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30493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General">
    <p:bg>
      <p:bgPr>
        <a:solidFill>
          <a:schemeClr val="bg1"/>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77063" y="6056313"/>
            <a:ext cx="15763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37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363" y="277813"/>
            <a:ext cx="33035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63683"/>
            <a:ext cx="3765220" cy="568748"/>
          </a:xfrm>
        </p:spPr>
        <p:txBody>
          <a:bodyPr>
            <a:normAutofit/>
          </a:bodyPr>
          <a:lstStyle>
            <a:lvl1pPr marL="0" indent="0" algn="l">
              <a:buNone/>
              <a:defRPr sz="1600" baseline="0">
                <a:solidFill>
                  <a:srgbClr val="16AD8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492764"/>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879726"/>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50645"/>
            <a:ext cx="3759447" cy="569541"/>
          </a:xfrm>
        </p:spPr>
        <p:txBody>
          <a:bodyPr>
            <a:normAutofit/>
          </a:bodyPr>
          <a:lstStyle>
            <a:lvl1pPr marL="0" indent="0">
              <a:buNone/>
              <a:defRPr sz="1600">
                <a:solidFill>
                  <a:srgbClr val="16AD85"/>
                </a:solidFill>
              </a:defRPr>
            </a:lvl1pPr>
          </a:lstStyle>
          <a:p>
            <a:pPr lvl="0"/>
            <a:r>
              <a:rPr lang="en-US"/>
              <a:t>Click to edit Master text styles</a:t>
            </a:r>
          </a:p>
        </p:txBody>
      </p:sp>
    </p:spTree>
    <p:extLst>
      <p:ext uri="{BB962C8B-B14F-4D97-AF65-F5344CB8AC3E}">
        <p14:creationId xmlns:p14="http://schemas.microsoft.com/office/powerpoint/2010/main" val="1079402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892356" y="6020828"/>
            <a:ext cx="1661094" cy="710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rPr>
              <a:t>www.gofalcymdeithasol.cymru</a:t>
            </a:r>
          </a:p>
          <a:p>
            <a:pPr eaLnBrk="1" hangingPunct="1"/>
            <a:r>
              <a:rPr lang="en-US" altLang="x-none" sz="1100" dirty="0">
                <a:solidFill>
                  <a:srgbClr val="37394C"/>
                </a:solidFill>
              </a:rPr>
              <a:t>www.socialcare.wales</a:t>
            </a:r>
          </a:p>
        </p:txBody>
      </p:sp>
      <p:cxnSp>
        <p:nvCxnSpPr>
          <p:cNvPr id="9" name="Straight Connector 8"/>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12" name="Text Placeholder 11"/>
          <p:cNvSpPr>
            <a:spLocks noGrp="1"/>
          </p:cNvSpPr>
          <p:nvPr>
            <p:ph type="body" sz="quarter" idx="11"/>
          </p:nvPr>
        </p:nvSpPr>
        <p:spPr>
          <a:xfrm>
            <a:off x="4862513" y="1935163"/>
            <a:ext cx="3690937" cy="3480353"/>
          </a:xfrm>
        </p:spPr>
        <p:txBody>
          <a:bodyPr>
            <a:normAutofit/>
          </a:bodyPr>
          <a:lstStyle>
            <a:lvl1pPr marL="0" indent="0">
              <a:buClr>
                <a:srgbClr val="16AD85"/>
              </a:buClr>
              <a:buNone/>
              <a:defRPr sz="1800">
                <a:solidFill>
                  <a:srgbClr val="37394C"/>
                </a:solidFill>
              </a:defRPr>
            </a:lvl1pPr>
            <a:lvl2pPr marL="457200" indent="0">
              <a:buClr>
                <a:srgbClr val="16AD85"/>
              </a:buClr>
              <a:buNone/>
              <a:defRPr sz="1800">
                <a:solidFill>
                  <a:srgbClr val="37394C"/>
                </a:solidFill>
              </a:defRPr>
            </a:lvl2pPr>
            <a:lvl3pPr marL="914400" indent="0">
              <a:buClr>
                <a:srgbClr val="16AD85"/>
              </a:buClr>
              <a:buNone/>
              <a:defRPr sz="1800">
                <a:solidFill>
                  <a:srgbClr val="37394C"/>
                </a:solidFill>
              </a:defRPr>
            </a:lvl3pPr>
            <a:lvl4pPr marL="1371600" indent="0">
              <a:buClr>
                <a:srgbClr val="16AD85"/>
              </a:buClr>
              <a:buNone/>
              <a:defRPr sz="1800">
                <a:solidFill>
                  <a:srgbClr val="37394C"/>
                </a:solidFill>
              </a:defRPr>
            </a:lvl4pPr>
            <a:lvl5pPr marL="1828800" indent="0">
              <a:buClr>
                <a:srgbClr val="16AD85"/>
              </a:buClr>
              <a:buNone/>
              <a:defRPr sz="1800">
                <a:solidFill>
                  <a:srgbClr val="37394C"/>
                </a:solidFill>
              </a:defRPr>
            </a:lvl5pPr>
          </a:lstStyle>
          <a:p>
            <a:pPr lvl="0"/>
            <a:r>
              <a:rPr lang="en-US"/>
              <a:t>Click to edit Master text styles</a:t>
            </a:r>
          </a:p>
        </p:txBody>
      </p:sp>
      <p:sp>
        <p:nvSpPr>
          <p:cNvPr id="14" name="Text Placeholder 13"/>
          <p:cNvSpPr>
            <a:spLocks noGrp="1"/>
          </p:cNvSpPr>
          <p:nvPr>
            <p:ph type="body" sz="quarter" idx="12"/>
          </p:nvPr>
        </p:nvSpPr>
        <p:spPr>
          <a:xfrm>
            <a:off x="628650" y="1935163"/>
            <a:ext cx="3681413" cy="3480353"/>
          </a:xfrm>
        </p:spPr>
        <p:txBody>
          <a:bodyPr>
            <a:normAutofit/>
          </a:bodyPr>
          <a:lstStyle>
            <a:lvl1pPr marL="0" indent="0">
              <a:buClr>
                <a:srgbClr val="16AD85"/>
              </a:buClr>
              <a:buFontTx/>
              <a:buNone/>
              <a:defRPr sz="1800">
                <a:solidFill>
                  <a:srgbClr val="37394C"/>
                </a:solidFill>
              </a:defRPr>
            </a:lvl1pPr>
            <a:lvl2pPr marL="457200" indent="0">
              <a:buClr>
                <a:srgbClr val="16AD85"/>
              </a:buClr>
              <a:buFontTx/>
              <a:buNone/>
              <a:defRPr sz="1800">
                <a:solidFill>
                  <a:srgbClr val="37394C"/>
                </a:solidFill>
              </a:defRPr>
            </a:lvl2pPr>
            <a:lvl3pPr marL="914400" indent="0">
              <a:buClr>
                <a:srgbClr val="16AD85"/>
              </a:buClr>
              <a:buFontTx/>
              <a:buNone/>
              <a:defRPr sz="1800">
                <a:solidFill>
                  <a:srgbClr val="37394C"/>
                </a:solidFill>
              </a:defRPr>
            </a:lvl3pPr>
            <a:lvl4pPr marL="1371600" indent="0">
              <a:buClr>
                <a:srgbClr val="16AD85"/>
              </a:buClr>
              <a:buFontTx/>
              <a:buNone/>
              <a:defRPr sz="1800">
                <a:solidFill>
                  <a:srgbClr val="37394C"/>
                </a:solidFill>
              </a:defRPr>
            </a:lvl4pPr>
            <a:lvl5pPr marL="1828800" indent="0">
              <a:buClr>
                <a:srgbClr val="16AD85"/>
              </a:buClr>
              <a:buFontTx/>
              <a:buNone/>
              <a:defRPr sz="1800">
                <a:solidFill>
                  <a:srgbClr val="37394C"/>
                </a:solidFill>
              </a:defRPr>
            </a:lvl5pPr>
          </a:lstStyle>
          <a:p>
            <a:pPr lvl="0"/>
            <a:r>
              <a:rPr lang="en-US"/>
              <a:t>Click to edit Master text styles</a:t>
            </a:r>
          </a:p>
        </p:txBody>
      </p:sp>
    </p:spTree>
    <p:extLst>
      <p:ext uri="{BB962C8B-B14F-4D97-AF65-F5344CB8AC3E}">
        <p14:creationId xmlns:p14="http://schemas.microsoft.com/office/powerpoint/2010/main" val="172321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bullet slide">
    <p:spTree>
      <p:nvGrpSpPr>
        <p:cNvPr id="1" name=""/>
        <p:cNvGrpSpPr/>
        <p:nvPr/>
      </p:nvGrpSpPr>
      <p:grpSpPr>
        <a:xfrm>
          <a:off x="0" y="0"/>
          <a:ext cx="0" cy="0"/>
          <a:chOff x="0" y="0"/>
          <a:chExt cx="0" cy="0"/>
        </a:xfrm>
      </p:grpSpPr>
      <p:pic>
        <p:nvPicPr>
          <p:cNvPr id="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24208" y="6122988"/>
            <a:ext cx="15763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rPr>
              <a:t>www.gofalcymdeithasol.cymru</a:t>
            </a:r>
          </a:p>
          <a:p>
            <a:pPr eaLnBrk="1" hangingPunct="1"/>
            <a:r>
              <a:rPr lang="en-US" altLang="x-none" sz="1100" dirty="0">
                <a:solidFill>
                  <a:srgbClr val="37394C"/>
                </a:solidFill>
              </a:rPr>
              <a:t>www.socialcare.wales</a:t>
            </a:r>
          </a:p>
        </p:txBody>
      </p:sp>
      <p:cxnSp>
        <p:nvCxnSpPr>
          <p:cNvPr id="11" name="Straight Connector 10"/>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4" name="Text Placeholder 3"/>
          <p:cNvSpPr>
            <a:spLocks noGrp="1"/>
          </p:cNvSpPr>
          <p:nvPr>
            <p:ph type="body" sz="quarter" idx="11"/>
          </p:nvPr>
        </p:nvSpPr>
        <p:spPr>
          <a:xfrm>
            <a:off x="628650" y="1649413"/>
            <a:ext cx="3681413"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2"/>
          </p:nvPr>
        </p:nvSpPr>
        <p:spPr>
          <a:xfrm>
            <a:off x="4862513" y="1649413"/>
            <a:ext cx="3690495"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673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pic>
        <p:nvPicPr>
          <p:cNvPr id="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77063" y="6122988"/>
            <a:ext cx="15763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rPr>
              <a:t>www.gofalcymdeithasol.cymru</a:t>
            </a:r>
          </a:p>
          <a:p>
            <a:pPr eaLnBrk="1" hangingPunct="1"/>
            <a:r>
              <a:rPr lang="en-US" altLang="x-none" sz="1100" dirty="0">
                <a:solidFill>
                  <a:srgbClr val="37394C"/>
                </a:solidFill>
              </a:rPr>
              <a:t>www.socialcare.wales</a:t>
            </a:r>
          </a:p>
        </p:txBody>
      </p:sp>
      <p:cxnSp>
        <p:nvCxnSpPr>
          <p:cNvPr id="13" name="Straight Connector 12"/>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16AD85"/>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16AD85"/>
              </a:buClr>
              <a:defRPr sz="1600">
                <a:solidFill>
                  <a:srgbClr val="37394C"/>
                </a:solidFill>
              </a:defRPr>
            </a:lvl1pPr>
            <a:lvl2pPr>
              <a:defRPr sz="1600"/>
            </a:lvl2pPr>
            <a:lvl3pPr>
              <a:defRPr sz="1600"/>
            </a:lvl3pPr>
            <a:lvl4pPr>
              <a:defRPr sz="1600"/>
            </a:lvl4pPr>
            <a:lvl5pPr>
              <a:defRPr sz="1600"/>
            </a:lvl5pPr>
          </a:lstStyle>
          <a:p>
            <a:pPr lvl="0"/>
            <a:r>
              <a:rPr lang="en-US"/>
              <a:t>Click to edit Master text styles</a:t>
            </a:r>
          </a:p>
        </p:txBody>
      </p:sp>
      <p:sp>
        <p:nvSpPr>
          <p:cNvPr id="45" name="Picture Placeholder 44"/>
          <p:cNvSpPr>
            <a:spLocks noGrp="1"/>
          </p:cNvSpPr>
          <p:nvPr>
            <p:ph type="pic" sz="quarter" idx="14"/>
          </p:nvPr>
        </p:nvSpPr>
        <p:spPr>
          <a:xfrm>
            <a:off x="4579833" y="464695"/>
            <a:ext cx="4167187" cy="5111646"/>
          </a:xfrm>
          <a:ln w="120650">
            <a:solidFill>
              <a:srgbClr val="37394C"/>
            </a:solidFill>
            <a:round/>
          </a:ln>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45558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tiple image and text slide">
    <p:spTree>
      <p:nvGrpSpPr>
        <p:cNvPr id="1" name=""/>
        <p:cNvGrpSpPr/>
        <p:nvPr/>
      </p:nvGrpSpPr>
      <p:grpSpPr>
        <a:xfrm>
          <a:off x="0" y="0"/>
          <a:ext cx="0" cy="0"/>
          <a:chOff x="0" y="0"/>
          <a:chExt cx="0" cy="0"/>
        </a:xfrm>
      </p:grpSpPr>
      <p:pic>
        <p:nvPicPr>
          <p:cNvPr id="1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77063" y="6130925"/>
            <a:ext cx="15763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rPr>
              <a:t>www.gofalcymdeithasol.cymru</a:t>
            </a:r>
          </a:p>
          <a:p>
            <a:pPr eaLnBrk="1" hangingPunct="1"/>
            <a:r>
              <a:rPr lang="en-US" altLang="x-none" sz="1100" dirty="0">
                <a:solidFill>
                  <a:srgbClr val="37394C"/>
                </a:solidFill>
              </a:rPr>
              <a:t>www.socialcare.wales</a:t>
            </a:r>
          </a:p>
        </p:txBody>
      </p:sp>
      <p:cxnSp>
        <p:nvCxnSpPr>
          <p:cNvPr id="17" name="Straight Connector 16"/>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16AD85"/>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16AD85"/>
              </a:buClr>
              <a:defRPr sz="1600">
                <a:solidFill>
                  <a:srgbClr val="37394C"/>
                </a:solidFill>
              </a:defRPr>
            </a:lvl1pPr>
            <a:lvl2pPr>
              <a:defRPr sz="1600"/>
            </a:lvl2pPr>
            <a:lvl3pPr>
              <a:defRPr sz="1600"/>
            </a:lvl3pPr>
            <a:lvl4pPr>
              <a:defRPr sz="1600"/>
            </a:lvl4pPr>
            <a:lvl5pPr>
              <a:defRPr sz="1600"/>
            </a:lvl5pPr>
          </a:lstStyle>
          <a:p>
            <a:pPr lvl="0"/>
            <a:r>
              <a:rPr lang="en-US"/>
              <a:t>Click to edit Master text styles</a:t>
            </a:r>
          </a:p>
        </p:txBody>
      </p:sp>
      <p:sp>
        <p:nvSpPr>
          <p:cNvPr id="45" name="Picture Placeholder 44"/>
          <p:cNvSpPr>
            <a:spLocks noGrp="1"/>
          </p:cNvSpPr>
          <p:nvPr>
            <p:ph type="pic" sz="quarter" idx="14"/>
          </p:nvPr>
        </p:nvSpPr>
        <p:spPr>
          <a:xfrm>
            <a:off x="4579834" y="464696"/>
            <a:ext cx="1993354" cy="1855562"/>
          </a:xfrm>
          <a:ln w="120650">
            <a:solidFill>
              <a:srgbClr val="37394C"/>
            </a:solidFill>
            <a:round/>
          </a:ln>
        </p:spPr>
        <p:txBody>
          <a:bodyPr rtlCol="0">
            <a:normAutofit/>
          </a:bodyPr>
          <a:lstStyle>
            <a:lvl1pPr>
              <a:defRPr sz="1800"/>
            </a:lvl1pPr>
          </a:lstStyle>
          <a:p>
            <a:pPr lvl="0"/>
            <a:r>
              <a:rPr lang="en-US" noProof="0" dirty="0"/>
              <a:t>Click icon to add picture</a:t>
            </a:r>
          </a:p>
        </p:txBody>
      </p:sp>
      <p:sp>
        <p:nvSpPr>
          <p:cNvPr id="13" name="Picture Placeholder 44"/>
          <p:cNvSpPr>
            <a:spLocks noGrp="1"/>
          </p:cNvSpPr>
          <p:nvPr>
            <p:ph type="pic" sz="quarter" idx="15"/>
          </p:nvPr>
        </p:nvSpPr>
        <p:spPr>
          <a:xfrm>
            <a:off x="6850845" y="464696"/>
            <a:ext cx="1993354" cy="1855562"/>
          </a:xfrm>
          <a:ln w="120650">
            <a:solidFill>
              <a:srgbClr val="37394C"/>
            </a:solidFill>
            <a:round/>
          </a:ln>
        </p:spPr>
        <p:txBody>
          <a:bodyPr rtlCol="0">
            <a:normAutofit/>
          </a:bodyPr>
          <a:lstStyle>
            <a:lvl1pPr>
              <a:defRPr sz="1800"/>
            </a:lvl1pPr>
          </a:lstStyle>
          <a:p>
            <a:pPr lvl="0"/>
            <a:r>
              <a:rPr lang="en-US" noProof="0" dirty="0"/>
              <a:t>Click icon to add picture</a:t>
            </a:r>
          </a:p>
        </p:txBody>
      </p:sp>
      <p:sp>
        <p:nvSpPr>
          <p:cNvPr id="14" name="Picture Placeholder 44"/>
          <p:cNvSpPr>
            <a:spLocks noGrp="1"/>
          </p:cNvSpPr>
          <p:nvPr>
            <p:ph type="pic" sz="quarter" idx="16"/>
          </p:nvPr>
        </p:nvSpPr>
        <p:spPr>
          <a:xfrm>
            <a:off x="4579833" y="2599184"/>
            <a:ext cx="4264365" cy="3055498"/>
          </a:xfrm>
          <a:ln w="120650">
            <a:solidFill>
              <a:srgbClr val="37394C"/>
            </a:solidFill>
            <a:round/>
          </a:ln>
        </p:spPr>
        <p:txBody>
          <a:bodyPr rtlCol="0">
            <a:normAutofit/>
          </a:bodyPr>
          <a:lstStyle>
            <a:lvl1pPr>
              <a:defRPr sz="1800"/>
            </a:lvl1pPr>
          </a:lstStyle>
          <a:p>
            <a:pPr lvl="0"/>
            <a:r>
              <a:rPr lang="en-US" noProof="0" dirty="0"/>
              <a:t>Click icon to add picture</a:t>
            </a:r>
          </a:p>
        </p:txBody>
      </p:sp>
    </p:spTree>
    <p:extLst>
      <p:ext uri="{BB962C8B-B14F-4D97-AF65-F5344CB8AC3E}">
        <p14:creationId xmlns:p14="http://schemas.microsoft.com/office/powerpoint/2010/main" val="129364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28650" y="2871788"/>
            <a:ext cx="78867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
        <p:nvSpPr>
          <p:cNvPr id="1027" name="Title Placeholder 1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3" name="Footer Placeholder 1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914377"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txStyles>
    <p:titleStyle>
      <a:lvl1pPr algn="l" rtl="0" eaLnBrk="1" fontAlgn="base" hangingPunct="1">
        <a:lnSpc>
          <a:spcPct val="90000"/>
        </a:lnSpc>
        <a:spcBef>
          <a:spcPct val="0"/>
        </a:spcBef>
        <a:spcAft>
          <a:spcPct val="0"/>
        </a:spcAft>
        <a:defRPr sz="4400" kern="1200">
          <a:solidFill>
            <a:srgbClr val="37394C"/>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rgbClr val="37394C"/>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rgbClr val="37394C"/>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rgbClr val="37394C"/>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PucZMauWmMo"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PucZMauWmMo"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tide.uk.net/join_tide/experiences-stories/rachaels-reflections-story/"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36.xml"/><Relationship Id="rId1" Type="http://schemas.openxmlformats.org/officeDocument/2006/relationships/slideLayout" Target="../slideLayouts/slideLayout10.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10.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37.xml"/><Relationship Id="rId1" Type="http://schemas.openxmlformats.org/officeDocument/2006/relationships/slideLayout" Target="../slideLayouts/slideLayout10.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7.xml"/><Relationship Id="rId1" Type="http://schemas.openxmlformats.org/officeDocument/2006/relationships/slideLayout" Target="../slideLayouts/slideLayout10.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8.xml"/><Relationship Id="rId1" Type="http://schemas.openxmlformats.org/officeDocument/2006/relationships/slideLayout" Target="../slideLayouts/slideLayout10.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9.xml"/><Relationship Id="rId1" Type="http://schemas.openxmlformats.org/officeDocument/2006/relationships/slideLayout" Target="../slideLayouts/slideLayout10.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50.xml"/><Relationship Id="rId1" Type="http://schemas.openxmlformats.org/officeDocument/2006/relationships/slideLayout" Target="../slideLayouts/slideLayout10.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52.xml"/><Relationship Id="rId1" Type="http://schemas.openxmlformats.org/officeDocument/2006/relationships/slideLayout" Target="../slideLayouts/slideLayout10.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ubtitle 1"/>
          <p:cNvSpPr>
            <a:spLocks noGrp="1"/>
          </p:cNvSpPr>
          <p:nvPr>
            <p:ph type="subTitle" idx="1"/>
          </p:nvPr>
        </p:nvSpPr>
        <p:spPr>
          <a:xfrm>
            <a:off x="453390" y="3502025"/>
            <a:ext cx="4263390" cy="860742"/>
          </a:xfrm>
        </p:spPr>
        <p:txBody>
          <a:bodyPr>
            <a:normAutofit/>
          </a:bodyPr>
          <a:lstStyle/>
          <a:p>
            <a:r>
              <a:rPr lang="cy-GB" altLang="x-none" sz="1900" noProof="1">
                <a:solidFill>
                  <a:schemeClr val="bg1"/>
                </a:solidFill>
              </a:rPr>
              <a:t>Adnodd B – Sleidiau Hyfforddi</a:t>
            </a:r>
          </a:p>
          <a:p>
            <a:r>
              <a:rPr lang="en-GB" sz="1900" dirty="0">
                <a:solidFill>
                  <a:schemeClr val="bg1"/>
                </a:solidFill>
              </a:rPr>
              <a:t>Resource B – Training Slides</a:t>
            </a:r>
          </a:p>
          <a:p>
            <a:endParaRPr lang="cy-GB" altLang="x-none" noProof="1"/>
          </a:p>
        </p:txBody>
      </p:sp>
      <p:sp>
        <p:nvSpPr>
          <p:cNvPr id="20482" name="Title 2"/>
          <p:cNvSpPr>
            <a:spLocks noGrp="1"/>
          </p:cNvSpPr>
          <p:nvPr>
            <p:ph type="title"/>
          </p:nvPr>
        </p:nvSpPr>
        <p:spPr>
          <a:xfrm>
            <a:off x="453390" y="1521778"/>
            <a:ext cx="6991350" cy="1663382"/>
          </a:xfrm>
        </p:spPr>
        <p:txBody>
          <a:bodyPr>
            <a:normAutofit/>
          </a:bodyPr>
          <a:lstStyle/>
          <a:p>
            <a:r>
              <a:rPr lang="cy-GB" dirty="0"/>
              <a:t>Asesu Anghenion Cymorth Gofalwyr </a:t>
            </a:r>
            <a:br>
              <a:rPr lang="cy-GB" dirty="0"/>
            </a:br>
            <a:br>
              <a:rPr lang="cy-GB" dirty="0"/>
            </a:br>
            <a:r>
              <a:rPr lang="en-GB" dirty="0"/>
              <a:t>Assessing Carers Support Needs</a:t>
            </a:r>
            <a:br>
              <a:rPr lang="en-GB" dirty="0"/>
            </a:br>
            <a:endParaRPr lang="x-none" altLang="x-none" dirty="0"/>
          </a:p>
        </p:txBody>
      </p:sp>
      <p:sp>
        <p:nvSpPr>
          <p:cNvPr id="20483" name="Text Placeholder 3"/>
          <p:cNvSpPr>
            <a:spLocks noGrp="1"/>
          </p:cNvSpPr>
          <p:nvPr>
            <p:ph type="body" sz="quarter" idx="13"/>
          </p:nvPr>
        </p:nvSpPr>
        <p:spPr>
          <a:xfrm>
            <a:off x="453390" y="5422582"/>
            <a:ext cx="5314950" cy="860742"/>
          </a:xfrm>
        </p:spPr>
        <p:txBody>
          <a:bodyPr>
            <a:normAutofit/>
          </a:bodyPr>
          <a:lstStyle/>
          <a:p>
            <a:r>
              <a:rPr lang="cy-GB" altLang="x-none" sz="2200" noProof="1"/>
              <a:t>Dysg a Datblygiad y Gweithlu</a:t>
            </a:r>
          </a:p>
          <a:p>
            <a:r>
              <a:rPr lang="en-GB" sz="2200" dirty="0"/>
              <a:t>Workforce learning and development</a:t>
            </a:r>
          </a:p>
          <a:p>
            <a:endParaRPr lang="cy-GB" altLang="x-none" sz="2200" noProof="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BBCB8-E45B-49AD-9122-3B472DE042B8}"/>
              </a:ext>
            </a:extLst>
          </p:cNvPr>
          <p:cNvSpPr>
            <a:spLocks noGrp="1"/>
          </p:cNvSpPr>
          <p:nvPr>
            <p:ph type="title"/>
          </p:nvPr>
        </p:nvSpPr>
        <p:spPr>
          <a:xfrm>
            <a:off x="623888" y="390607"/>
            <a:ext cx="3678289" cy="913538"/>
          </a:xfrm>
        </p:spPr>
        <p:txBody>
          <a:bodyPr>
            <a:normAutofit/>
          </a:bodyPr>
          <a:lstStyle/>
          <a:p>
            <a:r>
              <a:rPr lang="cy-GB" dirty="0"/>
              <a:t>Goblygiadau ar gyfer cymorth i ofalwyr</a:t>
            </a:r>
          </a:p>
        </p:txBody>
      </p:sp>
      <p:sp>
        <p:nvSpPr>
          <p:cNvPr id="3" name="Text Placeholder 2">
            <a:extLst>
              <a:ext uri="{FF2B5EF4-FFF2-40B4-BE49-F238E27FC236}">
                <a16:creationId xmlns:a16="http://schemas.microsoft.com/office/drawing/2014/main" id="{D3CF22E1-B8B2-46EE-8A70-11DE376154EA}"/>
              </a:ext>
            </a:extLst>
          </p:cNvPr>
          <p:cNvSpPr>
            <a:spLocks noGrp="1"/>
          </p:cNvSpPr>
          <p:nvPr>
            <p:ph type="body" sz="quarter" idx="11"/>
          </p:nvPr>
        </p:nvSpPr>
        <p:spPr/>
        <p:txBody>
          <a:bodyPr/>
          <a:lstStyle/>
          <a:p>
            <a:r>
              <a:rPr lang="en-GB" dirty="0"/>
              <a:t>Implications for carer support</a:t>
            </a:r>
          </a:p>
        </p:txBody>
      </p:sp>
      <p:graphicFrame>
        <p:nvGraphicFramePr>
          <p:cNvPr id="7" name="Content Placeholder 4">
            <a:extLst>
              <a:ext uri="{FF2B5EF4-FFF2-40B4-BE49-F238E27FC236}">
                <a16:creationId xmlns:a16="http://schemas.microsoft.com/office/drawing/2014/main" id="{8422DCCC-D5E8-D94E-BA6D-9595CF3605AA}"/>
              </a:ext>
            </a:extLst>
          </p:cNvPr>
          <p:cNvGraphicFramePr>
            <a:graphicFrameLocks/>
          </p:cNvGraphicFramePr>
          <p:nvPr>
            <p:extLst>
              <p:ext uri="{D42A27DB-BD31-4B8C-83A1-F6EECF244321}">
                <p14:modId xmlns:p14="http://schemas.microsoft.com/office/powerpoint/2010/main" val="310817102"/>
              </p:ext>
            </p:extLst>
          </p:nvPr>
        </p:nvGraphicFramePr>
        <p:xfrm>
          <a:off x="4663440" y="1304145"/>
          <a:ext cx="4049710" cy="4730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FD0728D4-0256-41B7-9B00-0FC1C48A07F9}"/>
              </a:ext>
            </a:extLst>
          </p:cNvPr>
          <p:cNvGraphicFramePr/>
          <p:nvPr>
            <p:extLst>
              <p:ext uri="{D42A27DB-BD31-4B8C-83A1-F6EECF244321}">
                <p14:modId xmlns:p14="http://schemas.microsoft.com/office/powerpoint/2010/main" val="4111468863"/>
              </p:ext>
            </p:extLst>
          </p:nvPr>
        </p:nvGraphicFramePr>
        <p:xfrm>
          <a:off x="430850" y="1026160"/>
          <a:ext cx="3958270" cy="53238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42468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9DDF6-5ECD-4860-86D5-23D456F3F60B}"/>
              </a:ext>
            </a:extLst>
          </p:cNvPr>
          <p:cNvSpPr>
            <a:spLocks noGrp="1"/>
          </p:cNvSpPr>
          <p:nvPr>
            <p:ph type="title"/>
          </p:nvPr>
        </p:nvSpPr>
        <p:spPr/>
        <p:txBody>
          <a:bodyPr>
            <a:normAutofit fontScale="90000"/>
          </a:bodyPr>
          <a:lstStyle/>
          <a:p>
            <a:r>
              <a:rPr lang="cy-GB" dirty="0"/>
              <a:t>Dynodi (adnabod) gofalwyr</a:t>
            </a:r>
            <a:br>
              <a:rPr lang="cy-GB" dirty="0"/>
            </a:br>
            <a:endParaRPr lang="en-GB" dirty="0"/>
          </a:p>
        </p:txBody>
      </p:sp>
      <p:sp>
        <p:nvSpPr>
          <p:cNvPr id="3" name="Text Placeholder 2">
            <a:extLst>
              <a:ext uri="{FF2B5EF4-FFF2-40B4-BE49-F238E27FC236}">
                <a16:creationId xmlns:a16="http://schemas.microsoft.com/office/drawing/2014/main" id="{3051EDF4-B3F4-43CE-9166-20FC329D5CD2}"/>
              </a:ext>
            </a:extLst>
          </p:cNvPr>
          <p:cNvSpPr>
            <a:spLocks noGrp="1"/>
          </p:cNvSpPr>
          <p:nvPr>
            <p:ph type="body" sz="quarter" idx="10"/>
          </p:nvPr>
        </p:nvSpPr>
        <p:spPr/>
        <p:txBody>
          <a:bodyPr/>
          <a:lstStyle/>
          <a:p>
            <a:r>
              <a:rPr lang="en-GB" dirty="0"/>
              <a:t>Identifying carers</a:t>
            </a:r>
          </a:p>
          <a:p>
            <a:endParaRPr lang="cy-GB" dirty="0"/>
          </a:p>
        </p:txBody>
      </p:sp>
      <p:sp>
        <p:nvSpPr>
          <p:cNvPr id="4" name="Text Placeholder 3">
            <a:extLst>
              <a:ext uri="{FF2B5EF4-FFF2-40B4-BE49-F238E27FC236}">
                <a16:creationId xmlns:a16="http://schemas.microsoft.com/office/drawing/2014/main" id="{9AC8FF7D-56C0-417B-901D-837D223FC77E}"/>
              </a:ext>
            </a:extLst>
          </p:cNvPr>
          <p:cNvSpPr>
            <a:spLocks noGrp="1"/>
          </p:cNvSpPr>
          <p:nvPr>
            <p:ph type="body" sz="quarter" idx="11"/>
          </p:nvPr>
        </p:nvSpPr>
        <p:spPr/>
        <p:txBody>
          <a:bodyPr/>
          <a:lstStyle/>
          <a:p>
            <a:r>
              <a:rPr lang="en-GB" u="sng" dirty="0">
                <a:ea typeface="Calibri" panose="020F0502020204030204" pitchFamily="34" charset="0"/>
                <a:hlinkClick r:id="rId3">
                  <a:extLst>
                    <a:ext uri="{A12FA001-AC4F-418D-AE19-62706E023703}">
                      <ahyp:hlinkClr xmlns:ahyp="http://schemas.microsoft.com/office/drawing/2018/hyperlinkcolor" xmlns="" val="tx"/>
                    </a:ext>
                  </a:extLst>
                </a:hlinkClick>
              </a:rPr>
              <a:t>Ffilm</a:t>
            </a:r>
            <a:r>
              <a:rPr lang="en-GB" u="sng" dirty="0">
                <a:ea typeface="Calibri" panose="020F0502020204030204" pitchFamily="34" charset="0"/>
              </a:rPr>
              <a:t> </a:t>
            </a:r>
            <a:r>
              <a:rPr lang="en-GB" dirty="0">
                <a:ea typeface="Calibri" panose="020F0502020204030204" pitchFamily="34" charset="0"/>
              </a:rPr>
              <a:t>– </a:t>
            </a:r>
            <a:r>
              <a:rPr lang="cy-GB" dirty="0"/>
              <a:t>Muhammed, gŵr yn siarad am ei rôl fel gofalwr a pha mor hir bu’n ofalwr cyn dynodi ei hun fel gofalwr</a:t>
            </a:r>
            <a:endParaRPr lang="en-GB" dirty="0">
              <a:ea typeface="Calibri" panose="020F0502020204030204" pitchFamily="34" charset="0"/>
            </a:endParaRPr>
          </a:p>
          <a:p>
            <a:endParaRPr lang="en-GB" dirty="0"/>
          </a:p>
        </p:txBody>
      </p:sp>
      <p:sp>
        <p:nvSpPr>
          <p:cNvPr id="5" name="Text Placeholder 4">
            <a:extLst>
              <a:ext uri="{FF2B5EF4-FFF2-40B4-BE49-F238E27FC236}">
                <a16:creationId xmlns:a16="http://schemas.microsoft.com/office/drawing/2014/main" id="{42D4B231-D770-40F4-BF58-E26A532A760A}"/>
              </a:ext>
            </a:extLst>
          </p:cNvPr>
          <p:cNvSpPr>
            <a:spLocks noGrp="1"/>
          </p:cNvSpPr>
          <p:nvPr>
            <p:ph type="body" sz="quarter" idx="12"/>
          </p:nvPr>
        </p:nvSpPr>
        <p:spPr/>
        <p:txBody>
          <a:bodyPr/>
          <a:lstStyle/>
          <a:p>
            <a:r>
              <a:rPr lang="en-GB" u="sng" dirty="0">
                <a:ea typeface="Calibri" panose="020F0502020204030204" pitchFamily="34" charset="0"/>
                <a:hlinkClick r:id="rId3">
                  <a:extLst>
                    <a:ext uri="{A12FA001-AC4F-418D-AE19-62706E023703}">
                      <ahyp:hlinkClr xmlns:ahyp="http://schemas.microsoft.com/office/drawing/2018/hyperlinkcolor" xmlns="" val="tx"/>
                    </a:ext>
                  </a:extLst>
                </a:hlinkClick>
              </a:rPr>
              <a:t>Film</a:t>
            </a:r>
            <a:r>
              <a:rPr lang="en-GB" u="sng" dirty="0">
                <a:ea typeface="Calibri" panose="020F0502020204030204" pitchFamily="34" charset="0"/>
              </a:rPr>
              <a:t> </a:t>
            </a:r>
            <a:r>
              <a:rPr lang="en-GB" dirty="0">
                <a:ea typeface="Calibri" panose="020F0502020204030204" pitchFamily="34" charset="0"/>
              </a:rPr>
              <a:t>– Muhammed, a gentleman talking about his role as a carer and how long he was a carer before identifying himself as one</a:t>
            </a:r>
          </a:p>
          <a:p>
            <a:endParaRPr lang="en-GB" dirty="0"/>
          </a:p>
        </p:txBody>
      </p:sp>
    </p:spTree>
    <p:extLst>
      <p:ext uri="{BB962C8B-B14F-4D97-AF65-F5344CB8AC3E}">
        <p14:creationId xmlns:p14="http://schemas.microsoft.com/office/powerpoint/2010/main" val="2341257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9DDF6-5ECD-4860-86D5-23D456F3F60B}"/>
              </a:ext>
            </a:extLst>
          </p:cNvPr>
          <p:cNvSpPr>
            <a:spLocks noGrp="1"/>
          </p:cNvSpPr>
          <p:nvPr>
            <p:ph type="title"/>
          </p:nvPr>
        </p:nvSpPr>
        <p:spPr/>
        <p:txBody>
          <a:bodyPr>
            <a:normAutofit fontScale="90000"/>
          </a:bodyPr>
          <a:lstStyle/>
          <a:p>
            <a:r>
              <a:rPr lang="cy-GB" dirty="0"/>
              <a:t>Dynodi (adnabod) gofalwyr</a:t>
            </a:r>
            <a:br>
              <a:rPr lang="cy-GB" dirty="0"/>
            </a:br>
            <a:endParaRPr lang="en-GB" dirty="0"/>
          </a:p>
        </p:txBody>
      </p:sp>
      <p:sp>
        <p:nvSpPr>
          <p:cNvPr id="3" name="Text Placeholder 2">
            <a:extLst>
              <a:ext uri="{FF2B5EF4-FFF2-40B4-BE49-F238E27FC236}">
                <a16:creationId xmlns:a16="http://schemas.microsoft.com/office/drawing/2014/main" id="{3051EDF4-B3F4-43CE-9166-20FC329D5CD2}"/>
              </a:ext>
            </a:extLst>
          </p:cNvPr>
          <p:cNvSpPr>
            <a:spLocks noGrp="1"/>
          </p:cNvSpPr>
          <p:nvPr>
            <p:ph type="body" sz="quarter" idx="10"/>
          </p:nvPr>
        </p:nvSpPr>
        <p:spPr/>
        <p:txBody>
          <a:bodyPr/>
          <a:lstStyle/>
          <a:p>
            <a:r>
              <a:rPr lang="en-GB" dirty="0"/>
              <a:t>Identifying carers</a:t>
            </a:r>
          </a:p>
          <a:p>
            <a:endParaRPr lang="cy-GB" dirty="0"/>
          </a:p>
        </p:txBody>
      </p:sp>
      <p:sp>
        <p:nvSpPr>
          <p:cNvPr id="4" name="Text Placeholder 3">
            <a:extLst>
              <a:ext uri="{FF2B5EF4-FFF2-40B4-BE49-F238E27FC236}">
                <a16:creationId xmlns:a16="http://schemas.microsoft.com/office/drawing/2014/main" id="{9AC8FF7D-56C0-417B-901D-837D223FC77E}"/>
              </a:ext>
            </a:extLst>
          </p:cNvPr>
          <p:cNvSpPr>
            <a:spLocks noGrp="1"/>
          </p:cNvSpPr>
          <p:nvPr>
            <p:ph type="body" sz="quarter" idx="11"/>
          </p:nvPr>
        </p:nvSpPr>
        <p:spPr/>
        <p:txBody>
          <a:bodyPr/>
          <a:lstStyle/>
          <a:p>
            <a:r>
              <a:rPr lang="en-GB" u="sng" dirty="0">
                <a:ea typeface="Calibri" panose="020F0502020204030204" pitchFamily="34" charset="0"/>
                <a:hlinkClick r:id="rId3">
                  <a:extLst>
                    <a:ext uri="{A12FA001-AC4F-418D-AE19-62706E023703}">
                      <ahyp:hlinkClr xmlns:ahyp="http://schemas.microsoft.com/office/drawing/2018/hyperlinkcolor" xmlns="" val="tx"/>
                    </a:ext>
                  </a:extLst>
                </a:hlinkClick>
              </a:rPr>
              <a:t>Ffilm</a:t>
            </a:r>
            <a:r>
              <a:rPr lang="en-GB" u="sng" dirty="0">
                <a:ea typeface="Calibri" panose="020F0502020204030204" pitchFamily="34" charset="0"/>
              </a:rPr>
              <a:t> </a:t>
            </a:r>
            <a:r>
              <a:rPr lang="en-GB" dirty="0">
                <a:ea typeface="Calibri" panose="020F0502020204030204" pitchFamily="34" charset="0"/>
              </a:rPr>
              <a:t>– </a:t>
            </a:r>
            <a:r>
              <a:rPr lang="cy-GB" dirty="0"/>
              <a:t>Gofalwr ifanc yn siarad am ei Nain/Mamgu â dementia y bu’n gofalu amdani heb sylweddoli ei bod hi ei hunan yn ofalwr ifanc</a:t>
            </a:r>
            <a:endParaRPr lang="en-GB" dirty="0">
              <a:ea typeface="Calibri" panose="020F0502020204030204" pitchFamily="34" charset="0"/>
            </a:endParaRPr>
          </a:p>
          <a:p>
            <a:endParaRPr lang="en-GB" dirty="0"/>
          </a:p>
        </p:txBody>
      </p:sp>
      <p:sp>
        <p:nvSpPr>
          <p:cNvPr id="5" name="Text Placeholder 4">
            <a:extLst>
              <a:ext uri="{FF2B5EF4-FFF2-40B4-BE49-F238E27FC236}">
                <a16:creationId xmlns:a16="http://schemas.microsoft.com/office/drawing/2014/main" id="{42D4B231-D770-40F4-BF58-E26A532A760A}"/>
              </a:ext>
            </a:extLst>
          </p:cNvPr>
          <p:cNvSpPr>
            <a:spLocks noGrp="1"/>
          </p:cNvSpPr>
          <p:nvPr>
            <p:ph type="body" sz="quarter" idx="12"/>
          </p:nvPr>
        </p:nvSpPr>
        <p:spPr/>
        <p:txBody>
          <a:bodyPr/>
          <a:lstStyle/>
          <a:p>
            <a:r>
              <a:rPr lang="en-GB" u="sng" dirty="0">
                <a:ea typeface="Calibri" panose="020F0502020204030204" pitchFamily="34" charset="0"/>
                <a:hlinkClick r:id="rId4">
                  <a:extLst>
                    <a:ext uri="{A12FA001-AC4F-418D-AE19-62706E023703}">
                      <ahyp:hlinkClr xmlns:ahyp="http://schemas.microsoft.com/office/drawing/2018/hyperlinkcolor" xmlns="" val="tx"/>
                    </a:ext>
                  </a:extLst>
                </a:hlinkClick>
              </a:rPr>
              <a:t>Film</a:t>
            </a:r>
            <a:r>
              <a:rPr lang="en-GB" u="sng" dirty="0">
                <a:ea typeface="Calibri" panose="020F0502020204030204" pitchFamily="34" charset="0"/>
              </a:rPr>
              <a:t> </a:t>
            </a:r>
            <a:r>
              <a:rPr lang="en-GB" dirty="0">
                <a:ea typeface="Calibri" panose="020F0502020204030204" pitchFamily="34" charset="0"/>
              </a:rPr>
              <a:t>– A young carer talking about her Nan with dementia who she cared for without realising she was a young carer</a:t>
            </a:r>
          </a:p>
          <a:p>
            <a:endParaRPr lang="en-GB" dirty="0"/>
          </a:p>
        </p:txBody>
      </p:sp>
    </p:spTree>
    <p:extLst>
      <p:ext uri="{BB962C8B-B14F-4D97-AF65-F5344CB8AC3E}">
        <p14:creationId xmlns:p14="http://schemas.microsoft.com/office/powerpoint/2010/main" val="2362945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7FB47-61F8-4C2F-8048-F97DCF7C2C46}"/>
              </a:ext>
            </a:extLst>
          </p:cNvPr>
          <p:cNvSpPr>
            <a:spLocks noGrp="1"/>
          </p:cNvSpPr>
          <p:nvPr>
            <p:ph type="title"/>
          </p:nvPr>
        </p:nvSpPr>
        <p:spPr>
          <a:xfrm>
            <a:off x="628983" y="365127"/>
            <a:ext cx="3681080" cy="1031283"/>
          </a:xfrm>
        </p:spPr>
        <p:txBody>
          <a:bodyPr>
            <a:normAutofit fontScale="90000"/>
          </a:bodyPr>
          <a:lstStyle/>
          <a:p>
            <a:r>
              <a:rPr lang="cy-GB" dirty="0"/>
              <a:t>Hawliau gofalwyr i asesiad</a:t>
            </a:r>
            <a:br>
              <a:rPr lang="cy-GB" dirty="0"/>
            </a:br>
            <a:endParaRPr lang="en-GB" dirty="0"/>
          </a:p>
        </p:txBody>
      </p:sp>
      <p:sp>
        <p:nvSpPr>
          <p:cNvPr id="3" name="Text Placeholder 2">
            <a:extLst>
              <a:ext uri="{FF2B5EF4-FFF2-40B4-BE49-F238E27FC236}">
                <a16:creationId xmlns:a16="http://schemas.microsoft.com/office/drawing/2014/main" id="{B247C296-8512-4F1B-B8D0-9D6B152D3D6C}"/>
              </a:ext>
            </a:extLst>
          </p:cNvPr>
          <p:cNvSpPr>
            <a:spLocks noGrp="1"/>
          </p:cNvSpPr>
          <p:nvPr>
            <p:ph type="body" sz="quarter" idx="10"/>
          </p:nvPr>
        </p:nvSpPr>
        <p:spPr/>
        <p:txBody>
          <a:bodyPr/>
          <a:lstStyle/>
          <a:p>
            <a:r>
              <a:rPr lang="en-GB" dirty="0"/>
              <a:t>Carers rights to an assessment </a:t>
            </a:r>
          </a:p>
          <a:p>
            <a:endParaRPr lang="cy-GB" dirty="0"/>
          </a:p>
        </p:txBody>
      </p:sp>
      <p:sp>
        <p:nvSpPr>
          <p:cNvPr id="4" name="Text Placeholder 3">
            <a:extLst>
              <a:ext uri="{FF2B5EF4-FFF2-40B4-BE49-F238E27FC236}">
                <a16:creationId xmlns:a16="http://schemas.microsoft.com/office/drawing/2014/main" id="{A9F56E95-8928-4D97-AEEE-F45584EC0C37}"/>
              </a:ext>
            </a:extLst>
          </p:cNvPr>
          <p:cNvSpPr>
            <a:spLocks noGrp="1"/>
          </p:cNvSpPr>
          <p:nvPr>
            <p:ph type="body" sz="quarter" idx="11"/>
          </p:nvPr>
        </p:nvSpPr>
        <p:spPr/>
        <p:txBody>
          <a:bodyPr>
            <a:normAutofit fontScale="92500" lnSpcReduction="10000"/>
          </a:bodyPr>
          <a:lstStyle/>
          <a:p>
            <a:r>
              <a:rPr lang="cy-GB" u="sng" dirty="0"/>
              <a:t>Rhaid</a:t>
            </a:r>
            <a:r>
              <a:rPr lang="cy-GB" i="1" dirty="0"/>
              <a:t> </a:t>
            </a:r>
            <a:r>
              <a:rPr lang="cy-GB" dirty="0"/>
              <a:t>i gynghorau lleol gynnig asesiad i unrhyw ofalwr os yw’n amlwg i’r awdurdod bod angen cymorth ar y gofalwr  </a:t>
            </a:r>
            <a:r>
              <a:rPr lang="en-GB" dirty="0">
                <a:ea typeface="Calibri" panose="020F0502020204030204" pitchFamily="34" charset="0"/>
                <a:cs typeface="Times New Roman" panose="02020603050405020304" pitchFamily="18" charset="0"/>
              </a:rPr>
              <a:t>  </a:t>
            </a:r>
          </a:p>
          <a:p>
            <a:r>
              <a:rPr lang="cy-GB" dirty="0"/>
              <a:t>Mae dyletswydd i asesu anghenion gofalwr waeth beth fo lefel y cymorth sydd ei angen ar ofalwr neu adnoddau ariannol sydd ganddyn nhw neu adnoddau ariannol y person sydd angen gofal</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5" name="Text Placeholder 4">
            <a:extLst>
              <a:ext uri="{FF2B5EF4-FFF2-40B4-BE49-F238E27FC236}">
                <a16:creationId xmlns:a16="http://schemas.microsoft.com/office/drawing/2014/main" id="{3E16E2A5-F973-4A19-958B-D27E3F3BD62F}"/>
              </a:ext>
            </a:extLst>
          </p:cNvPr>
          <p:cNvSpPr>
            <a:spLocks noGrp="1"/>
          </p:cNvSpPr>
          <p:nvPr>
            <p:ph type="body" sz="quarter" idx="12"/>
          </p:nvPr>
        </p:nvSpPr>
        <p:spPr/>
        <p:txBody>
          <a:bodyPr>
            <a:normAutofit fontScale="92500" lnSpcReduction="20000"/>
          </a:bodyPr>
          <a:lstStyle/>
          <a:p>
            <a:r>
              <a:rPr lang="en-GB" dirty="0">
                <a:ea typeface="Calibri" panose="020F0502020204030204" pitchFamily="34" charset="0"/>
                <a:cs typeface="Times New Roman" panose="02020603050405020304" pitchFamily="18" charset="0"/>
              </a:rPr>
              <a:t>Local councils </a:t>
            </a:r>
            <a:r>
              <a:rPr lang="en-GB" u="sng" dirty="0">
                <a:ea typeface="Calibri" panose="020F0502020204030204" pitchFamily="34" charset="0"/>
                <a:cs typeface="Times New Roman" panose="02020603050405020304" pitchFamily="18" charset="0"/>
              </a:rPr>
              <a:t>must</a:t>
            </a:r>
            <a:r>
              <a:rPr lang="en-GB" dirty="0">
                <a:ea typeface="Calibri" panose="020F0502020204030204" pitchFamily="34" charset="0"/>
                <a:cs typeface="Times New Roman" panose="02020603050405020304" pitchFamily="18" charset="0"/>
              </a:rPr>
              <a:t> offer an assessment to any carer where it appears to the authority that the carer may have needs for support  </a:t>
            </a:r>
          </a:p>
          <a:p>
            <a:r>
              <a:rPr lang="en-GB" dirty="0">
                <a:ea typeface="Calibri" panose="020F0502020204030204" pitchFamily="34" charset="0"/>
                <a:cs typeface="Times New Roman" panose="02020603050405020304" pitchFamily="18" charset="0"/>
              </a:rPr>
              <a:t>The duty to assess a carer’s needs is irrespective of the level of support the carer needs or the financial resources they have or the financial resources of the person needing care</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00678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AA32D-918D-4D67-8F9F-FE5147A6BEAF}"/>
              </a:ext>
            </a:extLst>
          </p:cNvPr>
          <p:cNvSpPr>
            <a:spLocks noGrp="1"/>
          </p:cNvSpPr>
          <p:nvPr>
            <p:ph type="title"/>
          </p:nvPr>
        </p:nvSpPr>
        <p:spPr/>
        <p:txBody>
          <a:bodyPr>
            <a:normAutofit fontScale="90000"/>
          </a:bodyPr>
          <a:lstStyle/>
          <a:p>
            <a:r>
              <a:rPr lang="cy-GB" dirty="0"/>
              <a:t>Hawliau gofalwyr i asesiad (parhad)</a:t>
            </a:r>
            <a:br>
              <a:rPr lang="en-GB" dirty="0"/>
            </a:br>
            <a:endParaRPr lang="en-GB" dirty="0"/>
          </a:p>
        </p:txBody>
      </p:sp>
      <p:sp>
        <p:nvSpPr>
          <p:cNvPr id="3" name="Text Placeholder 2">
            <a:extLst>
              <a:ext uri="{FF2B5EF4-FFF2-40B4-BE49-F238E27FC236}">
                <a16:creationId xmlns:a16="http://schemas.microsoft.com/office/drawing/2014/main" id="{446ECC38-45F3-43E8-B7A5-1F4B5E9998CD}"/>
              </a:ext>
            </a:extLst>
          </p:cNvPr>
          <p:cNvSpPr>
            <a:spLocks noGrp="1"/>
          </p:cNvSpPr>
          <p:nvPr>
            <p:ph type="body" sz="quarter" idx="10"/>
          </p:nvPr>
        </p:nvSpPr>
        <p:spPr/>
        <p:txBody>
          <a:bodyPr/>
          <a:lstStyle/>
          <a:p>
            <a:r>
              <a:rPr lang="en-GB" dirty="0"/>
              <a:t>Carer’s rights to an assessment (cont’d)</a:t>
            </a:r>
          </a:p>
          <a:p>
            <a:endParaRPr lang="en-GB" dirty="0"/>
          </a:p>
        </p:txBody>
      </p:sp>
      <p:sp>
        <p:nvSpPr>
          <p:cNvPr id="4" name="Text Placeholder 3">
            <a:extLst>
              <a:ext uri="{FF2B5EF4-FFF2-40B4-BE49-F238E27FC236}">
                <a16:creationId xmlns:a16="http://schemas.microsoft.com/office/drawing/2014/main" id="{BC26FD65-B1CE-43A2-8DA1-A451918CB91E}"/>
              </a:ext>
            </a:extLst>
          </p:cNvPr>
          <p:cNvSpPr>
            <a:spLocks noGrp="1"/>
          </p:cNvSpPr>
          <p:nvPr>
            <p:ph type="body" sz="quarter" idx="11"/>
          </p:nvPr>
        </p:nvSpPr>
        <p:spPr/>
        <p:txBody>
          <a:bodyPr>
            <a:normAutofit/>
          </a:bodyPr>
          <a:lstStyle/>
          <a:p>
            <a:r>
              <a:rPr lang="cy-GB" dirty="0"/>
              <a:t>Rhaid i anghenion gofalwr gynnwys asesiad o i ba raddau y gall y gofalwr ddarparu ac y mae'n fodlon i ddarparu (a pharhau i ddarparu) y gofal</a:t>
            </a:r>
            <a:endParaRPr lang="en-GB" dirty="0"/>
          </a:p>
          <a:p>
            <a:endParaRPr lang="en-GB" dirty="0"/>
          </a:p>
        </p:txBody>
      </p:sp>
      <p:sp>
        <p:nvSpPr>
          <p:cNvPr id="5" name="Text Placeholder 4">
            <a:extLst>
              <a:ext uri="{FF2B5EF4-FFF2-40B4-BE49-F238E27FC236}">
                <a16:creationId xmlns:a16="http://schemas.microsoft.com/office/drawing/2014/main" id="{249C3C63-2BE0-4152-B1B7-28A90233BE05}"/>
              </a:ext>
            </a:extLst>
          </p:cNvPr>
          <p:cNvSpPr>
            <a:spLocks noGrp="1"/>
          </p:cNvSpPr>
          <p:nvPr>
            <p:ph type="body" sz="quarter" idx="12"/>
          </p:nvPr>
        </p:nvSpPr>
        <p:spPr/>
        <p:txBody>
          <a:bodyPr>
            <a:normAutofit/>
          </a:bodyPr>
          <a:lstStyle/>
          <a:p>
            <a:r>
              <a:rPr lang="en-GB" dirty="0"/>
              <a:t>The carers needs assessment must include an assessment of the extent to which the carer is able and willing to provide (and continue providing) the care</a:t>
            </a:r>
          </a:p>
          <a:p>
            <a:endParaRPr lang="en-GB" dirty="0"/>
          </a:p>
        </p:txBody>
      </p:sp>
    </p:spTree>
    <p:extLst>
      <p:ext uri="{BB962C8B-B14F-4D97-AF65-F5344CB8AC3E}">
        <p14:creationId xmlns:p14="http://schemas.microsoft.com/office/powerpoint/2010/main" val="3118736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6898-C331-4950-B4BE-A14C615EF36C}"/>
              </a:ext>
            </a:extLst>
          </p:cNvPr>
          <p:cNvSpPr>
            <a:spLocks noGrp="1"/>
          </p:cNvSpPr>
          <p:nvPr>
            <p:ph type="title"/>
          </p:nvPr>
        </p:nvSpPr>
        <p:spPr/>
        <p:txBody>
          <a:bodyPr>
            <a:normAutofit fontScale="90000"/>
          </a:bodyPr>
          <a:lstStyle/>
          <a:p>
            <a:r>
              <a:rPr lang="cy-GB" dirty="0"/>
              <a:t>Hawliau gofalwyr i asesiad (parhad)</a:t>
            </a:r>
            <a:br>
              <a:rPr lang="en-GB" dirty="0"/>
            </a:br>
            <a:endParaRPr lang="en-GB" dirty="0"/>
          </a:p>
        </p:txBody>
      </p:sp>
      <p:sp>
        <p:nvSpPr>
          <p:cNvPr id="3" name="Text Placeholder 2">
            <a:extLst>
              <a:ext uri="{FF2B5EF4-FFF2-40B4-BE49-F238E27FC236}">
                <a16:creationId xmlns:a16="http://schemas.microsoft.com/office/drawing/2014/main" id="{1ED4EDEF-F688-4B0A-8F50-CBF1D351764D}"/>
              </a:ext>
            </a:extLst>
          </p:cNvPr>
          <p:cNvSpPr>
            <a:spLocks noGrp="1"/>
          </p:cNvSpPr>
          <p:nvPr>
            <p:ph type="body" sz="quarter" idx="10"/>
          </p:nvPr>
        </p:nvSpPr>
        <p:spPr/>
        <p:txBody>
          <a:bodyPr/>
          <a:lstStyle/>
          <a:p>
            <a:r>
              <a:rPr lang="en-GB" dirty="0"/>
              <a:t>Carer’s rights to an assessment (cont’d)</a:t>
            </a:r>
          </a:p>
          <a:p>
            <a:endParaRPr lang="en-GB" dirty="0"/>
          </a:p>
        </p:txBody>
      </p:sp>
      <p:sp>
        <p:nvSpPr>
          <p:cNvPr id="4" name="Text Placeholder 3">
            <a:extLst>
              <a:ext uri="{FF2B5EF4-FFF2-40B4-BE49-F238E27FC236}">
                <a16:creationId xmlns:a16="http://schemas.microsoft.com/office/drawing/2014/main" id="{F7827170-E55A-46C6-BD96-ECC8C70F7004}"/>
              </a:ext>
            </a:extLst>
          </p:cNvPr>
          <p:cNvSpPr>
            <a:spLocks noGrp="1"/>
          </p:cNvSpPr>
          <p:nvPr>
            <p:ph type="body" sz="quarter" idx="11"/>
          </p:nvPr>
        </p:nvSpPr>
        <p:spPr/>
        <p:txBody>
          <a:bodyPr>
            <a:normAutofit lnSpcReduction="10000"/>
          </a:bodyPr>
          <a:lstStyle/>
          <a:p>
            <a:pPr lvl="0"/>
            <a:r>
              <a:rPr lang="cy-GB" dirty="0"/>
              <a:t>Rhaid i’r asesiad ystyried y canlyniad y mae’r gofalwr yn dymuno ei gyflawni</a:t>
            </a:r>
          </a:p>
          <a:p>
            <a:r>
              <a:rPr lang="cy-GB" dirty="0"/>
              <a:t>Os mai plentyn ydy’r gofalwr, rhaid i’r asesiad asesu’r canlyniad y mae’r bobl sydd â chyfrifoldeb o fagu’r plentyn o ofalwr yn dymuno ei gyflawni ar gyfer y plentyn</a:t>
            </a:r>
            <a:r>
              <a:rPr lang="en-GB" sz="2200" dirty="0">
                <a:ea typeface="Calibri" panose="020F0502020204030204" pitchFamily="34" charset="0"/>
              </a:rPr>
              <a:t>  </a:t>
            </a:r>
          </a:p>
          <a:p>
            <a:endParaRPr lang="en-GB" dirty="0"/>
          </a:p>
        </p:txBody>
      </p:sp>
      <p:sp>
        <p:nvSpPr>
          <p:cNvPr id="5" name="Text Placeholder 4">
            <a:extLst>
              <a:ext uri="{FF2B5EF4-FFF2-40B4-BE49-F238E27FC236}">
                <a16:creationId xmlns:a16="http://schemas.microsoft.com/office/drawing/2014/main" id="{C4E0D2BA-087D-4ED8-BEE6-970936E4A6B2}"/>
              </a:ext>
            </a:extLst>
          </p:cNvPr>
          <p:cNvSpPr>
            <a:spLocks noGrp="1"/>
          </p:cNvSpPr>
          <p:nvPr>
            <p:ph type="body" sz="quarter" idx="12"/>
          </p:nvPr>
        </p:nvSpPr>
        <p:spPr/>
        <p:txBody>
          <a:bodyPr>
            <a:normAutofit/>
          </a:bodyPr>
          <a:lstStyle/>
          <a:p>
            <a:r>
              <a:rPr lang="en-GB" sz="2200" dirty="0">
                <a:ea typeface="Calibri" panose="020F0502020204030204" pitchFamily="34" charset="0"/>
              </a:rPr>
              <a:t>The assessment must consider the outcomes the carer wishes to achieve  </a:t>
            </a:r>
          </a:p>
          <a:p>
            <a:r>
              <a:rPr lang="en-GB" sz="2200" dirty="0">
                <a:ea typeface="Calibri" panose="020F0502020204030204" pitchFamily="34" charset="0"/>
              </a:rPr>
              <a:t>If a child is a carer the assessment has to assess the outcomes that the people with parenting responsibility for the child carer wish to achieve for the child</a:t>
            </a:r>
            <a:endParaRPr lang="en-GB" sz="2200" dirty="0"/>
          </a:p>
          <a:p>
            <a:pPr lvl="0"/>
            <a:endParaRPr lang="en-GB" sz="2200" dirty="0">
              <a:ea typeface="Calibri" panose="020F0502020204030204" pitchFamily="34" charset="0"/>
            </a:endParaRPr>
          </a:p>
        </p:txBody>
      </p:sp>
    </p:spTree>
    <p:extLst>
      <p:ext uri="{BB962C8B-B14F-4D97-AF65-F5344CB8AC3E}">
        <p14:creationId xmlns:p14="http://schemas.microsoft.com/office/powerpoint/2010/main" val="1598999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16CA-16FF-493C-99EC-7F69D56E5738}"/>
              </a:ext>
            </a:extLst>
          </p:cNvPr>
          <p:cNvSpPr>
            <a:spLocks noGrp="1"/>
          </p:cNvSpPr>
          <p:nvPr>
            <p:ph type="title"/>
          </p:nvPr>
        </p:nvSpPr>
        <p:spPr>
          <a:xfrm>
            <a:off x="424562" y="247883"/>
            <a:ext cx="4062412" cy="1144499"/>
          </a:xfrm>
        </p:spPr>
        <p:txBody>
          <a:bodyPr>
            <a:normAutofit fontScale="90000"/>
          </a:bodyPr>
          <a:lstStyle/>
          <a:p>
            <a:r>
              <a:rPr lang="cy-GB" dirty="0"/>
              <a:t>Helpu gofalwyr i baratoi – yr hyn y dylen nhw ei wybod cyn ymweliad asesu</a:t>
            </a:r>
            <a:br>
              <a:rPr lang="cy-GB" dirty="0"/>
            </a:br>
            <a:r>
              <a:rPr lang="cy-GB" dirty="0"/>
              <a:t> </a:t>
            </a:r>
            <a:endParaRPr lang="en-GB" dirty="0"/>
          </a:p>
        </p:txBody>
      </p:sp>
      <p:sp>
        <p:nvSpPr>
          <p:cNvPr id="4" name="Picture Placeholder 3">
            <a:extLst>
              <a:ext uri="{FF2B5EF4-FFF2-40B4-BE49-F238E27FC236}">
                <a16:creationId xmlns:a16="http://schemas.microsoft.com/office/drawing/2014/main" id="{40D1A4B4-6408-4147-BAB9-5D88E86FCECC}"/>
              </a:ext>
            </a:extLst>
          </p:cNvPr>
          <p:cNvSpPr>
            <a:spLocks noGrp="1"/>
          </p:cNvSpPr>
          <p:nvPr>
            <p:ph type="pic" sz="quarter" idx="14"/>
          </p:nvPr>
        </p:nvSpPr>
        <p:spPr/>
      </p:sp>
      <p:graphicFrame>
        <p:nvGraphicFramePr>
          <p:cNvPr id="5" name="Content Placeholder 3">
            <a:extLst>
              <a:ext uri="{FF2B5EF4-FFF2-40B4-BE49-F238E27FC236}">
                <a16:creationId xmlns:a16="http://schemas.microsoft.com/office/drawing/2014/main" id="{38882745-DBD5-4FAC-A1E7-93593435A03B}"/>
              </a:ext>
            </a:extLst>
          </p:cNvPr>
          <p:cNvGraphicFramePr>
            <a:graphicFrameLocks/>
          </p:cNvGraphicFramePr>
          <p:nvPr>
            <p:extLst>
              <p:ext uri="{D42A27DB-BD31-4B8C-83A1-F6EECF244321}">
                <p14:modId xmlns:p14="http://schemas.microsoft.com/office/powerpoint/2010/main" val="576259151"/>
              </p:ext>
            </p:extLst>
          </p:nvPr>
        </p:nvGraphicFramePr>
        <p:xfrm>
          <a:off x="786422" y="1662545"/>
          <a:ext cx="7604051" cy="3803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274B159D-B89C-AA49-A076-55B1E4CFC8F2}"/>
              </a:ext>
            </a:extLst>
          </p:cNvPr>
          <p:cNvSpPr txBox="1">
            <a:spLocks/>
          </p:cNvSpPr>
          <p:nvPr/>
        </p:nvSpPr>
        <p:spPr bwMode="auto">
          <a:xfrm>
            <a:off x="4657027" y="247883"/>
            <a:ext cx="4062412" cy="114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90000"/>
          </a:bodyPr>
          <a:lstStyle>
            <a:lvl1pPr algn="l" rtl="0" eaLnBrk="1" fontAlgn="base" hangingPunct="1">
              <a:lnSpc>
                <a:spcPct val="90000"/>
              </a:lnSpc>
              <a:spcBef>
                <a:spcPct val="0"/>
              </a:spcBef>
              <a:spcAft>
                <a:spcPct val="0"/>
              </a:spcAft>
              <a:defRPr sz="2800" kern="120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r>
              <a:rPr lang="en-GB" dirty="0"/>
              <a:t>Helping carers to prepare – what should they know prior to an assessment visit</a:t>
            </a:r>
            <a:endParaRPr lang="en-US" dirty="0"/>
          </a:p>
        </p:txBody>
      </p:sp>
    </p:spTree>
    <p:extLst>
      <p:ext uri="{BB962C8B-B14F-4D97-AF65-F5344CB8AC3E}">
        <p14:creationId xmlns:p14="http://schemas.microsoft.com/office/powerpoint/2010/main" val="2983853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885B9-8243-4C26-9187-046AB2746ABC}"/>
              </a:ext>
            </a:extLst>
          </p:cNvPr>
          <p:cNvSpPr>
            <a:spLocks noGrp="1"/>
          </p:cNvSpPr>
          <p:nvPr>
            <p:ph type="title"/>
          </p:nvPr>
        </p:nvSpPr>
        <p:spPr>
          <a:xfrm>
            <a:off x="623888" y="390606"/>
            <a:ext cx="3955944" cy="1200589"/>
          </a:xfrm>
        </p:spPr>
        <p:txBody>
          <a:bodyPr>
            <a:noAutofit/>
          </a:bodyPr>
          <a:lstStyle/>
          <a:p>
            <a:r>
              <a:rPr lang="cy-GB" sz="2400" dirty="0"/>
              <a:t>Sgwrs am yr hyn sy’n bwysig</a:t>
            </a:r>
            <a:br>
              <a:rPr lang="cy-GB" sz="2400" dirty="0"/>
            </a:br>
            <a:r>
              <a:rPr lang="en-GB" sz="2400" dirty="0"/>
              <a:t>What matters conversation</a:t>
            </a:r>
          </a:p>
        </p:txBody>
      </p:sp>
      <p:sp>
        <p:nvSpPr>
          <p:cNvPr id="3" name="Text Placeholder 2">
            <a:extLst>
              <a:ext uri="{FF2B5EF4-FFF2-40B4-BE49-F238E27FC236}">
                <a16:creationId xmlns:a16="http://schemas.microsoft.com/office/drawing/2014/main" id="{56AD0B0C-3028-4101-8081-C77AB6881E44}"/>
              </a:ext>
            </a:extLst>
          </p:cNvPr>
          <p:cNvSpPr>
            <a:spLocks noGrp="1"/>
          </p:cNvSpPr>
          <p:nvPr>
            <p:ph type="body" idx="1"/>
          </p:nvPr>
        </p:nvSpPr>
        <p:spPr>
          <a:xfrm>
            <a:off x="623888" y="3787139"/>
            <a:ext cx="3678237" cy="1922781"/>
          </a:xfrm>
        </p:spPr>
        <p:txBody>
          <a:bodyPr>
            <a:normAutofit lnSpcReduction="10000"/>
          </a:bodyPr>
          <a:lstStyle/>
          <a:p>
            <a:r>
              <a:rPr lang="en-GB" sz="2000" b="1" i="1" u="sng" kern="0" dirty="0">
                <a:ea typeface="Calibri" panose="020F0502020204030204" pitchFamily="34" charset="0"/>
                <a:cs typeface="Times New Roman" panose="02020603050405020304" pitchFamily="18" charset="0"/>
              </a:rPr>
              <a:t>A what matters conversation</a:t>
            </a:r>
            <a:r>
              <a:rPr lang="en-GB" sz="2000" kern="0" dirty="0">
                <a:ea typeface="Calibri" panose="020F0502020204030204" pitchFamily="34" charset="0"/>
                <a:cs typeface="Times New Roman" panose="02020603050405020304" pitchFamily="18" charset="0"/>
              </a:rPr>
              <a:t>  refers to a skilled practitioner conversation that starts right at the very beginning of </a:t>
            </a:r>
            <a:r>
              <a:rPr lang="en-GB" sz="2000" b="1" i="1" kern="0" dirty="0">
                <a:ea typeface="Calibri" panose="020F0502020204030204" pitchFamily="34" charset="0"/>
                <a:cs typeface="Times New Roman" panose="02020603050405020304" pitchFamily="18" charset="0"/>
              </a:rPr>
              <a:t>any interaction with the carer. </a:t>
            </a:r>
            <a:r>
              <a:rPr lang="en-GB" sz="2000" kern="0" dirty="0">
                <a:ea typeface="Calibri" panose="020F0502020204030204" pitchFamily="34" charset="0"/>
                <a:cs typeface="Times New Roman" panose="02020603050405020304" pitchFamily="18" charset="0"/>
              </a:rPr>
              <a:t>From the front door right to the closure stage</a:t>
            </a:r>
          </a:p>
          <a:p>
            <a:endParaRPr lang="en-GB" sz="2000" dirty="0"/>
          </a:p>
        </p:txBody>
      </p:sp>
      <p:graphicFrame>
        <p:nvGraphicFramePr>
          <p:cNvPr id="9" name="Content Placeholder 3">
            <a:extLst>
              <a:ext uri="{FF2B5EF4-FFF2-40B4-BE49-F238E27FC236}">
                <a16:creationId xmlns:a16="http://schemas.microsoft.com/office/drawing/2014/main" id="{FBAAA918-6235-4D01-8957-A02ACE31CB14}"/>
              </a:ext>
            </a:extLst>
          </p:cNvPr>
          <p:cNvGraphicFramePr>
            <a:graphicFrameLocks/>
          </p:cNvGraphicFramePr>
          <p:nvPr>
            <p:extLst>
              <p:ext uri="{D42A27DB-BD31-4B8C-83A1-F6EECF244321}">
                <p14:modId xmlns:p14="http://schemas.microsoft.com/office/powerpoint/2010/main" val="647770901"/>
              </p:ext>
            </p:extLst>
          </p:nvPr>
        </p:nvGraphicFramePr>
        <p:xfrm>
          <a:off x="4182534" y="101600"/>
          <a:ext cx="4819226" cy="5709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2">
            <a:extLst>
              <a:ext uri="{FF2B5EF4-FFF2-40B4-BE49-F238E27FC236}">
                <a16:creationId xmlns:a16="http://schemas.microsoft.com/office/drawing/2014/main" id="{D3E175A1-0262-474F-87AB-4C68D1DB4EA9}"/>
              </a:ext>
            </a:extLst>
          </p:cNvPr>
          <p:cNvSpPr txBox="1">
            <a:spLocks/>
          </p:cNvSpPr>
          <p:nvPr/>
        </p:nvSpPr>
        <p:spPr bwMode="auto">
          <a:xfrm>
            <a:off x="623887" y="1591195"/>
            <a:ext cx="3678237" cy="170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800" kern="1200">
                <a:solidFill>
                  <a:srgbClr val="37394C"/>
                </a:solidFill>
                <a:latin typeface="+mn-lt"/>
                <a:ea typeface="+mn-ea"/>
                <a:cs typeface="+mn-cs"/>
              </a:defRPr>
            </a:lvl1pPr>
            <a:lvl2pPr marL="457200" indent="0" algn="l" rtl="0" eaLnBrk="1" fontAlgn="base" hangingPunct="1">
              <a:lnSpc>
                <a:spcPct val="90000"/>
              </a:lnSpc>
              <a:spcBef>
                <a:spcPts val="500"/>
              </a:spcBef>
              <a:spcAft>
                <a:spcPct val="0"/>
              </a:spcAft>
              <a:buFont typeface="Arial" charset="0"/>
              <a:buNone/>
              <a:defRPr sz="2000" kern="1200">
                <a:solidFill>
                  <a:schemeClr val="tx1">
                    <a:tint val="75000"/>
                  </a:schemeClr>
                </a:solidFill>
                <a:latin typeface="+mn-lt"/>
                <a:ea typeface="+mn-ea"/>
                <a:cs typeface="+mn-cs"/>
              </a:defRPr>
            </a:lvl2pPr>
            <a:lvl3pPr marL="914400" indent="0" algn="l" rtl="0" eaLnBrk="1" fontAlgn="base" hangingPunct="1">
              <a:lnSpc>
                <a:spcPct val="90000"/>
              </a:lnSpc>
              <a:spcBef>
                <a:spcPts val="500"/>
              </a:spcBef>
              <a:spcAft>
                <a:spcPct val="0"/>
              </a:spcAft>
              <a:buFont typeface="Arial" charset="0"/>
              <a:buNone/>
              <a:defRPr sz="1800" kern="1200">
                <a:solidFill>
                  <a:schemeClr val="tx1">
                    <a:tint val="75000"/>
                  </a:schemeClr>
                </a:solidFill>
                <a:latin typeface="+mn-lt"/>
                <a:ea typeface="+mn-ea"/>
                <a:cs typeface="+mn-cs"/>
              </a:defRPr>
            </a:lvl3pPr>
            <a:lvl4pPr marL="1371600" indent="0" algn="l" rtl="0" eaLnBrk="1" fontAlgn="base" hangingPunct="1">
              <a:lnSpc>
                <a:spcPct val="90000"/>
              </a:lnSpc>
              <a:spcBef>
                <a:spcPts val="500"/>
              </a:spcBef>
              <a:spcAft>
                <a:spcPct val="0"/>
              </a:spcAft>
              <a:buFont typeface="Arial" charset="0"/>
              <a:buNone/>
              <a:defRPr sz="1600" kern="1200">
                <a:solidFill>
                  <a:schemeClr val="tx1">
                    <a:tint val="75000"/>
                  </a:schemeClr>
                </a:solidFill>
                <a:latin typeface="+mn-lt"/>
                <a:ea typeface="+mn-ea"/>
                <a:cs typeface="+mn-cs"/>
              </a:defRPr>
            </a:lvl4pPr>
            <a:lvl5pPr marL="1828800" indent="0" algn="l" rtl="0" eaLnBrk="1" fontAlgn="base" hangingPunct="1">
              <a:lnSpc>
                <a:spcPct val="90000"/>
              </a:lnSpc>
              <a:spcBef>
                <a:spcPts val="500"/>
              </a:spcBef>
              <a:spcAft>
                <a:spcPct val="0"/>
              </a:spcAft>
              <a:buFont typeface="Arial"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914400"/>
            <a:r>
              <a:rPr lang="cy-GB" sz="2000" b="1" i="1" u="sng" dirty="0"/>
              <a:t>Mae sgwrs am yr hyn sy’n bwysig</a:t>
            </a:r>
            <a:r>
              <a:rPr lang="cy-GB" sz="2000" b="1" i="1" dirty="0"/>
              <a:t> </a:t>
            </a:r>
            <a:r>
              <a:rPr lang="cy-GB" sz="2000" dirty="0"/>
              <a:t>yn cyfeirio at sgwrs ymarferydd medrus sy’n cychwyn ar ddechrau </a:t>
            </a:r>
            <a:r>
              <a:rPr lang="cy-GB" sz="2000" b="1" i="1" dirty="0"/>
              <a:t>unrhyw ryngweithiad gyda’r gofalwr</a:t>
            </a:r>
            <a:r>
              <a:rPr lang="cy-GB" sz="2000" dirty="0"/>
              <a:t>. O garreg y drws hyd at y cam olaf</a:t>
            </a:r>
            <a:endParaRPr lang="en-GB" sz="2000" kern="0" dirty="0">
              <a:ea typeface="Calibri" panose="020F0502020204030204" pitchFamily="34" charset="0"/>
              <a:cs typeface="Times New Roman" panose="02020603050405020304" pitchFamily="18" charset="0"/>
            </a:endParaRPr>
          </a:p>
          <a:p>
            <a:pPr defTabSz="914400"/>
            <a:endParaRPr lang="en-GB" sz="2000" dirty="0"/>
          </a:p>
        </p:txBody>
      </p:sp>
    </p:spTree>
    <p:extLst>
      <p:ext uri="{BB962C8B-B14F-4D97-AF65-F5344CB8AC3E}">
        <p14:creationId xmlns:p14="http://schemas.microsoft.com/office/powerpoint/2010/main" val="3614285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0D6E8-DFD3-49BE-BB3F-ABC0E793BB1B}"/>
              </a:ext>
            </a:extLst>
          </p:cNvPr>
          <p:cNvSpPr>
            <a:spLocks noGrp="1"/>
          </p:cNvSpPr>
          <p:nvPr>
            <p:ph type="title"/>
          </p:nvPr>
        </p:nvSpPr>
        <p:spPr>
          <a:xfrm>
            <a:off x="623888" y="390607"/>
            <a:ext cx="5808181" cy="491727"/>
          </a:xfrm>
        </p:spPr>
        <p:txBody>
          <a:bodyPr/>
          <a:lstStyle/>
          <a:p>
            <a:r>
              <a:rPr lang="cy-GB" dirty="0"/>
              <a:t>Eiriolaeth</a:t>
            </a:r>
          </a:p>
        </p:txBody>
      </p:sp>
      <p:sp>
        <p:nvSpPr>
          <p:cNvPr id="4" name="Picture Placeholder 3">
            <a:extLst>
              <a:ext uri="{FF2B5EF4-FFF2-40B4-BE49-F238E27FC236}">
                <a16:creationId xmlns:a16="http://schemas.microsoft.com/office/drawing/2014/main" id="{5F3D16CE-A687-456D-9E1E-26601A81B5A6}"/>
              </a:ext>
            </a:extLst>
          </p:cNvPr>
          <p:cNvSpPr>
            <a:spLocks noGrp="1"/>
          </p:cNvSpPr>
          <p:nvPr>
            <p:ph type="pic" sz="quarter" idx="14"/>
          </p:nvPr>
        </p:nvSpPr>
        <p:spPr>
          <a:xfrm>
            <a:off x="603569" y="1041722"/>
            <a:ext cx="7929119" cy="4534619"/>
          </a:xfrm>
        </p:spPr>
      </p:sp>
      <p:sp>
        <p:nvSpPr>
          <p:cNvPr id="5" name="Rounded Rectangle 11">
            <a:extLst>
              <a:ext uri="{FF2B5EF4-FFF2-40B4-BE49-F238E27FC236}">
                <a16:creationId xmlns:a16="http://schemas.microsoft.com/office/drawing/2014/main" id="{74FC2FA4-C992-463F-AAAD-4EA03D8B4989}"/>
              </a:ext>
            </a:extLst>
          </p:cNvPr>
          <p:cNvSpPr/>
          <p:nvPr/>
        </p:nvSpPr>
        <p:spPr>
          <a:xfrm>
            <a:off x="725665" y="1210246"/>
            <a:ext cx="1935468" cy="2098785"/>
          </a:xfrm>
          <a:prstGeom prst="roundRect">
            <a:avLst/>
          </a:prstGeom>
          <a:solidFill>
            <a:sysClr val="window" lastClr="FFFFFF"/>
          </a:solidFill>
          <a:ln w="76200" cap="flat" cmpd="sng" algn="ctr">
            <a:solidFill>
              <a:srgbClr val="34B555"/>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cy-GB" dirty="0">
                <a:solidFill>
                  <a:schemeClr val="tx1"/>
                </a:solidFill>
                <a:latin typeface="Arial" panose="020B0604020202020204" pitchFamily="34" charset="0"/>
                <a:cs typeface="Arial" panose="020B0604020202020204" pitchFamily="34" charset="0"/>
              </a:rPr>
              <a:t>A allai’r unigolyn hwn fod yn profi rhwystrau rhag cyfranogi’n llawn?</a:t>
            </a:r>
          </a:p>
        </p:txBody>
      </p:sp>
      <p:sp>
        <p:nvSpPr>
          <p:cNvPr id="6" name="Rounded Rectangle 14">
            <a:extLst>
              <a:ext uri="{FF2B5EF4-FFF2-40B4-BE49-F238E27FC236}">
                <a16:creationId xmlns:a16="http://schemas.microsoft.com/office/drawing/2014/main" id="{04424E9C-74F0-4348-B217-F62BAFE2B8DE}"/>
              </a:ext>
            </a:extLst>
          </p:cNvPr>
          <p:cNvSpPr/>
          <p:nvPr/>
        </p:nvSpPr>
        <p:spPr>
          <a:xfrm>
            <a:off x="725665" y="3463471"/>
            <a:ext cx="1935468" cy="1953482"/>
          </a:xfrm>
          <a:prstGeom prst="roundRect">
            <a:avLst/>
          </a:prstGeom>
          <a:solidFill>
            <a:sysClr val="window" lastClr="FFFFFF"/>
          </a:solidFill>
          <a:ln w="76200" cap="flat" cmpd="sng" algn="ctr">
            <a:solidFill>
              <a:srgbClr val="ED1E87"/>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400" eaLnBrk="1" fontAlgn="auto" hangingPunct="1">
              <a:spcBef>
                <a:spcPts val="0"/>
              </a:spcBef>
              <a:spcAft>
                <a:spcPts val="0"/>
              </a:spcAft>
              <a:defRPr/>
            </a:pPr>
            <a:r>
              <a:rPr lang="cy-GB" dirty="0">
                <a:solidFill>
                  <a:schemeClr val="tx1"/>
                </a:solidFill>
              </a:rPr>
              <a:t>Ydyn nhw’n dal i brofi rhwystrau rhag cyfranogi’n llawn? </a:t>
            </a:r>
            <a:endParaRPr lang="cy-GB" dirty="0">
              <a:solidFill>
                <a:schemeClr val="tx1"/>
              </a:solidFill>
              <a:cs typeface="Arial" panose="020B0604020202020204" pitchFamily="34" charset="0"/>
            </a:endParaRPr>
          </a:p>
        </p:txBody>
      </p:sp>
      <p:sp>
        <p:nvSpPr>
          <p:cNvPr id="7" name="Rounded Rectangle 12">
            <a:extLst>
              <a:ext uri="{FF2B5EF4-FFF2-40B4-BE49-F238E27FC236}">
                <a16:creationId xmlns:a16="http://schemas.microsoft.com/office/drawing/2014/main" id="{97F0B79D-B9B8-4FCE-9595-215D38CB4861}"/>
              </a:ext>
            </a:extLst>
          </p:cNvPr>
          <p:cNvSpPr/>
          <p:nvPr/>
        </p:nvSpPr>
        <p:spPr>
          <a:xfrm>
            <a:off x="3390176" y="1212135"/>
            <a:ext cx="2457503" cy="2096895"/>
          </a:xfrm>
          <a:prstGeom prst="roundRect">
            <a:avLst/>
          </a:prstGeom>
          <a:solidFill>
            <a:sysClr val="window" lastClr="FFFFFF"/>
          </a:solidFill>
          <a:ln w="25400" cap="flat" cmpd="sng" algn="ctr">
            <a:solidFill>
              <a:srgbClr val="34B555"/>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cy-GB" dirty="0">
                <a:solidFill>
                  <a:schemeClr val="tx1"/>
                </a:solidFill>
                <a:latin typeface="Arial" panose="020B0604020202020204" pitchFamily="34" charset="0"/>
                <a:cs typeface="Arial" panose="020B0604020202020204" pitchFamily="34" charset="0"/>
              </a:rPr>
              <a:t>A ellid eu cynorthwyo’n well i oresgyn rhwystrau? </a:t>
            </a:r>
          </a:p>
          <a:p>
            <a:pPr algn="ctr"/>
            <a:r>
              <a:rPr lang="cy-GB" sz="1400" dirty="0">
                <a:solidFill>
                  <a:schemeClr val="tx1"/>
                </a:solidFill>
                <a:latin typeface="Arial" panose="020B0604020202020204" pitchFamily="34" charset="0"/>
                <a:cs typeface="Arial" panose="020B0604020202020204" pitchFamily="34" charset="0"/>
              </a:rPr>
              <a:t>[Addasiadau rhesymol dan Ddeddf Cydraddoldeb 2010] </a:t>
            </a:r>
          </a:p>
        </p:txBody>
      </p:sp>
      <p:sp>
        <p:nvSpPr>
          <p:cNvPr id="8" name="Rounded Rectangle 5">
            <a:extLst>
              <a:ext uri="{FF2B5EF4-FFF2-40B4-BE49-F238E27FC236}">
                <a16:creationId xmlns:a16="http://schemas.microsoft.com/office/drawing/2014/main" id="{7B7907C9-0937-4A67-A5D0-53461A3F4EE0}"/>
              </a:ext>
            </a:extLst>
          </p:cNvPr>
          <p:cNvSpPr/>
          <p:nvPr/>
        </p:nvSpPr>
        <p:spPr>
          <a:xfrm>
            <a:off x="3458581" y="3447332"/>
            <a:ext cx="2457503" cy="1985760"/>
          </a:xfrm>
          <a:prstGeom prst="roundRect">
            <a:avLst/>
          </a:prstGeom>
          <a:solidFill>
            <a:sysClr val="window" lastClr="FFFFFF"/>
          </a:solidFill>
          <a:ln w="25400" cap="flat" cmpd="sng" algn="ctr">
            <a:solidFill>
              <a:srgbClr val="ED1E87"/>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cy-GB" dirty="0">
                <a:solidFill>
                  <a:schemeClr val="tx1"/>
                </a:solidFill>
                <a:latin typeface="Arial" panose="020B0604020202020204" pitchFamily="34" charset="0"/>
                <a:cs typeface="Arial" panose="020B0604020202020204" pitchFamily="34" charset="0"/>
              </a:rPr>
              <a:t>Oes ‘unigolyn priodol’ – gofalwr, ffrind, neu berthynas – all eu cynorthwyo i gyfranogi’n llawn?</a:t>
            </a:r>
          </a:p>
        </p:txBody>
      </p:sp>
      <p:sp>
        <p:nvSpPr>
          <p:cNvPr id="9" name="Rounded Rectangle 7">
            <a:extLst>
              <a:ext uri="{FF2B5EF4-FFF2-40B4-BE49-F238E27FC236}">
                <a16:creationId xmlns:a16="http://schemas.microsoft.com/office/drawing/2014/main" id="{AEB1BD15-5CDA-44A6-9A20-5EC6FDC2EAB7}"/>
              </a:ext>
            </a:extLst>
          </p:cNvPr>
          <p:cNvSpPr/>
          <p:nvPr/>
        </p:nvSpPr>
        <p:spPr>
          <a:xfrm>
            <a:off x="6577777" y="1210245"/>
            <a:ext cx="1850717" cy="2098785"/>
          </a:xfrm>
          <a:prstGeom prst="roundRect">
            <a:avLst/>
          </a:prstGeom>
          <a:solidFill>
            <a:sysClr val="window" lastClr="FFFFFF"/>
          </a:solidFill>
          <a:ln w="25400" cap="flat" cmpd="sng" algn="ctr">
            <a:solidFill>
              <a:srgbClr val="34B555"/>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400" eaLnBrk="1" fontAlgn="auto" hangingPunct="1">
              <a:spcBef>
                <a:spcPts val="0"/>
              </a:spcBef>
              <a:spcAft>
                <a:spcPts val="0"/>
              </a:spcAft>
              <a:defRPr/>
            </a:pPr>
            <a:r>
              <a:rPr lang="en-GB" sz="1500" b="1" dirty="0">
                <a:solidFill>
                  <a:srgbClr val="85C441"/>
                </a:solidFill>
                <a:cs typeface="Arial" panose="020B0604020202020204" pitchFamily="34" charset="0"/>
                <a:sym typeface="Wingdings"/>
              </a:rPr>
              <a:t></a:t>
            </a:r>
            <a:r>
              <a:rPr lang="en-GB" sz="1500" dirty="0">
                <a:solidFill>
                  <a:sysClr val="windowText" lastClr="000000"/>
                </a:solidFill>
                <a:cs typeface="Arial" panose="020B0604020202020204" pitchFamily="34" charset="0"/>
                <a:sym typeface="Wingdings"/>
              </a:rPr>
              <a:t> </a:t>
            </a:r>
            <a:r>
              <a:rPr lang="cy-GB" sz="1500" dirty="0">
                <a:solidFill>
                  <a:sysClr val="windowText" lastClr="000000"/>
                </a:solidFill>
                <a:cs typeface="Arial" panose="020B0604020202020204" pitchFamily="34" charset="0"/>
                <a:sym typeface="Wingdings"/>
              </a:rPr>
              <a:t>Darparu cymorth </a:t>
            </a:r>
            <a:r>
              <a:rPr lang="cy-GB" sz="1600" dirty="0">
                <a:solidFill>
                  <a:schemeClr val="tx1"/>
                </a:solidFill>
                <a:latin typeface="Arial" panose="020B0604020202020204" pitchFamily="34" charset="0"/>
                <a:cs typeface="Arial" panose="020B0604020202020204" pitchFamily="34" charset="0"/>
                <a:sym typeface="Wingdings"/>
              </a:rPr>
              <a:t>a gwneud addasiadau</a:t>
            </a:r>
            <a:endParaRPr lang="cy-GB" dirty="0">
              <a:solidFill>
                <a:sysClr val="windowText" lastClr="000000"/>
              </a:solidFill>
              <a:cs typeface="Arial" panose="020B0604020202020204" pitchFamily="34" charset="0"/>
            </a:endParaRPr>
          </a:p>
        </p:txBody>
      </p:sp>
      <p:sp>
        <p:nvSpPr>
          <p:cNvPr id="10" name="Rounded Rectangle 6">
            <a:extLst>
              <a:ext uri="{FF2B5EF4-FFF2-40B4-BE49-F238E27FC236}">
                <a16:creationId xmlns:a16="http://schemas.microsoft.com/office/drawing/2014/main" id="{C4E2C916-FFDE-43EB-A4BC-9EF5F0B2DB53}"/>
              </a:ext>
            </a:extLst>
          </p:cNvPr>
          <p:cNvSpPr/>
          <p:nvPr/>
        </p:nvSpPr>
        <p:spPr>
          <a:xfrm>
            <a:off x="6764332" y="3429000"/>
            <a:ext cx="1673632" cy="784438"/>
          </a:xfrm>
          <a:prstGeom prst="roundRect">
            <a:avLst/>
          </a:prstGeom>
          <a:solidFill>
            <a:sysClr val="window" lastClr="FFFFFF"/>
          </a:solidFill>
          <a:ln w="25400" cap="flat" cmpd="sng" algn="ctr">
            <a:solidFill>
              <a:srgbClr val="ED1E87"/>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400" eaLnBrk="1" fontAlgn="auto" hangingPunct="1">
              <a:spcBef>
                <a:spcPts val="0"/>
              </a:spcBef>
              <a:spcAft>
                <a:spcPts val="0"/>
              </a:spcAft>
              <a:defRPr/>
            </a:pPr>
            <a:r>
              <a:rPr lang="en-GB" sz="1500" b="1" dirty="0">
                <a:solidFill>
                  <a:srgbClr val="85C441"/>
                </a:solidFill>
                <a:cs typeface="Arial" panose="020B0604020202020204" pitchFamily="34" charset="0"/>
                <a:sym typeface="Wingdings"/>
              </a:rPr>
              <a:t></a:t>
            </a:r>
            <a:r>
              <a:rPr lang="en-GB" sz="1500" dirty="0">
                <a:solidFill>
                  <a:sysClr val="windowText" lastClr="000000"/>
                </a:solidFill>
                <a:cs typeface="Arial" panose="020B0604020202020204" pitchFamily="34" charset="0"/>
                <a:sym typeface="Wingdings"/>
              </a:rPr>
              <a:t> </a:t>
            </a:r>
            <a:r>
              <a:rPr lang="cy-GB" sz="1600" dirty="0">
                <a:solidFill>
                  <a:schemeClr val="tx1"/>
                </a:solidFill>
                <a:latin typeface="Arial" panose="020B0604020202020204" pitchFamily="34" charset="0"/>
                <a:cs typeface="Arial" panose="020B0604020202020204" pitchFamily="34" charset="0"/>
                <a:sym typeface="Wingdings"/>
              </a:rPr>
              <a:t>Cytuno ar </a:t>
            </a:r>
            <a:r>
              <a:rPr lang="cy-GB" sz="1600" dirty="0">
                <a:solidFill>
                  <a:schemeClr val="tx1"/>
                </a:solidFill>
                <a:latin typeface="Arial" panose="020B0604020202020204" pitchFamily="34" charset="0"/>
                <a:cs typeface="Arial" panose="020B0604020202020204" pitchFamily="34" charset="0"/>
              </a:rPr>
              <a:t>‘unigolyn priodol’</a:t>
            </a:r>
            <a:endParaRPr lang="cy-GB" sz="1500" dirty="0">
              <a:solidFill>
                <a:sysClr val="windowText" lastClr="000000"/>
              </a:solidFill>
              <a:cs typeface="Arial" panose="020B0604020202020204" pitchFamily="34" charset="0"/>
            </a:endParaRPr>
          </a:p>
        </p:txBody>
      </p:sp>
      <p:sp>
        <p:nvSpPr>
          <p:cNvPr id="11" name="Rounded Rectangle 4">
            <a:extLst>
              <a:ext uri="{FF2B5EF4-FFF2-40B4-BE49-F238E27FC236}">
                <a16:creationId xmlns:a16="http://schemas.microsoft.com/office/drawing/2014/main" id="{E30E62DE-3ADE-4798-AF5E-9E0DC186013D}"/>
              </a:ext>
            </a:extLst>
          </p:cNvPr>
          <p:cNvSpPr/>
          <p:nvPr/>
        </p:nvSpPr>
        <p:spPr>
          <a:xfrm>
            <a:off x="6754172" y="4320625"/>
            <a:ext cx="1673632" cy="1131051"/>
          </a:xfrm>
          <a:prstGeom prst="roundRect">
            <a:avLst/>
          </a:prstGeom>
          <a:solidFill>
            <a:sysClr val="window" lastClr="FFFFFF"/>
          </a:solidFill>
          <a:ln w="25400" cap="flat" cmpd="sng" algn="ctr">
            <a:solidFill>
              <a:srgbClr val="ED1E87"/>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400" eaLnBrk="1" fontAlgn="auto" hangingPunct="1">
              <a:spcBef>
                <a:spcPts val="0"/>
              </a:spcBef>
              <a:spcAft>
                <a:spcPts val="0"/>
              </a:spcAft>
              <a:defRPr/>
            </a:pPr>
            <a:r>
              <a:rPr lang="en-GB" sz="1500" b="1" dirty="0">
                <a:solidFill>
                  <a:srgbClr val="85C441"/>
                </a:solidFill>
                <a:cs typeface="Arial" panose="020B0604020202020204" pitchFamily="34" charset="0"/>
                <a:sym typeface="Wingdings"/>
              </a:rPr>
              <a:t></a:t>
            </a:r>
            <a:r>
              <a:rPr lang="en-GB" sz="1500" dirty="0">
                <a:solidFill>
                  <a:sysClr val="windowText" lastClr="000000"/>
                </a:solidFill>
                <a:cs typeface="Arial" panose="020B0604020202020204" pitchFamily="34" charset="0"/>
                <a:sym typeface="Wingdings"/>
              </a:rPr>
              <a:t> </a:t>
            </a:r>
            <a:r>
              <a:rPr lang="cy-GB" sz="1600" dirty="0">
                <a:solidFill>
                  <a:schemeClr val="tx1"/>
                </a:solidFill>
                <a:latin typeface="Arial" panose="020B0604020202020204" pitchFamily="34" charset="0"/>
                <a:cs typeface="Arial" panose="020B0604020202020204" pitchFamily="34" charset="0"/>
              </a:rPr>
              <a:t>Dyletswydd i drefnu eiriolwr proffesiynol annibynnol</a:t>
            </a:r>
            <a:endParaRPr lang="cy-GB" sz="1500" dirty="0">
              <a:solidFill>
                <a:sysClr val="windowText" lastClr="000000"/>
              </a:solidFill>
              <a:cs typeface="Arial" panose="020B0604020202020204" pitchFamily="34" charset="0"/>
            </a:endParaRPr>
          </a:p>
        </p:txBody>
      </p:sp>
      <p:sp>
        <p:nvSpPr>
          <p:cNvPr id="12" name="Pentagon 13">
            <a:extLst>
              <a:ext uri="{FF2B5EF4-FFF2-40B4-BE49-F238E27FC236}">
                <a16:creationId xmlns:a16="http://schemas.microsoft.com/office/drawing/2014/main" id="{1EE7D803-5F16-4FA4-A86E-AE3B24808781}"/>
              </a:ext>
            </a:extLst>
          </p:cNvPr>
          <p:cNvSpPr/>
          <p:nvPr/>
        </p:nvSpPr>
        <p:spPr>
          <a:xfrm>
            <a:off x="2711933" y="2094652"/>
            <a:ext cx="647763" cy="293927"/>
          </a:xfrm>
          <a:prstGeom prst="homePlate">
            <a:avLst/>
          </a:prstGeom>
          <a:noFill/>
          <a:ln w="25400" cap="flat" cmpd="sng" algn="ctr">
            <a:solidFill>
              <a:srgbClr val="85C441"/>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cy-GB" sz="1200" dirty="0">
                <a:solidFill>
                  <a:schemeClr val="tx1"/>
                </a:solidFill>
                <a:latin typeface="Arial" panose="020B0604020202020204" pitchFamily="34" charset="0"/>
                <a:cs typeface="Arial" panose="020B0604020202020204" pitchFamily="34" charset="0"/>
              </a:rPr>
              <a:t>Gallai</a:t>
            </a:r>
          </a:p>
        </p:txBody>
      </p:sp>
      <p:sp>
        <p:nvSpPr>
          <p:cNvPr id="13" name="Pentagon 13">
            <a:extLst>
              <a:ext uri="{FF2B5EF4-FFF2-40B4-BE49-F238E27FC236}">
                <a16:creationId xmlns:a16="http://schemas.microsoft.com/office/drawing/2014/main" id="{24F78D33-CEC5-45A0-A33F-4E740668A07F}"/>
              </a:ext>
            </a:extLst>
          </p:cNvPr>
          <p:cNvSpPr/>
          <p:nvPr/>
        </p:nvSpPr>
        <p:spPr>
          <a:xfrm>
            <a:off x="2766984" y="4166294"/>
            <a:ext cx="592712" cy="335155"/>
          </a:xfrm>
          <a:prstGeom prst="homePlate">
            <a:avLst/>
          </a:prstGeom>
          <a:noFill/>
          <a:ln w="25400" cap="flat" cmpd="sng" algn="ctr">
            <a:solidFill>
              <a:srgbClr val="85C441"/>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cy-GB" sz="1100" dirty="0">
                <a:solidFill>
                  <a:schemeClr val="tx1"/>
                </a:solidFill>
                <a:latin typeface="Arial" panose="020B0604020202020204" pitchFamily="34" charset="0"/>
                <a:cs typeface="Arial" panose="020B0604020202020204" pitchFamily="34" charset="0"/>
              </a:rPr>
              <a:t>Ydyn</a:t>
            </a:r>
          </a:p>
        </p:txBody>
      </p:sp>
      <p:sp>
        <p:nvSpPr>
          <p:cNvPr id="14" name="Pentagon 13">
            <a:extLst>
              <a:ext uri="{FF2B5EF4-FFF2-40B4-BE49-F238E27FC236}">
                <a16:creationId xmlns:a16="http://schemas.microsoft.com/office/drawing/2014/main" id="{5643FB75-24F2-4EDF-B9FD-EE37A187FF9D}"/>
              </a:ext>
            </a:extLst>
          </p:cNvPr>
          <p:cNvSpPr/>
          <p:nvPr/>
        </p:nvSpPr>
        <p:spPr>
          <a:xfrm>
            <a:off x="6052414" y="3681760"/>
            <a:ext cx="595907" cy="335155"/>
          </a:xfrm>
          <a:prstGeom prst="homePlate">
            <a:avLst/>
          </a:prstGeom>
          <a:noFill/>
          <a:ln w="25400" cap="flat" cmpd="sng" algn="ctr">
            <a:solidFill>
              <a:srgbClr val="85C441"/>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cy-GB" sz="1100" dirty="0">
                <a:solidFill>
                  <a:schemeClr val="tx1"/>
                </a:solidFill>
                <a:latin typeface="Arial" panose="020B0604020202020204" pitchFamily="34" charset="0"/>
                <a:cs typeface="Arial" panose="020B0604020202020204" pitchFamily="34" charset="0"/>
              </a:rPr>
              <a:t>Oes</a:t>
            </a:r>
          </a:p>
        </p:txBody>
      </p:sp>
      <p:sp>
        <p:nvSpPr>
          <p:cNvPr id="15" name="Pentagon 13">
            <a:extLst>
              <a:ext uri="{FF2B5EF4-FFF2-40B4-BE49-F238E27FC236}">
                <a16:creationId xmlns:a16="http://schemas.microsoft.com/office/drawing/2014/main" id="{171EF17C-B5AE-4DB8-BFD4-4CDF68C09DAC}"/>
              </a:ext>
            </a:extLst>
          </p:cNvPr>
          <p:cNvSpPr/>
          <p:nvPr/>
        </p:nvSpPr>
        <p:spPr>
          <a:xfrm>
            <a:off x="5898479" y="2058618"/>
            <a:ext cx="647763" cy="329961"/>
          </a:xfrm>
          <a:prstGeom prst="homePlate">
            <a:avLst/>
          </a:prstGeom>
          <a:noFill/>
          <a:ln w="25400" cap="flat" cmpd="sng" algn="ctr">
            <a:solidFill>
              <a:srgbClr val="85C441"/>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cy-GB" sz="1100" dirty="0">
                <a:solidFill>
                  <a:schemeClr val="tx1"/>
                </a:solidFill>
                <a:latin typeface="Arial" panose="020B0604020202020204" pitchFamily="34" charset="0"/>
                <a:cs typeface="Arial" panose="020B0604020202020204" pitchFamily="34" charset="0"/>
              </a:rPr>
              <a:t>Gellid</a:t>
            </a:r>
          </a:p>
        </p:txBody>
      </p:sp>
      <p:sp>
        <p:nvSpPr>
          <p:cNvPr id="16" name="Pentagon 10">
            <a:extLst>
              <a:ext uri="{FF2B5EF4-FFF2-40B4-BE49-F238E27FC236}">
                <a16:creationId xmlns:a16="http://schemas.microsoft.com/office/drawing/2014/main" id="{CA53F116-6BBF-479E-BC06-F861FBF32EB5}"/>
              </a:ext>
            </a:extLst>
          </p:cNvPr>
          <p:cNvSpPr/>
          <p:nvPr/>
        </p:nvSpPr>
        <p:spPr>
          <a:xfrm>
            <a:off x="6062574" y="4625333"/>
            <a:ext cx="650958" cy="467367"/>
          </a:xfrm>
          <a:prstGeom prst="homePlate">
            <a:avLst/>
          </a:prstGeom>
          <a:noFill/>
          <a:ln w="25400" cap="flat" cmpd="sng" algn="ctr">
            <a:solidFill>
              <a:srgbClr val="FF0000"/>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cy-GB" sz="1100" dirty="0">
                <a:solidFill>
                  <a:schemeClr val="tx1"/>
                </a:solidFill>
                <a:latin typeface="Arial" panose="020B0604020202020204" pitchFamily="34" charset="0"/>
                <a:cs typeface="Arial" panose="020B0604020202020204" pitchFamily="34" charset="0"/>
              </a:rPr>
              <a:t>Nac oes</a:t>
            </a:r>
          </a:p>
        </p:txBody>
      </p:sp>
    </p:spTree>
    <p:extLst>
      <p:ext uri="{BB962C8B-B14F-4D97-AF65-F5344CB8AC3E}">
        <p14:creationId xmlns:p14="http://schemas.microsoft.com/office/powerpoint/2010/main" val="46131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0D6E8-DFD3-49BE-BB3F-ABC0E793BB1B}"/>
              </a:ext>
            </a:extLst>
          </p:cNvPr>
          <p:cNvSpPr>
            <a:spLocks noGrp="1"/>
          </p:cNvSpPr>
          <p:nvPr>
            <p:ph type="title"/>
          </p:nvPr>
        </p:nvSpPr>
        <p:spPr>
          <a:xfrm>
            <a:off x="623888" y="390607"/>
            <a:ext cx="5808181" cy="491727"/>
          </a:xfrm>
        </p:spPr>
        <p:txBody>
          <a:bodyPr/>
          <a:lstStyle/>
          <a:p>
            <a:r>
              <a:rPr lang="cy-GB" dirty="0"/>
              <a:t>Advocacy</a:t>
            </a:r>
          </a:p>
        </p:txBody>
      </p:sp>
      <p:sp>
        <p:nvSpPr>
          <p:cNvPr id="4" name="Picture Placeholder 3">
            <a:extLst>
              <a:ext uri="{FF2B5EF4-FFF2-40B4-BE49-F238E27FC236}">
                <a16:creationId xmlns:a16="http://schemas.microsoft.com/office/drawing/2014/main" id="{5F3D16CE-A687-456D-9E1E-26601A81B5A6}"/>
              </a:ext>
            </a:extLst>
          </p:cNvPr>
          <p:cNvSpPr>
            <a:spLocks noGrp="1"/>
          </p:cNvSpPr>
          <p:nvPr>
            <p:ph type="pic" sz="quarter" idx="14"/>
          </p:nvPr>
        </p:nvSpPr>
        <p:spPr>
          <a:xfrm>
            <a:off x="623889" y="1041722"/>
            <a:ext cx="7929119" cy="4534619"/>
          </a:xfrm>
        </p:spPr>
      </p:sp>
      <p:sp>
        <p:nvSpPr>
          <p:cNvPr id="5" name="Rounded Rectangle 11">
            <a:extLst>
              <a:ext uri="{FF2B5EF4-FFF2-40B4-BE49-F238E27FC236}">
                <a16:creationId xmlns:a16="http://schemas.microsoft.com/office/drawing/2014/main" id="{74FC2FA4-C992-463F-AAAD-4EA03D8B4989}"/>
              </a:ext>
            </a:extLst>
          </p:cNvPr>
          <p:cNvSpPr/>
          <p:nvPr/>
        </p:nvSpPr>
        <p:spPr>
          <a:xfrm>
            <a:off x="756145" y="1210246"/>
            <a:ext cx="1935468" cy="2098785"/>
          </a:xfrm>
          <a:prstGeom prst="roundRect">
            <a:avLst/>
          </a:prstGeom>
          <a:solidFill>
            <a:sysClr val="window" lastClr="FFFFFF"/>
          </a:solidFill>
          <a:ln w="76200" cap="flat" cmpd="sng" algn="ctr">
            <a:solidFill>
              <a:srgbClr val="34B555"/>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cy-GB" dirty="0">
                <a:solidFill>
                  <a:schemeClr val="tx1"/>
                </a:solidFill>
                <a:latin typeface="Arial" panose="020B0604020202020204" pitchFamily="34" charset="0"/>
                <a:cs typeface="Arial" panose="020B0604020202020204" pitchFamily="34" charset="0"/>
              </a:rPr>
              <a:t>Might this person experience barriers in participating fully?</a:t>
            </a:r>
          </a:p>
        </p:txBody>
      </p:sp>
      <p:sp>
        <p:nvSpPr>
          <p:cNvPr id="6" name="Rounded Rectangle 14">
            <a:extLst>
              <a:ext uri="{FF2B5EF4-FFF2-40B4-BE49-F238E27FC236}">
                <a16:creationId xmlns:a16="http://schemas.microsoft.com/office/drawing/2014/main" id="{04424E9C-74F0-4348-B217-F62BAFE2B8DE}"/>
              </a:ext>
            </a:extLst>
          </p:cNvPr>
          <p:cNvSpPr/>
          <p:nvPr/>
        </p:nvSpPr>
        <p:spPr>
          <a:xfrm>
            <a:off x="756145" y="3463471"/>
            <a:ext cx="1935468" cy="1953482"/>
          </a:xfrm>
          <a:prstGeom prst="roundRect">
            <a:avLst/>
          </a:prstGeom>
          <a:solidFill>
            <a:sysClr val="window" lastClr="FFFFFF"/>
          </a:solidFill>
          <a:ln w="76200" cap="flat" cmpd="sng" algn="ctr">
            <a:solidFill>
              <a:srgbClr val="ED1E87"/>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400" eaLnBrk="1" fontAlgn="auto" hangingPunct="1">
              <a:spcBef>
                <a:spcPts val="0"/>
              </a:spcBef>
              <a:spcAft>
                <a:spcPts val="0"/>
              </a:spcAft>
              <a:defRPr/>
            </a:pPr>
            <a:r>
              <a:rPr lang="en-GB" dirty="0">
                <a:solidFill>
                  <a:sysClr val="windowText" lastClr="000000"/>
                </a:solidFill>
                <a:cs typeface="Arial" panose="020B0604020202020204" pitchFamily="34" charset="0"/>
              </a:rPr>
              <a:t>Do they still experience barriers in participating fully? </a:t>
            </a:r>
          </a:p>
        </p:txBody>
      </p:sp>
      <p:sp>
        <p:nvSpPr>
          <p:cNvPr id="7" name="Rounded Rectangle 12">
            <a:extLst>
              <a:ext uri="{FF2B5EF4-FFF2-40B4-BE49-F238E27FC236}">
                <a16:creationId xmlns:a16="http://schemas.microsoft.com/office/drawing/2014/main" id="{97F0B79D-B9B8-4FCE-9595-215D38CB4861}"/>
              </a:ext>
            </a:extLst>
          </p:cNvPr>
          <p:cNvSpPr/>
          <p:nvPr/>
        </p:nvSpPr>
        <p:spPr>
          <a:xfrm>
            <a:off x="3359696" y="1212135"/>
            <a:ext cx="2457503" cy="2096895"/>
          </a:xfrm>
          <a:prstGeom prst="roundRect">
            <a:avLst/>
          </a:prstGeom>
          <a:solidFill>
            <a:sysClr val="window" lastClr="FFFFFF"/>
          </a:solidFill>
          <a:ln w="25400" cap="flat" cmpd="sng" algn="ctr">
            <a:solidFill>
              <a:srgbClr val="34B555"/>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400" eaLnBrk="1" fontAlgn="auto" hangingPunct="1">
              <a:spcBef>
                <a:spcPts val="0"/>
              </a:spcBef>
              <a:spcAft>
                <a:spcPts val="0"/>
              </a:spcAft>
              <a:defRPr/>
            </a:pPr>
            <a:r>
              <a:rPr lang="en-GB" dirty="0">
                <a:solidFill>
                  <a:sysClr val="windowText" lastClr="000000"/>
                </a:solidFill>
                <a:cs typeface="Arial" panose="020B0604020202020204" pitchFamily="34" charset="0"/>
              </a:rPr>
              <a:t>Can they be better supported to enable them to overcome barriers? </a:t>
            </a:r>
          </a:p>
          <a:p>
            <a:pPr algn="ctr" defTabSz="914400" eaLnBrk="1" fontAlgn="auto" hangingPunct="1">
              <a:spcBef>
                <a:spcPts val="0"/>
              </a:spcBef>
              <a:spcAft>
                <a:spcPts val="0"/>
              </a:spcAft>
              <a:defRPr/>
            </a:pPr>
            <a:r>
              <a:rPr lang="en-GB" sz="1400" dirty="0">
                <a:solidFill>
                  <a:sysClr val="windowText" lastClr="000000"/>
                </a:solidFill>
                <a:cs typeface="Arial" panose="020B0604020202020204" pitchFamily="34" charset="0"/>
              </a:rPr>
              <a:t>[Reasonable adjustments under the Equality Act 2010] </a:t>
            </a:r>
          </a:p>
          <a:p>
            <a:pPr algn="ctr"/>
            <a:r>
              <a:rPr lang="cy-GB" sz="1400" dirty="0">
                <a:solidFill>
                  <a:schemeClr val="tx1"/>
                </a:solidFill>
                <a:latin typeface="Arial" panose="020B0604020202020204" pitchFamily="34" charset="0"/>
                <a:cs typeface="Arial" panose="020B0604020202020204" pitchFamily="34" charset="0"/>
              </a:rPr>
              <a:t> </a:t>
            </a:r>
          </a:p>
        </p:txBody>
      </p:sp>
      <p:sp>
        <p:nvSpPr>
          <p:cNvPr id="8" name="Rounded Rectangle 5">
            <a:extLst>
              <a:ext uri="{FF2B5EF4-FFF2-40B4-BE49-F238E27FC236}">
                <a16:creationId xmlns:a16="http://schemas.microsoft.com/office/drawing/2014/main" id="{7B7907C9-0937-4A67-A5D0-53461A3F4EE0}"/>
              </a:ext>
            </a:extLst>
          </p:cNvPr>
          <p:cNvSpPr/>
          <p:nvPr/>
        </p:nvSpPr>
        <p:spPr>
          <a:xfrm>
            <a:off x="3417941" y="3447332"/>
            <a:ext cx="2457503" cy="1985760"/>
          </a:xfrm>
          <a:prstGeom prst="roundRect">
            <a:avLst/>
          </a:prstGeom>
          <a:solidFill>
            <a:sysClr val="window" lastClr="FFFFFF"/>
          </a:solidFill>
          <a:ln w="25400" cap="flat" cmpd="sng" algn="ctr">
            <a:solidFill>
              <a:srgbClr val="ED1E87"/>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400" eaLnBrk="1" fontAlgn="auto" hangingPunct="1">
              <a:spcBef>
                <a:spcPts val="0"/>
              </a:spcBef>
              <a:spcAft>
                <a:spcPts val="0"/>
              </a:spcAft>
              <a:defRPr/>
            </a:pPr>
            <a:r>
              <a:rPr lang="en-GB" dirty="0">
                <a:solidFill>
                  <a:sysClr val="windowText" lastClr="000000"/>
                </a:solidFill>
                <a:cs typeface="Arial" panose="020B0604020202020204" pitchFamily="34" charset="0"/>
              </a:rPr>
              <a:t>Is there an ‘appropriate individual’ – a carer, friend or relative – that can support them to participate fully?</a:t>
            </a:r>
          </a:p>
        </p:txBody>
      </p:sp>
      <p:sp>
        <p:nvSpPr>
          <p:cNvPr id="9" name="Rounded Rectangle 7">
            <a:extLst>
              <a:ext uri="{FF2B5EF4-FFF2-40B4-BE49-F238E27FC236}">
                <a16:creationId xmlns:a16="http://schemas.microsoft.com/office/drawing/2014/main" id="{AEB1BD15-5CDA-44A6-9A20-5EC6FDC2EAB7}"/>
              </a:ext>
            </a:extLst>
          </p:cNvPr>
          <p:cNvSpPr/>
          <p:nvPr/>
        </p:nvSpPr>
        <p:spPr>
          <a:xfrm>
            <a:off x="6577777" y="1210245"/>
            <a:ext cx="1850717" cy="2098785"/>
          </a:xfrm>
          <a:prstGeom prst="roundRect">
            <a:avLst/>
          </a:prstGeom>
          <a:solidFill>
            <a:sysClr val="window" lastClr="FFFFFF"/>
          </a:solidFill>
          <a:ln w="25400" cap="flat" cmpd="sng" algn="ctr">
            <a:solidFill>
              <a:srgbClr val="34B555"/>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400" eaLnBrk="1" fontAlgn="auto" hangingPunct="1">
              <a:spcBef>
                <a:spcPts val="0"/>
              </a:spcBef>
              <a:spcAft>
                <a:spcPts val="0"/>
              </a:spcAft>
              <a:defRPr/>
            </a:pPr>
            <a:r>
              <a:rPr lang="en-GB" sz="1400" b="1" dirty="0">
                <a:solidFill>
                  <a:srgbClr val="85C441"/>
                </a:solidFill>
                <a:cs typeface="Arial" panose="020B0604020202020204" pitchFamily="34" charset="0"/>
                <a:sym typeface="Wingdings"/>
              </a:rPr>
              <a:t></a:t>
            </a:r>
            <a:r>
              <a:rPr lang="en-GB" sz="1400" dirty="0">
                <a:solidFill>
                  <a:sysClr val="windowText" lastClr="000000"/>
                </a:solidFill>
                <a:cs typeface="Arial" panose="020B0604020202020204" pitchFamily="34" charset="0"/>
                <a:sym typeface="Wingdings"/>
              </a:rPr>
              <a:t>   </a:t>
            </a:r>
            <a:r>
              <a:rPr lang="en-GB" sz="1600" dirty="0">
                <a:solidFill>
                  <a:sysClr val="windowText" lastClr="000000"/>
                </a:solidFill>
                <a:cs typeface="Arial" panose="020B0604020202020204" pitchFamily="34" charset="0"/>
              </a:rPr>
              <a:t>Provide support and make adjustments</a:t>
            </a:r>
          </a:p>
        </p:txBody>
      </p:sp>
      <p:sp>
        <p:nvSpPr>
          <p:cNvPr id="10" name="Rounded Rectangle 6">
            <a:extLst>
              <a:ext uri="{FF2B5EF4-FFF2-40B4-BE49-F238E27FC236}">
                <a16:creationId xmlns:a16="http://schemas.microsoft.com/office/drawing/2014/main" id="{C4E2C916-FFDE-43EB-A4BC-9EF5F0B2DB53}"/>
              </a:ext>
            </a:extLst>
          </p:cNvPr>
          <p:cNvSpPr/>
          <p:nvPr/>
        </p:nvSpPr>
        <p:spPr>
          <a:xfrm>
            <a:off x="6754172" y="3429000"/>
            <a:ext cx="1673632" cy="784438"/>
          </a:xfrm>
          <a:prstGeom prst="roundRect">
            <a:avLst/>
          </a:prstGeom>
          <a:solidFill>
            <a:sysClr val="window" lastClr="FFFFFF"/>
          </a:solidFill>
          <a:ln w="25400" cap="flat" cmpd="sng" algn="ctr">
            <a:solidFill>
              <a:srgbClr val="ED1E87"/>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400" eaLnBrk="1" fontAlgn="auto" hangingPunct="1">
              <a:spcBef>
                <a:spcPts val="0"/>
              </a:spcBef>
              <a:spcAft>
                <a:spcPts val="0"/>
              </a:spcAft>
              <a:defRPr/>
            </a:pPr>
            <a:r>
              <a:rPr lang="en-GB" sz="1500" b="1" dirty="0">
                <a:solidFill>
                  <a:srgbClr val="85C441"/>
                </a:solidFill>
                <a:cs typeface="Arial" panose="020B0604020202020204" pitchFamily="34" charset="0"/>
                <a:sym typeface="Wingdings"/>
              </a:rPr>
              <a:t></a:t>
            </a:r>
            <a:r>
              <a:rPr lang="en-GB" sz="1500" dirty="0">
                <a:solidFill>
                  <a:sysClr val="windowText" lastClr="000000"/>
                </a:solidFill>
                <a:cs typeface="Arial" panose="020B0604020202020204" pitchFamily="34" charset="0"/>
                <a:sym typeface="Wingdings"/>
              </a:rPr>
              <a:t>   </a:t>
            </a:r>
            <a:r>
              <a:rPr lang="en-GB" sz="1500" dirty="0">
                <a:solidFill>
                  <a:sysClr val="windowText" lastClr="000000"/>
                </a:solidFill>
                <a:cs typeface="Arial" panose="020B0604020202020204" pitchFamily="34" charset="0"/>
              </a:rPr>
              <a:t>Agree ‘appropriate individual’</a:t>
            </a:r>
          </a:p>
        </p:txBody>
      </p:sp>
      <p:sp>
        <p:nvSpPr>
          <p:cNvPr id="11" name="Rounded Rectangle 4">
            <a:extLst>
              <a:ext uri="{FF2B5EF4-FFF2-40B4-BE49-F238E27FC236}">
                <a16:creationId xmlns:a16="http://schemas.microsoft.com/office/drawing/2014/main" id="{E30E62DE-3ADE-4798-AF5E-9E0DC186013D}"/>
              </a:ext>
            </a:extLst>
          </p:cNvPr>
          <p:cNvSpPr/>
          <p:nvPr/>
        </p:nvSpPr>
        <p:spPr>
          <a:xfrm>
            <a:off x="6754172" y="4320625"/>
            <a:ext cx="1673632" cy="1131051"/>
          </a:xfrm>
          <a:prstGeom prst="roundRect">
            <a:avLst/>
          </a:prstGeom>
          <a:solidFill>
            <a:sysClr val="window" lastClr="FFFFFF"/>
          </a:solidFill>
          <a:ln w="25400" cap="flat" cmpd="sng" algn="ctr">
            <a:solidFill>
              <a:srgbClr val="ED1E87"/>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400" eaLnBrk="1" fontAlgn="auto" hangingPunct="1">
              <a:spcBef>
                <a:spcPts val="0"/>
              </a:spcBef>
              <a:spcAft>
                <a:spcPts val="0"/>
              </a:spcAft>
              <a:defRPr/>
            </a:pPr>
            <a:r>
              <a:rPr lang="en-GB" sz="1500" b="1" dirty="0">
                <a:solidFill>
                  <a:srgbClr val="85C441"/>
                </a:solidFill>
                <a:cs typeface="Arial" panose="020B0604020202020204" pitchFamily="34" charset="0"/>
                <a:sym typeface="Wingdings"/>
              </a:rPr>
              <a:t></a:t>
            </a:r>
            <a:r>
              <a:rPr lang="en-GB" sz="1500" dirty="0">
                <a:solidFill>
                  <a:sysClr val="windowText" lastClr="000000"/>
                </a:solidFill>
                <a:cs typeface="Arial" panose="020B0604020202020204" pitchFamily="34" charset="0"/>
                <a:sym typeface="Wingdings"/>
              </a:rPr>
              <a:t>  </a:t>
            </a:r>
            <a:r>
              <a:rPr lang="en-GB" sz="1500" dirty="0">
                <a:solidFill>
                  <a:sysClr val="windowText" lastClr="000000"/>
                </a:solidFill>
                <a:cs typeface="Arial" panose="020B0604020202020204" pitchFamily="34" charset="0"/>
              </a:rPr>
              <a:t>Duty to arrange for independent professional advocate</a:t>
            </a:r>
          </a:p>
        </p:txBody>
      </p:sp>
      <p:sp>
        <p:nvSpPr>
          <p:cNvPr id="12" name="Pentagon 13">
            <a:extLst>
              <a:ext uri="{FF2B5EF4-FFF2-40B4-BE49-F238E27FC236}">
                <a16:creationId xmlns:a16="http://schemas.microsoft.com/office/drawing/2014/main" id="{1EE7D803-5F16-4FA4-A86E-AE3B24808781}"/>
              </a:ext>
            </a:extLst>
          </p:cNvPr>
          <p:cNvSpPr/>
          <p:nvPr/>
        </p:nvSpPr>
        <p:spPr>
          <a:xfrm>
            <a:off x="2711933" y="2094652"/>
            <a:ext cx="647763" cy="335155"/>
          </a:xfrm>
          <a:prstGeom prst="homePlate">
            <a:avLst/>
          </a:prstGeom>
          <a:noFill/>
          <a:ln w="25400" cap="flat" cmpd="sng" algn="ctr">
            <a:solidFill>
              <a:srgbClr val="85C441"/>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cy-GB" sz="1300" dirty="0">
                <a:solidFill>
                  <a:schemeClr val="tx1"/>
                </a:solidFill>
                <a:latin typeface="Arial" panose="020B0604020202020204" pitchFamily="34" charset="0"/>
                <a:cs typeface="Arial" panose="020B0604020202020204" pitchFamily="34" charset="0"/>
              </a:rPr>
              <a:t>Yes</a:t>
            </a:r>
          </a:p>
        </p:txBody>
      </p:sp>
      <p:sp>
        <p:nvSpPr>
          <p:cNvPr id="13" name="Pentagon 13">
            <a:extLst>
              <a:ext uri="{FF2B5EF4-FFF2-40B4-BE49-F238E27FC236}">
                <a16:creationId xmlns:a16="http://schemas.microsoft.com/office/drawing/2014/main" id="{24F78D33-CEC5-45A0-A33F-4E740668A07F}"/>
              </a:ext>
            </a:extLst>
          </p:cNvPr>
          <p:cNvSpPr/>
          <p:nvPr/>
        </p:nvSpPr>
        <p:spPr>
          <a:xfrm>
            <a:off x="2732480" y="4166294"/>
            <a:ext cx="664914" cy="335155"/>
          </a:xfrm>
          <a:prstGeom prst="homePlate">
            <a:avLst/>
          </a:prstGeom>
          <a:noFill/>
          <a:ln w="25400" cap="flat" cmpd="sng" algn="ctr">
            <a:solidFill>
              <a:srgbClr val="85C441"/>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cy-GB" sz="1400" dirty="0">
                <a:solidFill>
                  <a:schemeClr val="tx1"/>
                </a:solidFill>
                <a:latin typeface="Arial" panose="020B0604020202020204" pitchFamily="34" charset="0"/>
                <a:cs typeface="Arial" panose="020B0604020202020204" pitchFamily="34" charset="0"/>
              </a:rPr>
              <a:t>Yes</a:t>
            </a:r>
          </a:p>
        </p:txBody>
      </p:sp>
      <p:sp>
        <p:nvSpPr>
          <p:cNvPr id="14" name="Pentagon 13">
            <a:extLst>
              <a:ext uri="{FF2B5EF4-FFF2-40B4-BE49-F238E27FC236}">
                <a16:creationId xmlns:a16="http://schemas.microsoft.com/office/drawing/2014/main" id="{5643FB75-24F2-4EDF-B9FD-EE37A187FF9D}"/>
              </a:ext>
            </a:extLst>
          </p:cNvPr>
          <p:cNvSpPr/>
          <p:nvPr/>
        </p:nvSpPr>
        <p:spPr>
          <a:xfrm>
            <a:off x="6042254" y="3681760"/>
            <a:ext cx="595907" cy="335155"/>
          </a:xfrm>
          <a:prstGeom prst="homePlate">
            <a:avLst/>
          </a:prstGeom>
          <a:noFill/>
          <a:ln w="25400" cap="flat" cmpd="sng" algn="ctr">
            <a:solidFill>
              <a:srgbClr val="85C441"/>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cy-GB" sz="1400" dirty="0">
                <a:solidFill>
                  <a:schemeClr val="tx1"/>
                </a:solidFill>
                <a:latin typeface="Arial" panose="020B0604020202020204" pitchFamily="34" charset="0"/>
                <a:cs typeface="Arial" panose="020B0604020202020204" pitchFamily="34" charset="0"/>
              </a:rPr>
              <a:t>Yes</a:t>
            </a:r>
          </a:p>
        </p:txBody>
      </p:sp>
      <p:sp>
        <p:nvSpPr>
          <p:cNvPr id="15" name="Pentagon 13">
            <a:extLst>
              <a:ext uri="{FF2B5EF4-FFF2-40B4-BE49-F238E27FC236}">
                <a16:creationId xmlns:a16="http://schemas.microsoft.com/office/drawing/2014/main" id="{171EF17C-B5AE-4DB8-BFD4-4CDF68C09DAC}"/>
              </a:ext>
            </a:extLst>
          </p:cNvPr>
          <p:cNvSpPr/>
          <p:nvPr/>
        </p:nvSpPr>
        <p:spPr>
          <a:xfrm>
            <a:off x="5847680" y="2058618"/>
            <a:ext cx="709202" cy="371189"/>
          </a:xfrm>
          <a:prstGeom prst="homePlate">
            <a:avLst/>
          </a:prstGeom>
          <a:noFill/>
          <a:ln w="25400" cap="flat" cmpd="sng" algn="ctr">
            <a:solidFill>
              <a:srgbClr val="85C441"/>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cy-GB" sz="1400" dirty="0">
                <a:solidFill>
                  <a:schemeClr val="tx1"/>
                </a:solidFill>
                <a:latin typeface="Arial" panose="020B0604020202020204" pitchFamily="34" charset="0"/>
                <a:cs typeface="Arial" panose="020B0604020202020204" pitchFamily="34" charset="0"/>
              </a:rPr>
              <a:t>Yes</a:t>
            </a:r>
          </a:p>
        </p:txBody>
      </p:sp>
      <p:sp>
        <p:nvSpPr>
          <p:cNvPr id="16" name="Pentagon 10">
            <a:extLst>
              <a:ext uri="{FF2B5EF4-FFF2-40B4-BE49-F238E27FC236}">
                <a16:creationId xmlns:a16="http://schemas.microsoft.com/office/drawing/2014/main" id="{CA53F116-6BBF-479E-BC06-F861FBF32EB5}"/>
              </a:ext>
            </a:extLst>
          </p:cNvPr>
          <p:cNvSpPr/>
          <p:nvPr/>
        </p:nvSpPr>
        <p:spPr>
          <a:xfrm>
            <a:off x="6032094" y="4625333"/>
            <a:ext cx="650958" cy="467367"/>
          </a:xfrm>
          <a:prstGeom prst="homePlate">
            <a:avLst/>
          </a:prstGeom>
          <a:noFill/>
          <a:ln w="25400" cap="flat" cmpd="sng" algn="ctr">
            <a:solidFill>
              <a:srgbClr val="FF0000"/>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cy-GB" sz="1400" dirty="0">
                <a:solidFill>
                  <a:schemeClr val="tx1"/>
                </a:solidFill>
                <a:latin typeface="Arial" panose="020B0604020202020204" pitchFamily="34" charset="0"/>
                <a:cs typeface="Arial" panose="020B0604020202020204" pitchFamily="34" charset="0"/>
              </a:rPr>
              <a:t>No</a:t>
            </a:r>
          </a:p>
        </p:txBody>
      </p:sp>
    </p:spTree>
    <p:extLst>
      <p:ext uri="{BB962C8B-B14F-4D97-AF65-F5344CB8AC3E}">
        <p14:creationId xmlns:p14="http://schemas.microsoft.com/office/powerpoint/2010/main" val="3423555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BCD4E-29BB-46EB-A044-079A7AE12ED0}"/>
              </a:ext>
            </a:extLst>
          </p:cNvPr>
          <p:cNvSpPr>
            <a:spLocks noGrp="1"/>
          </p:cNvSpPr>
          <p:nvPr>
            <p:ph type="title"/>
          </p:nvPr>
        </p:nvSpPr>
        <p:spPr/>
        <p:txBody>
          <a:bodyPr>
            <a:normAutofit fontScale="90000"/>
          </a:bodyPr>
          <a:lstStyle/>
          <a:p>
            <a:r>
              <a:rPr lang="cy-GB" sz="3100" dirty="0">
                <a:latin typeface="+mn-lt"/>
                <a:ea typeface="+mn-ea"/>
                <a:cs typeface="+mn-cs"/>
              </a:rPr>
              <a:t>Nodau a chanlyniadau dysgu</a:t>
            </a:r>
            <a:br>
              <a:rPr lang="cy-GB" dirty="0"/>
            </a:br>
            <a:endParaRPr lang="en-GB" dirty="0"/>
          </a:p>
        </p:txBody>
      </p:sp>
      <p:sp>
        <p:nvSpPr>
          <p:cNvPr id="3" name="Text Placeholder 2">
            <a:extLst>
              <a:ext uri="{FF2B5EF4-FFF2-40B4-BE49-F238E27FC236}">
                <a16:creationId xmlns:a16="http://schemas.microsoft.com/office/drawing/2014/main" id="{5EA0962C-E961-48A3-B276-65B1DB9801AA}"/>
              </a:ext>
            </a:extLst>
          </p:cNvPr>
          <p:cNvSpPr>
            <a:spLocks noGrp="1"/>
          </p:cNvSpPr>
          <p:nvPr>
            <p:ph type="body" sz="quarter" idx="10"/>
          </p:nvPr>
        </p:nvSpPr>
        <p:spPr/>
        <p:txBody>
          <a:bodyPr/>
          <a:lstStyle/>
          <a:p>
            <a:r>
              <a:rPr lang="en-GB" dirty="0"/>
              <a:t>Aims and learning outcomes</a:t>
            </a:r>
          </a:p>
          <a:p>
            <a:endParaRPr lang="cy-GB" dirty="0"/>
          </a:p>
        </p:txBody>
      </p:sp>
      <p:sp>
        <p:nvSpPr>
          <p:cNvPr id="4" name="Text Placeholder 3">
            <a:extLst>
              <a:ext uri="{FF2B5EF4-FFF2-40B4-BE49-F238E27FC236}">
                <a16:creationId xmlns:a16="http://schemas.microsoft.com/office/drawing/2014/main" id="{916954A0-173B-42B7-B803-6B0E03D548D4}"/>
              </a:ext>
            </a:extLst>
          </p:cNvPr>
          <p:cNvSpPr>
            <a:spLocks noGrp="1"/>
          </p:cNvSpPr>
          <p:nvPr>
            <p:ph type="body" sz="quarter" idx="11"/>
          </p:nvPr>
        </p:nvSpPr>
        <p:spPr>
          <a:xfrm>
            <a:off x="411480" y="1497013"/>
            <a:ext cx="4054503" cy="3958907"/>
          </a:xfrm>
        </p:spPr>
        <p:txBody>
          <a:bodyPr>
            <a:noAutofit/>
          </a:bodyPr>
          <a:lstStyle/>
          <a:p>
            <a:pPr lvl="0"/>
            <a:r>
              <a:rPr lang="cy-GB" sz="2000" dirty="0"/>
              <a:t>Mae'r hyfforddiant hwn yn ystyried: </a:t>
            </a:r>
          </a:p>
          <a:p>
            <a:pPr lvl="1"/>
            <a:r>
              <a:rPr lang="cy-GB" dirty="0"/>
              <a:t>Asesu anghenion gofalwyr</a:t>
            </a:r>
          </a:p>
          <a:p>
            <a:pPr lvl="1"/>
            <a:r>
              <a:rPr lang="cy-GB" dirty="0"/>
              <a:t>Cyd-destun a goblygiadau ar gyfer cymorth i ofalwyr </a:t>
            </a:r>
          </a:p>
          <a:p>
            <a:pPr lvl="1"/>
            <a:r>
              <a:rPr lang="cy-GB" dirty="0"/>
              <a:t>Rhwystrau rhag dynodi gofalwyr </a:t>
            </a:r>
          </a:p>
          <a:p>
            <a:pPr lvl="1"/>
            <a:r>
              <a:rPr lang="cy-GB" dirty="0"/>
              <a:t>Hawliau gofalwyr i gael asesiad </a:t>
            </a:r>
          </a:p>
          <a:p>
            <a:pPr lvl="1"/>
            <a:r>
              <a:rPr lang="cy-GB" dirty="0"/>
              <a:t>Cyd-gyfathrebu </a:t>
            </a:r>
          </a:p>
          <a:p>
            <a:pPr lvl="1"/>
            <a:r>
              <a:rPr lang="cy-GB" dirty="0"/>
              <a:t>Cofnodi </a:t>
            </a:r>
          </a:p>
          <a:p>
            <a:pPr lvl="1"/>
            <a:r>
              <a:rPr lang="cy-GB" dirty="0"/>
              <a:t>Deall canlyniadau</a:t>
            </a:r>
          </a:p>
          <a:p>
            <a:pPr lvl="1"/>
            <a:r>
              <a:rPr lang="cy-GB" dirty="0"/>
              <a:t>Adolygu cynnydd</a:t>
            </a:r>
          </a:p>
          <a:p>
            <a:endParaRPr lang="en-GB" sz="2000" dirty="0"/>
          </a:p>
        </p:txBody>
      </p:sp>
      <p:sp>
        <p:nvSpPr>
          <p:cNvPr id="7" name="Dalfan Testun 6">
            <a:extLst>
              <a:ext uri="{FF2B5EF4-FFF2-40B4-BE49-F238E27FC236}">
                <a16:creationId xmlns:a16="http://schemas.microsoft.com/office/drawing/2014/main" id="{7E8BEAEF-374E-4B48-81D4-15A6AF4BDF48}"/>
              </a:ext>
            </a:extLst>
          </p:cNvPr>
          <p:cNvSpPr>
            <a:spLocks noGrp="1"/>
          </p:cNvSpPr>
          <p:nvPr>
            <p:ph type="body" sz="quarter" idx="12"/>
          </p:nvPr>
        </p:nvSpPr>
        <p:spPr>
          <a:xfrm>
            <a:off x="4762500" y="1497013"/>
            <a:ext cx="4114800" cy="4111307"/>
          </a:xfrm>
        </p:spPr>
        <p:txBody>
          <a:bodyPr>
            <a:normAutofit/>
          </a:bodyPr>
          <a:lstStyle/>
          <a:p>
            <a:r>
              <a:rPr lang="en-GB" sz="2000" dirty="0">
                <a:ea typeface="Calibri" panose="020F0502020204030204" pitchFamily="34" charset="0"/>
                <a:cs typeface="Times New Roman" panose="02020603050405020304" pitchFamily="18" charset="0"/>
              </a:rPr>
              <a:t>This training explores:</a:t>
            </a:r>
          </a:p>
          <a:p>
            <a:pPr lvl="1"/>
            <a:r>
              <a:rPr lang="en-GB" dirty="0">
                <a:ea typeface="Calibri" panose="020F0502020204030204" pitchFamily="34" charset="0"/>
                <a:cs typeface="Times New Roman" panose="02020603050405020304" pitchFamily="18" charset="0"/>
              </a:rPr>
              <a:t>Assessing the needs of carers</a:t>
            </a:r>
          </a:p>
          <a:p>
            <a:pPr lvl="1"/>
            <a:r>
              <a:rPr lang="en-GB" dirty="0">
                <a:ea typeface="Calibri" panose="020F0502020204030204" pitchFamily="34" charset="0"/>
                <a:cs typeface="Times New Roman" panose="02020603050405020304" pitchFamily="18" charset="0"/>
              </a:rPr>
              <a:t>Context and implications for carer support</a:t>
            </a:r>
          </a:p>
          <a:p>
            <a:pPr lvl="1"/>
            <a:r>
              <a:rPr lang="en-GB" dirty="0">
                <a:ea typeface="Calibri" panose="020F0502020204030204" pitchFamily="34" charset="0"/>
                <a:cs typeface="Times New Roman" panose="02020603050405020304" pitchFamily="18" charset="0"/>
              </a:rPr>
              <a:t>Barriers to identifying carers</a:t>
            </a:r>
          </a:p>
          <a:p>
            <a:pPr lvl="1"/>
            <a:r>
              <a:rPr lang="en-GB" dirty="0">
                <a:ea typeface="Calibri" panose="020F0502020204030204" pitchFamily="34" charset="0"/>
                <a:cs typeface="Times New Roman" panose="02020603050405020304" pitchFamily="18" charset="0"/>
              </a:rPr>
              <a:t>Carer’s rights to assessment</a:t>
            </a:r>
          </a:p>
          <a:p>
            <a:pPr lvl="1"/>
            <a:r>
              <a:rPr lang="en-GB" dirty="0">
                <a:ea typeface="Calibri" panose="020F0502020204030204" pitchFamily="34" charset="0"/>
                <a:cs typeface="Times New Roman" panose="02020603050405020304" pitchFamily="18" charset="0"/>
              </a:rPr>
              <a:t>Collaborative communication</a:t>
            </a:r>
          </a:p>
          <a:p>
            <a:pPr lvl="1"/>
            <a:r>
              <a:rPr lang="en-GB" dirty="0">
                <a:ea typeface="Calibri" panose="020F0502020204030204" pitchFamily="34" charset="0"/>
                <a:cs typeface="Times New Roman" panose="02020603050405020304" pitchFamily="18" charset="0"/>
              </a:rPr>
              <a:t>Recording</a:t>
            </a:r>
          </a:p>
          <a:p>
            <a:pPr lvl="1"/>
            <a:r>
              <a:rPr lang="en-GB" dirty="0">
                <a:ea typeface="Calibri" panose="020F0502020204030204" pitchFamily="34" charset="0"/>
                <a:cs typeface="Times New Roman" panose="02020603050405020304" pitchFamily="18" charset="0"/>
              </a:rPr>
              <a:t>Understanding outcomes</a:t>
            </a:r>
          </a:p>
          <a:p>
            <a:pPr lvl="1"/>
            <a:r>
              <a:rPr lang="en-GB" dirty="0">
                <a:ea typeface="Calibri" panose="020F0502020204030204" pitchFamily="34" charset="0"/>
                <a:cs typeface="Times New Roman" panose="02020603050405020304" pitchFamily="18" charset="0"/>
              </a:rPr>
              <a:t>Reviewing progress</a:t>
            </a:r>
            <a:endParaRPr lang="en-GB" dirty="0"/>
          </a:p>
          <a:p>
            <a:endParaRPr lang="cy-GB" sz="1800" dirty="0"/>
          </a:p>
        </p:txBody>
      </p:sp>
    </p:spTree>
    <p:extLst>
      <p:ext uri="{BB962C8B-B14F-4D97-AF65-F5344CB8AC3E}">
        <p14:creationId xmlns:p14="http://schemas.microsoft.com/office/powerpoint/2010/main" val="1456739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FFB9D-E79E-40C9-A638-02A58A81B99A}"/>
              </a:ext>
            </a:extLst>
          </p:cNvPr>
          <p:cNvSpPr>
            <a:spLocks noGrp="1"/>
          </p:cNvSpPr>
          <p:nvPr>
            <p:ph type="title"/>
          </p:nvPr>
        </p:nvSpPr>
        <p:spPr>
          <a:xfrm>
            <a:off x="623888" y="390607"/>
            <a:ext cx="7929119" cy="913538"/>
          </a:xfrm>
        </p:spPr>
        <p:txBody>
          <a:bodyPr/>
          <a:lstStyle/>
          <a:p>
            <a:r>
              <a:rPr lang="cy-GB" dirty="0"/>
              <a:t>Cynnig Gweithredol </a:t>
            </a:r>
          </a:p>
        </p:txBody>
      </p:sp>
      <p:sp>
        <p:nvSpPr>
          <p:cNvPr id="4" name="Picture Placeholder 3">
            <a:extLst>
              <a:ext uri="{FF2B5EF4-FFF2-40B4-BE49-F238E27FC236}">
                <a16:creationId xmlns:a16="http://schemas.microsoft.com/office/drawing/2014/main" id="{9F1A4E08-874E-4985-8156-80771DC0B5DF}"/>
              </a:ext>
            </a:extLst>
          </p:cNvPr>
          <p:cNvSpPr>
            <a:spLocks noGrp="1"/>
          </p:cNvSpPr>
          <p:nvPr>
            <p:ph type="pic" sz="quarter" idx="14"/>
          </p:nvPr>
        </p:nvSpPr>
        <p:spPr/>
      </p:sp>
      <p:graphicFrame>
        <p:nvGraphicFramePr>
          <p:cNvPr id="5" name="Content Placeholder 4">
            <a:extLst>
              <a:ext uri="{FF2B5EF4-FFF2-40B4-BE49-F238E27FC236}">
                <a16:creationId xmlns:a16="http://schemas.microsoft.com/office/drawing/2014/main" id="{793AE305-F686-4CFC-B830-4D5EB4B9EC5A}"/>
              </a:ext>
            </a:extLst>
          </p:cNvPr>
          <p:cNvGraphicFramePr>
            <a:graphicFrameLocks/>
          </p:cNvGraphicFramePr>
          <p:nvPr>
            <p:extLst>
              <p:ext uri="{D42A27DB-BD31-4B8C-83A1-F6EECF244321}">
                <p14:modId xmlns:p14="http://schemas.microsoft.com/office/powerpoint/2010/main" val="3935946188"/>
              </p:ext>
            </p:extLst>
          </p:nvPr>
        </p:nvGraphicFramePr>
        <p:xfrm>
          <a:off x="1242852" y="1553144"/>
          <a:ext cx="6867525" cy="2303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4">
            <a:extLst>
              <a:ext uri="{FF2B5EF4-FFF2-40B4-BE49-F238E27FC236}">
                <a16:creationId xmlns:a16="http://schemas.microsoft.com/office/drawing/2014/main" id="{AB8D877C-5D2D-4C0E-8684-05FCA8FF6D7B}"/>
              </a:ext>
            </a:extLst>
          </p:cNvPr>
          <p:cNvGraphicFramePr>
            <a:graphicFrameLocks/>
          </p:cNvGraphicFramePr>
          <p:nvPr>
            <p:extLst>
              <p:ext uri="{D42A27DB-BD31-4B8C-83A1-F6EECF244321}">
                <p14:modId xmlns:p14="http://schemas.microsoft.com/office/powerpoint/2010/main" val="4136367854"/>
              </p:ext>
            </p:extLst>
          </p:nvPr>
        </p:nvGraphicFramePr>
        <p:xfrm>
          <a:off x="717481" y="3429000"/>
          <a:ext cx="7709037" cy="23038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59486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FFB9D-E79E-40C9-A638-02A58A81B99A}"/>
              </a:ext>
            </a:extLst>
          </p:cNvPr>
          <p:cNvSpPr>
            <a:spLocks noGrp="1"/>
          </p:cNvSpPr>
          <p:nvPr>
            <p:ph type="title"/>
          </p:nvPr>
        </p:nvSpPr>
        <p:spPr>
          <a:xfrm>
            <a:off x="623888" y="390607"/>
            <a:ext cx="7929119" cy="913538"/>
          </a:xfrm>
        </p:spPr>
        <p:txBody>
          <a:bodyPr/>
          <a:lstStyle/>
          <a:p>
            <a:r>
              <a:rPr lang="en-GB" dirty="0"/>
              <a:t>Active Offer</a:t>
            </a:r>
          </a:p>
        </p:txBody>
      </p:sp>
      <p:sp>
        <p:nvSpPr>
          <p:cNvPr id="4" name="Picture Placeholder 3">
            <a:extLst>
              <a:ext uri="{FF2B5EF4-FFF2-40B4-BE49-F238E27FC236}">
                <a16:creationId xmlns:a16="http://schemas.microsoft.com/office/drawing/2014/main" id="{9F1A4E08-874E-4985-8156-80771DC0B5DF}"/>
              </a:ext>
            </a:extLst>
          </p:cNvPr>
          <p:cNvSpPr>
            <a:spLocks noGrp="1"/>
          </p:cNvSpPr>
          <p:nvPr>
            <p:ph type="pic" sz="quarter" idx="14"/>
          </p:nvPr>
        </p:nvSpPr>
        <p:spPr/>
      </p:sp>
      <p:graphicFrame>
        <p:nvGraphicFramePr>
          <p:cNvPr id="5" name="Content Placeholder 4">
            <a:extLst>
              <a:ext uri="{FF2B5EF4-FFF2-40B4-BE49-F238E27FC236}">
                <a16:creationId xmlns:a16="http://schemas.microsoft.com/office/drawing/2014/main" id="{793AE305-F686-4CFC-B830-4D5EB4B9EC5A}"/>
              </a:ext>
            </a:extLst>
          </p:cNvPr>
          <p:cNvGraphicFramePr>
            <a:graphicFrameLocks/>
          </p:cNvGraphicFramePr>
          <p:nvPr>
            <p:extLst>
              <p:ext uri="{D42A27DB-BD31-4B8C-83A1-F6EECF244321}">
                <p14:modId xmlns:p14="http://schemas.microsoft.com/office/powerpoint/2010/main" val="3365401224"/>
              </p:ext>
            </p:extLst>
          </p:nvPr>
        </p:nvGraphicFramePr>
        <p:xfrm>
          <a:off x="1242852" y="1553144"/>
          <a:ext cx="6867525" cy="2303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4">
            <a:extLst>
              <a:ext uri="{FF2B5EF4-FFF2-40B4-BE49-F238E27FC236}">
                <a16:creationId xmlns:a16="http://schemas.microsoft.com/office/drawing/2014/main" id="{AB8D877C-5D2D-4C0E-8684-05FCA8FF6D7B}"/>
              </a:ext>
            </a:extLst>
          </p:cNvPr>
          <p:cNvGraphicFramePr>
            <a:graphicFrameLocks/>
          </p:cNvGraphicFramePr>
          <p:nvPr>
            <p:extLst>
              <p:ext uri="{D42A27DB-BD31-4B8C-83A1-F6EECF244321}">
                <p14:modId xmlns:p14="http://schemas.microsoft.com/office/powerpoint/2010/main" val="4080540892"/>
              </p:ext>
            </p:extLst>
          </p:nvPr>
        </p:nvGraphicFramePr>
        <p:xfrm>
          <a:off x="717481" y="3429000"/>
          <a:ext cx="7709037" cy="23038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69146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24861-49D3-4B56-A8DB-CD415D944F5F}"/>
              </a:ext>
            </a:extLst>
          </p:cNvPr>
          <p:cNvSpPr>
            <a:spLocks noGrp="1"/>
          </p:cNvSpPr>
          <p:nvPr>
            <p:ph type="title"/>
          </p:nvPr>
        </p:nvSpPr>
        <p:spPr>
          <a:xfrm>
            <a:off x="418149" y="390606"/>
            <a:ext cx="4070032" cy="1023523"/>
          </a:xfrm>
        </p:spPr>
        <p:txBody>
          <a:bodyPr>
            <a:noAutofit/>
          </a:bodyPr>
          <a:lstStyle/>
          <a:p>
            <a:r>
              <a:rPr lang="cy-GB" sz="2400" dirty="0"/>
              <a:t>Paratoi ar gyfer asesiad fel ymarferydd…</a:t>
            </a:r>
            <a:br>
              <a:rPr lang="cy-GB" sz="2400" dirty="0"/>
            </a:br>
            <a:r>
              <a:rPr lang="cy-GB" sz="2400" dirty="0"/>
              <a:t>Mae’n cychwyn gyda fi</a:t>
            </a:r>
          </a:p>
        </p:txBody>
      </p:sp>
      <p:sp>
        <p:nvSpPr>
          <p:cNvPr id="4" name="Picture Placeholder 3">
            <a:extLst>
              <a:ext uri="{FF2B5EF4-FFF2-40B4-BE49-F238E27FC236}">
                <a16:creationId xmlns:a16="http://schemas.microsoft.com/office/drawing/2014/main" id="{C6FB893B-6FE5-4160-97F2-FFA3CE8EC1F8}"/>
              </a:ext>
            </a:extLst>
          </p:cNvPr>
          <p:cNvSpPr>
            <a:spLocks noGrp="1"/>
          </p:cNvSpPr>
          <p:nvPr>
            <p:ph type="pic" sz="quarter" idx="14"/>
          </p:nvPr>
        </p:nvSpPr>
        <p:spPr/>
      </p:sp>
      <p:graphicFrame>
        <p:nvGraphicFramePr>
          <p:cNvPr id="6" name="Diagram 5">
            <a:extLst>
              <a:ext uri="{FF2B5EF4-FFF2-40B4-BE49-F238E27FC236}">
                <a16:creationId xmlns:a16="http://schemas.microsoft.com/office/drawing/2014/main" id="{9CD5EFE8-4C5B-4D89-A640-1B7A43818B60}"/>
              </a:ext>
            </a:extLst>
          </p:cNvPr>
          <p:cNvGraphicFramePr/>
          <p:nvPr>
            <p:extLst>
              <p:ext uri="{D42A27DB-BD31-4B8C-83A1-F6EECF244321}">
                <p14:modId xmlns:p14="http://schemas.microsoft.com/office/powerpoint/2010/main" val="1977685495"/>
              </p:ext>
            </p:extLst>
          </p:nvPr>
        </p:nvGraphicFramePr>
        <p:xfrm>
          <a:off x="1424025" y="1671563"/>
          <a:ext cx="6096000" cy="3772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937F076F-BADE-2F40-8693-4295C0E7FF93}"/>
              </a:ext>
            </a:extLst>
          </p:cNvPr>
          <p:cNvSpPr txBox="1">
            <a:spLocks/>
          </p:cNvSpPr>
          <p:nvPr/>
        </p:nvSpPr>
        <p:spPr bwMode="auto">
          <a:xfrm>
            <a:off x="4602480" y="390607"/>
            <a:ext cx="4191000" cy="1023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algn="l" rtl="0" eaLnBrk="1" fontAlgn="base" hangingPunct="1">
              <a:lnSpc>
                <a:spcPct val="90000"/>
              </a:lnSpc>
              <a:spcBef>
                <a:spcPct val="0"/>
              </a:spcBef>
              <a:spcAft>
                <a:spcPct val="0"/>
              </a:spcAft>
              <a:defRPr sz="2800" kern="120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en-GB" sz="2400" dirty="0"/>
              <a:t>Preparing for an assessment as a practitioner…</a:t>
            </a:r>
            <a:br>
              <a:rPr lang="en-GB" sz="2400" dirty="0"/>
            </a:br>
            <a:r>
              <a:rPr lang="en-GB" sz="2400" dirty="0"/>
              <a:t>It starts with me</a:t>
            </a:r>
          </a:p>
        </p:txBody>
      </p:sp>
    </p:spTree>
    <p:extLst>
      <p:ext uri="{BB962C8B-B14F-4D97-AF65-F5344CB8AC3E}">
        <p14:creationId xmlns:p14="http://schemas.microsoft.com/office/powerpoint/2010/main" val="1795438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51FA8-FB63-4996-B4EC-77F66611D62B}"/>
              </a:ext>
            </a:extLst>
          </p:cNvPr>
          <p:cNvSpPr>
            <a:spLocks noGrp="1"/>
          </p:cNvSpPr>
          <p:nvPr>
            <p:ph type="title"/>
          </p:nvPr>
        </p:nvSpPr>
        <p:spPr>
          <a:xfrm>
            <a:off x="623888" y="390607"/>
            <a:ext cx="5849648" cy="913538"/>
          </a:xfrm>
        </p:spPr>
        <p:txBody>
          <a:bodyPr/>
          <a:lstStyle/>
          <a:p>
            <a:r>
              <a:rPr lang="cy-GB" dirty="0"/>
              <a:t>Cyfathrebu ar y cyd</a:t>
            </a:r>
          </a:p>
        </p:txBody>
      </p:sp>
      <p:graphicFrame>
        <p:nvGraphicFramePr>
          <p:cNvPr id="5" name="Diagram 4">
            <a:extLst>
              <a:ext uri="{FF2B5EF4-FFF2-40B4-BE49-F238E27FC236}">
                <a16:creationId xmlns:a16="http://schemas.microsoft.com/office/drawing/2014/main" id="{6776FD46-9BBE-4F23-95EE-D5F39CC5A1A8}"/>
              </a:ext>
            </a:extLst>
          </p:cNvPr>
          <p:cNvGraphicFramePr/>
          <p:nvPr>
            <p:extLst>
              <p:ext uri="{D42A27DB-BD31-4B8C-83A1-F6EECF244321}">
                <p14:modId xmlns:p14="http://schemas.microsoft.com/office/powerpoint/2010/main" val="4007863720"/>
              </p:ext>
            </p:extLst>
          </p:nvPr>
        </p:nvGraphicFramePr>
        <p:xfrm>
          <a:off x="1325750" y="1449718"/>
          <a:ext cx="6436490" cy="4534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8E31C1A2-4C8E-B944-A857-EFB5B27DC285}"/>
              </a:ext>
            </a:extLst>
          </p:cNvPr>
          <p:cNvSpPr txBox="1">
            <a:spLocks/>
          </p:cNvSpPr>
          <p:nvPr/>
        </p:nvSpPr>
        <p:spPr bwMode="auto">
          <a:xfrm>
            <a:off x="4823460" y="392829"/>
            <a:ext cx="4044964" cy="91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algn="l" rtl="0" eaLnBrk="1" fontAlgn="base" hangingPunct="1">
              <a:lnSpc>
                <a:spcPct val="90000"/>
              </a:lnSpc>
              <a:spcBef>
                <a:spcPct val="0"/>
              </a:spcBef>
              <a:spcAft>
                <a:spcPct val="0"/>
              </a:spcAft>
              <a:defRPr sz="2800" kern="120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en-GB" dirty="0"/>
              <a:t>Collaborative communication</a:t>
            </a:r>
          </a:p>
        </p:txBody>
      </p:sp>
    </p:spTree>
    <p:extLst>
      <p:ext uri="{BB962C8B-B14F-4D97-AF65-F5344CB8AC3E}">
        <p14:creationId xmlns:p14="http://schemas.microsoft.com/office/powerpoint/2010/main" val="2192994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07791-C3B5-47E7-84AE-0EA2BE63BDD7}"/>
              </a:ext>
            </a:extLst>
          </p:cNvPr>
          <p:cNvSpPr>
            <a:spLocks noGrp="1"/>
          </p:cNvSpPr>
          <p:nvPr>
            <p:ph type="title"/>
          </p:nvPr>
        </p:nvSpPr>
        <p:spPr/>
        <p:txBody>
          <a:bodyPr/>
          <a:lstStyle/>
          <a:p>
            <a:r>
              <a:rPr lang="cy-GB" dirty="0"/>
              <a:t>Gwerthoedd</a:t>
            </a:r>
            <a:r>
              <a:rPr lang="en-GB" dirty="0"/>
              <a:t>	</a:t>
            </a:r>
          </a:p>
        </p:txBody>
      </p:sp>
      <p:sp>
        <p:nvSpPr>
          <p:cNvPr id="3" name="Text Placeholder 2">
            <a:extLst>
              <a:ext uri="{FF2B5EF4-FFF2-40B4-BE49-F238E27FC236}">
                <a16:creationId xmlns:a16="http://schemas.microsoft.com/office/drawing/2014/main" id="{0E753B00-F026-4E31-A906-7E9391F22CEF}"/>
              </a:ext>
            </a:extLst>
          </p:cNvPr>
          <p:cNvSpPr>
            <a:spLocks noGrp="1"/>
          </p:cNvSpPr>
          <p:nvPr>
            <p:ph type="body" sz="quarter" idx="11"/>
          </p:nvPr>
        </p:nvSpPr>
        <p:spPr/>
        <p:txBody>
          <a:bodyPr/>
          <a:lstStyle/>
          <a:p>
            <a:endParaRPr lang="en-GB" dirty="0"/>
          </a:p>
        </p:txBody>
      </p:sp>
      <p:pic>
        <p:nvPicPr>
          <p:cNvPr id="7" name="Picture Placeholder 6" descr="A picture containing accessory&#10;&#10;Description generated with very high confidence">
            <a:extLst>
              <a:ext uri="{FF2B5EF4-FFF2-40B4-BE49-F238E27FC236}">
                <a16:creationId xmlns:a16="http://schemas.microsoft.com/office/drawing/2014/main" id="{E6F9F589-A83C-4D2E-87B3-2485247F2208}"/>
              </a:ext>
            </a:extLst>
          </p:cNvPr>
          <p:cNvPicPr>
            <a:picLocks noGrp="1" noChangeAspect="1"/>
          </p:cNvPicPr>
          <p:nvPr>
            <p:ph type="pic" sz="quarter" idx="14"/>
          </p:nvPr>
        </p:nvPicPr>
        <p:blipFill>
          <a:blip r:embed="rId3"/>
          <a:srcRect l="512" r="512"/>
          <a:stretch>
            <a:fillRect/>
          </a:stretch>
        </p:blipFill>
        <p:spPr/>
      </p:pic>
    </p:spTree>
    <p:extLst>
      <p:ext uri="{BB962C8B-B14F-4D97-AF65-F5344CB8AC3E}">
        <p14:creationId xmlns:p14="http://schemas.microsoft.com/office/powerpoint/2010/main" val="1046358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E6F0D-7D2B-48A3-B8E5-19A575BA6398}"/>
              </a:ext>
            </a:extLst>
          </p:cNvPr>
          <p:cNvSpPr>
            <a:spLocks noGrp="1"/>
          </p:cNvSpPr>
          <p:nvPr>
            <p:ph type="title"/>
          </p:nvPr>
        </p:nvSpPr>
        <p:spPr/>
        <p:txBody>
          <a:bodyPr/>
          <a:lstStyle/>
          <a:p>
            <a:r>
              <a:rPr lang="cy-GB" dirty="0" err="1"/>
              <a:t>Values</a:t>
            </a:r>
            <a:r>
              <a:rPr lang="en-GB" dirty="0"/>
              <a:t>	</a:t>
            </a:r>
          </a:p>
        </p:txBody>
      </p:sp>
      <p:sp>
        <p:nvSpPr>
          <p:cNvPr id="4" name="Picture Placeholder 3">
            <a:extLst>
              <a:ext uri="{FF2B5EF4-FFF2-40B4-BE49-F238E27FC236}">
                <a16:creationId xmlns:a16="http://schemas.microsoft.com/office/drawing/2014/main" id="{5CED14F8-85D5-4716-AC74-5FB88DCE7B87}"/>
              </a:ext>
            </a:extLst>
          </p:cNvPr>
          <p:cNvSpPr>
            <a:spLocks noGrp="1"/>
          </p:cNvSpPr>
          <p:nvPr>
            <p:ph type="pic" sz="quarter" idx="14"/>
          </p:nvPr>
        </p:nvSpPr>
        <p:spPr/>
      </p:sp>
      <p:pic>
        <p:nvPicPr>
          <p:cNvPr id="5" name="Content Placeholder 4">
            <a:extLst>
              <a:ext uri="{FF2B5EF4-FFF2-40B4-BE49-F238E27FC236}">
                <a16:creationId xmlns:a16="http://schemas.microsoft.com/office/drawing/2014/main" id="{B0B2C29F-A045-4025-8A8E-C7F38115E042}"/>
              </a:ext>
            </a:extLst>
          </p:cNvPr>
          <p:cNvPicPr>
            <a:picLocks noChangeAspect="1"/>
          </p:cNvPicPr>
          <p:nvPr/>
        </p:nvPicPr>
        <p:blipFill>
          <a:blip r:embed="rId3"/>
          <a:stretch>
            <a:fillRect/>
          </a:stretch>
        </p:blipFill>
        <p:spPr bwMode="auto">
          <a:xfrm>
            <a:off x="740780" y="1632030"/>
            <a:ext cx="7685591" cy="3799316"/>
          </a:xfrm>
          <a:prstGeom prst="rect">
            <a:avLst/>
          </a:prstGeom>
          <a:noFill/>
          <a:ln w="9525">
            <a:noFill/>
            <a:miter lim="800000"/>
            <a:headEnd/>
            <a:tailEnd/>
          </a:ln>
        </p:spPr>
      </p:pic>
      <p:sp>
        <p:nvSpPr>
          <p:cNvPr id="3" name="Blwch Testun 2">
            <a:extLst>
              <a:ext uri="{FF2B5EF4-FFF2-40B4-BE49-F238E27FC236}">
                <a16:creationId xmlns:a16="http://schemas.microsoft.com/office/drawing/2014/main" id="{EA7D671B-B5D4-453B-86AC-A864B438FA97}"/>
              </a:ext>
            </a:extLst>
          </p:cNvPr>
          <p:cNvSpPr txBox="1"/>
          <p:nvPr/>
        </p:nvSpPr>
        <p:spPr>
          <a:xfrm>
            <a:off x="2933700" y="2870200"/>
            <a:ext cx="914400" cy="914400"/>
          </a:xfrm>
          <a:prstGeom prst="rect">
            <a:avLst/>
          </a:prstGeom>
        </p:spPr>
        <p:txBody>
          <a:bodyPr vert="horz" wrap="none" lIns="91440" tIns="45720" rIns="91440" bIns="45720" rtlCol="0" anchor="ctr">
            <a:normAutofit/>
          </a:bodyPr>
          <a:lstStyle/>
          <a:p>
            <a:endParaRPr lang="cy-GB" dirty="0"/>
          </a:p>
        </p:txBody>
      </p:sp>
    </p:spTree>
    <p:extLst>
      <p:ext uri="{BB962C8B-B14F-4D97-AF65-F5344CB8AC3E}">
        <p14:creationId xmlns:p14="http://schemas.microsoft.com/office/powerpoint/2010/main" val="1118978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D9FC-3576-46E1-806F-19E8968E18C6}"/>
              </a:ext>
            </a:extLst>
          </p:cNvPr>
          <p:cNvSpPr>
            <a:spLocks noGrp="1"/>
          </p:cNvSpPr>
          <p:nvPr>
            <p:ph type="title"/>
          </p:nvPr>
        </p:nvSpPr>
        <p:spPr>
          <a:xfrm>
            <a:off x="623888" y="390607"/>
            <a:ext cx="7929119" cy="913538"/>
          </a:xfrm>
        </p:spPr>
        <p:txBody>
          <a:bodyPr/>
          <a:lstStyle/>
          <a:p>
            <a:r>
              <a:rPr lang="cy-GB" dirty="0"/>
              <a:t>Gwybodaeth: Cromlin newid</a:t>
            </a:r>
          </a:p>
        </p:txBody>
      </p:sp>
      <p:sp>
        <p:nvSpPr>
          <p:cNvPr id="4" name="Picture Placeholder 3">
            <a:extLst>
              <a:ext uri="{FF2B5EF4-FFF2-40B4-BE49-F238E27FC236}">
                <a16:creationId xmlns:a16="http://schemas.microsoft.com/office/drawing/2014/main" id="{A5194496-2101-4F48-B18D-C05FFF2CD49C}"/>
              </a:ext>
            </a:extLst>
          </p:cNvPr>
          <p:cNvSpPr>
            <a:spLocks noGrp="1"/>
          </p:cNvSpPr>
          <p:nvPr>
            <p:ph type="pic" sz="quarter" idx="14"/>
          </p:nvPr>
        </p:nvSpPr>
        <p:spPr/>
      </p:sp>
      <p:sp>
        <p:nvSpPr>
          <p:cNvPr id="3" name="TextBox 2">
            <a:extLst>
              <a:ext uri="{FF2B5EF4-FFF2-40B4-BE49-F238E27FC236}">
                <a16:creationId xmlns:a16="http://schemas.microsoft.com/office/drawing/2014/main" id="{4A623771-491F-4823-8EE8-51F8E05D5EAB}"/>
              </a:ext>
            </a:extLst>
          </p:cNvPr>
          <p:cNvSpPr txBox="1"/>
          <p:nvPr/>
        </p:nvSpPr>
        <p:spPr>
          <a:xfrm>
            <a:off x="1222310" y="4040155"/>
            <a:ext cx="457200" cy="587829"/>
          </a:xfrm>
          <a:prstGeom prst="rect">
            <a:avLst/>
          </a:prstGeom>
        </p:spPr>
        <p:txBody>
          <a:bodyPr vert="horz" wrap="square" lIns="91440" tIns="45720" rIns="91440" bIns="45720" rtlCol="0" anchor="ctr">
            <a:normAutofit/>
          </a:bodyPr>
          <a:lstStyle/>
          <a:p>
            <a:endParaRPr lang="en-GB" dirty="0"/>
          </a:p>
        </p:txBody>
      </p:sp>
      <p:sp>
        <p:nvSpPr>
          <p:cNvPr id="15" name="TextBox 14">
            <a:extLst>
              <a:ext uri="{FF2B5EF4-FFF2-40B4-BE49-F238E27FC236}">
                <a16:creationId xmlns:a16="http://schemas.microsoft.com/office/drawing/2014/main" id="{56F17671-0E0C-494E-8CE6-8D47DCCFBC11}"/>
              </a:ext>
            </a:extLst>
          </p:cNvPr>
          <p:cNvSpPr txBox="1"/>
          <p:nvPr/>
        </p:nvSpPr>
        <p:spPr>
          <a:xfrm rot="10800000" flipV="1">
            <a:off x="1506682" y="2300547"/>
            <a:ext cx="758536" cy="245225"/>
          </a:xfrm>
          <a:prstGeom prst="rect">
            <a:avLst/>
          </a:prstGeom>
          <a:solidFill>
            <a:schemeClr val="bg1"/>
          </a:solidFill>
        </p:spPr>
        <p:txBody>
          <a:bodyPr vert="horz" wrap="square" lIns="91440" tIns="45720" rIns="91440" bIns="45720" rtlCol="0" anchor="ctr">
            <a:normAutofit fontScale="62500" lnSpcReduction="20000"/>
          </a:bodyPr>
          <a:lstStyle/>
          <a:p>
            <a:r>
              <a:rPr lang="en-GB" dirty="0"/>
              <a:t>Welsh</a:t>
            </a:r>
          </a:p>
        </p:txBody>
      </p:sp>
      <p:sp>
        <p:nvSpPr>
          <p:cNvPr id="16" name="TextBox 15">
            <a:extLst>
              <a:ext uri="{FF2B5EF4-FFF2-40B4-BE49-F238E27FC236}">
                <a16:creationId xmlns:a16="http://schemas.microsoft.com/office/drawing/2014/main" id="{7113F173-84F1-4E50-BD39-9A90909BC040}"/>
              </a:ext>
            </a:extLst>
          </p:cNvPr>
          <p:cNvSpPr txBox="1"/>
          <p:nvPr/>
        </p:nvSpPr>
        <p:spPr>
          <a:xfrm rot="16200000">
            <a:off x="-338308" y="3106636"/>
            <a:ext cx="2434857" cy="261951"/>
          </a:xfrm>
          <a:prstGeom prst="rect">
            <a:avLst/>
          </a:prstGeom>
          <a:solidFill>
            <a:schemeClr val="bg1"/>
          </a:solidFill>
        </p:spPr>
        <p:txBody>
          <a:bodyPr vert="horz" wrap="square" lIns="91440" tIns="45720" rIns="91440" bIns="45720" rtlCol="0" anchor="ctr">
            <a:normAutofit fontScale="70000" lnSpcReduction="20000"/>
          </a:bodyPr>
          <a:lstStyle/>
          <a:p>
            <a:r>
              <a:rPr lang="en-GB" dirty="0"/>
              <a:t>Welsh</a:t>
            </a:r>
          </a:p>
        </p:txBody>
      </p:sp>
      <p:sp>
        <p:nvSpPr>
          <p:cNvPr id="5" name="TextBox 4">
            <a:extLst>
              <a:ext uri="{FF2B5EF4-FFF2-40B4-BE49-F238E27FC236}">
                <a16:creationId xmlns:a16="http://schemas.microsoft.com/office/drawing/2014/main" id="{5763BF0C-C9D0-42C5-AA1A-8FD5F4C064F6}"/>
              </a:ext>
            </a:extLst>
          </p:cNvPr>
          <p:cNvSpPr txBox="1"/>
          <p:nvPr/>
        </p:nvSpPr>
        <p:spPr>
          <a:xfrm>
            <a:off x="2584580" y="2649895"/>
            <a:ext cx="1306285" cy="270588"/>
          </a:xfrm>
          <a:prstGeom prst="rect">
            <a:avLst/>
          </a:prstGeom>
          <a:solidFill>
            <a:schemeClr val="bg1"/>
          </a:solidFill>
        </p:spPr>
        <p:txBody>
          <a:bodyPr vert="horz" wrap="square" lIns="91440" tIns="45720" rIns="91440" bIns="45720" rtlCol="0" anchor="ctr">
            <a:normAutofit fontScale="77500" lnSpcReduction="20000"/>
          </a:bodyPr>
          <a:lstStyle/>
          <a:p>
            <a:r>
              <a:rPr lang="en-GB" dirty="0"/>
              <a:t>Welsh</a:t>
            </a:r>
          </a:p>
        </p:txBody>
      </p:sp>
      <p:sp>
        <p:nvSpPr>
          <p:cNvPr id="6" name="TextBox 5">
            <a:extLst>
              <a:ext uri="{FF2B5EF4-FFF2-40B4-BE49-F238E27FC236}">
                <a16:creationId xmlns:a16="http://schemas.microsoft.com/office/drawing/2014/main" id="{B4943147-48DF-46F1-970B-434F60619F17}"/>
              </a:ext>
            </a:extLst>
          </p:cNvPr>
          <p:cNvSpPr txBox="1"/>
          <p:nvPr/>
        </p:nvSpPr>
        <p:spPr>
          <a:xfrm>
            <a:off x="1222310" y="3144416"/>
            <a:ext cx="681135" cy="382555"/>
          </a:xfrm>
          <a:prstGeom prst="rect">
            <a:avLst/>
          </a:prstGeom>
          <a:solidFill>
            <a:schemeClr val="bg1"/>
          </a:solidFill>
        </p:spPr>
        <p:txBody>
          <a:bodyPr vert="horz" wrap="square" lIns="91440" tIns="45720" rIns="91440" bIns="45720" rtlCol="0" anchor="ctr">
            <a:normAutofit fontScale="77500" lnSpcReduction="20000"/>
          </a:bodyPr>
          <a:lstStyle/>
          <a:p>
            <a:r>
              <a:rPr lang="en-GB" dirty="0"/>
              <a:t>Welsh</a:t>
            </a:r>
          </a:p>
        </p:txBody>
      </p:sp>
      <p:sp>
        <p:nvSpPr>
          <p:cNvPr id="7" name="TextBox 6">
            <a:extLst>
              <a:ext uri="{FF2B5EF4-FFF2-40B4-BE49-F238E27FC236}">
                <a16:creationId xmlns:a16="http://schemas.microsoft.com/office/drawing/2014/main" id="{FFC84C00-064D-44FB-9CDA-4C1B41E3DB27}"/>
              </a:ext>
            </a:extLst>
          </p:cNvPr>
          <p:cNvSpPr txBox="1"/>
          <p:nvPr/>
        </p:nvSpPr>
        <p:spPr>
          <a:xfrm>
            <a:off x="3517641" y="3657600"/>
            <a:ext cx="1054359" cy="587829"/>
          </a:xfrm>
          <a:prstGeom prst="rect">
            <a:avLst/>
          </a:prstGeom>
          <a:solidFill>
            <a:schemeClr val="bg1"/>
          </a:solidFill>
        </p:spPr>
        <p:txBody>
          <a:bodyPr vert="horz" wrap="square" lIns="91440" tIns="45720" rIns="91440" bIns="45720" rtlCol="0" anchor="ctr">
            <a:normAutofit/>
          </a:bodyPr>
          <a:lstStyle/>
          <a:p>
            <a:r>
              <a:rPr lang="en-GB" dirty="0"/>
              <a:t>Welsh</a:t>
            </a:r>
          </a:p>
        </p:txBody>
      </p:sp>
      <p:sp>
        <p:nvSpPr>
          <p:cNvPr id="8" name="TextBox 7">
            <a:extLst>
              <a:ext uri="{FF2B5EF4-FFF2-40B4-BE49-F238E27FC236}">
                <a16:creationId xmlns:a16="http://schemas.microsoft.com/office/drawing/2014/main" id="{15ACF0AA-0D32-4C84-8031-18335EB0BC21}"/>
              </a:ext>
            </a:extLst>
          </p:cNvPr>
          <p:cNvSpPr txBox="1"/>
          <p:nvPr/>
        </p:nvSpPr>
        <p:spPr>
          <a:xfrm>
            <a:off x="3265715" y="4721290"/>
            <a:ext cx="1492897" cy="270588"/>
          </a:xfrm>
          <a:prstGeom prst="rect">
            <a:avLst/>
          </a:prstGeom>
          <a:solidFill>
            <a:schemeClr val="bg1"/>
          </a:solidFill>
        </p:spPr>
        <p:txBody>
          <a:bodyPr vert="horz" wrap="square" lIns="91440" tIns="45720" rIns="91440" bIns="45720" rtlCol="0" anchor="ctr">
            <a:normAutofit fontScale="77500" lnSpcReduction="20000"/>
          </a:bodyPr>
          <a:lstStyle/>
          <a:p>
            <a:pPr algn="ctr"/>
            <a:r>
              <a:rPr lang="en-GB" dirty="0"/>
              <a:t>Welsh</a:t>
            </a:r>
          </a:p>
        </p:txBody>
      </p:sp>
      <p:sp>
        <p:nvSpPr>
          <p:cNvPr id="9" name="TextBox 8">
            <a:extLst>
              <a:ext uri="{FF2B5EF4-FFF2-40B4-BE49-F238E27FC236}">
                <a16:creationId xmlns:a16="http://schemas.microsoft.com/office/drawing/2014/main" id="{93EFA0F6-6DCF-4A95-B326-00A925E84611}"/>
              </a:ext>
            </a:extLst>
          </p:cNvPr>
          <p:cNvSpPr txBox="1"/>
          <p:nvPr/>
        </p:nvSpPr>
        <p:spPr>
          <a:xfrm>
            <a:off x="4086808" y="5238566"/>
            <a:ext cx="933061" cy="227052"/>
          </a:xfrm>
          <a:prstGeom prst="rect">
            <a:avLst/>
          </a:prstGeom>
          <a:solidFill>
            <a:schemeClr val="bg1"/>
          </a:solidFill>
        </p:spPr>
        <p:txBody>
          <a:bodyPr vert="horz" wrap="square" lIns="91440" tIns="45720" rIns="91440" bIns="45720" rtlCol="0" anchor="ctr">
            <a:normAutofit fontScale="62500" lnSpcReduction="20000"/>
          </a:bodyPr>
          <a:lstStyle/>
          <a:p>
            <a:r>
              <a:rPr lang="en-GB" dirty="0"/>
              <a:t>Welsh</a:t>
            </a:r>
          </a:p>
        </p:txBody>
      </p:sp>
      <p:sp>
        <p:nvSpPr>
          <p:cNvPr id="10" name="TextBox 9">
            <a:extLst>
              <a:ext uri="{FF2B5EF4-FFF2-40B4-BE49-F238E27FC236}">
                <a16:creationId xmlns:a16="http://schemas.microsoft.com/office/drawing/2014/main" id="{0A6B549F-FA46-406E-9B4C-4E29785D5833}"/>
              </a:ext>
            </a:extLst>
          </p:cNvPr>
          <p:cNvSpPr txBox="1"/>
          <p:nvPr/>
        </p:nvSpPr>
        <p:spPr>
          <a:xfrm>
            <a:off x="5290457" y="3798805"/>
            <a:ext cx="1362270" cy="558592"/>
          </a:xfrm>
          <a:prstGeom prst="rect">
            <a:avLst/>
          </a:prstGeom>
          <a:solidFill>
            <a:schemeClr val="bg1"/>
          </a:solidFill>
        </p:spPr>
        <p:txBody>
          <a:bodyPr vert="horz" wrap="square" lIns="91440" tIns="45720" rIns="91440" bIns="45720" rtlCol="0" anchor="ctr">
            <a:normAutofit/>
          </a:bodyPr>
          <a:lstStyle/>
          <a:p>
            <a:r>
              <a:rPr lang="en-GB" dirty="0"/>
              <a:t>Welsh</a:t>
            </a:r>
          </a:p>
        </p:txBody>
      </p:sp>
      <p:sp>
        <p:nvSpPr>
          <p:cNvPr id="11" name="TextBox 10">
            <a:extLst>
              <a:ext uri="{FF2B5EF4-FFF2-40B4-BE49-F238E27FC236}">
                <a16:creationId xmlns:a16="http://schemas.microsoft.com/office/drawing/2014/main" id="{9A9C441B-4EC6-4090-B3E7-B04143C6CB84}"/>
              </a:ext>
            </a:extLst>
          </p:cNvPr>
          <p:cNvSpPr txBox="1"/>
          <p:nvPr/>
        </p:nvSpPr>
        <p:spPr>
          <a:xfrm>
            <a:off x="5551714" y="3030760"/>
            <a:ext cx="1296955" cy="206962"/>
          </a:xfrm>
          <a:prstGeom prst="rect">
            <a:avLst/>
          </a:prstGeom>
          <a:solidFill>
            <a:schemeClr val="bg1"/>
          </a:solidFill>
        </p:spPr>
        <p:txBody>
          <a:bodyPr vert="horz" wrap="square" lIns="91440" tIns="45720" rIns="91440" bIns="45720" rtlCol="0" anchor="ctr">
            <a:normAutofit fontScale="47500" lnSpcReduction="20000"/>
          </a:bodyPr>
          <a:lstStyle/>
          <a:p>
            <a:r>
              <a:rPr lang="en-GB" dirty="0"/>
              <a:t>Welsh</a:t>
            </a:r>
          </a:p>
        </p:txBody>
      </p:sp>
      <p:sp>
        <p:nvSpPr>
          <p:cNvPr id="12" name="TextBox 11">
            <a:extLst>
              <a:ext uri="{FF2B5EF4-FFF2-40B4-BE49-F238E27FC236}">
                <a16:creationId xmlns:a16="http://schemas.microsoft.com/office/drawing/2014/main" id="{E325054A-1C5A-4FB8-B73E-DC05E5A4C304}"/>
              </a:ext>
            </a:extLst>
          </p:cNvPr>
          <p:cNvSpPr txBox="1"/>
          <p:nvPr/>
        </p:nvSpPr>
        <p:spPr>
          <a:xfrm>
            <a:off x="6167535" y="1903445"/>
            <a:ext cx="1296955" cy="307910"/>
          </a:xfrm>
          <a:prstGeom prst="rect">
            <a:avLst/>
          </a:prstGeom>
          <a:solidFill>
            <a:schemeClr val="bg1"/>
          </a:solidFill>
        </p:spPr>
        <p:txBody>
          <a:bodyPr vert="horz" wrap="square" lIns="91440" tIns="45720" rIns="91440" bIns="45720" rtlCol="0" anchor="ctr">
            <a:normAutofit fontScale="92500" lnSpcReduction="20000"/>
          </a:bodyPr>
          <a:lstStyle/>
          <a:p>
            <a:r>
              <a:rPr lang="en-GB" dirty="0"/>
              <a:t>Welsh</a:t>
            </a:r>
          </a:p>
        </p:txBody>
      </p:sp>
      <p:pic>
        <p:nvPicPr>
          <p:cNvPr id="13" name="Llun 12">
            <a:extLst>
              <a:ext uri="{FF2B5EF4-FFF2-40B4-BE49-F238E27FC236}">
                <a16:creationId xmlns:a16="http://schemas.microsoft.com/office/drawing/2014/main" id="{305852AF-03F8-4AD5-A67F-34145F3218BA}"/>
              </a:ext>
            </a:extLst>
          </p:cNvPr>
          <p:cNvPicPr>
            <a:picLocks noChangeAspect="1"/>
          </p:cNvPicPr>
          <p:nvPr/>
        </p:nvPicPr>
        <p:blipFill>
          <a:blip r:embed="rId3"/>
          <a:stretch>
            <a:fillRect/>
          </a:stretch>
        </p:blipFill>
        <p:spPr>
          <a:xfrm>
            <a:off x="748144" y="1625600"/>
            <a:ext cx="7647712" cy="3840018"/>
          </a:xfrm>
          <a:prstGeom prst="rect">
            <a:avLst/>
          </a:prstGeom>
        </p:spPr>
      </p:pic>
    </p:spTree>
    <p:extLst>
      <p:ext uri="{BB962C8B-B14F-4D97-AF65-F5344CB8AC3E}">
        <p14:creationId xmlns:p14="http://schemas.microsoft.com/office/powerpoint/2010/main" val="3113777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D9FC-3576-46E1-806F-19E8968E18C6}"/>
              </a:ext>
            </a:extLst>
          </p:cNvPr>
          <p:cNvSpPr>
            <a:spLocks noGrp="1"/>
          </p:cNvSpPr>
          <p:nvPr>
            <p:ph type="title"/>
          </p:nvPr>
        </p:nvSpPr>
        <p:spPr>
          <a:xfrm>
            <a:off x="623888" y="390607"/>
            <a:ext cx="7929119" cy="913538"/>
          </a:xfrm>
        </p:spPr>
        <p:txBody>
          <a:bodyPr/>
          <a:lstStyle/>
          <a:p>
            <a:r>
              <a:rPr lang="en-GB" dirty="0"/>
              <a:t>Knowledge: Change curve</a:t>
            </a:r>
          </a:p>
        </p:txBody>
      </p:sp>
      <p:sp>
        <p:nvSpPr>
          <p:cNvPr id="4" name="Picture Placeholder 3">
            <a:extLst>
              <a:ext uri="{FF2B5EF4-FFF2-40B4-BE49-F238E27FC236}">
                <a16:creationId xmlns:a16="http://schemas.microsoft.com/office/drawing/2014/main" id="{A5194496-2101-4F48-B18D-C05FFF2CD49C}"/>
              </a:ext>
            </a:extLst>
          </p:cNvPr>
          <p:cNvSpPr>
            <a:spLocks noGrp="1"/>
          </p:cNvSpPr>
          <p:nvPr>
            <p:ph type="pic" sz="quarter" idx="14"/>
          </p:nvPr>
        </p:nvSpPr>
        <p:spPr/>
      </p:sp>
      <p:sp>
        <p:nvSpPr>
          <p:cNvPr id="3" name="TextBox 2">
            <a:extLst>
              <a:ext uri="{FF2B5EF4-FFF2-40B4-BE49-F238E27FC236}">
                <a16:creationId xmlns:a16="http://schemas.microsoft.com/office/drawing/2014/main" id="{4A623771-491F-4823-8EE8-51F8E05D5EAB}"/>
              </a:ext>
            </a:extLst>
          </p:cNvPr>
          <p:cNvSpPr txBox="1"/>
          <p:nvPr/>
        </p:nvSpPr>
        <p:spPr>
          <a:xfrm>
            <a:off x="1222310" y="4040155"/>
            <a:ext cx="457200" cy="587829"/>
          </a:xfrm>
          <a:prstGeom prst="rect">
            <a:avLst/>
          </a:prstGeom>
        </p:spPr>
        <p:txBody>
          <a:bodyPr vert="horz" wrap="square" lIns="91440" tIns="45720" rIns="91440" bIns="45720" rtlCol="0" anchor="ctr">
            <a:norm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14" name="Picture 13">
            <a:extLst>
              <a:ext uri="{FF2B5EF4-FFF2-40B4-BE49-F238E27FC236}">
                <a16:creationId xmlns:a16="http://schemas.microsoft.com/office/drawing/2014/main" id="{2B3E2550-8F31-4331-BE26-DA0F959C5A02}"/>
              </a:ext>
            </a:extLst>
          </p:cNvPr>
          <p:cNvPicPr>
            <a:picLocks noChangeAspect="1"/>
          </p:cNvPicPr>
          <p:nvPr/>
        </p:nvPicPr>
        <p:blipFill>
          <a:blip r:embed="rId3"/>
          <a:stretch>
            <a:fillRect/>
          </a:stretch>
        </p:blipFill>
        <p:spPr>
          <a:xfrm>
            <a:off x="748145" y="1659565"/>
            <a:ext cx="7616537" cy="3806053"/>
          </a:xfrm>
          <a:prstGeom prst="rect">
            <a:avLst/>
          </a:prstGeom>
        </p:spPr>
      </p:pic>
    </p:spTree>
    <p:extLst>
      <p:ext uri="{BB962C8B-B14F-4D97-AF65-F5344CB8AC3E}">
        <p14:creationId xmlns:p14="http://schemas.microsoft.com/office/powerpoint/2010/main" val="955562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1553E-D259-40F0-903D-7CCF1C603458}"/>
              </a:ext>
            </a:extLst>
          </p:cNvPr>
          <p:cNvSpPr>
            <a:spLocks noGrp="1"/>
          </p:cNvSpPr>
          <p:nvPr>
            <p:ph type="title"/>
          </p:nvPr>
        </p:nvSpPr>
        <p:spPr>
          <a:xfrm>
            <a:off x="623887" y="390607"/>
            <a:ext cx="8717539" cy="913538"/>
          </a:xfrm>
        </p:spPr>
        <p:txBody>
          <a:bodyPr/>
          <a:lstStyle/>
          <a:p>
            <a:r>
              <a:rPr lang="cy-GB" dirty="0"/>
              <a:t>Sgiliau: Pum cam sgwrs dda</a:t>
            </a:r>
            <a:endParaRPr lang="cy-GB" sz="2000" dirty="0"/>
          </a:p>
        </p:txBody>
      </p:sp>
      <p:graphicFrame>
        <p:nvGraphicFramePr>
          <p:cNvPr id="5" name="Content Placeholder 4">
            <a:extLst>
              <a:ext uri="{FF2B5EF4-FFF2-40B4-BE49-F238E27FC236}">
                <a16:creationId xmlns:a16="http://schemas.microsoft.com/office/drawing/2014/main" id="{C5E07AC7-ECF2-49F1-B118-261C05E19272}"/>
              </a:ext>
            </a:extLst>
          </p:cNvPr>
          <p:cNvGraphicFramePr>
            <a:graphicFrameLocks/>
          </p:cNvGraphicFramePr>
          <p:nvPr>
            <p:extLst>
              <p:ext uri="{D42A27DB-BD31-4B8C-83A1-F6EECF244321}">
                <p14:modId xmlns:p14="http://schemas.microsoft.com/office/powerpoint/2010/main" val="2595252570"/>
              </p:ext>
            </p:extLst>
          </p:nvPr>
        </p:nvGraphicFramePr>
        <p:xfrm>
          <a:off x="623887" y="948266"/>
          <a:ext cx="7896226"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9450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1553E-D259-40F0-903D-7CCF1C603458}"/>
              </a:ext>
            </a:extLst>
          </p:cNvPr>
          <p:cNvSpPr>
            <a:spLocks noGrp="1"/>
          </p:cNvSpPr>
          <p:nvPr>
            <p:ph type="title"/>
          </p:nvPr>
        </p:nvSpPr>
        <p:spPr>
          <a:xfrm>
            <a:off x="623888" y="390607"/>
            <a:ext cx="7929119" cy="913538"/>
          </a:xfrm>
        </p:spPr>
        <p:txBody>
          <a:bodyPr/>
          <a:lstStyle/>
          <a:p>
            <a:r>
              <a:rPr lang="en-GB" dirty="0"/>
              <a:t>Skills: Five stages of a good conversation</a:t>
            </a:r>
          </a:p>
        </p:txBody>
      </p:sp>
      <p:graphicFrame>
        <p:nvGraphicFramePr>
          <p:cNvPr id="5" name="Content Placeholder 4">
            <a:extLst>
              <a:ext uri="{FF2B5EF4-FFF2-40B4-BE49-F238E27FC236}">
                <a16:creationId xmlns:a16="http://schemas.microsoft.com/office/drawing/2014/main" id="{C5E07AC7-ECF2-49F1-B118-261C05E19272}"/>
              </a:ext>
            </a:extLst>
          </p:cNvPr>
          <p:cNvGraphicFramePr>
            <a:graphicFrameLocks/>
          </p:cNvGraphicFramePr>
          <p:nvPr>
            <p:extLst>
              <p:ext uri="{D42A27DB-BD31-4B8C-83A1-F6EECF244321}">
                <p14:modId xmlns:p14="http://schemas.microsoft.com/office/powerpoint/2010/main" val="2254202923"/>
              </p:ext>
            </p:extLst>
          </p:nvPr>
        </p:nvGraphicFramePr>
        <p:xfrm>
          <a:off x="803015" y="915404"/>
          <a:ext cx="7104852" cy="4960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8500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D3D4D-2BEF-4E36-A467-0E3F9FF6C304}"/>
              </a:ext>
            </a:extLst>
          </p:cNvPr>
          <p:cNvSpPr>
            <a:spLocks noGrp="1"/>
          </p:cNvSpPr>
          <p:nvPr>
            <p:ph type="title"/>
          </p:nvPr>
        </p:nvSpPr>
        <p:spPr/>
        <p:txBody>
          <a:bodyPr/>
          <a:lstStyle/>
          <a:p>
            <a:r>
              <a:rPr lang="cy-GB" dirty="0"/>
              <a:t>Gofalwyr </a:t>
            </a:r>
            <a:r>
              <a:rPr lang="en-GB" dirty="0"/>
              <a:t>–</a:t>
            </a:r>
            <a:r>
              <a:rPr lang="cy-GB" dirty="0"/>
              <a:t> diffiniad</a:t>
            </a:r>
            <a:br>
              <a:rPr lang="cy-GB" dirty="0"/>
            </a:br>
            <a:endParaRPr lang="en-GB" dirty="0"/>
          </a:p>
        </p:txBody>
      </p:sp>
      <p:sp>
        <p:nvSpPr>
          <p:cNvPr id="3" name="Text Placeholder 2">
            <a:extLst>
              <a:ext uri="{FF2B5EF4-FFF2-40B4-BE49-F238E27FC236}">
                <a16:creationId xmlns:a16="http://schemas.microsoft.com/office/drawing/2014/main" id="{049C6CFC-9BBD-4365-BB53-4AEE4F21FD2C}"/>
              </a:ext>
            </a:extLst>
          </p:cNvPr>
          <p:cNvSpPr>
            <a:spLocks noGrp="1"/>
          </p:cNvSpPr>
          <p:nvPr>
            <p:ph type="body" sz="quarter" idx="10"/>
          </p:nvPr>
        </p:nvSpPr>
        <p:spPr/>
        <p:txBody>
          <a:bodyPr/>
          <a:lstStyle/>
          <a:p>
            <a:r>
              <a:rPr lang="en-GB" dirty="0"/>
              <a:t>Carers – a definition</a:t>
            </a:r>
          </a:p>
          <a:p>
            <a:endParaRPr lang="cy-GB" dirty="0"/>
          </a:p>
        </p:txBody>
      </p:sp>
      <p:sp>
        <p:nvSpPr>
          <p:cNvPr id="4" name="Text Placeholder 3">
            <a:extLst>
              <a:ext uri="{FF2B5EF4-FFF2-40B4-BE49-F238E27FC236}">
                <a16:creationId xmlns:a16="http://schemas.microsoft.com/office/drawing/2014/main" id="{7DDBFEBF-0F95-4276-85B5-B1499E60A0AF}"/>
              </a:ext>
            </a:extLst>
          </p:cNvPr>
          <p:cNvSpPr>
            <a:spLocks noGrp="1"/>
          </p:cNvSpPr>
          <p:nvPr>
            <p:ph type="body" sz="quarter" idx="11"/>
          </p:nvPr>
        </p:nvSpPr>
        <p:spPr/>
        <p:txBody>
          <a:bodyPr/>
          <a:lstStyle/>
          <a:p>
            <a:pPr marL="0" indent="0">
              <a:buNone/>
            </a:pPr>
            <a:r>
              <a:rPr lang="cy-GB" i="1" dirty="0"/>
              <a:t>“Unigolyn sy’n darparu neu’n bwriadu darparu gofal ar gyfer oedolyn neu blentyn anabl.”</a:t>
            </a:r>
            <a:endParaRPr lang="en-GB" i="1" dirty="0"/>
          </a:p>
          <a:p>
            <a:endParaRPr lang="en-GB" dirty="0"/>
          </a:p>
          <a:p>
            <a:pPr marL="0" indent="0">
              <a:buNone/>
            </a:pPr>
            <a:r>
              <a:rPr lang="cy-GB" dirty="0"/>
              <a:t>Oedolyn o ofalwr ydy unigolyn sy’n 18 oed neu drosodd a gofalwr ifanc ydy unigolyn o dan 18 oed </a:t>
            </a:r>
          </a:p>
          <a:p>
            <a:endParaRPr lang="en-GB" dirty="0"/>
          </a:p>
        </p:txBody>
      </p:sp>
      <p:sp>
        <p:nvSpPr>
          <p:cNvPr id="5" name="Text Placeholder 4">
            <a:extLst>
              <a:ext uri="{FF2B5EF4-FFF2-40B4-BE49-F238E27FC236}">
                <a16:creationId xmlns:a16="http://schemas.microsoft.com/office/drawing/2014/main" id="{E432A72C-0370-47E3-B1CE-3649ABD4C30C}"/>
              </a:ext>
            </a:extLst>
          </p:cNvPr>
          <p:cNvSpPr>
            <a:spLocks noGrp="1"/>
          </p:cNvSpPr>
          <p:nvPr>
            <p:ph type="body" sz="quarter" idx="12"/>
          </p:nvPr>
        </p:nvSpPr>
        <p:spPr/>
        <p:txBody>
          <a:bodyPr>
            <a:normAutofit/>
          </a:bodyPr>
          <a:lstStyle/>
          <a:p>
            <a:pPr marL="0" indent="0">
              <a:buNone/>
            </a:pPr>
            <a:r>
              <a:rPr lang="en-GB" i="1" dirty="0"/>
              <a:t>“A person who provides or intends to provide care for an adult or disabled child.”</a:t>
            </a:r>
          </a:p>
          <a:p>
            <a:endParaRPr lang="en-GB" dirty="0"/>
          </a:p>
          <a:p>
            <a:pPr marL="0" indent="0">
              <a:buNone/>
            </a:pPr>
            <a:r>
              <a:rPr lang="en-GB" dirty="0">
                <a:ea typeface="Calibri" panose="020F0502020204030204" pitchFamily="34" charset="0"/>
              </a:rPr>
              <a:t>An adult carer is a person who is aged 18 years old or over and a young carer is under 18 years old </a:t>
            </a:r>
          </a:p>
          <a:p>
            <a:endParaRPr lang="en-GB" dirty="0"/>
          </a:p>
        </p:txBody>
      </p:sp>
    </p:spTree>
    <p:extLst>
      <p:ext uri="{BB962C8B-B14F-4D97-AF65-F5344CB8AC3E}">
        <p14:creationId xmlns:p14="http://schemas.microsoft.com/office/powerpoint/2010/main" val="3746995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C8EE-653E-42C9-A3A3-38E654A39648}"/>
              </a:ext>
            </a:extLst>
          </p:cNvPr>
          <p:cNvSpPr>
            <a:spLocks noGrp="1"/>
          </p:cNvSpPr>
          <p:nvPr>
            <p:ph type="title"/>
          </p:nvPr>
        </p:nvSpPr>
        <p:spPr/>
        <p:txBody>
          <a:bodyPr>
            <a:normAutofit/>
          </a:bodyPr>
          <a:lstStyle/>
          <a:p>
            <a:r>
              <a:rPr lang="cy-GB" dirty="0"/>
              <a:t>Cwestiynau agored</a:t>
            </a:r>
          </a:p>
        </p:txBody>
      </p:sp>
      <p:sp>
        <p:nvSpPr>
          <p:cNvPr id="4" name="Text Placeholder 3">
            <a:extLst>
              <a:ext uri="{FF2B5EF4-FFF2-40B4-BE49-F238E27FC236}">
                <a16:creationId xmlns:a16="http://schemas.microsoft.com/office/drawing/2014/main" id="{1C49CC5E-00C4-414D-9620-DF98F6F7F4FF}"/>
              </a:ext>
            </a:extLst>
          </p:cNvPr>
          <p:cNvSpPr>
            <a:spLocks noGrp="1"/>
          </p:cNvSpPr>
          <p:nvPr>
            <p:ph type="body" sz="quarter" idx="10"/>
          </p:nvPr>
        </p:nvSpPr>
        <p:spPr>
          <a:xfrm>
            <a:off x="623888" y="1099595"/>
            <a:ext cx="3678237" cy="4476746"/>
          </a:xfrm>
        </p:spPr>
        <p:txBody>
          <a:bodyPr>
            <a:normAutofit/>
          </a:bodyPr>
          <a:lstStyle/>
          <a:p>
            <a:pPr lvl="0"/>
            <a:r>
              <a:rPr lang="cy-GB" sz="1800" dirty="0">
                <a:latin typeface="Arial" panose="020B0604020202020204" pitchFamily="34" charset="0"/>
                <a:cs typeface="Arial" panose="020B0604020202020204" pitchFamily="34" charset="0"/>
              </a:rPr>
              <a:t>Bydd cwestiynau agored yn gofyn </a:t>
            </a:r>
            <a:r>
              <a:rPr lang="cy-GB" sz="1800" dirty="0">
                <a:solidFill>
                  <a:srgbClr val="ED1E87"/>
                </a:solidFill>
                <a:latin typeface="Arial" panose="020B0604020202020204" pitchFamily="34" charset="0"/>
                <a:cs typeface="Arial" panose="020B0604020202020204" pitchFamily="34" charset="0"/>
              </a:rPr>
              <a:t>sut ydych chi’n teimlo? </a:t>
            </a:r>
            <a:r>
              <a:rPr lang="cy-GB" sz="1800" i="1" dirty="0">
                <a:latin typeface="Arial" panose="020B0604020202020204" pitchFamily="34" charset="0"/>
                <a:cs typeface="Arial" panose="020B0604020202020204" pitchFamily="34" charset="0"/>
              </a:rPr>
              <a:t>nid</a:t>
            </a:r>
            <a:r>
              <a:rPr lang="cy-GB" sz="1800" dirty="0">
                <a:latin typeface="Arial" panose="020B0604020202020204" pitchFamily="34" charset="0"/>
                <a:cs typeface="Arial" panose="020B0604020202020204" pitchFamily="34" charset="0"/>
              </a:rPr>
              <a:t> </a:t>
            </a:r>
            <a:r>
              <a:rPr lang="cy-GB" sz="1800" dirty="0">
                <a:solidFill>
                  <a:srgbClr val="00B0F0"/>
                </a:solidFill>
                <a:latin typeface="Arial" panose="020B0604020202020204" pitchFamily="34" charset="0"/>
                <a:cs typeface="Arial" panose="020B0604020202020204" pitchFamily="34" charset="0"/>
              </a:rPr>
              <a:t>beth ydych chi’n ei deimlo? </a:t>
            </a:r>
            <a:r>
              <a:rPr lang="cy-GB" sz="1800" dirty="0">
                <a:latin typeface="Arial" panose="020B0604020202020204" pitchFamily="34" charset="0"/>
                <a:cs typeface="Arial" panose="020B0604020202020204" pitchFamily="34" charset="0"/>
              </a:rPr>
              <a:t>sy’n gwestiwn caeëdig</a:t>
            </a:r>
          </a:p>
          <a:p>
            <a:pPr lvl="0"/>
            <a:r>
              <a:rPr lang="cy-GB" sz="1800" dirty="0">
                <a:solidFill>
                  <a:srgbClr val="ED1E87"/>
                </a:solidFill>
                <a:latin typeface="Arial" panose="020B0604020202020204" pitchFamily="34" charset="0"/>
                <a:cs typeface="Arial" panose="020B0604020202020204" pitchFamily="34" charset="0"/>
              </a:rPr>
              <a:t>Allwch chi? </a:t>
            </a:r>
            <a:r>
              <a:rPr lang="cy-GB" sz="1800" dirty="0">
                <a:latin typeface="Arial" panose="020B0604020202020204" pitchFamily="34" charset="0"/>
                <a:cs typeface="Arial" panose="020B0604020202020204" pitchFamily="34" charset="0"/>
              </a:rPr>
              <a:t>(cwestiwn agored) yn hytrach na </a:t>
            </a:r>
            <a:r>
              <a:rPr lang="cy-GB" sz="1800" dirty="0">
                <a:solidFill>
                  <a:srgbClr val="00B0F0"/>
                </a:solidFill>
                <a:latin typeface="Arial" panose="020B0604020202020204" pitchFamily="34" charset="0"/>
                <a:cs typeface="Arial" panose="020B0604020202020204" pitchFamily="34" charset="0"/>
              </a:rPr>
              <a:t>ble?</a:t>
            </a:r>
            <a:r>
              <a:rPr lang="cy-GB" sz="1800" dirty="0">
                <a:solidFill>
                  <a:srgbClr val="0070C0"/>
                </a:solidFill>
                <a:latin typeface="Arial" panose="020B0604020202020204" pitchFamily="34" charset="0"/>
                <a:cs typeface="Arial" panose="020B0604020202020204" pitchFamily="34" charset="0"/>
              </a:rPr>
              <a:t> </a:t>
            </a:r>
            <a:r>
              <a:rPr lang="cy-GB" sz="1800" dirty="0">
                <a:latin typeface="Arial" panose="020B0604020202020204" pitchFamily="34" charset="0"/>
                <a:cs typeface="Arial" panose="020B0604020202020204" pitchFamily="34" charset="0"/>
              </a:rPr>
              <a:t>(cwestiwn caeëdig)</a:t>
            </a:r>
          </a:p>
          <a:p>
            <a:pPr lvl="0"/>
            <a:r>
              <a:rPr lang="cy-GB" sz="1800" dirty="0">
                <a:solidFill>
                  <a:srgbClr val="ED1E87"/>
                </a:solidFill>
                <a:latin typeface="Arial" panose="020B0604020202020204" pitchFamily="34" charset="0"/>
                <a:cs typeface="Arial" panose="020B0604020202020204" pitchFamily="34" charset="0"/>
              </a:rPr>
              <a:t>Dwedwch wrtha i </a:t>
            </a:r>
            <a:r>
              <a:rPr lang="cy-GB" sz="1800" dirty="0">
                <a:latin typeface="Arial" panose="020B0604020202020204" pitchFamily="34" charset="0"/>
                <a:cs typeface="Arial" panose="020B0604020202020204" pitchFamily="34" charset="0"/>
              </a:rPr>
              <a:t>(cwestiwn agored) yn hytrach na </a:t>
            </a:r>
            <a:r>
              <a:rPr lang="cy-GB" sz="1800" dirty="0">
                <a:solidFill>
                  <a:srgbClr val="00B0F0"/>
                </a:solidFill>
                <a:latin typeface="Arial" panose="020B0604020202020204" pitchFamily="34" charset="0"/>
                <a:cs typeface="Arial" panose="020B0604020202020204" pitchFamily="34" charset="0"/>
              </a:rPr>
              <a:t>‘Pam?’ </a:t>
            </a:r>
            <a:r>
              <a:rPr lang="cy-GB" sz="1800" dirty="0">
                <a:latin typeface="Arial" panose="020B0604020202020204" pitchFamily="34" charset="0"/>
                <a:cs typeface="Arial" panose="020B0604020202020204" pitchFamily="34" charset="0"/>
              </a:rPr>
              <a:t>(cwestiwn caeëdig) </a:t>
            </a:r>
          </a:p>
          <a:p>
            <a:pPr lvl="0"/>
            <a:r>
              <a:rPr lang="cy-GB" sz="1800" dirty="0">
                <a:solidFill>
                  <a:srgbClr val="ED1E87"/>
                </a:solidFill>
                <a:latin typeface="Arial" panose="020B0604020202020204" pitchFamily="34" charset="0"/>
                <a:cs typeface="Arial" panose="020B0604020202020204" pitchFamily="34" charset="0"/>
              </a:rPr>
              <a:t>Beth ydych chi’n feddwl? </a:t>
            </a:r>
            <a:r>
              <a:rPr lang="cy-GB" sz="1800" dirty="0">
                <a:latin typeface="Arial" panose="020B0604020202020204" pitchFamily="34" charset="0"/>
                <a:cs typeface="Arial" panose="020B0604020202020204" pitchFamily="34" charset="0"/>
              </a:rPr>
              <a:t>(cwestiwn agored) yn hytrach nag </a:t>
            </a:r>
            <a:r>
              <a:rPr lang="cy-GB" sz="1800" dirty="0">
                <a:solidFill>
                  <a:srgbClr val="00B0F0"/>
                </a:solidFill>
                <a:latin typeface="Arial" panose="020B0604020202020204" pitchFamily="34" charset="0"/>
                <a:cs typeface="Arial" panose="020B0604020202020204" pitchFamily="34" charset="0"/>
              </a:rPr>
              <a:t>'ydych chi?' </a:t>
            </a:r>
          </a:p>
        </p:txBody>
      </p:sp>
      <p:sp>
        <p:nvSpPr>
          <p:cNvPr id="8" name="Picture Placeholder 7">
            <a:extLst>
              <a:ext uri="{FF2B5EF4-FFF2-40B4-BE49-F238E27FC236}">
                <a16:creationId xmlns:a16="http://schemas.microsoft.com/office/drawing/2014/main" id="{29E4839F-FFF2-4898-B733-027F45BEE857}"/>
              </a:ext>
            </a:extLst>
          </p:cNvPr>
          <p:cNvSpPr>
            <a:spLocks noGrp="1"/>
          </p:cNvSpPr>
          <p:nvPr>
            <p:ph type="pic" sz="quarter" idx="14"/>
          </p:nvPr>
        </p:nvSpPr>
        <p:spPr>
          <a:xfrm>
            <a:off x="4459271" y="350395"/>
            <a:ext cx="4167187" cy="5111646"/>
          </a:xfrm>
        </p:spPr>
      </p:sp>
      <p:graphicFrame>
        <p:nvGraphicFramePr>
          <p:cNvPr id="6" name="Table 5">
            <a:extLst>
              <a:ext uri="{FF2B5EF4-FFF2-40B4-BE49-F238E27FC236}">
                <a16:creationId xmlns:a16="http://schemas.microsoft.com/office/drawing/2014/main" id="{1C3B3C4B-E5D9-40D1-94D9-E7D273E7B531}"/>
              </a:ext>
            </a:extLst>
          </p:cNvPr>
          <p:cNvGraphicFramePr>
            <a:graphicFrameLocks noGrp="1"/>
          </p:cNvGraphicFramePr>
          <p:nvPr>
            <p:extLst>
              <p:ext uri="{D42A27DB-BD31-4B8C-83A1-F6EECF244321}">
                <p14:modId xmlns:p14="http://schemas.microsoft.com/office/powerpoint/2010/main" val="3311381019"/>
              </p:ext>
            </p:extLst>
          </p:nvPr>
        </p:nvGraphicFramePr>
        <p:xfrm>
          <a:off x="4592048" y="1099595"/>
          <a:ext cx="3901632" cy="4163546"/>
        </p:xfrm>
        <a:graphic>
          <a:graphicData uri="http://schemas.openxmlformats.org/drawingml/2006/table">
            <a:tbl>
              <a:tblPr firstRow="1" firstCol="1" bandRow="1"/>
              <a:tblGrid>
                <a:gridCol w="1950816">
                  <a:extLst>
                    <a:ext uri="{9D8B030D-6E8A-4147-A177-3AD203B41FA5}">
                      <a16:colId xmlns:a16="http://schemas.microsoft.com/office/drawing/2014/main" val="3028888028"/>
                    </a:ext>
                  </a:extLst>
                </a:gridCol>
                <a:gridCol w="1950816">
                  <a:extLst>
                    <a:ext uri="{9D8B030D-6E8A-4147-A177-3AD203B41FA5}">
                      <a16:colId xmlns:a16="http://schemas.microsoft.com/office/drawing/2014/main" val="3274533347"/>
                    </a:ext>
                  </a:extLst>
                </a:gridCol>
              </a:tblGrid>
              <a:tr h="49192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Bef>
                          <a:spcPts val="300"/>
                        </a:spcBef>
                        <a:spcAft>
                          <a:spcPts val="300"/>
                        </a:spcAft>
                      </a:pPr>
                      <a:r>
                        <a:rPr lang="en-GB" sz="1400" b="1" dirty="0">
                          <a:effectLst/>
                          <a:latin typeface="Arial" panose="020B0604020202020204" pitchFamily="34" charset="0"/>
                          <a:ea typeface="Calibri" panose="020F0502020204030204" pitchFamily="34" charset="0"/>
                          <a:cs typeface="Times New Roman" panose="02020603050405020304" pitchFamily="18" charset="0"/>
                        </a:rPr>
                        <a:t>Cwestiynau caeëdig</a:t>
                      </a:r>
                    </a:p>
                    <a:p>
                      <a:pPr>
                        <a:lnSpc>
                          <a:spcPct val="107000"/>
                        </a:lnSpc>
                        <a:spcBef>
                          <a:spcPts val="300"/>
                        </a:spcBef>
                        <a:spcAft>
                          <a:spcPts val="3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Bef>
                          <a:spcPts val="300"/>
                        </a:spcBef>
                        <a:spcAft>
                          <a:spcPts val="300"/>
                        </a:spcAft>
                      </a:pPr>
                      <a:r>
                        <a:rPr lang="en-GB" sz="14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Cwestiynau agored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2B088"/>
                    </a:solidFill>
                  </a:tcPr>
                </a:tc>
                <a:extLst>
                  <a:ext uri="{0D108BD9-81ED-4DB2-BD59-A6C34878D82A}">
                    <a16:rowId xmlns:a16="http://schemas.microsoft.com/office/drawing/2014/main" val="1263597226"/>
                  </a:ext>
                </a:extLst>
              </a:tr>
              <a:tr h="364087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lvl="0" indent="-342900">
                        <a:spcBef>
                          <a:spcPts val="300"/>
                        </a:spcBef>
                        <a:spcAft>
                          <a:spcPts val="300"/>
                        </a:spcAft>
                        <a:buClr>
                          <a:srgbClr val="42B088"/>
                        </a:buClr>
                        <a:buFont typeface="Symbol" panose="05050102010706020507" pitchFamily="18" charset="2"/>
                        <a:buChar char=""/>
                        <a:tabLst>
                          <a:tab pos="270510" algn="l"/>
                        </a:tabLst>
                      </a:pPr>
                      <a:r>
                        <a:rPr lang="en-GB" sz="1400" dirty="0">
                          <a:effectLst/>
                          <a:latin typeface="Arial" panose="020B0604020202020204" pitchFamily="34" charset="0"/>
                          <a:ea typeface="Times New Roman" panose="02020603050405020304" pitchFamily="18" charset="0"/>
                          <a:cs typeface="Arial" panose="020B0604020202020204" pitchFamily="34" charset="0"/>
                        </a:rPr>
                        <a:t>Ydych chi’n ysmygu?</a:t>
                      </a:r>
                    </a:p>
                    <a:p>
                      <a:pPr marL="342900" lvl="0" indent="-342900">
                        <a:spcBef>
                          <a:spcPts val="300"/>
                        </a:spcBef>
                        <a:spcAft>
                          <a:spcPts val="300"/>
                        </a:spcAft>
                        <a:buClr>
                          <a:srgbClr val="42B088"/>
                        </a:buClr>
                        <a:buFont typeface="Symbol" panose="05050102010706020507" pitchFamily="18" charset="2"/>
                        <a:buChar char=""/>
                        <a:tabLst>
                          <a:tab pos="270510" algn="l"/>
                        </a:tabLst>
                      </a:pPr>
                      <a:r>
                        <a:rPr lang="en-GB" sz="1400" dirty="0">
                          <a:effectLst/>
                          <a:latin typeface="Arial" panose="020B0604020202020204" pitchFamily="34" charset="0"/>
                          <a:ea typeface="Times New Roman" panose="02020603050405020304" pitchFamily="18" charset="0"/>
                          <a:cs typeface="Arial" panose="020B0604020202020204" pitchFamily="34" charset="0"/>
                        </a:rPr>
                        <a:t>Faint ydych chi’n ei ysmygu bob dydd?</a:t>
                      </a:r>
                    </a:p>
                    <a:p>
                      <a:pPr marL="342900" lvl="0" indent="-342900">
                        <a:spcBef>
                          <a:spcPts val="300"/>
                        </a:spcBef>
                        <a:spcAft>
                          <a:spcPts val="300"/>
                        </a:spcAft>
                        <a:buClr>
                          <a:srgbClr val="42B088"/>
                        </a:buClr>
                        <a:buFont typeface="Symbol" panose="05050102010706020507" pitchFamily="18" charset="2"/>
                        <a:buChar char=""/>
                        <a:tabLst>
                          <a:tab pos="270510" algn="l"/>
                        </a:tabLst>
                      </a:pPr>
                      <a:r>
                        <a:rPr lang="en-GB" sz="1400" dirty="0">
                          <a:effectLst/>
                          <a:latin typeface="Arial" panose="020B0604020202020204" pitchFamily="34" charset="0"/>
                          <a:ea typeface="Times New Roman" panose="02020603050405020304" pitchFamily="18" charset="0"/>
                          <a:cs typeface="Arial" panose="020B0604020202020204" pitchFamily="34" charset="0"/>
                        </a:rPr>
                        <a:t>Ydy eich iechyd heb fod yn rht dda ar hyn o bryd?</a:t>
                      </a:r>
                    </a:p>
                    <a:p>
                      <a:pPr marL="342900" lvl="0" indent="-342900">
                        <a:spcBef>
                          <a:spcPts val="300"/>
                        </a:spcBef>
                        <a:spcAft>
                          <a:spcPts val="300"/>
                        </a:spcAft>
                        <a:buClr>
                          <a:srgbClr val="42B088"/>
                        </a:buClr>
                        <a:buFont typeface="Symbol" panose="05050102010706020507" pitchFamily="18" charset="2"/>
                        <a:buChar char=""/>
                        <a:tabLst>
                          <a:tab pos="270510" algn="l"/>
                        </a:tabLst>
                      </a:pPr>
                      <a:r>
                        <a:rPr lang="en-GB" sz="1400" dirty="0">
                          <a:effectLst/>
                          <a:latin typeface="Arial" panose="020B0604020202020204" pitchFamily="34" charset="0"/>
                          <a:ea typeface="Times New Roman" panose="02020603050405020304" pitchFamily="18" charset="0"/>
                          <a:cs typeface="Arial" panose="020B0604020202020204" pitchFamily="34" charset="0"/>
                        </a:rPr>
                        <a:t>Ydych chi’n ofalwr?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lvl="0" indent="-342900">
                        <a:lnSpc>
                          <a:spcPct val="107000"/>
                        </a:lnSpc>
                        <a:spcBef>
                          <a:spcPts val="300"/>
                        </a:spcBef>
                        <a:spcAft>
                          <a:spcPts val="300"/>
                        </a:spcAft>
                        <a:buFont typeface="Symbol" panose="05050102010706020507" pitchFamily="18" charset="2"/>
                        <a:buChar char=""/>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Gwan ni siarad am eich ysmygu chi?</a:t>
                      </a:r>
                    </a:p>
                    <a:p>
                      <a:pPr marL="342900" lvl="0" indent="-342900">
                        <a:lnSpc>
                          <a:spcPct val="107000"/>
                        </a:lnSpc>
                        <a:spcBef>
                          <a:spcPts val="300"/>
                        </a:spcBef>
                        <a:spcAft>
                          <a:spcPts val="300"/>
                        </a:spcAft>
                        <a:buFont typeface="Symbol" panose="05050102010706020507" pitchFamily="18" charset="2"/>
                        <a:buChar char=""/>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Sut ydych chi’n teimlo’n wirioneddol am yr ysmygu?</a:t>
                      </a:r>
                    </a:p>
                    <a:p>
                      <a:pPr marL="342900" lvl="0" indent="-342900">
                        <a:lnSpc>
                          <a:spcPct val="107000"/>
                        </a:lnSpc>
                        <a:spcBef>
                          <a:spcPts val="300"/>
                        </a:spcBef>
                        <a:spcAft>
                          <a:spcPts val="300"/>
                        </a:spcAft>
                        <a:buFont typeface="Symbol" panose="05050102010706020507" pitchFamily="18" charset="2"/>
                        <a:buChar char=""/>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Gwan ni siarad an eich iechyd?</a:t>
                      </a:r>
                    </a:p>
                    <a:p>
                      <a:pPr marL="342900" lvl="0" indent="-342900">
                        <a:lnSpc>
                          <a:spcPct val="107000"/>
                        </a:lnSpc>
                        <a:spcBef>
                          <a:spcPts val="300"/>
                        </a:spcBef>
                        <a:spcAft>
                          <a:spcPts val="300"/>
                        </a:spcAft>
                        <a:buFont typeface="Symbol" panose="05050102010706020507" pitchFamily="18" charset="2"/>
                        <a:buChar char=""/>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Gwan ni siarad am y modd rydych chi’n helpu eich merch?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2B088"/>
                    </a:solidFill>
                  </a:tcPr>
                </a:tc>
                <a:extLst>
                  <a:ext uri="{0D108BD9-81ED-4DB2-BD59-A6C34878D82A}">
                    <a16:rowId xmlns:a16="http://schemas.microsoft.com/office/drawing/2014/main" val="1331564729"/>
                  </a:ext>
                </a:extLst>
              </a:tr>
            </a:tbl>
          </a:graphicData>
        </a:graphic>
      </p:graphicFrame>
    </p:spTree>
    <p:extLst>
      <p:ext uri="{BB962C8B-B14F-4D97-AF65-F5344CB8AC3E}">
        <p14:creationId xmlns:p14="http://schemas.microsoft.com/office/powerpoint/2010/main" val="1930944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C8EE-653E-42C9-A3A3-38E654A39648}"/>
              </a:ext>
            </a:extLst>
          </p:cNvPr>
          <p:cNvSpPr>
            <a:spLocks noGrp="1"/>
          </p:cNvSpPr>
          <p:nvPr>
            <p:ph type="title"/>
          </p:nvPr>
        </p:nvSpPr>
        <p:spPr/>
        <p:txBody>
          <a:bodyPr/>
          <a:lstStyle/>
          <a:p>
            <a:r>
              <a:rPr lang="en-GB" dirty="0"/>
              <a:t>Open questions</a:t>
            </a:r>
          </a:p>
        </p:txBody>
      </p:sp>
      <p:sp>
        <p:nvSpPr>
          <p:cNvPr id="4" name="Text Placeholder 3">
            <a:extLst>
              <a:ext uri="{FF2B5EF4-FFF2-40B4-BE49-F238E27FC236}">
                <a16:creationId xmlns:a16="http://schemas.microsoft.com/office/drawing/2014/main" id="{1C49CC5E-00C4-414D-9620-DF98F6F7F4FF}"/>
              </a:ext>
            </a:extLst>
          </p:cNvPr>
          <p:cNvSpPr>
            <a:spLocks noGrp="1"/>
          </p:cNvSpPr>
          <p:nvPr>
            <p:ph type="body" sz="quarter" idx="10"/>
          </p:nvPr>
        </p:nvSpPr>
        <p:spPr>
          <a:xfrm>
            <a:off x="623888" y="1099595"/>
            <a:ext cx="3678237" cy="4476746"/>
          </a:xfrm>
        </p:spPr>
        <p:txBody>
          <a:bodyPr>
            <a:normAutofit/>
          </a:bodyPr>
          <a:lstStyle/>
          <a:p>
            <a:r>
              <a:rPr lang="en-GB" sz="1800" dirty="0">
                <a:latin typeface="Arial" panose="020B0604020202020204" pitchFamily="34" charset="0"/>
                <a:ea typeface="Times New Roman" panose="02020603050405020304" pitchFamily="18" charset="0"/>
                <a:cs typeface="Arial" panose="020B0604020202020204" pitchFamily="34" charset="0"/>
              </a:rPr>
              <a:t>Open questions will ask </a:t>
            </a:r>
            <a:r>
              <a:rPr lang="en-GB" sz="1800" dirty="0">
                <a:solidFill>
                  <a:srgbClr val="ED1E87"/>
                </a:solidFill>
                <a:latin typeface="Arial" panose="020B0604020202020204" pitchFamily="34" charset="0"/>
                <a:ea typeface="Times New Roman" panose="02020603050405020304" pitchFamily="18" charset="0"/>
                <a:cs typeface="Arial" panose="020B0604020202020204" pitchFamily="34" charset="0"/>
              </a:rPr>
              <a:t>how you feel?</a:t>
            </a:r>
            <a:r>
              <a:rPr lang="en-GB" sz="1800" dirty="0">
                <a:latin typeface="Arial" panose="020B0604020202020204" pitchFamily="34" charset="0"/>
                <a:ea typeface="Times New Roman" panose="02020603050405020304" pitchFamily="18" charset="0"/>
                <a:cs typeface="Arial" panose="020B0604020202020204" pitchFamily="34" charset="0"/>
              </a:rPr>
              <a:t> </a:t>
            </a:r>
            <a:r>
              <a:rPr lang="en-GB" sz="1800" i="1" dirty="0">
                <a:latin typeface="Arial" panose="020B0604020202020204" pitchFamily="34" charset="0"/>
                <a:ea typeface="Times New Roman" panose="02020603050405020304" pitchFamily="18" charset="0"/>
                <a:cs typeface="Arial" panose="020B0604020202020204" pitchFamily="34" charset="0"/>
              </a:rPr>
              <a:t>not</a:t>
            </a:r>
            <a:r>
              <a:rPr lang="en-GB" sz="1800" dirty="0">
                <a:latin typeface="Arial" panose="020B0604020202020204" pitchFamily="34" charset="0"/>
                <a:ea typeface="Times New Roman" panose="02020603050405020304" pitchFamily="18" charset="0"/>
                <a:cs typeface="Arial" panose="020B0604020202020204" pitchFamily="34" charset="0"/>
              </a:rPr>
              <a:t> </a:t>
            </a:r>
            <a:r>
              <a:rPr lang="en-GB" sz="1800" dirty="0">
                <a:solidFill>
                  <a:srgbClr val="00B0F0"/>
                </a:solidFill>
                <a:latin typeface="Arial" panose="020B0604020202020204" pitchFamily="34" charset="0"/>
                <a:ea typeface="Times New Roman" panose="02020603050405020304" pitchFamily="18" charset="0"/>
                <a:cs typeface="Arial" panose="020B0604020202020204" pitchFamily="34" charset="0"/>
              </a:rPr>
              <a:t>what do you feel?</a:t>
            </a:r>
            <a:r>
              <a:rPr lang="en-GB" sz="1800" dirty="0">
                <a:latin typeface="Arial" panose="020B0604020202020204" pitchFamily="34" charset="0"/>
                <a:ea typeface="Times New Roman" panose="02020603050405020304" pitchFamily="18" charset="0"/>
                <a:cs typeface="Arial" panose="020B0604020202020204" pitchFamily="34" charset="0"/>
              </a:rPr>
              <a:t> which is a closed question</a:t>
            </a:r>
          </a:p>
          <a:p>
            <a:r>
              <a:rPr lang="en-GB" sz="1800" dirty="0">
                <a:solidFill>
                  <a:srgbClr val="ED1E87"/>
                </a:solidFill>
                <a:latin typeface="Arial" panose="020B0604020202020204" pitchFamily="34" charset="0"/>
                <a:ea typeface="Times New Roman" panose="02020603050405020304" pitchFamily="18" charset="0"/>
                <a:cs typeface="Arial" panose="020B0604020202020204" pitchFamily="34" charset="0"/>
              </a:rPr>
              <a:t>Can you?</a:t>
            </a:r>
            <a:r>
              <a:rPr lang="en-GB" sz="1800" dirty="0">
                <a:latin typeface="Arial" panose="020B0604020202020204" pitchFamily="34" charset="0"/>
                <a:ea typeface="Times New Roman" panose="02020603050405020304" pitchFamily="18" charset="0"/>
                <a:cs typeface="Arial" panose="020B0604020202020204" pitchFamily="34" charset="0"/>
              </a:rPr>
              <a:t> (open question) rather than </a:t>
            </a:r>
            <a:r>
              <a:rPr lang="en-GB" sz="1800" dirty="0">
                <a:solidFill>
                  <a:srgbClr val="00B0F0"/>
                </a:solidFill>
                <a:latin typeface="Arial" panose="020B0604020202020204" pitchFamily="34" charset="0"/>
                <a:ea typeface="Times New Roman" panose="02020603050405020304" pitchFamily="18" charset="0"/>
                <a:cs typeface="Arial" panose="020B0604020202020204" pitchFamily="34" charset="0"/>
              </a:rPr>
              <a:t>where?</a:t>
            </a:r>
            <a:r>
              <a:rPr lang="en-GB" sz="1800" dirty="0">
                <a:latin typeface="Arial" panose="020B0604020202020204" pitchFamily="34" charset="0"/>
                <a:ea typeface="Times New Roman" panose="02020603050405020304" pitchFamily="18" charset="0"/>
                <a:cs typeface="Arial" panose="020B0604020202020204" pitchFamily="34" charset="0"/>
              </a:rPr>
              <a:t> (closed question)</a:t>
            </a:r>
          </a:p>
          <a:p>
            <a:r>
              <a:rPr lang="en-GB" sz="1800" dirty="0">
                <a:solidFill>
                  <a:srgbClr val="ED1E87"/>
                </a:solidFill>
                <a:latin typeface="Arial" panose="020B0604020202020204" pitchFamily="34" charset="0"/>
                <a:ea typeface="Times New Roman" panose="02020603050405020304" pitchFamily="18" charset="0"/>
                <a:cs typeface="Arial" panose="020B0604020202020204" pitchFamily="34" charset="0"/>
              </a:rPr>
              <a:t>Tell me </a:t>
            </a:r>
            <a:r>
              <a:rPr lang="en-GB" sz="1800" dirty="0">
                <a:latin typeface="Arial" panose="020B0604020202020204" pitchFamily="34" charset="0"/>
                <a:ea typeface="Times New Roman" panose="02020603050405020304" pitchFamily="18" charset="0"/>
                <a:cs typeface="Arial" panose="020B0604020202020204" pitchFamily="34" charset="0"/>
              </a:rPr>
              <a:t>(open question) as opposed to </a:t>
            </a:r>
            <a:r>
              <a:rPr lang="en-GB" sz="1800" dirty="0">
                <a:solidFill>
                  <a:srgbClr val="00B0F0"/>
                </a:solidFill>
                <a:latin typeface="Arial" panose="020B0604020202020204" pitchFamily="34" charset="0"/>
                <a:ea typeface="Times New Roman" panose="02020603050405020304" pitchFamily="18" charset="0"/>
                <a:cs typeface="Arial" panose="020B0604020202020204" pitchFamily="34" charset="0"/>
              </a:rPr>
              <a:t>‘Why?’ </a:t>
            </a:r>
            <a:r>
              <a:rPr lang="en-GB" sz="1800" dirty="0">
                <a:latin typeface="Arial" panose="020B0604020202020204" pitchFamily="34" charset="0"/>
                <a:ea typeface="Times New Roman" panose="02020603050405020304" pitchFamily="18" charset="0"/>
                <a:cs typeface="Arial" panose="020B0604020202020204" pitchFamily="34" charset="0"/>
              </a:rPr>
              <a:t>(closed question)</a:t>
            </a:r>
          </a:p>
          <a:p>
            <a:r>
              <a:rPr lang="en-GB" sz="1800" dirty="0">
                <a:solidFill>
                  <a:srgbClr val="ED1E87"/>
                </a:solidFill>
                <a:latin typeface="Arial" panose="020B0604020202020204" pitchFamily="34" charset="0"/>
                <a:ea typeface="Times New Roman" panose="02020603050405020304" pitchFamily="18" charset="0"/>
                <a:cs typeface="Arial" panose="020B0604020202020204" pitchFamily="34" charset="0"/>
              </a:rPr>
              <a:t>What do you think?</a:t>
            </a:r>
            <a:r>
              <a:rPr lang="en-GB" sz="1800" dirty="0">
                <a:latin typeface="Arial" panose="020B0604020202020204" pitchFamily="34" charset="0"/>
                <a:ea typeface="Times New Roman" panose="02020603050405020304" pitchFamily="18" charset="0"/>
                <a:cs typeface="Arial" panose="020B0604020202020204" pitchFamily="34" charset="0"/>
              </a:rPr>
              <a:t> (open question) instead of </a:t>
            </a:r>
            <a:r>
              <a:rPr lang="en-GB" sz="1800" dirty="0">
                <a:solidFill>
                  <a:srgbClr val="00B0F0"/>
                </a:solidFill>
                <a:latin typeface="Arial" panose="020B0604020202020204" pitchFamily="34" charset="0"/>
                <a:ea typeface="Times New Roman" panose="02020603050405020304" pitchFamily="18" charset="0"/>
                <a:cs typeface="Arial" panose="020B0604020202020204" pitchFamily="34" charset="0"/>
              </a:rPr>
              <a:t>do you?</a:t>
            </a:r>
            <a:endParaRPr lang="en-GB" sz="1800" dirty="0">
              <a:latin typeface="Arial" panose="020B0604020202020204" pitchFamily="34" charset="0"/>
              <a:ea typeface="Times New Roman" panose="02020603050405020304" pitchFamily="18" charset="0"/>
              <a:cs typeface="Arial" panose="020B0604020202020204" pitchFamily="34" charset="0"/>
            </a:endParaRPr>
          </a:p>
          <a:p>
            <a:endParaRPr lang="en-GB" sz="1800" dirty="0"/>
          </a:p>
        </p:txBody>
      </p:sp>
      <p:sp>
        <p:nvSpPr>
          <p:cNvPr id="8" name="Picture Placeholder 7">
            <a:extLst>
              <a:ext uri="{FF2B5EF4-FFF2-40B4-BE49-F238E27FC236}">
                <a16:creationId xmlns:a16="http://schemas.microsoft.com/office/drawing/2014/main" id="{29E4839F-FFF2-4898-B733-027F45BEE857}"/>
              </a:ext>
            </a:extLst>
          </p:cNvPr>
          <p:cNvSpPr>
            <a:spLocks noGrp="1"/>
          </p:cNvSpPr>
          <p:nvPr>
            <p:ph type="pic" sz="quarter" idx="14"/>
          </p:nvPr>
        </p:nvSpPr>
        <p:spPr>
          <a:xfrm>
            <a:off x="4459271" y="464695"/>
            <a:ext cx="4167187" cy="5111646"/>
          </a:xfrm>
        </p:spPr>
      </p:sp>
      <p:graphicFrame>
        <p:nvGraphicFramePr>
          <p:cNvPr id="9" name="Table 8">
            <a:extLst>
              <a:ext uri="{FF2B5EF4-FFF2-40B4-BE49-F238E27FC236}">
                <a16:creationId xmlns:a16="http://schemas.microsoft.com/office/drawing/2014/main" id="{57FD47C7-CA1F-4055-B585-68A0C7ACF3F2}"/>
              </a:ext>
            </a:extLst>
          </p:cNvPr>
          <p:cNvGraphicFramePr>
            <a:graphicFrameLocks noGrp="1"/>
          </p:cNvGraphicFramePr>
          <p:nvPr>
            <p:extLst>
              <p:ext uri="{D42A27DB-BD31-4B8C-83A1-F6EECF244321}">
                <p14:modId xmlns:p14="http://schemas.microsoft.com/office/powerpoint/2010/main" val="244329097"/>
              </p:ext>
            </p:extLst>
          </p:nvPr>
        </p:nvGraphicFramePr>
        <p:xfrm>
          <a:off x="4592048" y="1099596"/>
          <a:ext cx="3901632" cy="3924174"/>
        </p:xfrm>
        <a:graphic>
          <a:graphicData uri="http://schemas.openxmlformats.org/drawingml/2006/table">
            <a:tbl>
              <a:tblPr firstRow="1" firstCol="1" bandRow="1"/>
              <a:tblGrid>
                <a:gridCol w="1950816">
                  <a:extLst>
                    <a:ext uri="{9D8B030D-6E8A-4147-A177-3AD203B41FA5}">
                      <a16:colId xmlns:a16="http://schemas.microsoft.com/office/drawing/2014/main" val="3028888028"/>
                    </a:ext>
                  </a:extLst>
                </a:gridCol>
                <a:gridCol w="1950816">
                  <a:extLst>
                    <a:ext uri="{9D8B030D-6E8A-4147-A177-3AD203B41FA5}">
                      <a16:colId xmlns:a16="http://schemas.microsoft.com/office/drawing/2014/main" val="3274533347"/>
                    </a:ext>
                  </a:extLst>
                </a:gridCol>
              </a:tblGrid>
              <a:tr h="22835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Bef>
                          <a:spcPts val="300"/>
                        </a:spcBef>
                        <a:spcAft>
                          <a:spcPts val="300"/>
                        </a:spcAft>
                      </a:pPr>
                      <a:r>
                        <a:rPr lang="en-GB" sz="1400" b="1" dirty="0">
                          <a:effectLst/>
                          <a:latin typeface="Arial" panose="020B0604020202020204" pitchFamily="34" charset="0"/>
                          <a:ea typeface="Calibri" panose="020F0502020204030204" pitchFamily="34" charset="0"/>
                          <a:cs typeface="Times New Roman" panose="02020603050405020304" pitchFamily="18" charset="0"/>
                        </a:rPr>
                        <a:t>Closed questions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Bef>
                          <a:spcPts val="300"/>
                        </a:spcBef>
                        <a:spcAft>
                          <a:spcPts val="300"/>
                        </a:spcAft>
                      </a:pPr>
                      <a:r>
                        <a:rPr lang="en-GB" sz="14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Open questions</a:t>
                      </a:r>
                    </a:p>
                    <a:p>
                      <a:pPr>
                        <a:lnSpc>
                          <a:spcPct val="107000"/>
                        </a:lnSpc>
                        <a:spcBef>
                          <a:spcPts val="300"/>
                        </a:spcBef>
                        <a:spcAft>
                          <a:spcPts val="3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2B088"/>
                    </a:solidFill>
                  </a:tcPr>
                </a:tc>
                <a:extLst>
                  <a:ext uri="{0D108BD9-81ED-4DB2-BD59-A6C34878D82A}">
                    <a16:rowId xmlns:a16="http://schemas.microsoft.com/office/drawing/2014/main" val="1263597226"/>
                  </a:ext>
                </a:extLst>
              </a:tr>
              <a:tr h="33945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lvl="0" indent="-342900">
                        <a:spcBef>
                          <a:spcPts val="300"/>
                        </a:spcBef>
                        <a:spcAft>
                          <a:spcPts val="300"/>
                        </a:spcAft>
                        <a:buClr>
                          <a:srgbClr val="42B088"/>
                        </a:buClr>
                        <a:buFont typeface="Symbol" panose="05050102010706020507" pitchFamily="18" charset="2"/>
                        <a:buChar char=""/>
                        <a:tabLst>
                          <a:tab pos="270510" algn="l"/>
                        </a:tabLst>
                      </a:pPr>
                      <a:r>
                        <a:rPr lang="en-GB" sz="1400" dirty="0">
                          <a:effectLst/>
                          <a:latin typeface="Arial" panose="020B0604020202020204" pitchFamily="34" charset="0"/>
                          <a:ea typeface="Times New Roman" panose="02020603050405020304" pitchFamily="18" charset="0"/>
                          <a:cs typeface="Helvetica" panose="020B0604020202020204" pitchFamily="34" charset="0"/>
                        </a:rPr>
                        <a:t>Are you a smoker?</a:t>
                      </a:r>
                    </a:p>
                    <a:p>
                      <a:pPr marL="342900" lvl="0" indent="-342900">
                        <a:spcBef>
                          <a:spcPts val="300"/>
                        </a:spcBef>
                        <a:spcAft>
                          <a:spcPts val="300"/>
                        </a:spcAft>
                        <a:buClr>
                          <a:srgbClr val="42B088"/>
                        </a:buClr>
                        <a:buFont typeface="Symbol" panose="05050102010706020507" pitchFamily="18" charset="2"/>
                        <a:buChar char=""/>
                        <a:tabLst>
                          <a:tab pos="270510" algn="l"/>
                        </a:tabLst>
                      </a:pPr>
                      <a:r>
                        <a:rPr lang="en-GB" sz="1400" dirty="0">
                          <a:effectLst/>
                          <a:latin typeface="Arial" panose="020B0604020202020204" pitchFamily="34" charset="0"/>
                          <a:ea typeface="Times New Roman" panose="02020603050405020304" pitchFamily="18" charset="0"/>
                          <a:cs typeface="Helvetica" panose="020B0604020202020204" pitchFamily="34" charset="0"/>
                        </a:rPr>
                        <a:t>How many do you smoke a day?</a:t>
                      </a:r>
                    </a:p>
                    <a:p>
                      <a:pPr marL="342900" lvl="0" indent="-342900">
                        <a:spcBef>
                          <a:spcPts val="300"/>
                        </a:spcBef>
                        <a:spcAft>
                          <a:spcPts val="300"/>
                        </a:spcAft>
                        <a:buClr>
                          <a:srgbClr val="42B088"/>
                        </a:buClr>
                        <a:buFont typeface="Symbol" panose="05050102010706020507" pitchFamily="18" charset="2"/>
                        <a:buChar char=""/>
                        <a:tabLst>
                          <a:tab pos="270510" algn="l"/>
                        </a:tabLst>
                      </a:pPr>
                      <a:r>
                        <a:rPr lang="en-GB" sz="1400" dirty="0">
                          <a:effectLst/>
                          <a:latin typeface="Arial" panose="020B0604020202020204" pitchFamily="34" charset="0"/>
                          <a:ea typeface="Times New Roman" panose="02020603050405020304" pitchFamily="18" charset="0"/>
                          <a:cs typeface="Helvetica" panose="020B0604020202020204" pitchFamily="34" charset="0"/>
                        </a:rPr>
                        <a:t>Is your health not too good at the moment?</a:t>
                      </a:r>
                    </a:p>
                    <a:p>
                      <a:pPr marL="342900" lvl="0" indent="-342900">
                        <a:spcBef>
                          <a:spcPts val="300"/>
                        </a:spcBef>
                        <a:spcAft>
                          <a:spcPts val="300"/>
                        </a:spcAft>
                        <a:buClr>
                          <a:srgbClr val="42B088"/>
                        </a:buClr>
                        <a:buFont typeface="Symbol" panose="05050102010706020507" pitchFamily="18" charset="2"/>
                        <a:buChar char=""/>
                        <a:tabLst>
                          <a:tab pos="270510" algn="l"/>
                        </a:tabLst>
                      </a:pPr>
                      <a:r>
                        <a:rPr lang="en-GB" sz="1400" dirty="0">
                          <a:effectLst/>
                          <a:latin typeface="Arial" panose="020B0604020202020204" pitchFamily="34" charset="0"/>
                          <a:ea typeface="Times New Roman" panose="02020603050405020304" pitchFamily="18" charset="0"/>
                          <a:cs typeface="Helvetica" panose="020B0604020202020204" pitchFamily="34" charset="0"/>
                        </a:rPr>
                        <a:t>Are you a carer?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lvl="0" indent="-342900">
                        <a:lnSpc>
                          <a:spcPct val="107000"/>
                        </a:lnSpc>
                        <a:spcBef>
                          <a:spcPts val="300"/>
                        </a:spcBef>
                        <a:spcAft>
                          <a:spcPts val="300"/>
                        </a:spcAft>
                        <a:buFont typeface="Symbol" panose="05050102010706020507" pitchFamily="18" charset="2"/>
                        <a:buChar char=""/>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Tell me what’s happening with your smoking?</a:t>
                      </a:r>
                    </a:p>
                    <a:p>
                      <a:pPr marL="342900" lvl="0" indent="-342900">
                        <a:lnSpc>
                          <a:spcPct val="107000"/>
                        </a:lnSpc>
                        <a:spcBef>
                          <a:spcPts val="300"/>
                        </a:spcBef>
                        <a:spcAft>
                          <a:spcPts val="300"/>
                        </a:spcAft>
                        <a:buFont typeface="Symbol" panose="05050102010706020507" pitchFamily="18" charset="2"/>
                        <a:buChar char=""/>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How do you really feel about the smoking?</a:t>
                      </a:r>
                    </a:p>
                    <a:p>
                      <a:pPr marL="342900" lvl="0" indent="-342900">
                        <a:lnSpc>
                          <a:spcPct val="107000"/>
                        </a:lnSpc>
                        <a:spcBef>
                          <a:spcPts val="300"/>
                        </a:spcBef>
                        <a:spcAft>
                          <a:spcPts val="300"/>
                        </a:spcAft>
                        <a:buFont typeface="Symbol" panose="05050102010706020507" pitchFamily="18" charset="2"/>
                        <a:buChar char=""/>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Would you mind if we talked about your health?</a:t>
                      </a:r>
                    </a:p>
                    <a:p>
                      <a:pPr marL="342900" lvl="0" indent="-342900">
                        <a:lnSpc>
                          <a:spcPct val="107000"/>
                        </a:lnSpc>
                        <a:spcBef>
                          <a:spcPts val="300"/>
                        </a:spcBef>
                        <a:spcAft>
                          <a:spcPts val="300"/>
                        </a:spcAft>
                        <a:buFont typeface="Symbol" panose="05050102010706020507" pitchFamily="18" charset="2"/>
                        <a:buChar char=""/>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Would you mind if we talked about how you are helping your daughter?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2B088"/>
                    </a:solidFill>
                  </a:tcPr>
                </a:tc>
                <a:extLst>
                  <a:ext uri="{0D108BD9-81ED-4DB2-BD59-A6C34878D82A}">
                    <a16:rowId xmlns:a16="http://schemas.microsoft.com/office/drawing/2014/main" val="1331564729"/>
                  </a:ext>
                </a:extLst>
              </a:tr>
            </a:tbl>
          </a:graphicData>
        </a:graphic>
      </p:graphicFrame>
    </p:spTree>
    <p:extLst>
      <p:ext uri="{BB962C8B-B14F-4D97-AF65-F5344CB8AC3E}">
        <p14:creationId xmlns:p14="http://schemas.microsoft.com/office/powerpoint/2010/main" val="1878801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8BC9F-0C8C-4B67-B39B-FF89D6812B60}"/>
              </a:ext>
            </a:extLst>
          </p:cNvPr>
          <p:cNvSpPr>
            <a:spLocks noGrp="1"/>
          </p:cNvSpPr>
          <p:nvPr>
            <p:ph type="title"/>
          </p:nvPr>
        </p:nvSpPr>
        <p:spPr/>
        <p:txBody>
          <a:bodyPr>
            <a:noAutofit/>
          </a:bodyPr>
          <a:lstStyle/>
          <a:p>
            <a:r>
              <a:rPr lang="cy-GB" dirty="0"/>
              <a:t>Pethau i osgoi eu dweud mewn sgwrs</a:t>
            </a:r>
            <a:br>
              <a:rPr lang="en-GB" dirty="0"/>
            </a:br>
            <a:endParaRPr lang="en-GB" dirty="0"/>
          </a:p>
        </p:txBody>
      </p:sp>
      <p:sp>
        <p:nvSpPr>
          <p:cNvPr id="3" name="Text Placeholder 2">
            <a:extLst>
              <a:ext uri="{FF2B5EF4-FFF2-40B4-BE49-F238E27FC236}">
                <a16:creationId xmlns:a16="http://schemas.microsoft.com/office/drawing/2014/main" id="{B201F3A4-F965-4DA0-8FBF-BBBF6D9E45C4}"/>
              </a:ext>
            </a:extLst>
          </p:cNvPr>
          <p:cNvSpPr>
            <a:spLocks noGrp="1"/>
          </p:cNvSpPr>
          <p:nvPr>
            <p:ph type="body" sz="quarter" idx="10"/>
          </p:nvPr>
        </p:nvSpPr>
        <p:spPr>
          <a:xfrm>
            <a:off x="4697413" y="365127"/>
            <a:ext cx="3690937" cy="1031284"/>
          </a:xfrm>
        </p:spPr>
        <p:txBody>
          <a:bodyPr/>
          <a:lstStyle/>
          <a:p>
            <a:r>
              <a:rPr lang="en-GB" dirty="0"/>
              <a:t>Conversational traps to avoid</a:t>
            </a:r>
          </a:p>
          <a:p>
            <a:endParaRPr lang="en-GB" dirty="0"/>
          </a:p>
        </p:txBody>
      </p:sp>
      <p:sp>
        <p:nvSpPr>
          <p:cNvPr id="4" name="Text Placeholder 3">
            <a:extLst>
              <a:ext uri="{FF2B5EF4-FFF2-40B4-BE49-F238E27FC236}">
                <a16:creationId xmlns:a16="http://schemas.microsoft.com/office/drawing/2014/main" id="{B9F53FB3-D9CF-4070-9574-38BAE5E00BF3}"/>
              </a:ext>
            </a:extLst>
          </p:cNvPr>
          <p:cNvSpPr>
            <a:spLocks noGrp="1"/>
          </p:cNvSpPr>
          <p:nvPr>
            <p:ph type="body" sz="quarter" idx="11"/>
          </p:nvPr>
        </p:nvSpPr>
        <p:spPr/>
        <p:txBody>
          <a:bodyPr/>
          <a:lstStyle/>
          <a:p>
            <a:pPr lvl="0"/>
            <a:r>
              <a:rPr lang="cy-GB" dirty="0"/>
              <a:t>Trap yr arbenigwr</a:t>
            </a:r>
          </a:p>
          <a:p>
            <a:pPr lvl="0"/>
            <a:r>
              <a:rPr lang="cy-GB" dirty="0"/>
              <a:t>Trap grym</a:t>
            </a:r>
          </a:p>
          <a:p>
            <a:pPr lvl="0"/>
            <a:r>
              <a:rPr lang="cy-GB" dirty="0"/>
              <a:t>Trap datrys problemau </a:t>
            </a:r>
          </a:p>
          <a:p>
            <a:pPr lvl="0"/>
            <a:r>
              <a:rPr lang="cy-GB" dirty="0"/>
              <a:t>Trap y cwestiwn ac ateb</a:t>
            </a:r>
          </a:p>
          <a:p>
            <a:pPr lvl="0"/>
            <a:r>
              <a:rPr lang="cy-GB" dirty="0"/>
              <a:t>Trap 'ie – ond' </a:t>
            </a:r>
          </a:p>
          <a:p>
            <a:pPr lvl="0"/>
            <a:r>
              <a:rPr lang="cy-GB" dirty="0"/>
              <a:t>Trap labelu </a:t>
            </a:r>
          </a:p>
          <a:p>
            <a:r>
              <a:rPr lang="cy-GB" dirty="0"/>
              <a:t>Trap cyfwynebol</a:t>
            </a:r>
            <a:endParaRPr lang="en-GB" dirty="0"/>
          </a:p>
          <a:p>
            <a:endParaRPr lang="en-GB" dirty="0"/>
          </a:p>
        </p:txBody>
      </p:sp>
      <p:sp>
        <p:nvSpPr>
          <p:cNvPr id="5" name="Text Placeholder 4">
            <a:extLst>
              <a:ext uri="{FF2B5EF4-FFF2-40B4-BE49-F238E27FC236}">
                <a16:creationId xmlns:a16="http://schemas.microsoft.com/office/drawing/2014/main" id="{CDBFA0F1-88EB-4269-8C6D-EBEE889AEBD9}"/>
              </a:ext>
            </a:extLst>
          </p:cNvPr>
          <p:cNvSpPr>
            <a:spLocks noGrp="1"/>
          </p:cNvSpPr>
          <p:nvPr>
            <p:ph type="body" sz="quarter" idx="12"/>
          </p:nvPr>
        </p:nvSpPr>
        <p:spPr>
          <a:xfrm>
            <a:off x="4862513" y="1649413"/>
            <a:ext cx="3936254" cy="3851275"/>
          </a:xfrm>
        </p:spPr>
        <p:txBody>
          <a:bodyPr>
            <a:normAutofit/>
          </a:bodyPr>
          <a:lstStyle/>
          <a:p>
            <a:r>
              <a:rPr lang="en-GB" dirty="0"/>
              <a:t>Expert trap</a:t>
            </a:r>
          </a:p>
          <a:p>
            <a:r>
              <a:rPr lang="en-GB" dirty="0"/>
              <a:t>Power trap</a:t>
            </a:r>
          </a:p>
          <a:p>
            <a:r>
              <a:rPr lang="en-GB" dirty="0"/>
              <a:t>Problem solving trap</a:t>
            </a:r>
          </a:p>
          <a:p>
            <a:r>
              <a:rPr lang="en-GB" dirty="0"/>
              <a:t>Question and answer trap</a:t>
            </a:r>
          </a:p>
          <a:p>
            <a:r>
              <a:rPr lang="en-GB" dirty="0"/>
              <a:t>Yes – but trap</a:t>
            </a:r>
          </a:p>
          <a:p>
            <a:r>
              <a:rPr lang="en-GB" dirty="0"/>
              <a:t>Labelling trap</a:t>
            </a:r>
          </a:p>
          <a:p>
            <a:r>
              <a:rPr lang="en-GB" dirty="0"/>
              <a:t>Confrontational trap</a:t>
            </a:r>
          </a:p>
          <a:p>
            <a:pPr lvl="0"/>
            <a:endParaRPr lang="en-GB" dirty="0"/>
          </a:p>
        </p:txBody>
      </p:sp>
    </p:spTree>
    <p:extLst>
      <p:ext uri="{BB962C8B-B14F-4D97-AF65-F5344CB8AC3E}">
        <p14:creationId xmlns:p14="http://schemas.microsoft.com/office/powerpoint/2010/main" val="3389129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4F4C9-867D-4ACA-B00B-2B0703821EC2}"/>
              </a:ext>
            </a:extLst>
          </p:cNvPr>
          <p:cNvSpPr>
            <a:spLocks noGrp="1"/>
          </p:cNvSpPr>
          <p:nvPr>
            <p:ph type="title"/>
          </p:nvPr>
        </p:nvSpPr>
        <p:spPr/>
        <p:txBody>
          <a:bodyPr/>
          <a:lstStyle/>
          <a:p>
            <a:r>
              <a:rPr lang="cy-GB" dirty="0"/>
              <a:t>6 lefel o wrando</a:t>
            </a:r>
            <a:br>
              <a:rPr lang="cy-GB" dirty="0"/>
            </a:br>
            <a:endParaRPr lang="en-GB" dirty="0"/>
          </a:p>
        </p:txBody>
      </p:sp>
      <p:sp>
        <p:nvSpPr>
          <p:cNvPr id="3" name="Text Placeholder 2">
            <a:extLst>
              <a:ext uri="{FF2B5EF4-FFF2-40B4-BE49-F238E27FC236}">
                <a16:creationId xmlns:a16="http://schemas.microsoft.com/office/drawing/2014/main" id="{B44A4DAA-D2F3-413F-B309-FA3119B7BF3C}"/>
              </a:ext>
            </a:extLst>
          </p:cNvPr>
          <p:cNvSpPr>
            <a:spLocks noGrp="1"/>
          </p:cNvSpPr>
          <p:nvPr>
            <p:ph type="body" sz="quarter" idx="10"/>
          </p:nvPr>
        </p:nvSpPr>
        <p:spPr/>
        <p:txBody>
          <a:bodyPr/>
          <a:lstStyle/>
          <a:p>
            <a:r>
              <a:rPr lang="en-GB" dirty="0"/>
              <a:t>The 6 levels of listening</a:t>
            </a:r>
          </a:p>
          <a:p>
            <a:endParaRPr lang="cy-GB" dirty="0"/>
          </a:p>
        </p:txBody>
      </p:sp>
      <p:sp>
        <p:nvSpPr>
          <p:cNvPr id="4" name="Text Placeholder 3">
            <a:extLst>
              <a:ext uri="{FF2B5EF4-FFF2-40B4-BE49-F238E27FC236}">
                <a16:creationId xmlns:a16="http://schemas.microsoft.com/office/drawing/2014/main" id="{4C9F0A94-3E4D-4F24-A348-D6124A234EAB}"/>
              </a:ext>
            </a:extLst>
          </p:cNvPr>
          <p:cNvSpPr>
            <a:spLocks noGrp="1"/>
          </p:cNvSpPr>
          <p:nvPr>
            <p:ph type="body" sz="quarter" idx="11"/>
          </p:nvPr>
        </p:nvSpPr>
        <p:spPr/>
        <p:txBody>
          <a:bodyPr>
            <a:normAutofit fontScale="25000" lnSpcReduction="20000"/>
          </a:bodyPr>
          <a:lstStyle/>
          <a:p>
            <a:pPr>
              <a:lnSpc>
                <a:spcPct val="120000"/>
              </a:lnSpc>
              <a:spcBef>
                <a:spcPts val="0"/>
              </a:spcBef>
            </a:pPr>
            <a:r>
              <a:rPr lang="cy-GB" sz="8000" dirty="0">
                <a:latin typeface="Arial" panose="020B0604020202020204" pitchFamily="34" charset="0"/>
                <a:cs typeface="Arial" panose="020B0604020202020204" pitchFamily="34" charset="0"/>
              </a:rPr>
              <a:t>Gwrando er mwyn:</a:t>
            </a:r>
          </a:p>
          <a:p>
            <a:pPr>
              <a:lnSpc>
                <a:spcPct val="120000"/>
              </a:lnSpc>
              <a:spcBef>
                <a:spcPts val="0"/>
              </a:spcBef>
            </a:pPr>
            <a:endParaRPr lang="cy-GB" sz="8000" dirty="0">
              <a:latin typeface="Arial" panose="020B0604020202020204" pitchFamily="34" charset="0"/>
              <a:cs typeface="Arial" panose="020B0604020202020204" pitchFamily="34" charset="0"/>
            </a:endParaRPr>
          </a:p>
          <a:p>
            <a:pPr lvl="1">
              <a:lnSpc>
                <a:spcPct val="120000"/>
              </a:lnSpc>
              <a:spcBef>
                <a:spcPts val="0"/>
              </a:spcBef>
            </a:pPr>
            <a:r>
              <a:rPr lang="cy-GB" sz="8000" dirty="0">
                <a:latin typeface="Arial" panose="020B0604020202020204" pitchFamily="34" charset="0"/>
                <a:cs typeface="Arial" panose="020B0604020202020204" pitchFamily="34" charset="0"/>
              </a:rPr>
              <a:t>‘Dadlau’</a:t>
            </a:r>
          </a:p>
          <a:p>
            <a:pPr lvl="1">
              <a:lnSpc>
                <a:spcPct val="120000"/>
              </a:lnSpc>
              <a:spcBef>
                <a:spcPts val="0"/>
              </a:spcBef>
            </a:pPr>
            <a:r>
              <a:rPr lang="cy-GB" sz="8000" dirty="0">
                <a:latin typeface="Arial" panose="020B0604020202020204" pitchFamily="34" charset="0"/>
                <a:cs typeface="Arial" panose="020B0604020202020204" pitchFamily="34" charset="0"/>
              </a:rPr>
              <a:t>‘Meddwl am eich cwestiwn nesaf’</a:t>
            </a:r>
          </a:p>
          <a:p>
            <a:pPr lvl="1">
              <a:lnSpc>
                <a:spcPct val="120000"/>
              </a:lnSpc>
              <a:spcBef>
                <a:spcPts val="0"/>
              </a:spcBef>
            </a:pPr>
            <a:r>
              <a:rPr lang="cy-GB" sz="8000" dirty="0">
                <a:latin typeface="Arial" panose="020B0604020202020204" pitchFamily="34" charset="0"/>
                <a:cs typeface="Arial" panose="020B0604020202020204" pitchFamily="34" charset="0"/>
              </a:rPr>
              <a:t>‘Dangos eich bod yn gwrando’</a:t>
            </a:r>
          </a:p>
          <a:p>
            <a:pPr lvl="1">
              <a:lnSpc>
                <a:spcPct val="120000"/>
              </a:lnSpc>
              <a:spcBef>
                <a:spcPts val="0"/>
              </a:spcBef>
            </a:pPr>
            <a:r>
              <a:rPr lang="cy-GB" sz="8000" dirty="0">
                <a:latin typeface="Arial" panose="020B0604020202020204" pitchFamily="34" charset="0"/>
                <a:cs typeface="Arial" panose="020B0604020202020204" pitchFamily="34" charset="0"/>
              </a:rPr>
              <a:t>‘Gwrando’n weithredol’</a:t>
            </a:r>
          </a:p>
          <a:p>
            <a:pPr lvl="1">
              <a:lnSpc>
                <a:spcPct val="120000"/>
              </a:lnSpc>
              <a:spcBef>
                <a:spcPts val="0"/>
              </a:spcBef>
            </a:pPr>
            <a:r>
              <a:rPr lang="cy-GB" sz="8000" dirty="0">
                <a:latin typeface="Arial" panose="020B0604020202020204" pitchFamily="34" charset="0"/>
                <a:cs typeface="Arial" panose="020B0604020202020204" pitchFamily="34" charset="0"/>
              </a:rPr>
              <a:t>‘Deall’</a:t>
            </a:r>
          </a:p>
          <a:p>
            <a:pPr lvl="1">
              <a:lnSpc>
                <a:spcPct val="120000"/>
              </a:lnSpc>
              <a:spcBef>
                <a:spcPts val="0"/>
              </a:spcBef>
            </a:pPr>
            <a:r>
              <a:rPr lang="cy-GB" sz="8000" dirty="0">
                <a:latin typeface="Arial" panose="020B0604020202020204" pitchFamily="34" charset="0"/>
                <a:cs typeface="Arial" panose="020B0604020202020204" pitchFamily="34" charset="0"/>
              </a:rPr>
              <a:t>‘Helpu siaradwr i ddeall ei hunain’</a:t>
            </a:r>
          </a:p>
          <a:p>
            <a:endParaRPr lang="en-GB" dirty="0"/>
          </a:p>
        </p:txBody>
      </p:sp>
      <p:sp>
        <p:nvSpPr>
          <p:cNvPr id="5" name="Text Placeholder 4">
            <a:extLst>
              <a:ext uri="{FF2B5EF4-FFF2-40B4-BE49-F238E27FC236}">
                <a16:creationId xmlns:a16="http://schemas.microsoft.com/office/drawing/2014/main" id="{A0641D46-1FFF-445C-A6B7-5C2790185ABD}"/>
              </a:ext>
            </a:extLst>
          </p:cNvPr>
          <p:cNvSpPr>
            <a:spLocks noGrp="1"/>
          </p:cNvSpPr>
          <p:nvPr>
            <p:ph type="body" sz="quarter" idx="12"/>
          </p:nvPr>
        </p:nvSpPr>
        <p:spPr/>
        <p:txBody>
          <a:bodyPr>
            <a:normAutofit fontScale="70000" lnSpcReduction="20000"/>
          </a:bodyPr>
          <a:lstStyle/>
          <a:p>
            <a:pPr>
              <a:lnSpc>
                <a:spcPct val="120000"/>
              </a:lnSpc>
              <a:spcBef>
                <a:spcPts val="0"/>
              </a:spcBef>
            </a:pPr>
            <a:r>
              <a:rPr lang="en-GB" sz="2900" dirty="0">
                <a:latin typeface="Arial" panose="020B0604020202020204" pitchFamily="34" charset="0"/>
                <a:cs typeface="Arial" panose="020B0604020202020204" pitchFamily="34" charset="0"/>
              </a:rPr>
              <a:t>Listening to:</a:t>
            </a:r>
          </a:p>
          <a:p>
            <a:pPr>
              <a:lnSpc>
                <a:spcPct val="120000"/>
              </a:lnSpc>
              <a:spcBef>
                <a:spcPts val="0"/>
              </a:spcBef>
            </a:pPr>
            <a:endParaRPr lang="en-GB" sz="2900" dirty="0">
              <a:latin typeface="Arial" panose="020B0604020202020204" pitchFamily="34" charset="0"/>
              <a:cs typeface="Arial" panose="020B0604020202020204" pitchFamily="34" charset="0"/>
            </a:endParaRPr>
          </a:p>
          <a:p>
            <a:pPr lvl="1">
              <a:lnSpc>
                <a:spcPct val="120000"/>
              </a:lnSpc>
              <a:spcBef>
                <a:spcPts val="0"/>
              </a:spcBef>
            </a:pPr>
            <a:r>
              <a:rPr lang="en-GB" sz="2900" dirty="0">
                <a:latin typeface="Arial" panose="020B0604020202020204" pitchFamily="34" charset="0"/>
                <a:cs typeface="Arial" panose="020B0604020202020204" pitchFamily="34" charset="0"/>
              </a:rPr>
              <a:t>‘Argue’</a:t>
            </a:r>
          </a:p>
          <a:p>
            <a:pPr lvl="1">
              <a:lnSpc>
                <a:spcPct val="120000"/>
              </a:lnSpc>
              <a:spcBef>
                <a:spcPts val="0"/>
              </a:spcBef>
            </a:pPr>
            <a:r>
              <a:rPr lang="en-GB" sz="2900" dirty="0">
                <a:latin typeface="Arial" panose="020B0604020202020204" pitchFamily="34" charset="0"/>
                <a:cs typeface="Arial" panose="020B0604020202020204" pitchFamily="34" charset="0"/>
              </a:rPr>
              <a:t>‘Think about your next question’</a:t>
            </a:r>
          </a:p>
          <a:p>
            <a:pPr lvl="1">
              <a:lnSpc>
                <a:spcPct val="120000"/>
              </a:lnSpc>
              <a:spcBef>
                <a:spcPts val="0"/>
              </a:spcBef>
            </a:pPr>
            <a:r>
              <a:rPr lang="en-GB" sz="2900" dirty="0">
                <a:latin typeface="Arial" panose="020B0604020202020204" pitchFamily="34" charset="0"/>
                <a:cs typeface="Arial" panose="020B0604020202020204" pitchFamily="34" charset="0"/>
              </a:rPr>
              <a:t>‘Demonstrate you are listening’</a:t>
            </a:r>
          </a:p>
          <a:p>
            <a:pPr lvl="1">
              <a:lnSpc>
                <a:spcPct val="120000"/>
              </a:lnSpc>
              <a:spcBef>
                <a:spcPts val="0"/>
              </a:spcBef>
            </a:pPr>
            <a:r>
              <a:rPr lang="en-GB" sz="2900" dirty="0">
                <a:latin typeface="Arial" panose="020B0604020202020204" pitchFamily="34" charset="0"/>
                <a:cs typeface="Arial" panose="020B0604020202020204" pitchFamily="34" charset="0"/>
              </a:rPr>
              <a:t>Listening ‘actively’</a:t>
            </a:r>
          </a:p>
          <a:p>
            <a:pPr lvl="1">
              <a:lnSpc>
                <a:spcPct val="120000"/>
              </a:lnSpc>
              <a:spcBef>
                <a:spcPts val="0"/>
              </a:spcBef>
            </a:pPr>
            <a:r>
              <a:rPr lang="en-GB" sz="2900" dirty="0">
                <a:latin typeface="Arial" panose="020B0604020202020204" pitchFamily="34" charset="0"/>
                <a:cs typeface="Arial" panose="020B0604020202020204" pitchFamily="34" charset="0"/>
              </a:rPr>
              <a:t>Listening to ‘understand’</a:t>
            </a:r>
          </a:p>
          <a:p>
            <a:pPr lvl="1">
              <a:lnSpc>
                <a:spcPct val="120000"/>
              </a:lnSpc>
              <a:spcBef>
                <a:spcPts val="0"/>
              </a:spcBef>
            </a:pPr>
            <a:r>
              <a:rPr lang="en-GB" sz="2900" dirty="0">
                <a:latin typeface="Arial" panose="020B0604020202020204" pitchFamily="34" charset="0"/>
                <a:cs typeface="Arial" panose="020B0604020202020204" pitchFamily="34" charset="0"/>
              </a:rPr>
              <a:t>‘Help the speaker to understand themselves’</a:t>
            </a:r>
          </a:p>
          <a:p>
            <a:endParaRPr lang="en-GB" dirty="0"/>
          </a:p>
        </p:txBody>
      </p:sp>
    </p:spTree>
    <p:extLst>
      <p:ext uri="{BB962C8B-B14F-4D97-AF65-F5344CB8AC3E}">
        <p14:creationId xmlns:p14="http://schemas.microsoft.com/office/powerpoint/2010/main" val="4291865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AA6E9-C4AB-4D4F-BACD-C6B3BA8CDDD1}"/>
              </a:ext>
            </a:extLst>
          </p:cNvPr>
          <p:cNvSpPr>
            <a:spLocks noGrp="1"/>
          </p:cNvSpPr>
          <p:nvPr>
            <p:ph type="title"/>
          </p:nvPr>
        </p:nvSpPr>
        <p:spPr/>
        <p:txBody>
          <a:bodyPr/>
          <a:lstStyle/>
          <a:p>
            <a:r>
              <a:rPr lang="en-GB" dirty="0"/>
              <a:t>Adfyfyrio</a:t>
            </a:r>
          </a:p>
        </p:txBody>
      </p:sp>
      <p:graphicFrame>
        <p:nvGraphicFramePr>
          <p:cNvPr id="5" name="Content Placeholder 11">
            <a:extLst>
              <a:ext uri="{FF2B5EF4-FFF2-40B4-BE49-F238E27FC236}">
                <a16:creationId xmlns:a16="http://schemas.microsoft.com/office/drawing/2014/main" id="{9BF4135E-0CF6-4E40-8FBE-865F14C05EE7}"/>
              </a:ext>
            </a:extLst>
          </p:cNvPr>
          <p:cNvGraphicFramePr>
            <a:graphicFrameLocks/>
          </p:cNvGraphicFramePr>
          <p:nvPr>
            <p:extLst>
              <p:ext uri="{D42A27DB-BD31-4B8C-83A1-F6EECF244321}">
                <p14:modId xmlns:p14="http://schemas.microsoft.com/office/powerpoint/2010/main" val="1457346500"/>
              </p:ext>
            </p:extLst>
          </p:nvPr>
        </p:nvGraphicFramePr>
        <p:xfrm>
          <a:off x="710391" y="1304145"/>
          <a:ext cx="7727553" cy="4131650"/>
        </p:xfrm>
        <a:graphic>
          <a:graphicData uri="http://schemas.openxmlformats.org/drawingml/2006/table">
            <a:tbl>
              <a:tblPr firstRow="1" firstCol="1" bandRow="1"/>
              <a:tblGrid>
                <a:gridCol w="1575337">
                  <a:extLst>
                    <a:ext uri="{9D8B030D-6E8A-4147-A177-3AD203B41FA5}">
                      <a16:colId xmlns:a16="http://schemas.microsoft.com/office/drawing/2014/main" val="3413234309"/>
                    </a:ext>
                  </a:extLst>
                </a:gridCol>
                <a:gridCol w="6152216">
                  <a:extLst>
                    <a:ext uri="{9D8B030D-6E8A-4147-A177-3AD203B41FA5}">
                      <a16:colId xmlns:a16="http://schemas.microsoft.com/office/drawing/2014/main" val="2545102188"/>
                    </a:ext>
                  </a:extLst>
                </a:gridCol>
              </a:tblGrid>
              <a:tr h="8832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Bef>
                          <a:spcPts val="300"/>
                        </a:spcBef>
                        <a:spcAft>
                          <a:spcPts val="300"/>
                        </a:spcAft>
                      </a:pPr>
                      <a:r>
                        <a:rPr lang="en-GB" sz="15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Gwrthrychol</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2B08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Bef>
                          <a:spcPts val="300"/>
                        </a:spcBef>
                        <a:spcAft>
                          <a:spcPts val="300"/>
                        </a:spcAft>
                      </a:pPr>
                      <a:r>
                        <a:rPr lang="en-GB" sz="1500" dirty="0">
                          <a:effectLst/>
                          <a:latin typeface="Arial" panose="020B0604020202020204" pitchFamily="34" charset="0"/>
                          <a:ea typeface="Calibri" panose="020F0502020204030204" pitchFamily="34" charset="0"/>
                          <a:cs typeface="Times New Roman" panose="02020603050405020304" pitchFamily="18" charset="0"/>
                        </a:rPr>
                        <a:t>Mae’r ymarferydd yn adeiladu darlun o sefyllfa’r gofalwr a’r un sy’n derbyn gofal – mae hyn yn cynnwys tystiolaeth ffeithiol, argraffiadau synhwyraidd a gwybodaeth wrthrychol</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173673"/>
                  </a:ext>
                </a:extLst>
              </a:tr>
              <a:tr h="14820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Bef>
                          <a:spcPts val="300"/>
                        </a:spcBef>
                        <a:spcAft>
                          <a:spcPts val="300"/>
                        </a:spcAft>
                      </a:pPr>
                      <a:r>
                        <a:rPr lang="en-GB" sz="15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Adfyfyriol</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2B08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Bef>
                          <a:spcPts val="300"/>
                        </a:spcBef>
                        <a:spcAft>
                          <a:spcPts val="300"/>
                        </a:spcAft>
                      </a:pPr>
                      <a:r>
                        <a:rPr lang="en-GB" sz="1500" dirty="0">
                          <a:effectLst/>
                          <a:latin typeface="Arial" panose="020B0604020202020204" pitchFamily="34" charset="0"/>
                          <a:ea typeface="Calibri" panose="020F0502020204030204" pitchFamily="34" charset="0"/>
                          <a:cs typeface="Times New Roman" panose="02020603050405020304" pitchFamily="18" charset="0"/>
                        </a:rPr>
                        <a:t>Mae’r ymarferydd yn ystyried gyda’r gofalwr ei h/ymatebion emosiynol a greddfol i’r sefyllfa. Mae’r ymarferydd hefyd yn ystyried ei h/ymatebion personol, yr hyn y mae’n ei gysylltu gyda’r sefyllfa, yr emosiynau a ddaew i’r wyneb a’r delweddau yn ei m/feddwl</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925953"/>
                  </a:ext>
                </a:extLst>
              </a:tr>
              <a:tr h="118262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Bef>
                          <a:spcPts val="300"/>
                        </a:spcBef>
                        <a:spcAft>
                          <a:spcPts val="300"/>
                        </a:spcAft>
                      </a:pPr>
                      <a:r>
                        <a:rPr lang="en-GB" sz="15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Deongliadol</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2B08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Bef>
                          <a:spcPts val="300"/>
                        </a:spcBef>
                        <a:spcAft>
                          <a:spcPts val="300"/>
                        </a:spcAft>
                      </a:pPr>
                      <a:r>
                        <a:rPr lang="en-GB" sz="1500" dirty="0">
                          <a:effectLst/>
                          <a:latin typeface="Arial" panose="020B0604020202020204" pitchFamily="34" charset="0"/>
                          <a:ea typeface="Calibri" panose="020F0502020204030204" pitchFamily="34" charset="0"/>
                          <a:cs typeface="Times New Roman" panose="02020603050405020304" pitchFamily="18" charset="0"/>
                        </a:rPr>
                        <a:t>Sut mae’r ymarferydd yn gwneud synnwyr o’i arsylwadau a’r adfyfyrdodau gyda’r gofalwr – ceisio sefydlu cyd-ymwybyddiaeth a chyd-ddeallwriaeth gyda’r gofalwr, gan ystyried opsiynau posibl a phosibiliadau</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990688"/>
                  </a:ext>
                </a:extLst>
              </a:tr>
              <a:tr h="58378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Bef>
                          <a:spcPts val="300"/>
                        </a:spcBef>
                        <a:spcAft>
                          <a:spcPts val="300"/>
                        </a:spcAft>
                      </a:pPr>
                      <a:r>
                        <a:rPr lang="en-GB" sz="15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Penderfyniadol</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2B08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Bef>
                          <a:spcPts val="300"/>
                        </a:spcBef>
                        <a:spcAft>
                          <a:spcPts val="300"/>
                        </a:spcAft>
                      </a:pPr>
                      <a:r>
                        <a:rPr lang="en-GB" sz="1500" dirty="0">
                          <a:effectLst/>
                          <a:latin typeface="Arial" panose="020B0604020202020204" pitchFamily="34" charset="0"/>
                          <a:ea typeface="Calibri" panose="020F0502020204030204" pitchFamily="34" charset="0"/>
                          <a:cs typeface="Times New Roman" panose="02020603050405020304" pitchFamily="18" charset="0"/>
                        </a:rPr>
                        <a:t>Datblygu barn a rennir ar y sefyllfa a phenderfynu ar y ffordd ymlaen – datrysiad, y gweithredu a darper gamau nesaf/cynllun gweithredu</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0017847"/>
                  </a:ext>
                </a:extLst>
              </a:tr>
            </a:tbl>
          </a:graphicData>
        </a:graphic>
      </p:graphicFrame>
    </p:spTree>
    <p:extLst>
      <p:ext uri="{BB962C8B-B14F-4D97-AF65-F5344CB8AC3E}">
        <p14:creationId xmlns:p14="http://schemas.microsoft.com/office/powerpoint/2010/main" val="4170624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AA6E9-C4AB-4D4F-BACD-C6B3BA8CDDD1}"/>
              </a:ext>
            </a:extLst>
          </p:cNvPr>
          <p:cNvSpPr>
            <a:spLocks noGrp="1"/>
          </p:cNvSpPr>
          <p:nvPr>
            <p:ph type="title"/>
          </p:nvPr>
        </p:nvSpPr>
        <p:spPr/>
        <p:txBody>
          <a:bodyPr/>
          <a:lstStyle/>
          <a:p>
            <a:r>
              <a:rPr lang="en-GB" dirty="0"/>
              <a:t>Reflecting</a:t>
            </a:r>
          </a:p>
        </p:txBody>
      </p:sp>
      <p:graphicFrame>
        <p:nvGraphicFramePr>
          <p:cNvPr id="5" name="Content Placeholder 11">
            <a:extLst>
              <a:ext uri="{FF2B5EF4-FFF2-40B4-BE49-F238E27FC236}">
                <a16:creationId xmlns:a16="http://schemas.microsoft.com/office/drawing/2014/main" id="{9BF4135E-0CF6-4E40-8FBE-865F14C05EE7}"/>
              </a:ext>
            </a:extLst>
          </p:cNvPr>
          <p:cNvGraphicFramePr>
            <a:graphicFrameLocks/>
          </p:cNvGraphicFramePr>
          <p:nvPr>
            <p:extLst>
              <p:ext uri="{D42A27DB-BD31-4B8C-83A1-F6EECF244321}">
                <p14:modId xmlns:p14="http://schemas.microsoft.com/office/powerpoint/2010/main" val="3886861208"/>
              </p:ext>
            </p:extLst>
          </p:nvPr>
        </p:nvGraphicFramePr>
        <p:xfrm>
          <a:off x="710391" y="1304145"/>
          <a:ext cx="7727553" cy="4131650"/>
        </p:xfrm>
        <a:graphic>
          <a:graphicData uri="http://schemas.openxmlformats.org/drawingml/2006/table">
            <a:tbl>
              <a:tblPr firstRow="1" firstCol="1" bandRow="1"/>
              <a:tblGrid>
                <a:gridCol w="1575337">
                  <a:extLst>
                    <a:ext uri="{9D8B030D-6E8A-4147-A177-3AD203B41FA5}">
                      <a16:colId xmlns:a16="http://schemas.microsoft.com/office/drawing/2014/main" val="3413234309"/>
                    </a:ext>
                  </a:extLst>
                </a:gridCol>
                <a:gridCol w="6152216">
                  <a:extLst>
                    <a:ext uri="{9D8B030D-6E8A-4147-A177-3AD203B41FA5}">
                      <a16:colId xmlns:a16="http://schemas.microsoft.com/office/drawing/2014/main" val="2545102188"/>
                    </a:ext>
                  </a:extLst>
                </a:gridCol>
              </a:tblGrid>
              <a:tr h="8832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Bef>
                          <a:spcPts val="300"/>
                        </a:spcBef>
                        <a:spcAft>
                          <a:spcPts val="300"/>
                        </a:spcAft>
                      </a:pPr>
                      <a:r>
                        <a:rPr lang="en-GB" sz="15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Objective</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2B08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Bef>
                          <a:spcPts val="300"/>
                        </a:spcBef>
                        <a:spcAft>
                          <a:spcPts val="300"/>
                        </a:spcAft>
                      </a:pPr>
                      <a:r>
                        <a:rPr lang="en-GB" sz="1500" dirty="0">
                          <a:effectLst/>
                          <a:latin typeface="Arial" panose="020B0604020202020204" pitchFamily="34" charset="0"/>
                          <a:ea typeface="Calibri" panose="020F0502020204030204" pitchFamily="34" charset="0"/>
                          <a:cs typeface="Times New Roman" panose="02020603050405020304" pitchFamily="18" charset="0"/>
                        </a:rPr>
                        <a:t>The practitioner builds up a picture of the situation of the carer and cared for – this includes factual evidence, sensory impressions and objective information</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173673"/>
                  </a:ext>
                </a:extLst>
              </a:tr>
              <a:tr h="14820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Bef>
                          <a:spcPts val="300"/>
                        </a:spcBef>
                        <a:spcAft>
                          <a:spcPts val="300"/>
                        </a:spcAft>
                      </a:pPr>
                      <a:r>
                        <a:rPr lang="en-GB" sz="15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Reflective</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2B08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Bef>
                          <a:spcPts val="300"/>
                        </a:spcBef>
                        <a:spcAft>
                          <a:spcPts val="300"/>
                        </a:spcAft>
                      </a:pPr>
                      <a:r>
                        <a:rPr lang="en-GB" sz="1500" dirty="0">
                          <a:effectLst/>
                          <a:latin typeface="Arial" panose="020B0604020202020204" pitchFamily="34" charset="0"/>
                          <a:ea typeface="Calibri" panose="020F0502020204030204" pitchFamily="34" charset="0"/>
                          <a:cs typeface="Times New Roman" panose="02020603050405020304" pitchFamily="18" charset="0"/>
                        </a:rPr>
                        <a:t>The practitioner explores with the carer their emotional and intuitive responses to the situation. The practitioner also reflects on their personal reactions, associations they make with the situation, emotions that come to the surface and images in their own mind</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925953"/>
                  </a:ext>
                </a:extLst>
              </a:tr>
              <a:tr h="118262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Bef>
                          <a:spcPts val="300"/>
                        </a:spcBef>
                        <a:spcAft>
                          <a:spcPts val="300"/>
                        </a:spcAft>
                      </a:pPr>
                      <a:r>
                        <a:rPr lang="en-GB" sz="15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Interpretative</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2B08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Bef>
                          <a:spcPts val="300"/>
                        </a:spcBef>
                        <a:spcAft>
                          <a:spcPts val="300"/>
                        </a:spcAft>
                      </a:pPr>
                      <a:r>
                        <a:rPr lang="en-GB" sz="1500" dirty="0">
                          <a:effectLst/>
                          <a:latin typeface="Arial" panose="020B0604020202020204" pitchFamily="34" charset="0"/>
                          <a:ea typeface="Calibri" panose="020F0502020204030204" pitchFamily="34" charset="0"/>
                          <a:cs typeface="Times New Roman" panose="02020603050405020304" pitchFamily="18" charset="0"/>
                        </a:rPr>
                        <a:t>How the practitioner makes sense of their observations and reflections with the carer – trying to reach a shared awareness and meaning with the carer, looking at possible options and possibilities</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990688"/>
                  </a:ext>
                </a:extLst>
              </a:tr>
              <a:tr h="58378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Bef>
                          <a:spcPts val="300"/>
                        </a:spcBef>
                        <a:spcAft>
                          <a:spcPts val="300"/>
                        </a:spcAft>
                      </a:pPr>
                      <a:r>
                        <a:rPr lang="en-GB" sz="15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Decisional</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2B08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Bef>
                          <a:spcPts val="300"/>
                        </a:spcBef>
                        <a:spcAft>
                          <a:spcPts val="300"/>
                        </a:spcAft>
                      </a:pPr>
                      <a:r>
                        <a:rPr lang="en-GB" sz="1500" dirty="0">
                          <a:effectLst/>
                          <a:latin typeface="Arial" panose="020B0604020202020204" pitchFamily="34" charset="0"/>
                          <a:ea typeface="Calibri" panose="020F0502020204030204" pitchFamily="34" charset="0"/>
                          <a:cs typeface="Times New Roman" panose="02020603050405020304" pitchFamily="18" charset="0"/>
                        </a:rPr>
                        <a:t>Developing a shared opinion on the situation and deciding ways forward – resolution, action and future next steps/action plan</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0017847"/>
                  </a:ext>
                </a:extLst>
              </a:tr>
            </a:tbl>
          </a:graphicData>
        </a:graphic>
      </p:graphicFrame>
    </p:spTree>
    <p:extLst>
      <p:ext uri="{BB962C8B-B14F-4D97-AF65-F5344CB8AC3E}">
        <p14:creationId xmlns:p14="http://schemas.microsoft.com/office/powerpoint/2010/main" val="250416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2039F-5022-4BF5-BF4A-716B25F543C3}"/>
              </a:ext>
            </a:extLst>
          </p:cNvPr>
          <p:cNvSpPr>
            <a:spLocks noGrp="1"/>
          </p:cNvSpPr>
          <p:nvPr>
            <p:ph type="title"/>
          </p:nvPr>
        </p:nvSpPr>
        <p:spPr>
          <a:xfrm>
            <a:off x="623889" y="390607"/>
            <a:ext cx="3490912" cy="864265"/>
          </a:xfrm>
        </p:spPr>
        <p:txBody>
          <a:bodyPr>
            <a:normAutofit/>
          </a:bodyPr>
          <a:lstStyle/>
          <a:p>
            <a:r>
              <a:rPr lang="cy-GB" dirty="0"/>
              <a:t>Asesiad a llesiant</a:t>
            </a:r>
          </a:p>
        </p:txBody>
      </p:sp>
      <p:graphicFrame>
        <p:nvGraphicFramePr>
          <p:cNvPr id="7" name="Content Placeholder 5">
            <a:extLst>
              <a:ext uri="{FF2B5EF4-FFF2-40B4-BE49-F238E27FC236}">
                <a16:creationId xmlns:a16="http://schemas.microsoft.com/office/drawing/2014/main" id="{2D45977C-4C86-4157-A152-3223878BFB43}"/>
              </a:ext>
            </a:extLst>
          </p:cNvPr>
          <p:cNvGraphicFramePr>
            <a:graphicFrameLocks/>
          </p:cNvGraphicFramePr>
          <p:nvPr>
            <p:extLst>
              <p:ext uri="{D42A27DB-BD31-4B8C-83A1-F6EECF244321}">
                <p14:modId xmlns:p14="http://schemas.microsoft.com/office/powerpoint/2010/main" val="3532123588"/>
              </p:ext>
            </p:extLst>
          </p:nvPr>
        </p:nvGraphicFramePr>
        <p:xfrm>
          <a:off x="447040" y="1718778"/>
          <a:ext cx="3667760" cy="3388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5">
            <a:extLst>
              <a:ext uri="{FF2B5EF4-FFF2-40B4-BE49-F238E27FC236}">
                <a16:creationId xmlns:a16="http://schemas.microsoft.com/office/drawing/2014/main" id="{9290783A-2451-F44D-AA66-5F9349562628}"/>
              </a:ext>
            </a:extLst>
          </p:cNvPr>
          <p:cNvGraphicFramePr>
            <a:graphicFrameLocks/>
          </p:cNvGraphicFramePr>
          <p:nvPr>
            <p:extLst>
              <p:ext uri="{D42A27DB-BD31-4B8C-83A1-F6EECF244321}">
                <p14:modId xmlns:p14="http://schemas.microsoft.com/office/powerpoint/2010/main" val="4010822474"/>
              </p:ext>
            </p:extLst>
          </p:nvPr>
        </p:nvGraphicFramePr>
        <p:xfrm>
          <a:off x="4685367" y="1428497"/>
          <a:ext cx="4011593" cy="39688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itle 1">
            <a:extLst>
              <a:ext uri="{FF2B5EF4-FFF2-40B4-BE49-F238E27FC236}">
                <a16:creationId xmlns:a16="http://schemas.microsoft.com/office/drawing/2014/main" id="{DDF674C8-6990-B44F-BA36-88DC8C11E0D5}"/>
              </a:ext>
            </a:extLst>
          </p:cNvPr>
          <p:cNvSpPr txBox="1">
            <a:spLocks/>
          </p:cNvSpPr>
          <p:nvPr/>
        </p:nvSpPr>
        <p:spPr bwMode="auto">
          <a:xfrm>
            <a:off x="4685367" y="341334"/>
            <a:ext cx="3424171" cy="91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algn="l" rtl="0" eaLnBrk="1" fontAlgn="base" hangingPunct="1">
              <a:lnSpc>
                <a:spcPct val="90000"/>
              </a:lnSpc>
              <a:spcBef>
                <a:spcPct val="0"/>
              </a:spcBef>
              <a:spcAft>
                <a:spcPct val="0"/>
              </a:spcAft>
              <a:defRPr sz="2800" kern="120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en-GB" dirty="0"/>
              <a:t>Assessment and well-being</a:t>
            </a:r>
          </a:p>
        </p:txBody>
      </p:sp>
    </p:spTree>
    <p:extLst>
      <p:ext uri="{BB962C8B-B14F-4D97-AF65-F5344CB8AC3E}">
        <p14:creationId xmlns:p14="http://schemas.microsoft.com/office/powerpoint/2010/main" val="20941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3FE8203C-0388-4FB7-979B-1EFB2BC46EC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B7613791-05EC-4E07-A192-1FF67D28098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E1DD6228-9F05-4BE9-A760-D77B545AE19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A45661C0-2530-4A51-9385-3F38742FEFB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AFEEED0A-AC0E-4B15-A218-B3B01129382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6B1D8C29-F836-464D-8CD2-3521C0DD5A3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CA8C303A-2231-4123-AE56-4172C69EEF7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7B0793C5-62EC-4690-BC27-F10723F8CE9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36C1978A-3D09-4922-8D67-F7B53EE31D4A}"/>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BC489F9D-7803-455D-8F80-A323225C783F}"/>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graphicEl>
                                              <a:dgm id="{3FE8203C-0388-4FB7-979B-1EFB2BC46ECB}"/>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graphicEl>
                                              <a:dgm id="{B7613791-05EC-4E07-A192-1FF67D28098C}"/>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graphicEl>
                                              <a:dgm id="{E1DD6228-9F05-4BE9-A760-D77B545AE192}"/>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graphicEl>
                                              <a:dgm id="{A45661C0-2530-4A51-9385-3F38742FEFB6}"/>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graphicEl>
                                              <a:dgm id="{AFEEED0A-AC0E-4B15-A218-B3B01129382E}"/>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graphicEl>
                                              <a:dgm id="{6B1D8C29-F836-464D-8CD2-3521C0DD5A3A}"/>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
                                            <p:graphicEl>
                                              <a:dgm id="{CA8C303A-2231-4123-AE56-4172C69EEF73}"/>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graphicEl>
                                              <a:dgm id="{7B0793C5-62EC-4690-BC27-F10723F8CE9F}"/>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
                                            <p:graphicEl>
                                              <a:dgm id="{36C1978A-3D09-4922-8D67-F7B53EE31D4A}"/>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
                                            <p:graphicEl>
                                              <a:dgm id="{BC489F9D-7803-455D-8F80-A323225C783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Graphic spid="8"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3E02E0A2-AE2F-BF40-94EA-F14E33BE11FC}"/>
              </a:ext>
            </a:extLst>
          </p:cNvPr>
          <p:cNvGraphicFramePr/>
          <p:nvPr>
            <p:extLst>
              <p:ext uri="{D42A27DB-BD31-4B8C-83A1-F6EECF244321}">
                <p14:modId xmlns:p14="http://schemas.microsoft.com/office/powerpoint/2010/main" val="3330026153"/>
              </p:ext>
            </p:extLst>
          </p:nvPr>
        </p:nvGraphicFramePr>
        <p:xfrm>
          <a:off x="4887471" y="1461797"/>
          <a:ext cx="4104410" cy="3978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F748CE53-1148-AA4E-90A8-DB25A3DC3C50}"/>
              </a:ext>
            </a:extLst>
          </p:cNvPr>
          <p:cNvGraphicFramePr/>
          <p:nvPr>
            <p:extLst>
              <p:ext uri="{D42A27DB-BD31-4B8C-83A1-F6EECF244321}">
                <p14:modId xmlns:p14="http://schemas.microsoft.com/office/powerpoint/2010/main" val="1708716805"/>
              </p:ext>
            </p:extLst>
          </p:nvPr>
        </p:nvGraphicFramePr>
        <p:xfrm>
          <a:off x="1934" y="1379112"/>
          <a:ext cx="4683433" cy="41439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itle 1">
            <a:extLst>
              <a:ext uri="{FF2B5EF4-FFF2-40B4-BE49-F238E27FC236}">
                <a16:creationId xmlns:a16="http://schemas.microsoft.com/office/drawing/2014/main" id="{0325D9BA-01B5-4A4E-BFB5-EB4656C20135}"/>
              </a:ext>
            </a:extLst>
          </p:cNvPr>
          <p:cNvSpPr txBox="1">
            <a:spLocks/>
          </p:cNvSpPr>
          <p:nvPr/>
        </p:nvSpPr>
        <p:spPr bwMode="auto">
          <a:xfrm>
            <a:off x="623889" y="390607"/>
            <a:ext cx="3490912" cy="86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algn="l" rtl="0" eaLnBrk="1" fontAlgn="base" hangingPunct="1">
              <a:lnSpc>
                <a:spcPct val="90000"/>
              </a:lnSpc>
              <a:spcBef>
                <a:spcPct val="0"/>
              </a:spcBef>
              <a:spcAft>
                <a:spcPct val="0"/>
              </a:spcAft>
              <a:defRPr sz="2800" kern="120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GB"/>
              <a:t>Asesiad a llesiant</a:t>
            </a:r>
            <a:endParaRPr lang="cy-GB" dirty="0"/>
          </a:p>
        </p:txBody>
      </p:sp>
      <p:sp>
        <p:nvSpPr>
          <p:cNvPr id="8" name="Title 1">
            <a:extLst>
              <a:ext uri="{FF2B5EF4-FFF2-40B4-BE49-F238E27FC236}">
                <a16:creationId xmlns:a16="http://schemas.microsoft.com/office/drawing/2014/main" id="{4CAFF1B7-B059-6247-BC56-9F69916A86B2}"/>
              </a:ext>
            </a:extLst>
          </p:cNvPr>
          <p:cNvSpPr txBox="1">
            <a:spLocks/>
          </p:cNvSpPr>
          <p:nvPr/>
        </p:nvSpPr>
        <p:spPr bwMode="auto">
          <a:xfrm>
            <a:off x="4685367" y="341334"/>
            <a:ext cx="3424171" cy="91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algn="l" rtl="0" eaLnBrk="1" fontAlgn="base" hangingPunct="1">
              <a:lnSpc>
                <a:spcPct val="90000"/>
              </a:lnSpc>
              <a:spcBef>
                <a:spcPct val="0"/>
              </a:spcBef>
              <a:spcAft>
                <a:spcPct val="0"/>
              </a:spcAft>
              <a:defRPr sz="2800" kern="120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en-GB" dirty="0"/>
              <a:t>Assessment and well-being</a:t>
            </a:r>
          </a:p>
        </p:txBody>
      </p:sp>
    </p:spTree>
    <p:extLst>
      <p:ext uri="{BB962C8B-B14F-4D97-AF65-F5344CB8AC3E}">
        <p14:creationId xmlns:p14="http://schemas.microsoft.com/office/powerpoint/2010/main" val="2037712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a:extLst>
              <a:ext uri="{FF2B5EF4-FFF2-40B4-BE49-F238E27FC236}">
                <a16:creationId xmlns:a16="http://schemas.microsoft.com/office/drawing/2014/main" id="{5248F78B-5DA5-4C1A-8448-EADD8DE4228D}"/>
              </a:ext>
            </a:extLst>
          </p:cNvPr>
          <p:cNvGraphicFramePr>
            <a:graphicFrameLocks/>
          </p:cNvGraphicFramePr>
          <p:nvPr>
            <p:extLst>
              <p:ext uri="{D42A27DB-BD31-4B8C-83A1-F6EECF244321}">
                <p14:modId xmlns:p14="http://schemas.microsoft.com/office/powerpoint/2010/main" val="463613023"/>
              </p:ext>
            </p:extLst>
          </p:nvPr>
        </p:nvGraphicFramePr>
        <p:xfrm>
          <a:off x="4572000" y="1254872"/>
          <a:ext cx="4379343" cy="3884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4">
            <a:extLst>
              <a:ext uri="{FF2B5EF4-FFF2-40B4-BE49-F238E27FC236}">
                <a16:creationId xmlns:a16="http://schemas.microsoft.com/office/drawing/2014/main" id="{4C39FE9A-9783-C544-876A-3AAE4E57BB1C}"/>
              </a:ext>
            </a:extLst>
          </p:cNvPr>
          <p:cNvGraphicFramePr>
            <a:graphicFrameLocks/>
          </p:cNvGraphicFramePr>
          <p:nvPr>
            <p:extLst>
              <p:ext uri="{D42A27DB-BD31-4B8C-83A1-F6EECF244321}">
                <p14:modId xmlns:p14="http://schemas.microsoft.com/office/powerpoint/2010/main" val="1138861703"/>
              </p:ext>
            </p:extLst>
          </p:nvPr>
        </p:nvGraphicFramePr>
        <p:xfrm>
          <a:off x="243067" y="1469985"/>
          <a:ext cx="4120587" cy="41737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itle 1">
            <a:extLst>
              <a:ext uri="{FF2B5EF4-FFF2-40B4-BE49-F238E27FC236}">
                <a16:creationId xmlns:a16="http://schemas.microsoft.com/office/drawing/2014/main" id="{4A30A554-6CEE-6640-B81D-86445F910058}"/>
              </a:ext>
            </a:extLst>
          </p:cNvPr>
          <p:cNvSpPr txBox="1">
            <a:spLocks/>
          </p:cNvSpPr>
          <p:nvPr/>
        </p:nvSpPr>
        <p:spPr bwMode="auto">
          <a:xfrm>
            <a:off x="623889" y="390607"/>
            <a:ext cx="3490912" cy="86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algn="l" rtl="0" eaLnBrk="1" fontAlgn="base" hangingPunct="1">
              <a:lnSpc>
                <a:spcPct val="90000"/>
              </a:lnSpc>
              <a:spcBef>
                <a:spcPct val="0"/>
              </a:spcBef>
              <a:spcAft>
                <a:spcPct val="0"/>
              </a:spcAft>
              <a:defRPr sz="2800" kern="120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GB"/>
              <a:t>Asesiad a llesiant</a:t>
            </a:r>
            <a:endParaRPr lang="cy-GB" dirty="0"/>
          </a:p>
        </p:txBody>
      </p:sp>
      <p:sp>
        <p:nvSpPr>
          <p:cNvPr id="11" name="Title 1">
            <a:extLst>
              <a:ext uri="{FF2B5EF4-FFF2-40B4-BE49-F238E27FC236}">
                <a16:creationId xmlns:a16="http://schemas.microsoft.com/office/drawing/2014/main" id="{B192088A-84D0-D04B-990D-A2CD3905366D}"/>
              </a:ext>
            </a:extLst>
          </p:cNvPr>
          <p:cNvSpPr txBox="1">
            <a:spLocks/>
          </p:cNvSpPr>
          <p:nvPr/>
        </p:nvSpPr>
        <p:spPr bwMode="auto">
          <a:xfrm>
            <a:off x="4685367" y="341334"/>
            <a:ext cx="3424171" cy="91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algn="l" rtl="0" eaLnBrk="1" fontAlgn="base" hangingPunct="1">
              <a:lnSpc>
                <a:spcPct val="90000"/>
              </a:lnSpc>
              <a:spcBef>
                <a:spcPct val="0"/>
              </a:spcBef>
              <a:spcAft>
                <a:spcPct val="0"/>
              </a:spcAft>
              <a:defRPr sz="2800" kern="120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en-GB" dirty="0"/>
              <a:t>Assessment and well-being</a:t>
            </a:r>
          </a:p>
        </p:txBody>
      </p:sp>
    </p:spTree>
    <p:extLst>
      <p:ext uri="{BB962C8B-B14F-4D97-AF65-F5344CB8AC3E}">
        <p14:creationId xmlns:p14="http://schemas.microsoft.com/office/powerpoint/2010/main" val="99234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F41DE-6C1C-4952-8257-6EAF263B6294}"/>
              </a:ext>
            </a:extLst>
          </p:cNvPr>
          <p:cNvSpPr>
            <a:spLocks noGrp="1"/>
          </p:cNvSpPr>
          <p:nvPr>
            <p:ph type="title"/>
          </p:nvPr>
        </p:nvSpPr>
        <p:spPr>
          <a:xfrm>
            <a:off x="623888" y="390607"/>
            <a:ext cx="7929120" cy="913538"/>
          </a:xfrm>
        </p:spPr>
        <p:txBody>
          <a:bodyPr>
            <a:normAutofit/>
          </a:bodyPr>
          <a:lstStyle/>
          <a:p>
            <a:r>
              <a:rPr lang="en-GB" dirty="0"/>
              <a:t>Rheoliadau Gofal a Chymorth (Cymhwystra) (Cymru) 2015 – Gofalwyr</a:t>
            </a:r>
          </a:p>
        </p:txBody>
      </p:sp>
      <p:sp>
        <p:nvSpPr>
          <p:cNvPr id="6" name="Rounded Rectangle 8">
            <a:extLst>
              <a:ext uri="{FF2B5EF4-FFF2-40B4-BE49-F238E27FC236}">
                <a16:creationId xmlns:a16="http://schemas.microsoft.com/office/drawing/2014/main" id="{D397571D-3C31-4C9B-9D75-1D4BDCA0D3A1}"/>
              </a:ext>
            </a:extLst>
          </p:cNvPr>
          <p:cNvSpPr/>
          <p:nvPr/>
        </p:nvSpPr>
        <p:spPr>
          <a:xfrm>
            <a:off x="729205" y="1412776"/>
            <a:ext cx="3266732" cy="2178163"/>
          </a:xfrm>
          <a:prstGeom prst="roundRect">
            <a:avLst/>
          </a:prstGeom>
          <a:solidFill>
            <a:sysClr val="window" lastClr="FFFFFF">
              <a:lumMod val="95000"/>
            </a:sysClr>
          </a:solidFill>
          <a:ln w="57150" cap="flat" cmpd="sng" algn="ctr">
            <a:solidFill>
              <a:sysClr val="windowText" lastClr="000000">
                <a:lumMod val="50000"/>
                <a:lumOff val="50000"/>
              </a:sysClr>
            </a:solidFill>
            <a:prstDash val="solid"/>
          </a:ln>
          <a:effectLst/>
          <a:scene3d>
            <a:camera prst="orthographicFront"/>
            <a:lightRig rig="threePt" dir="t"/>
          </a:scene3d>
          <a:sp3d>
            <a:bevelT/>
          </a:sp3d>
        </p:spPr>
        <p:txBody>
          <a:bodyPr anchor="ctr"/>
          <a:lstStyle/>
          <a:p>
            <a:pPr marL="0" marR="0" lvl="0" indent="0" algn="l" defTabSz="914400" rtl="0" eaLnBrk="1" fontAlgn="auto" latinLnBrk="0" hangingPunct="1">
              <a:lnSpc>
                <a:spcPct val="100000"/>
              </a:lnSpc>
              <a:spcBef>
                <a:spcPts val="0"/>
              </a:spcBef>
              <a:spcAft>
                <a:spcPts val="0"/>
              </a:spcAft>
              <a:buClr>
                <a:srgbClr val="00B050"/>
              </a:buClr>
              <a:buSzTx/>
              <a:buFontTx/>
              <a:buNone/>
              <a:tabLst/>
              <a:defRPr/>
            </a:pPr>
            <a:r>
              <a:rPr kumimoji="0" lang="en-GB" sz="1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Mae</a:t>
            </a:r>
            <a:r>
              <a:rPr kumimoji="0" lang="en-GB" sz="15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eu hangen yn un sy’n codi o ganlyniad i ddarparu gofal ar gyfer nail ai pentyn anabl neu am oedolyn sydd ag anghenion yn codi o afiechyd corfforol neu feddyliolm oed, anabledd, dibyniaerth ar alcohol, cyffuriau neu amgylchiadau tebyg eraill</a:t>
            </a:r>
            <a:endParaRPr kumimoji="0" lang="en-GB" sz="1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Rounded Rectangle 10">
            <a:extLst>
              <a:ext uri="{FF2B5EF4-FFF2-40B4-BE49-F238E27FC236}">
                <a16:creationId xmlns:a16="http://schemas.microsoft.com/office/drawing/2014/main" id="{2480B372-A8B9-4BC4-9387-EAE3DC2DAA6D}"/>
              </a:ext>
            </a:extLst>
          </p:cNvPr>
          <p:cNvSpPr/>
          <p:nvPr/>
        </p:nvSpPr>
        <p:spPr>
          <a:xfrm>
            <a:off x="790960" y="3730068"/>
            <a:ext cx="3469953" cy="1133348"/>
          </a:xfrm>
          <a:prstGeom prst="roundRect">
            <a:avLst/>
          </a:prstGeom>
          <a:solidFill>
            <a:sysClr val="window" lastClr="FFFFFF">
              <a:lumMod val="95000"/>
            </a:sysClr>
          </a:solidFill>
          <a:ln w="57150" cap="flat" cmpd="sng" algn="ctr">
            <a:solidFill>
              <a:sysClr val="windowText" lastClr="000000">
                <a:lumMod val="50000"/>
                <a:lumOff val="50000"/>
              </a:sysClr>
            </a:solidFill>
            <a:prstDash val="solid"/>
          </a:ln>
          <a:effectLst/>
          <a:scene3d>
            <a:camera prst="orthographicFront"/>
            <a:lightRig rig="threePt" dir="t"/>
          </a:scene3d>
          <a:sp3d>
            <a:bevelT/>
          </a:sp3d>
        </p:spPr>
        <p:txBody>
          <a:bodyPr anchor="ctr"/>
          <a:lstStyle/>
          <a:p>
            <a:pPr marL="0" marR="0" lvl="0" indent="0" algn="l" defTabSz="914400" rtl="0" eaLnBrk="1" fontAlgn="auto" latinLnBrk="0" hangingPunct="1">
              <a:lnSpc>
                <a:spcPct val="100000"/>
              </a:lnSpc>
              <a:spcBef>
                <a:spcPts val="0"/>
              </a:spcBef>
              <a:spcAft>
                <a:spcPts val="0"/>
              </a:spcAft>
              <a:buClr>
                <a:srgbClr val="00B050"/>
              </a:buClr>
              <a:buSzTx/>
              <a:buFontTx/>
              <a:buNone/>
              <a:tabLst/>
              <a:defRPr/>
            </a:pPr>
            <a:r>
              <a:rPr kumimoji="0" lang="en-GB" sz="1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 ganlyniad, ni all y gofalwr ddiwallu’r angen ar ei ben ei hun,</a:t>
            </a:r>
            <a:r>
              <a:rPr kumimoji="0" lang="en-GB" sz="15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na gyda help eraill sy’n barod i helpu, na gyda chymorth gwasanaethau cymunedol</a:t>
            </a:r>
            <a:endParaRPr kumimoji="0" lang="en-GB" sz="1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5088095-7255-4E79-807D-A9AF0E064889}"/>
              </a:ext>
            </a:extLst>
          </p:cNvPr>
          <p:cNvSpPr>
            <a:spLocks noChangeArrowheads="1"/>
          </p:cNvSpPr>
          <p:nvPr/>
        </p:nvSpPr>
        <p:spPr bwMode="auto">
          <a:xfrm>
            <a:off x="790960" y="5033942"/>
            <a:ext cx="7677630" cy="784830"/>
          </a:xfrm>
          <a:prstGeom prst="rect">
            <a:avLst/>
          </a:prstGeom>
          <a:noFill/>
          <a:ln w="28575">
            <a:solidFill>
              <a:srgbClr val="34B555"/>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B050"/>
              </a:buClr>
              <a:buSzTx/>
              <a:buFontTx/>
              <a:buNone/>
              <a:tabLst/>
              <a:defRPr/>
            </a:pPr>
            <a:r>
              <a:rPr kumimoji="0" lang="en-GB" altLang="en-US" sz="1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 ganlyniad</a:t>
            </a:r>
            <a:r>
              <a:rPr lang="en-GB" altLang="en-US" sz="1500" b="1" dirty="0">
                <a:solidFill>
                  <a:prstClr val="black"/>
                </a:solidFill>
                <a:latin typeface="Arial" panose="020B0604020202020204" pitchFamily="34" charset="0"/>
                <a:cs typeface="Arial" panose="020B0604020202020204" pitchFamily="34" charset="0"/>
              </a:rPr>
              <a:t>, dydyn nhw ddim yn debygol o gyflawni un neu fwy o ganlyniadau personol heblaw bod yr awdurdod lleol yn darparu neu’n trefnu cymorth ar gyfer y gofalwr neu ofal ar gyfer yr unigolyn</a:t>
            </a:r>
            <a:endParaRPr kumimoji="0" lang="en-GB" altLang="en-US" sz="1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10" name="Elbow Connector 13">
            <a:extLst>
              <a:ext uri="{FF2B5EF4-FFF2-40B4-BE49-F238E27FC236}">
                <a16:creationId xmlns:a16="http://schemas.microsoft.com/office/drawing/2014/main" id="{8C9D81BA-8A6F-4565-9526-1FBD4D126B78}"/>
              </a:ext>
            </a:extLst>
          </p:cNvPr>
          <p:cNvCxnSpPr/>
          <p:nvPr/>
        </p:nvCxnSpPr>
        <p:spPr>
          <a:xfrm flipV="1">
            <a:off x="4048283" y="1700213"/>
            <a:ext cx="415608" cy="1331912"/>
          </a:xfrm>
          <a:prstGeom prst="bentConnector3">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1" name="Rounded Rectangle 9">
            <a:extLst>
              <a:ext uri="{FF2B5EF4-FFF2-40B4-BE49-F238E27FC236}">
                <a16:creationId xmlns:a16="http://schemas.microsoft.com/office/drawing/2014/main" id="{C995CD89-98B5-41E2-BE2A-D4E7E0B43F85}"/>
              </a:ext>
            </a:extLst>
          </p:cNvPr>
          <p:cNvSpPr/>
          <p:nvPr/>
        </p:nvSpPr>
        <p:spPr>
          <a:xfrm>
            <a:off x="4447873" y="1408322"/>
            <a:ext cx="3940478" cy="3539430"/>
          </a:xfrm>
          <a:prstGeom prst="roundRect">
            <a:avLst>
              <a:gd name="adj" fmla="val 10220"/>
            </a:avLst>
          </a:prstGeom>
          <a:noFill/>
          <a:ln w="25400" cap="flat" cmpd="sng" algn="ctr">
            <a:solidFill>
              <a:srgbClr val="4F81BD">
                <a:shade val="50000"/>
              </a:srgbClr>
            </a:solidFill>
            <a:prstDash val="solid"/>
          </a:ln>
          <a:effectLst/>
          <a:scene3d>
            <a:camera prst="orthographicFront"/>
            <a:lightRig rig="threePt" dir="t"/>
          </a:scene3d>
          <a:sp3d>
            <a:bevelT prst="relaxedInset"/>
          </a:sp3d>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0" cap="none" spc="0" normalizeH="0" baseline="0" noProof="0" dirty="0">
                <a:ln>
                  <a:noFill/>
                </a:ln>
                <a:solidFill>
                  <a:srgbClr val="4F81BD"/>
                </a:solidFill>
                <a:effectLst/>
                <a:uLnTx/>
                <a:uFillTx/>
                <a:latin typeface="Calibri"/>
                <a:ea typeface="+mn-ea"/>
                <a:cs typeface="Arial" panose="020B0604020202020204" pitchFamily="34" charset="0"/>
              </a:rPr>
              <a:t>  </a:t>
            </a:r>
            <a:endParaRPr kumimoji="0" lang="en-GB" sz="17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3" name="Rectangle 2">
            <a:extLst>
              <a:ext uri="{FF2B5EF4-FFF2-40B4-BE49-F238E27FC236}">
                <a16:creationId xmlns:a16="http://schemas.microsoft.com/office/drawing/2014/main" id="{871924C6-7688-4A28-8BA9-B94DCE160DCD}"/>
              </a:ext>
            </a:extLst>
          </p:cNvPr>
          <p:cNvSpPr/>
          <p:nvPr/>
        </p:nvSpPr>
        <p:spPr>
          <a:xfrm>
            <a:off x="4463891" y="1436506"/>
            <a:ext cx="3898017" cy="3323987"/>
          </a:xfrm>
          <a:prstGeom prst="rect">
            <a:avLst/>
          </a:prstGeom>
        </p:spPr>
        <p:txBody>
          <a:bodyPr wrap="square">
            <a:spAutoFit/>
          </a:bodyPr>
          <a:lstStyle/>
          <a:p>
            <a:pPr marL="177800" marR="0" lvl="0" indent="-177800" algn="l" defTabSz="914400" rtl="0" eaLnBrk="1" fontAlgn="base" latinLnBrk="0" hangingPunct="1">
              <a:lnSpc>
                <a:spcPct val="100000"/>
              </a:lnSpc>
              <a:spcBef>
                <a:spcPct val="0"/>
              </a:spcBef>
              <a:spcAft>
                <a:spcPct val="0"/>
              </a:spcAft>
              <a:buClr>
                <a:srgbClr val="00B050"/>
              </a:buClr>
              <a:buSzTx/>
              <a:buFont typeface="Arial" panose="020B0604020202020204" pitchFamily="34" charset="0"/>
              <a:buChar char="•"/>
              <a:tabLst/>
              <a:defRPr/>
            </a:pPr>
            <a:r>
              <a:rPr kumimoji="0" lang="en-GB" altLang="en-US" sz="1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Y gallu i</a:t>
            </a:r>
            <a:r>
              <a:rPr kumimoji="0" lang="en-GB" altLang="en-US" sz="15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weithredu hunan-ofal neu waith t</a:t>
            </a:r>
            <a:r>
              <a:rPr kumimoji="0" lang="cy-GB" altLang="en-US" sz="15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ŷ</a:t>
            </a:r>
          </a:p>
          <a:p>
            <a:pPr marL="177800" marR="0" lvl="0" indent="-177800" algn="l" defTabSz="914400" rtl="0" eaLnBrk="1" fontAlgn="base" latinLnBrk="0" hangingPunct="1">
              <a:lnSpc>
                <a:spcPct val="100000"/>
              </a:lnSpc>
              <a:spcBef>
                <a:spcPct val="0"/>
              </a:spcBef>
              <a:spcAft>
                <a:spcPct val="0"/>
              </a:spcAft>
              <a:buClr>
                <a:srgbClr val="00B050"/>
              </a:buClr>
              <a:buSzTx/>
              <a:buFont typeface="Arial" panose="020B0604020202020204" pitchFamily="34" charset="0"/>
              <a:buChar char="•"/>
              <a:tabLst/>
              <a:defRPr/>
            </a:pPr>
            <a:r>
              <a:rPr kumimoji="0" lang="en-GB" altLang="en-US" sz="1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Y gallu </a:t>
            </a:r>
            <a:r>
              <a:rPr lang="en-GB" altLang="en-US" sz="1500" dirty="0">
                <a:solidFill>
                  <a:prstClr val="black"/>
                </a:solidFill>
                <a:latin typeface="Arial" panose="020B0604020202020204" pitchFamily="34" charset="0"/>
                <a:cs typeface="Arial" panose="020B0604020202020204" pitchFamily="34" charset="0"/>
              </a:rPr>
              <a:t>i </a:t>
            </a:r>
            <a:r>
              <a:rPr lang="en-GB" altLang="en-US" sz="1500" i="1" dirty="0">
                <a:solidFill>
                  <a:prstClr val="black"/>
                </a:solidFill>
                <a:latin typeface="Arial" panose="020B0604020202020204" pitchFamily="34" charset="0"/>
                <a:cs typeface="Arial" panose="020B0604020202020204" pitchFamily="34" charset="0"/>
              </a:rPr>
              <a:t>gyfathrebu</a:t>
            </a:r>
            <a:endParaRPr kumimoji="0" lang="en-GB" altLang="en-US" sz="15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7800" marR="0" lvl="0" indent="-177800" algn="l" defTabSz="914400" rtl="0" eaLnBrk="1" fontAlgn="base" latinLnBrk="0" hangingPunct="1">
              <a:lnSpc>
                <a:spcPct val="100000"/>
              </a:lnSpc>
              <a:spcBef>
                <a:spcPct val="0"/>
              </a:spcBef>
              <a:spcAft>
                <a:spcPct val="0"/>
              </a:spcAft>
              <a:buClr>
                <a:srgbClr val="00B050"/>
              </a:buClr>
              <a:buSzTx/>
              <a:buFont typeface="Arial" panose="020B0604020202020204" pitchFamily="34" charset="0"/>
              <a:buChar char="•"/>
              <a:tabLst/>
              <a:defRPr/>
            </a:pPr>
            <a:r>
              <a:rPr kumimoji="0" lang="en-GB" altLang="en-US" sz="15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Amddiffyn </a:t>
            </a:r>
            <a:r>
              <a:rPr lang="en-GB" altLang="en-US" sz="1500" dirty="0">
                <a:solidFill>
                  <a:prstClr val="black"/>
                </a:solidFill>
                <a:latin typeface="Arial" panose="020B0604020202020204" pitchFamily="34" charset="0"/>
                <a:cs typeface="Arial" panose="020B0604020202020204" pitchFamily="34" charset="0"/>
              </a:rPr>
              <a:t>rhag camdriniaeth neu esgeulustod</a:t>
            </a:r>
            <a:endParaRPr kumimoji="0" lang="en-GB" altLang="en-US" sz="15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7800" marR="0" lvl="0" indent="-177800" algn="l" defTabSz="914400" rtl="0" eaLnBrk="1" fontAlgn="base" latinLnBrk="0" hangingPunct="1">
              <a:lnSpc>
                <a:spcPct val="100000"/>
              </a:lnSpc>
              <a:spcBef>
                <a:spcPct val="0"/>
              </a:spcBef>
              <a:spcAft>
                <a:spcPct val="0"/>
              </a:spcAft>
              <a:buClr>
                <a:srgbClr val="00B050"/>
              </a:buClr>
              <a:buSzTx/>
              <a:buFont typeface="Arial" panose="020B0604020202020204" pitchFamily="34" charset="0"/>
              <a:buChar char="•"/>
              <a:tabLst/>
              <a:defRPr/>
            </a:pPr>
            <a:r>
              <a:rPr kumimoji="0" lang="en-GB" altLang="en-US" sz="1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Ymglymiad mewn gwaith, addysg, dysgu neu mewn gweithgareddau hamdden </a:t>
            </a:r>
          </a:p>
          <a:p>
            <a:pPr marL="177800" marR="0" lvl="0" indent="-177800" algn="l" defTabSz="914400" rtl="0" eaLnBrk="1" fontAlgn="base" latinLnBrk="0" hangingPunct="1">
              <a:lnSpc>
                <a:spcPct val="100000"/>
              </a:lnSpc>
              <a:spcBef>
                <a:spcPct val="0"/>
              </a:spcBef>
              <a:spcAft>
                <a:spcPct val="0"/>
              </a:spcAft>
              <a:buClr>
                <a:srgbClr val="00B050"/>
              </a:buClr>
              <a:buSzTx/>
              <a:buFont typeface="Arial" panose="020B0604020202020204" pitchFamily="34" charset="0"/>
              <a:buChar char="•"/>
              <a:tabLst/>
              <a:defRPr/>
            </a:pPr>
            <a:r>
              <a:rPr kumimoji="0" lang="en-GB" altLang="en-US" sz="1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Cynnal </a:t>
            </a:r>
            <a:r>
              <a:rPr lang="en-GB" altLang="en-US" sz="1500" dirty="0">
                <a:solidFill>
                  <a:prstClr val="black"/>
                </a:solidFill>
                <a:latin typeface="Arial" panose="020B0604020202020204" pitchFamily="34" charset="0"/>
                <a:cs typeface="Arial" panose="020B0604020202020204" pitchFamily="34" charset="0"/>
              </a:rPr>
              <a:t>neu ddatblygu perthynas deuluol neu berthynas bersonal arwyddocaol arall</a:t>
            </a:r>
            <a:endParaRPr kumimoji="0" lang="en-GB" altLang="en-US" sz="1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7800" marR="0" lvl="0" indent="-177800" algn="l" defTabSz="914400" rtl="0" eaLnBrk="1" fontAlgn="base" latinLnBrk="0" hangingPunct="1">
              <a:lnSpc>
                <a:spcPct val="100000"/>
              </a:lnSpc>
              <a:spcBef>
                <a:spcPct val="0"/>
              </a:spcBef>
              <a:spcAft>
                <a:spcPct val="0"/>
              </a:spcAft>
              <a:buClr>
                <a:srgbClr val="00B050"/>
              </a:buClr>
              <a:buSzTx/>
              <a:buFont typeface="Arial" panose="020B0604020202020204" pitchFamily="34" charset="0"/>
              <a:buChar char="•"/>
              <a:tabLst/>
              <a:defRPr/>
            </a:pPr>
            <a:r>
              <a:rPr kumimoji="0" lang="en-GB" altLang="en-US" sz="1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Datblygu a chynnal cysylltiadau cymdeithasol a’r gwaith yn y gymuned </a:t>
            </a:r>
          </a:p>
          <a:p>
            <a:pPr marL="177800" marR="0" lvl="0" indent="-177800" algn="l" defTabSz="914400" rtl="0" eaLnBrk="1" fontAlgn="base" latinLnBrk="0" hangingPunct="1">
              <a:lnSpc>
                <a:spcPct val="100000"/>
              </a:lnSpc>
              <a:spcBef>
                <a:spcPct val="0"/>
              </a:spcBef>
              <a:spcAft>
                <a:spcPct val="0"/>
              </a:spcAft>
              <a:buClr>
                <a:srgbClr val="00B050"/>
              </a:buClr>
              <a:buSzTx/>
              <a:buFont typeface="Arial" panose="020B0604020202020204" pitchFamily="34" charset="0"/>
              <a:buChar char="•"/>
              <a:tabLst/>
              <a:defRPr/>
            </a:pPr>
            <a:r>
              <a:rPr kumimoji="0" lang="en-GB" altLang="en-US" sz="1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 oedolyn o ofalwr,</a:t>
            </a:r>
            <a:r>
              <a:rPr kumimoji="0" lang="en-GB" altLang="en-US" sz="15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cyflawni cyfrifoldebau </a:t>
            </a:r>
            <a:r>
              <a:rPr lang="en-GB" altLang="en-US" sz="1500" dirty="0">
                <a:solidFill>
                  <a:prstClr val="black"/>
                </a:solidFill>
                <a:latin typeface="Arial" panose="020B0604020202020204" pitchFamily="34" charset="0"/>
                <a:cs typeface="Arial" panose="020B0604020202020204" pitchFamily="34" charset="0"/>
              </a:rPr>
              <a:t>gofalu ar gyfer plentyn</a:t>
            </a:r>
            <a:endParaRPr kumimoji="0" lang="en-GB" altLang="en-US" sz="1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7800" marR="0" lvl="0" indent="-177800" algn="l" defTabSz="914400" rtl="0" eaLnBrk="1" fontAlgn="base" latinLnBrk="0" hangingPunct="1">
              <a:lnSpc>
                <a:spcPct val="100000"/>
              </a:lnSpc>
              <a:spcBef>
                <a:spcPct val="0"/>
              </a:spcBef>
              <a:spcAft>
                <a:spcPct val="0"/>
              </a:spcAft>
              <a:buClr>
                <a:srgbClr val="00B050"/>
              </a:buClr>
              <a:buSzTx/>
              <a:buFont typeface="Arial" panose="020B0604020202020204" pitchFamily="34" charset="0"/>
              <a:buChar char="•"/>
              <a:tabLst/>
              <a:defRPr/>
            </a:pPr>
            <a:r>
              <a:rPr kumimoji="0" lang="en-GB" altLang="en-US" sz="1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 blentyn, cyflawni targedau</a:t>
            </a:r>
            <a:r>
              <a:rPr kumimoji="0" lang="en-GB" altLang="en-US" sz="15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datblygu</a:t>
            </a:r>
            <a:endParaRPr kumimoji="0" lang="en-GB" altLang="en-US" sz="1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805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42163-2BD9-42D1-8E49-877B3A64E2FA}"/>
              </a:ext>
            </a:extLst>
          </p:cNvPr>
          <p:cNvSpPr>
            <a:spLocks noGrp="1"/>
          </p:cNvSpPr>
          <p:nvPr>
            <p:ph type="title"/>
          </p:nvPr>
        </p:nvSpPr>
        <p:spPr/>
        <p:txBody>
          <a:bodyPr>
            <a:normAutofit fontScale="90000"/>
          </a:bodyPr>
          <a:lstStyle/>
          <a:p>
            <a:r>
              <a:rPr lang="cy-GB" dirty="0"/>
              <a:t>Gofalwyr </a:t>
            </a:r>
            <a:r>
              <a:rPr lang="en-GB" dirty="0"/>
              <a:t>–</a:t>
            </a:r>
            <a:r>
              <a:rPr lang="cy-GB" dirty="0"/>
              <a:t> diffiniad (parhad)</a:t>
            </a:r>
            <a:br>
              <a:rPr lang="cy-GB" dirty="0"/>
            </a:br>
            <a:endParaRPr lang="en-GB" dirty="0"/>
          </a:p>
        </p:txBody>
      </p:sp>
      <p:sp>
        <p:nvSpPr>
          <p:cNvPr id="3" name="Text Placeholder 2">
            <a:extLst>
              <a:ext uri="{FF2B5EF4-FFF2-40B4-BE49-F238E27FC236}">
                <a16:creationId xmlns:a16="http://schemas.microsoft.com/office/drawing/2014/main" id="{8C17FA3D-0994-45DF-B438-BF8F149CF53A}"/>
              </a:ext>
            </a:extLst>
          </p:cNvPr>
          <p:cNvSpPr>
            <a:spLocks noGrp="1"/>
          </p:cNvSpPr>
          <p:nvPr>
            <p:ph type="body" sz="quarter" idx="10"/>
          </p:nvPr>
        </p:nvSpPr>
        <p:spPr/>
        <p:txBody>
          <a:bodyPr/>
          <a:lstStyle/>
          <a:p>
            <a:r>
              <a:rPr lang="en-GB" dirty="0"/>
              <a:t>Carers – a definition (cont’d)</a:t>
            </a:r>
          </a:p>
          <a:p>
            <a:endParaRPr lang="cy-GB" dirty="0"/>
          </a:p>
        </p:txBody>
      </p:sp>
      <p:sp>
        <p:nvSpPr>
          <p:cNvPr id="4" name="Text Placeholder 3">
            <a:extLst>
              <a:ext uri="{FF2B5EF4-FFF2-40B4-BE49-F238E27FC236}">
                <a16:creationId xmlns:a16="http://schemas.microsoft.com/office/drawing/2014/main" id="{5DC74C18-B1B8-4CCE-97DF-40FE46D3CB4F}"/>
              </a:ext>
            </a:extLst>
          </p:cNvPr>
          <p:cNvSpPr>
            <a:spLocks noGrp="1"/>
          </p:cNvSpPr>
          <p:nvPr>
            <p:ph type="body" sz="quarter" idx="11"/>
          </p:nvPr>
        </p:nvSpPr>
        <p:spPr/>
        <p:txBody>
          <a:bodyPr>
            <a:normAutofit fontScale="92500" lnSpcReduction="20000"/>
          </a:bodyPr>
          <a:lstStyle/>
          <a:p>
            <a:pPr lvl="0"/>
            <a:r>
              <a:rPr lang="cy-GB" dirty="0"/>
              <a:t>Os bydd unigolyn yn gofalu drwy drefniant contract a/neu waith gwirfoddol, yn ôl Deddf Gwasanaethau Cymdeithasol a Llesiant (Cymru) 2014 ni ystyrir eu bod yn ofalwyr  </a:t>
            </a:r>
          </a:p>
          <a:p>
            <a:r>
              <a:rPr lang="cy-GB" dirty="0"/>
              <a:t>Nid yw unigolyn yn ofalwr os ydyn nhw yn y carchar, mewn llety cadw ieuenctid neu wedi ei gael yn euog o drosedd a chyn preswylio mewn adeilad cymeradwy</a:t>
            </a:r>
            <a:endParaRPr lang="en-GB" dirty="0">
              <a:ea typeface="Calibri" panose="020F0502020204030204" pitchFamily="34" charset="0"/>
              <a:cs typeface="Times New Roman" panose="02020603050405020304" pitchFamily="18" charset="0"/>
            </a:endParaRPr>
          </a:p>
          <a:p>
            <a:endParaRPr lang="en-GB" dirty="0"/>
          </a:p>
        </p:txBody>
      </p:sp>
      <p:sp>
        <p:nvSpPr>
          <p:cNvPr id="5" name="Text Placeholder 4">
            <a:extLst>
              <a:ext uri="{FF2B5EF4-FFF2-40B4-BE49-F238E27FC236}">
                <a16:creationId xmlns:a16="http://schemas.microsoft.com/office/drawing/2014/main" id="{15B6BA3E-618D-4C45-A3E6-2BA9C26ECE45}"/>
              </a:ext>
            </a:extLst>
          </p:cNvPr>
          <p:cNvSpPr>
            <a:spLocks noGrp="1"/>
          </p:cNvSpPr>
          <p:nvPr>
            <p:ph type="body" sz="quarter" idx="12"/>
          </p:nvPr>
        </p:nvSpPr>
        <p:spPr/>
        <p:txBody>
          <a:bodyPr>
            <a:normAutofit fontScale="92500" lnSpcReduction="10000"/>
          </a:bodyPr>
          <a:lstStyle/>
          <a:p>
            <a:r>
              <a:rPr lang="en-GB" dirty="0">
                <a:ea typeface="Calibri" panose="020F0502020204030204" pitchFamily="34" charset="0"/>
                <a:cs typeface="Times New Roman" panose="02020603050405020304" pitchFamily="18" charset="0"/>
              </a:rPr>
              <a:t>If a person is caring via a contractual arrangement and/or voluntary work they are not a carer under the Social Services and Well-being (Wales) Act 2014  </a:t>
            </a:r>
          </a:p>
          <a:p>
            <a:r>
              <a:rPr lang="en-GB" dirty="0">
                <a:ea typeface="Calibri" panose="020F0502020204030204" pitchFamily="34" charset="0"/>
                <a:cs typeface="Times New Roman" panose="02020603050405020304" pitchFamily="18" charset="0"/>
              </a:rPr>
              <a:t>A person is not a carer if they are in prison, youth detention accommodation or have been convicted of an offense and residing in approved premises</a:t>
            </a:r>
            <a:endParaRPr lang="en-GB" sz="2000" dirty="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505266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F41DE-6C1C-4952-8257-6EAF263B6294}"/>
              </a:ext>
            </a:extLst>
          </p:cNvPr>
          <p:cNvSpPr>
            <a:spLocks noGrp="1"/>
          </p:cNvSpPr>
          <p:nvPr>
            <p:ph type="title"/>
          </p:nvPr>
        </p:nvSpPr>
        <p:spPr>
          <a:xfrm>
            <a:off x="623888" y="390607"/>
            <a:ext cx="7929120" cy="913538"/>
          </a:xfrm>
        </p:spPr>
        <p:txBody>
          <a:bodyPr>
            <a:normAutofit/>
          </a:bodyPr>
          <a:lstStyle/>
          <a:p>
            <a:r>
              <a:rPr lang="en-GB" dirty="0"/>
              <a:t>Care and Support (Eligibility) (Wales) Regulations 2015 – carers</a:t>
            </a:r>
          </a:p>
        </p:txBody>
      </p:sp>
      <p:sp>
        <p:nvSpPr>
          <p:cNvPr id="6" name="Rounded Rectangle 8">
            <a:extLst>
              <a:ext uri="{FF2B5EF4-FFF2-40B4-BE49-F238E27FC236}">
                <a16:creationId xmlns:a16="http://schemas.microsoft.com/office/drawing/2014/main" id="{D397571D-3C31-4C9B-9D75-1D4BDCA0D3A1}"/>
              </a:ext>
            </a:extLst>
          </p:cNvPr>
          <p:cNvSpPr/>
          <p:nvPr/>
        </p:nvSpPr>
        <p:spPr>
          <a:xfrm>
            <a:off x="729205" y="1412776"/>
            <a:ext cx="3266732" cy="2178163"/>
          </a:xfrm>
          <a:prstGeom prst="roundRect">
            <a:avLst/>
          </a:prstGeom>
          <a:solidFill>
            <a:sysClr val="window" lastClr="FFFFFF">
              <a:lumMod val="95000"/>
            </a:sysClr>
          </a:solidFill>
          <a:ln w="57150" cap="flat" cmpd="sng" algn="ctr">
            <a:solidFill>
              <a:sysClr val="windowText" lastClr="000000">
                <a:lumMod val="50000"/>
                <a:lumOff val="50000"/>
              </a:sysClr>
            </a:solidFill>
            <a:prstDash val="solid"/>
          </a:ln>
          <a:effectLst/>
          <a:scene3d>
            <a:camera prst="orthographicFront"/>
            <a:lightRig rig="threePt" dir="t"/>
          </a:scene3d>
          <a:sp3d>
            <a:bevelT/>
          </a:sp3d>
        </p:spPr>
        <p:txBody>
          <a:bodyPr anchor="ctr"/>
          <a:lstStyle/>
          <a:p>
            <a:pPr marL="0" marR="0" lvl="0" indent="0" algn="l" defTabSz="914400" rtl="0" eaLnBrk="1" fontAlgn="auto" latinLnBrk="0" hangingPunct="1">
              <a:lnSpc>
                <a:spcPct val="100000"/>
              </a:lnSpc>
              <a:spcBef>
                <a:spcPts val="0"/>
              </a:spcBef>
              <a:spcAft>
                <a:spcPts val="0"/>
              </a:spcAft>
              <a:buClr>
                <a:srgbClr val="00B050"/>
              </a:buClr>
              <a:buSzTx/>
              <a:buFontTx/>
              <a:buNone/>
              <a:tabLst/>
              <a:defRPr/>
            </a:pPr>
            <a:r>
              <a:rPr kumimoji="0" lang="en-GB" sz="1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Their need is one that arises as a result of providing care for either a disabled child or an adult who has needs arising from physical or mental ill-health, age, disability, dependence on alcohol or drugs or other similar circumstances</a:t>
            </a:r>
          </a:p>
        </p:txBody>
      </p:sp>
      <p:sp>
        <p:nvSpPr>
          <p:cNvPr id="7" name="Rounded Rectangle 10">
            <a:extLst>
              <a:ext uri="{FF2B5EF4-FFF2-40B4-BE49-F238E27FC236}">
                <a16:creationId xmlns:a16="http://schemas.microsoft.com/office/drawing/2014/main" id="{2480B372-A8B9-4BC4-9387-EAE3DC2DAA6D}"/>
              </a:ext>
            </a:extLst>
          </p:cNvPr>
          <p:cNvSpPr/>
          <p:nvPr/>
        </p:nvSpPr>
        <p:spPr>
          <a:xfrm>
            <a:off x="790960" y="3730068"/>
            <a:ext cx="3469953" cy="1133348"/>
          </a:xfrm>
          <a:prstGeom prst="roundRect">
            <a:avLst/>
          </a:prstGeom>
          <a:solidFill>
            <a:sysClr val="window" lastClr="FFFFFF">
              <a:lumMod val="95000"/>
            </a:sysClr>
          </a:solidFill>
          <a:ln w="57150" cap="flat" cmpd="sng" algn="ctr">
            <a:solidFill>
              <a:sysClr val="windowText" lastClr="000000">
                <a:lumMod val="50000"/>
                <a:lumOff val="50000"/>
              </a:sysClr>
            </a:solidFill>
            <a:prstDash val="solid"/>
          </a:ln>
          <a:effectLst/>
          <a:scene3d>
            <a:camera prst="orthographicFront"/>
            <a:lightRig rig="threePt" dir="t"/>
          </a:scene3d>
          <a:sp3d>
            <a:bevelT/>
          </a:sp3d>
        </p:spPr>
        <p:txBody>
          <a:bodyPr anchor="ctr"/>
          <a:lstStyle/>
          <a:p>
            <a:pPr marL="0" marR="0" lvl="0" indent="0" algn="l" defTabSz="914400" rtl="0" eaLnBrk="1" fontAlgn="auto" latinLnBrk="0" hangingPunct="1">
              <a:lnSpc>
                <a:spcPct val="100000"/>
              </a:lnSpc>
              <a:spcBef>
                <a:spcPts val="0"/>
              </a:spcBef>
              <a:spcAft>
                <a:spcPts val="0"/>
              </a:spcAft>
              <a:buClr>
                <a:srgbClr val="00B050"/>
              </a:buClr>
              <a:buSzTx/>
              <a:buFontTx/>
              <a:buNone/>
              <a:tabLst/>
              <a:defRPr/>
            </a:pPr>
            <a:r>
              <a:rPr kumimoji="0" lang="en-GB" sz="1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As a result the carer cannot meet the need alone, or with support of willing others, or with assistance of services in the community</a:t>
            </a:r>
          </a:p>
        </p:txBody>
      </p:sp>
      <p:sp>
        <p:nvSpPr>
          <p:cNvPr id="9" name="Rectangle 8">
            <a:extLst>
              <a:ext uri="{FF2B5EF4-FFF2-40B4-BE49-F238E27FC236}">
                <a16:creationId xmlns:a16="http://schemas.microsoft.com/office/drawing/2014/main" id="{D5088095-7255-4E79-807D-A9AF0E064889}"/>
              </a:ext>
            </a:extLst>
          </p:cNvPr>
          <p:cNvSpPr>
            <a:spLocks noChangeArrowheads="1"/>
          </p:cNvSpPr>
          <p:nvPr/>
        </p:nvSpPr>
        <p:spPr bwMode="auto">
          <a:xfrm>
            <a:off x="790960" y="5066821"/>
            <a:ext cx="7677630" cy="807913"/>
          </a:xfrm>
          <a:prstGeom prst="rect">
            <a:avLst/>
          </a:prstGeom>
          <a:noFill/>
          <a:ln w="28575">
            <a:solidFill>
              <a:srgbClr val="34B555"/>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B050"/>
              </a:buClr>
              <a:buSzTx/>
              <a:buFontTx/>
              <a:buNone/>
              <a:tabLst/>
              <a:defRPr/>
            </a:pPr>
            <a:r>
              <a:rPr kumimoji="0" lang="en-GB" altLang="en-US" sz="1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As a consequence they are unlikely to achieve one or more personal outcomes unless the local authority provides or arranges support for the carer or care for the cared for person </a:t>
            </a:r>
          </a:p>
        </p:txBody>
      </p:sp>
      <p:cxnSp>
        <p:nvCxnSpPr>
          <p:cNvPr id="10" name="Elbow Connector 13">
            <a:extLst>
              <a:ext uri="{FF2B5EF4-FFF2-40B4-BE49-F238E27FC236}">
                <a16:creationId xmlns:a16="http://schemas.microsoft.com/office/drawing/2014/main" id="{8C9D81BA-8A6F-4565-9526-1FBD4D126B78}"/>
              </a:ext>
            </a:extLst>
          </p:cNvPr>
          <p:cNvCxnSpPr/>
          <p:nvPr/>
        </p:nvCxnSpPr>
        <p:spPr>
          <a:xfrm flipV="1">
            <a:off x="4048283" y="1700213"/>
            <a:ext cx="415608" cy="1331912"/>
          </a:xfrm>
          <a:prstGeom prst="bentConnector3">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1" name="Rounded Rectangle 9">
            <a:extLst>
              <a:ext uri="{FF2B5EF4-FFF2-40B4-BE49-F238E27FC236}">
                <a16:creationId xmlns:a16="http://schemas.microsoft.com/office/drawing/2014/main" id="{C995CD89-98B5-41E2-BE2A-D4E7E0B43F85}"/>
              </a:ext>
            </a:extLst>
          </p:cNvPr>
          <p:cNvSpPr/>
          <p:nvPr/>
        </p:nvSpPr>
        <p:spPr>
          <a:xfrm>
            <a:off x="4447873" y="1408322"/>
            <a:ext cx="3940478" cy="3539430"/>
          </a:xfrm>
          <a:prstGeom prst="roundRect">
            <a:avLst>
              <a:gd name="adj" fmla="val 10220"/>
            </a:avLst>
          </a:prstGeom>
          <a:noFill/>
          <a:ln w="25400" cap="flat" cmpd="sng" algn="ctr">
            <a:solidFill>
              <a:srgbClr val="4F81BD">
                <a:shade val="50000"/>
              </a:srgbClr>
            </a:solidFill>
            <a:prstDash val="solid"/>
          </a:ln>
          <a:effectLst/>
          <a:scene3d>
            <a:camera prst="orthographicFront"/>
            <a:lightRig rig="threePt" dir="t"/>
          </a:scene3d>
          <a:sp3d>
            <a:bevelT prst="relaxedInset"/>
          </a:sp3d>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0" cap="none" spc="0" normalizeH="0" baseline="0" noProof="0" dirty="0">
                <a:ln>
                  <a:noFill/>
                </a:ln>
                <a:solidFill>
                  <a:srgbClr val="4F81BD"/>
                </a:solidFill>
                <a:effectLst/>
                <a:uLnTx/>
                <a:uFillTx/>
                <a:latin typeface="Calibri"/>
                <a:ea typeface="+mn-ea"/>
                <a:cs typeface="Arial" panose="020B0604020202020204" pitchFamily="34" charset="0"/>
              </a:rPr>
              <a:t>  </a:t>
            </a:r>
            <a:endParaRPr kumimoji="0" lang="en-GB" sz="17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3" name="Rectangle 2">
            <a:extLst>
              <a:ext uri="{FF2B5EF4-FFF2-40B4-BE49-F238E27FC236}">
                <a16:creationId xmlns:a16="http://schemas.microsoft.com/office/drawing/2014/main" id="{871924C6-7688-4A28-8BA9-B94DCE160DCD}"/>
              </a:ext>
            </a:extLst>
          </p:cNvPr>
          <p:cNvSpPr/>
          <p:nvPr/>
        </p:nvSpPr>
        <p:spPr>
          <a:xfrm>
            <a:off x="4474316" y="1436506"/>
            <a:ext cx="3887592" cy="3554819"/>
          </a:xfrm>
          <a:prstGeom prst="rect">
            <a:avLst/>
          </a:prstGeom>
        </p:spPr>
        <p:txBody>
          <a:bodyPr wrap="square">
            <a:spAutoFit/>
          </a:bodyPr>
          <a:lstStyle/>
          <a:p>
            <a:pPr marL="177800" marR="0" lvl="0" indent="-177800" algn="l" defTabSz="914400" rtl="0" eaLnBrk="1" fontAlgn="base" latinLnBrk="0" hangingPunct="1">
              <a:lnSpc>
                <a:spcPct val="100000"/>
              </a:lnSpc>
              <a:spcBef>
                <a:spcPct val="0"/>
              </a:spcBef>
              <a:spcAft>
                <a:spcPct val="0"/>
              </a:spcAft>
              <a:buClr>
                <a:srgbClr val="00B050"/>
              </a:buClr>
              <a:buSzTx/>
              <a:buFont typeface="Arial" panose="020B0604020202020204" pitchFamily="34" charset="0"/>
              <a:buChar char="•"/>
              <a:tabLst/>
              <a:defRPr/>
            </a:pPr>
            <a:r>
              <a:rPr kumimoji="0" lang="en-GB" altLang="en-US" sz="1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Ability to carry out self-care or domestic routines</a:t>
            </a:r>
          </a:p>
          <a:p>
            <a:pPr marL="177800" marR="0" lvl="0" indent="-177800" algn="l" defTabSz="914400" rtl="0" eaLnBrk="1" fontAlgn="base" latinLnBrk="0" hangingPunct="1">
              <a:lnSpc>
                <a:spcPct val="100000"/>
              </a:lnSpc>
              <a:spcBef>
                <a:spcPct val="0"/>
              </a:spcBef>
              <a:spcAft>
                <a:spcPct val="0"/>
              </a:spcAft>
              <a:buClr>
                <a:srgbClr val="00B050"/>
              </a:buClr>
              <a:buSzTx/>
              <a:buFont typeface="Arial" panose="020B0604020202020204" pitchFamily="34" charset="0"/>
              <a:buChar char="•"/>
              <a:tabLst/>
              <a:defRPr/>
            </a:pPr>
            <a:r>
              <a:rPr kumimoji="0" lang="en-GB" altLang="en-US" sz="1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Ability to </a:t>
            </a:r>
            <a:r>
              <a:rPr kumimoji="0" lang="en-GB" altLang="en-US" sz="15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communicate</a:t>
            </a:r>
          </a:p>
          <a:p>
            <a:pPr marL="177800" marR="0" lvl="0" indent="-177800" algn="l" defTabSz="914400" rtl="0" eaLnBrk="1" fontAlgn="base" latinLnBrk="0" hangingPunct="1">
              <a:lnSpc>
                <a:spcPct val="100000"/>
              </a:lnSpc>
              <a:spcBef>
                <a:spcPct val="0"/>
              </a:spcBef>
              <a:spcAft>
                <a:spcPct val="0"/>
              </a:spcAft>
              <a:buClr>
                <a:srgbClr val="00B050"/>
              </a:buClr>
              <a:buSzTx/>
              <a:buFont typeface="Arial" panose="020B0604020202020204" pitchFamily="34" charset="0"/>
              <a:buChar char="•"/>
              <a:tabLst/>
              <a:defRPr/>
            </a:pPr>
            <a:r>
              <a:rPr kumimoji="0" lang="en-GB" altLang="en-US" sz="15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Protection from abuse or neglect</a:t>
            </a:r>
          </a:p>
          <a:p>
            <a:pPr marL="177800" marR="0" lvl="0" indent="-177800" algn="l" defTabSz="914400" rtl="0" eaLnBrk="1" fontAlgn="base" latinLnBrk="0" hangingPunct="1">
              <a:lnSpc>
                <a:spcPct val="100000"/>
              </a:lnSpc>
              <a:spcBef>
                <a:spcPct val="0"/>
              </a:spcBef>
              <a:spcAft>
                <a:spcPct val="0"/>
              </a:spcAft>
              <a:buClr>
                <a:srgbClr val="00B050"/>
              </a:buClr>
              <a:buSzTx/>
              <a:buFont typeface="Arial" panose="020B0604020202020204" pitchFamily="34" charset="0"/>
              <a:buChar char="•"/>
              <a:tabLst/>
              <a:defRPr/>
            </a:pPr>
            <a:r>
              <a:rPr kumimoji="0" lang="en-GB" altLang="en-US" sz="1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Involvement in work, education, learning or in leisure activities </a:t>
            </a:r>
          </a:p>
          <a:p>
            <a:pPr marL="177800" marR="0" lvl="0" indent="-177800" algn="l" defTabSz="914400" rtl="0" eaLnBrk="1" fontAlgn="base" latinLnBrk="0" hangingPunct="1">
              <a:lnSpc>
                <a:spcPct val="100000"/>
              </a:lnSpc>
              <a:spcBef>
                <a:spcPct val="0"/>
              </a:spcBef>
              <a:spcAft>
                <a:spcPct val="0"/>
              </a:spcAft>
              <a:buClr>
                <a:srgbClr val="00B050"/>
              </a:buClr>
              <a:buSzTx/>
              <a:buFont typeface="Arial" panose="020B0604020202020204" pitchFamily="34" charset="0"/>
              <a:buChar char="•"/>
              <a:tabLst/>
              <a:defRPr/>
            </a:pPr>
            <a:r>
              <a:rPr kumimoji="0" lang="en-GB" altLang="en-US" sz="1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Maintenance or development of family or other significant personal relationships</a:t>
            </a:r>
          </a:p>
          <a:p>
            <a:pPr marL="177800" marR="0" lvl="0" indent="-177800" algn="l" defTabSz="914400" rtl="0" eaLnBrk="1" fontAlgn="base" latinLnBrk="0" hangingPunct="1">
              <a:lnSpc>
                <a:spcPct val="100000"/>
              </a:lnSpc>
              <a:spcBef>
                <a:spcPct val="0"/>
              </a:spcBef>
              <a:spcAft>
                <a:spcPct val="0"/>
              </a:spcAft>
              <a:buClr>
                <a:srgbClr val="00B050"/>
              </a:buClr>
              <a:buSzTx/>
              <a:buFont typeface="Arial" panose="020B0604020202020204" pitchFamily="34" charset="0"/>
              <a:buChar char="•"/>
              <a:tabLst/>
              <a:defRPr/>
            </a:pPr>
            <a:r>
              <a:rPr kumimoji="0" lang="en-GB" altLang="en-US" sz="1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Development and maintenance of social relationships and involvement in the community </a:t>
            </a:r>
          </a:p>
          <a:p>
            <a:pPr marL="177800" marR="0" lvl="0" indent="-177800" algn="l" defTabSz="914400" rtl="0" eaLnBrk="1" fontAlgn="base" latinLnBrk="0" hangingPunct="1">
              <a:lnSpc>
                <a:spcPct val="100000"/>
              </a:lnSpc>
              <a:spcBef>
                <a:spcPct val="0"/>
              </a:spcBef>
              <a:spcAft>
                <a:spcPct val="0"/>
              </a:spcAft>
              <a:buClr>
                <a:srgbClr val="00B050"/>
              </a:buClr>
              <a:buSzTx/>
              <a:buFont typeface="Arial" panose="020B0604020202020204" pitchFamily="34" charset="0"/>
              <a:buChar char="•"/>
              <a:tabLst/>
              <a:defRPr/>
            </a:pPr>
            <a:r>
              <a:rPr kumimoji="0" lang="en-GB" altLang="en-US" sz="1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 an adult carer, fulfilment of caring responsibilities for a child</a:t>
            </a:r>
          </a:p>
          <a:p>
            <a:pPr marL="177800" marR="0" lvl="0" indent="-177800" algn="l" defTabSz="914400" rtl="0" eaLnBrk="1" fontAlgn="base" latinLnBrk="0" hangingPunct="1">
              <a:lnSpc>
                <a:spcPct val="100000"/>
              </a:lnSpc>
              <a:spcBef>
                <a:spcPct val="0"/>
              </a:spcBef>
              <a:spcAft>
                <a:spcPct val="0"/>
              </a:spcAft>
              <a:buClr>
                <a:srgbClr val="00B050"/>
              </a:buClr>
              <a:buSzTx/>
              <a:buFont typeface="Arial" panose="020B0604020202020204" pitchFamily="34" charset="0"/>
              <a:buChar char="•"/>
              <a:tabLst/>
              <a:defRPr/>
            </a:pPr>
            <a:r>
              <a:rPr kumimoji="0" lang="en-GB" altLang="en-US" sz="1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 a child, achieving developmental goals</a:t>
            </a:r>
          </a:p>
        </p:txBody>
      </p:sp>
    </p:spTree>
    <p:extLst>
      <p:ext uri="{BB962C8B-B14F-4D97-AF65-F5344CB8AC3E}">
        <p14:creationId xmlns:p14="http://schemas.microsoft.com/office/powerpoint/2010/main" val="106735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8762-A13B-4977-9A18-3CCD073FF384}"/>
              </a:ext>
            </a:extLst>
          </p:cNvPr>
          <p:cNvSpPr>
            <a:spLocks noGrp="1"/>
          </p:cNvSpPr>
          <p:nvPr>
            <p:ph type="title"/>
          </p:nvPr>
        </p:nvSpPr>
        <p:spPr/>
        <p:txBody>
          <a:bodyPr/>
          <a:lstStyle/>
          <a:p>
            <a:r>
              <a:rPr lang="cy-GB" dirty="0"/>
              <a:t>Dogfen asesu – Oedolion o ofalwyr</a:t>
            </a:r>
            <a:endParaRPr lang="en-GB" dirty="0"/>
          </a:p>
        </p:txBody>
      </p:sp>
      <p:sp>
        <p:nvSpPr>
          <p:cNvPr id="3" name="Text Placeholder 2">
            <a:extLst>
              <a:ext uri="{FF2B5EF4-FFF2-40B4-BE49-F238E27FC236}">
                <a16:creationId xmlns:a16="http://schemas.microsoft.com/office/drawing/2014/main" id="{3A54466C-BF64-415B-BA52-734DA97CFE6E}"/>
              </a:ext>
            </a:extLst>
          </p:cNvPr>
          <p:cNvSpPr>
            <a:spLocks noGrp="1"/>
          </p:cNvSpPr>
          <p:nvPr>
            <p:ph type="body" sz="quarter" idx="10"/>
          </p:nvPr>
        </p:nvSpPr>
        <p:spPr/>
        <p:txBody>
          <a:bodyPr/>
          <a:lstStyle/>
          <a:p>
            <a:r>
              <a:rPr lang="en-GB" dirty="0"/>
              <a:t>Assessment document – Adult carers</a:t>
            </a:r>
          </a:p>
          <a:p>
            <a:endParaRPr lang="en-GB" dirty="0"/>
          </a:p>
        </p:txBody>
      </p:sp>
      <p:sp>
        <p:nvSpPr>
          <p:cNvPr id="4" name="Text Placeholder 3">
            <a:extLst>
              <a:ext uri="{FF2B5EF4-FFF2-40B4-BE49-F238E27FC236}">
                <a16:creationId xmlns:a16="http://schemas.microsoft.com/office/drawing/2014/main" id="{D9D17D56-8603-409A-8D6D-831648B658EF}"/>
              </a:ext>
            </a:extLst>
          </p:cNvPr>
          <p:cNvSpPr>
            <a:spLocks noGrp="1"/>
          </p:cNvSpPr>
          <p:nvPr>
            <p:ph type="body" sz="quarter" idx="11"/>
          </p:nvPr>
        </p:nvSpPr>
        <p:spPr/>
        <p:txBody>
          <a:bodyPr>
            <a:normAutofit fontScale="92500" lnSpcReduction="10000"/>
          </a:bodyPr>
          <a:lstStyle/>
          <a:p>
            <a:r>
              <a:rPr lang="cy-GB" dirty="0"/>
              <a:t>Gwybodaeth am gyswllt sylfaenol a chysylltiadau allweddol eraill (set ddata greiddiol) </a:t>
            </a:r>
          </a:p>
          <a:p>
            <a:r>
              <a:rPr lang="cy-GB" dirty="0"/>
              <a:t>Effaith y rôl gofalu ar fywyd a llesiant </a:t>
            </a:r>
          </a:p>
          <a:p>
            <a:r>
              <a:rPr lang="cy-GB" dirty="0"/>
              <a:t>Iechyd y gofalwr – corfforol, meddyliol ac emosiynol </a:t>
            </a:r>
          </a:p>
          <a:p>
            <a:r>
              <a:rPr lang="cy-GB" dirty="0"/>
              <a:t>Yr hyn mae gofalwyr yn ei wneud – eu tasgau a’u rolau fel gofalwyr</a:t>
            </a:r>
          </a:p>
          <a:p>
            <a:endParaRPr lang="en-GB" dirty="0"/>
          </a:p>
        </p:txBody>
      </p:sp>
      <p:sp>
        <p:nvSpPr>
          <p:cNvPr id="5" name="Text Placeholder 4">
            <a:extLst>
              <a:ext uri="{FF2B5EF4-FFF2-40B4-BE49-F238E27FC236}">
                <a16:creationId xmlns:a16="http://schemas.microsoft.com/office/drawing/2014/main" id="{EC9827D9-5CB2-46FC-BFAD-06C66D4BC610}"/>
              </a:ext>
            </a:extLst>
          </p:cNvPr>
          <p:cNvSpPr>
            <a:spLocks noGrp="1"/>
          </p:cNvSpPr>
          <p:nvPr>
            <p:ph type="body" sz="quarter" idx="12"/>
          </p:nvPr>
        </p:nvSpPr>
        <p:spPr/>
        <p:txBody>
          <a:bodyPr>
            <a:normAutofit fontScale="92500"/>
          </a:bodyPr>
          <a:lstStyle/>
          <a:p>
            <a:r>
              <a:rPr lang="en-GB" dirty="0"/>
              <a:t>Basic contact information and other key contacts (core data set)</a:t>
            </a:r>
          </a:p>
          <a:p>
            <a:r>
              <a:rPr lang="en-GB" dirty="0"/>
              <a:t>Impact of the caring role on life and well-being</a:t>
            </a:r>
          </a:p>
          <a:p>
            <a:r>
              <a:rPr lang="en-GB" dirty="0"/>
              <a:t>Carer’s health – physical, mental and emotional</a:t>
            </a:r>
          </a:p>
          <a:p>
            <a:r>
              <a:rPr lang="en-GB" dirty="0"/>
              <a:t>What the carer does – the tasks and roles they undertake as a carer</a:t>
            </a:r>
          </a:p>
          <a:p>
            <a:endParaRPr lang="en-GB" dirty="0"/>
          </a:p>
        </p:txBody>
      </p:sp>
    </p:spTree>
    <p:extLst>
      <p:ext uri="{BB962C8B-B14F-4D97-AF65-F5344CB8AC3E}">
        <p14:creationId xmlns:p14="http://schemas.microsoft.com/office/powerpoint/2010/main" val="2657248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D5E27-DC26-45AB-991A-0729F8253D54}"/>
              </a:ext>
            </a:extLst>
          </p:cNvPr>
          <p:cNvSpPr>
            <a:spLocks noGrp="1"/>
          </p:cNvSpPr>
          <p:nvPr>
            <p:ph type="title"/>
          </p:nvPr>
        </p:nvSpPr>
        <p:spPr/>
        <p:txBody>
          <a:bodyPr>
            <a:normAutofit fontScale="90000"/>
          </a:bodyPr>
          <a:lstStyle/>
          <a:p>
            <a:r>
              <a:rPr lang="cy-GB" dirty="0"/>
              <a:t>Dogfen asesu – Oedolion o ofalwyr (parhad)</a:t>
            </a:r>
            <a:br>
              <a:rPr lang="en-GB" dirty="0"/>
            </a:br>
            <a:endParaRPr lang="en-GB" dirty="0"/>
          </a:p>
        </p:txBody>
      </p:sp>
      <p:sp>
        <p:nvSpPr>
          <p:cNvPr id="3" name="Text Placeholder 2">
            <a:extLst>
              <a:ext uri="{FF2B5EF4-FFF2-40B4-BE49-F238E27FC236}">
                <a16:creationId xmlns:a16="http://schemas.microsoft.com/office/drawing/2014/main" id="{BEA2E4FF-D8D4-4534-B21B-1527A99C7392}"/>
              </a:ext>
            </a:extLst>
          </p:cNvPr>
          <p:cNvSpPr>
            <a:spLocks noGrp="1"/>
          </p:cNvSpPr>
          <p:nvPr>
            <p:ph type="body" sz="quarter" idx="10"/>
          </p:nvPr>
        </p:nvSpPr>
        <p:spPr/>
        <p:txBody>
          <a:bodyPr/>
          <a:lstStyle/>
          <a:p>
            <a:r>
              <a:rPr lang="en-GB" sz="2500" dirty="0"/>
              <a:t>Assessment document – Adult carers (cont’d)</a:t>
            </a:r>
          </a:p>
          <a:p>
            <a:endParaRPr lang="en-GB" sz="2500" dirty="0"/>
          </a:p>
        </p:txBody>
      </p:sp>
      <p:sp>
        <p:nvSpPr>
          <p:cNvPr id="4" name="Text Placeholder 3">
            <a:extLst>
              <a:ext uri="{FF2B5EF4-FFF2-40B4-BE49-F238E27FC236}">
                <a16:creationId xmlns:a16="http://schemas.microsoft.com/office/drawing/2014/main" id="{2219301E-D589-4FEE-BF64-AAE9E4BB68BC}"/>
              </a:ext>
            </a:extLst>
          </p:cNvPr>
          <p:cNvSpPr>
            <a:spLocks noGrp="1"/>
          </p:cNvSpPr>
          <p:nvPr>
            <p:ph type="body" sz="quarter" idx="11"/>
          </p:nvPr>
        </p:nvSpPr>
        <p:spPr/>
        <p:txBody>
          <a:bodyPr>
            <a:normAutofit fontScale="92500" lnSpcReduction="20000"/>
          </a:bodyPr>
          <a:lstStyle/>
          <a:p>
            <a:r>
              <a:rPr lang="cy-GB" dirty="0">
                <a:latin typeface="Arial" panose="020B0604020202020204" pitchFamily="34" charset="0"/>
                <a:cs typeface="Arial" panose="020B0604020202020204" pitchFamily="34" charset="0"/>
              </a:rPr>
              <a:t>Yr hyn sy’n bwysig iddyn nhw</a:t>
            </a:r>
          </a:p>
          <a:p>
            <a:r>
              <a:rPr lang="cy-GB" dirty="0">
                <a:latin typeface="Arial" panose="020B0604020202020204" pitchFamily="34" charset="0"/>
                <a:cs typeface="Arial" panose="020B0604020202020204" pitchFamily="34" charset="0"/>
              </a:rPr>
              <a:t>Pa gymorth sydd ei angen</a:t>
            </a:r>
          </a:p>
          <a:p>
            <a:r>
              <a:rPr lang="cy-GB" dirty="0">
                <a:latin typeface="Arial" panose="020B0604020202020204" pitchFamily="34" charset="0"/>
                <a:cs typeface="Arial" panose="020B0604020202020204" pitchFamily="34" charset="0"/>
              </a:rPr>
              <a:t>Teimladau a dewisiadau gofalwyr am ofalu </a:t>
            </a:r>
          </a:p>
          <a:p>
            <a:r>
              <a:rPr lang="cy-GB" dirty="0">
                <a:latin typeface="Arial" panose="020B0604020202020204" pitchFamily="34" charset="0"/>
                <a:cs typeface="Arial" panose="020B0604020202020204" pitchFamily="34" charset="0"/>
              </a:rPr>
              <a:t>A ydy‘r gofalwr yn gweithio neu’n dymuno gwneud hynny</a:t>
            </a:r>
          </a:p>
          <a:p>
            <a:r>
              <a:rPr lang="cy-GB" dirty="0">
                <a:latin typeface="Arial" panose="020B0604020202020204" pitchFamily="34" charset="0"/>
                <a:cs typeface="Arial" panose="020B0604020202020204" pitchFamily="34" charset="0"/>
              </a:rPr>
              <a:t>A ydy’r gofalwr yn cymryd rhan neu’n dymuno cymryd rhan mewn addysg neu weithgaredd hamdden</a:t>
            </a:r>
            <a:endParaRPr lang="cy-GB" dirty="0">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5" name="Text Placeholder 4">
            <a:extLst>
              <a:ext uri="{FF2B5EF4-FFF2-40B4-BE49-F238E27FC236}">
                <a16:creationId xmlns:a16="http://schemas.microsoft.com/office/drawing/2014/main" id="{66C121A7-8BFF-4E0D-8B68-E09C22D46132}"/>
              </a:ext>
            </a:extLst>
          </p:cNvPr>
          <p:cNvSpPr>
            <a:spLocks noGrp="1"/>
          </p:cNvSpPr>
          <p:nvPr>
            <p:ph type="body" sz="quarter" idx="12"/>
          </p:nvPr>
        </p:nvSpPr>
        <p:spPr/>
        <p:txBody>
          <a:bodyPr>
            <a:normAutofit fontScale="92500" lnSpcReduction="10000"/>
          </a:bodyPr>
          <a:lstStyle/>
          <a:p>
            <a:r>
              <a:rPr lang="en-GB" dirty="0">
                <a:latin typeface="Arial" panose="020B0604020202020204" pitchFamily="34" charset="0"/>
                <a:cs typeface="Arial" panose="020B0604020202020204" pitchFamily="34" charset="0"/>
              </a:rPr>
              <a:t>What is important to them</a:t>
            </a:r>
          </a:p>
          <a:p>
            <a:r>
              <a:rPr lang="en-GB" dirty="0">
                <a:latin typeface="Arial" panose="020B0604020202020204" pitchFamily="34" charset="0"/>
                <a:cs typeface="Arial" panose="020B0604020202020204" pitchFamily="34" charset="0"/>
              </a:rPr>
              <a:t>What support is needed</a:t>
            </a:r>
          </a:p>
          <a:p>
            <a:r>
              <a:rPr lang="en-GB" dirty="0">
                <a:latin typeface="Arial" panose="020B0604020202020204" pitchFamily="34" charset="0"/>
                <a:cs typeface="Arial" panose="020B0604020202020204" pitchFamily="34" charset="0"/>
              </a:rPr>
              <a:t>Carers feelings and choices about caring</a:t>
            </a:r>
          </a:p>
          <a:p>
            <a:r>
              <a:rPr lang="en-GB" dirty="0">
                <a:latin typeface="Arial" panose="020B0604020202020204" pitchFamily="34" charset="0"/>
                <a:cs typeface="Arial" panose="020B0604020202020204" pitchFamily="34" charset="0"/>
              </a:rPr>
              <a:t>Whether the carer works or wishes to do so</a:t>
            </a:r>
          </a:p>
          <a:p>
            <a:r>
              <a:rPr lang="en-GB" dirty="0">
                <a:latin typeface="Arial" panose="020B0604020202020204" pitchFamily="34" charset="0"/>
                <a:cs typeface="Arial" panose="020B0604020202020204" pitchFamily="34" charset="0"/>
              </a:rPr>
              <a:t>Whether the carer is participating in or wishes to participate in education, training or any leisure activity</a:t>
            </a:r>
          </a:p>
          <a:p>
            <a:endParaRPr lang="en-GB" dirty="0"/>
          </a:p>
        </p:txBody>
      </p:sp>
    </p:spTree>
    <p:extLst>
      <p:ext uri="{BB962C8B-B14F-4D97-AF65-F5344CB8AC3E}">
        <p14:creationId xmlns:p14="http://schemas.microsoft.com/office/powerpoint/2010/main" val="2455778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0694-B928-42C7-94B9-72A2CB97E787}"/>
              </a:ext>
            </a:extLst>
          </p:cNvPr>
          <p:cNvSpPr>
            <a:spLocks noGrp="1"/>
          </p:cNvSpPr>
          <p:nvPr>
            <p:ph type="title"/>
          </p:nvPr>
        </p:nvSpPr>
        <p:spPr/>
        <p:txBody>
          <a:bodyPr>
            <a:normAutofit fontScale="90000"/>
          </a:bodyPr>
          <a:lstStyle/>
          <a:p>
            <a:r>
              <a:rPr lang="cy-GB" dirty="0"/>
              <a:t>Dogfen asesu – Oedolion o ofalwyr (parhad)</a:t>
            </a:r>
            <a:br>
              <a:rPr lang="en-GB" dirty="0"/>
            </a:br>
            <a:endParaRPr lang="en-GB" dirty="0"/>
          </a:p>
        </p:txBody>
      </p:sp>
      <p:sp>
        <p:nvSpPr>
          <p:cNvPr id="3" name="Text Placeholder 2">
            <a:extLst>
              <a:ext uri="{FF2B5EF4-FFF2-40B4-BE49-F238E27FC236}">
                <a16:creationId xmlns:a16="http://schemas.microsoft.com/office/drawing/2014/main" id="{6BCB4D90-EFC6-4AF2-ADC6-1A2339EBEBA7}"/>
              </a:ext>
            </a:extLst>
          </p:cNvPr>
          <p:cNvSpPr>
            <a:spLocks noGrp="1"/>
          </p:cNvSpPr>
          <p:nvPr>
            <p:ph type="body" sz="quarter" idx="10"/>
          </p:nvPr>
        </p:nvSpPr>
        <p:spPr/>
        <p:txBody>
          <a:bodyPr/>
          <a:lstStyle/>
          <a:p>
            <a:r>
              <a:rPr lang="en-GB" sz="2500" dirty="0"/>
              <a:t>Assessment document – Adult carers (cont’d)</a:t>
            </a:r>
          </a:p>
          <a:p>
            <a:endParaRPr lang="en-GB" sz="2500" dirty="0"/>
          </a:p>
        </p:txBody>
      </p:sp>
      <p:sp>
        <p:nvSpPr>
          <p:cNvPr id="4" name="Text Placeholder 3">
            <a:extLst>
              <a:ext uri="{FF2B5EF4-FFF2-40B4-BE49-F238E27FC236}">
                <a16:creationId xmlns:a16="http://schemas.microsoft.com/office/drawing/2014/main" id="{80C49222-C6A4-4234-A8CF-499F08E58C5B}"/>
              </a:ext>
            </a:extLst>
          </p:cNvPr>
          <p:cNvSpPr>
            <a:spLocks noGrp="1"/>
          </p:cNvSpPr>
          <p:nvPr>
            <p:ph type="body" sz="quarter" idx="11"/>
          </p:nvPr>
        </p:nvSpPr>
        <p:spPr/>
        <p:txBody>
          <a:bodyPr/>
          <a:lstStyle/>
          <a:p>
            <a:r>
              <a:rPr lang="cy-GB" dirty="0">
                <a:latin typeface="Arial" panose="020B0604020202020204" pitchFamily="34" charset="0"/>
                <a:ea typeface="Calibri" panose="020F0502020204030204" pitchFamily="34" charset="0"/>
                <a:cs typeface="Arial" panose="020B0604020202020204" pitchFamily="34" charset="0"/>
              </a:rPr>
              <a:t>I ba raddau mae gofalwr yn gallu bod yn ofalwr ac yn fodlon i fod ac a fydd yn parhau i fod yn gallu ac yn fodlon bod yn ofalwr</a:t>
            </a:r>
          </a:p>
          <a:p>
            <a:r>
              <a:rPr lang="cy-GB" dirty="0">
                <a:latin typeface="Arial" panose="020B0604020202020204" pitchFamily="34" charset="0"/>
                <a:ea typeface="Calibri" panose="020F0502020204030204" pitchFamily="34" charset="0"/>
                <a:cs typeface="Arial" panose="020B0604020202020204" pitchFamily="34" charset="0"/>
              </a:rPr>
              <a:t>Perthnasoedd gofalwr</a:t>
            </a:r>
          </a:p>
          <a:p>
            <a:r>
              <a:rPr lang="cy-GB" dirty="0">
                <a:latin typeface="Arial" panose="020B0604020202020204" pitchFamily="34" charset="0"/>
                <a:ea typeface="Calibri" panose="020F0502020204030204" pitchFamily="34" charset="0"/>
                <a:cs typeface="Arial" panose="020B0604020202020204" pitchFamily="34" charset="0"/>
              </a:rPr>
              <a:t>Sefyllfa dai gofalwyr </a:t>
            </a:r>
          </a:p>
          <a:p>
            <a:r>
              <a:rPr lang="cy-GB" dirty="0">
                <a:latin typeface="Arial" panose="020B0604020202020204" pitchFamily="34" charset="0"/>
                <a:cs typeface="Arial" panose="020B0604020202020204" pitchFamily="34" charset="0"/>
              </a:rPr>
              <a:t>Cynllunio mewn argyfwng/wrth gefn</a:t>
            </a:r>
            <a:endParaRPr lang="cy-GB" dirty="0">
              <a:latin typeface="Arial" panose="020B0604020202020204" pitchFamily="34" charset="0"/>
              <a:ea typeface="Calibri" panose="020F0502020204030204" pitchFamily="34" charset="0"/>
              <a:cs typeface="Arial" panose="020B0604020202020204" pitchFamily="34" charset="0"/>
            </a:endParaRPr>
          </a:p>
          <a:p>
            <a:endParaRPr lang="cy-GB" dirty="0">
              <a:ea typeface="Calibri" panose="020F0502020204030204" pitchFamily="34" charset="0"/>
              <a:cs typeface="Times New Roman" panose="02020603050405020304" pitchFamily="18" charset="0"/>
            </a:endParaRPr>
          </a:p>
          <a:p>
            <a:endParaRPr lang="cy-GB" dirty="0">
              <a:ea typeface="Calibri" panose="020F0502020204030204" pitchFamily="34" charset="0"/>
              <a:cs typeface="Times New Roman" panose="02020603050405020304" pitchFamily="18" charset="0"/>
            </a:endParaRPr>
          </a:p>
          <a:p>
            <a:endParaRPr lang="cy-GB" dirty="0">
              <a:ea typeface="Calibri" panose="020F0502020204030204" pitchFamily="34" charset="0"/>
              <a:cs typeface="Times New Roman" panose="02020603050405020304" pitchFamily="18" charset="0"/>
            </a:endParaRPr>
          </a:p>
          <a:p>
            <a:endParaRPr lang="en-GB" dirty="0"/>
          </a:p>
        </p:txBody>
      </p:sp>
      <p:sp>
        <p:nvSpPr>
          <p:cNvPr id="5" name="Text Placeholder 4">
            <a:extLst>
              <a:ext uri="{FF2B5EF4-FFF2-40B4-BE49-F238E27FC236}">
                <a16:creationId xmlns:a16="http://schemas.microsoft.com/office/drawing/2014/main" id="{89EDF584-CA5D-4FDF-9F29-2613703E153B}"/>
              </a:ext>
            </a:extLst>
          </p:cNvPr>
          <p:cNvSpPr>
            <a:spLocks noGrp="1"/>
          </p:cNvSpPr>
          <p:nvPr>
            <p:ph type="body" sz="quarter" idx="12"/>
          </p:nvPr>
        </p:nvSpPr>
        <p:spPr>
          <a:xfrm>
            <a:off x="4862513" y="1656638"/>
            <a:ext cx="3842948" cy="3851275"/>
          </a:xfrm>
        </p:spPr>
        <p:txBody>
          <a:bodyPr>
            <a:normAutofit/>
          </a:bodyPr>
          <a:lstStyle/>
          <a:p>
            <a:r>
              <a:rPr lang="en-GB" dirty="0"/>
              <a:t>Extent to which the carer is currently able and willing to be a carer and whether they will continue to be able and willing to be a carer</a:t>
            </a:r>
          </a:p>
          <a:p>
            <a:r>
              <a:rPr lang="en-GB" dirty="0"/>
              <a:t>Carers relationships</a:t>
            </a:r>
          </a:p>
          <a:p>
            <a:r>
              <a:rPr lang="en-GB" dirty="0"/>
              <a:t>Carer’s housing situation</a:t>
            </a:r>
          </a:p>
          <a:p>
            <a:r>
              <a:rPr lang="en-GB" dirty="0"/>
              <a:t>Emergency/contingency planning</a:t>
            </a:r>
          </a:p>
          <a:p>
            <a:endParaRPr lang="en-GB" dirty="0"/>
          </a:p>
        </p:txBody>
      </p:sp>
    </p:spTree>
    <p:extLst>
      <p:ext uri="{BB962C8B-B14F-4D97-AF65-F5344CB8AC3E}">
        <p14:creationId xmlns:p14="http://schemas.microsoft.com/office/powerpoint/2010/main" val="102389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C5F5B-37ED-45C1-A8DB-12C1C3B6B291}"/>
              </a:ext>
            </a:extLst>
          </p:cNvPr>
          <p:cNvSpPr>
            <a:spLocks noGrp="1"/>
          </p:cNvSpPr>
          <p:nvPr>
            <p:ph type="title"/>
          </p:nvPr>
        </p:nvSpPr>
        <p:spPr/>
        <p:txBody>
          <a:bodyPr>
            <a:normAutofit fontScale="90000"/>
          </a:bodyPr>
          <a:lstStyle/>
          <a:p>
            <a:r>
              <a:rPr lang="cy-GB" dirty="0"/>
              <a:t>Dogfen asesu – Gofalwyr ifanc</a:t>
            </a:r>
            <a:br>
              <a:rPr lang="cy-GB" dirty="0"/>
            </a:br>
            <a:endParaRPr lang="en-GB" dirty="0"/>
          </a:p>
        </p:txBody>
      </p:sp>
      <p:sp>
        <p:nvSpPr>
          <p:cNvPr id="3" name="Text Placeholder 2">
            <a:extLst>
              <a:ext uri="{FF2B5EF4-FFF2-40B4-BE49-F238E27FC236}">
                <a16:creationId xmlns:a16="http://schemas.microsoft.com/office/drawing/2014/main" id="{505170B9-7067-48CA-B6D4-075FD8238DC9}"/>
              </a:ext>
            </a:extLst>
          </p:cNvPr>
          <p:cNvSpPr>
            <a:spLocks noGrp="1"/>
          </p:cNvSpPr>
          <p:nvPr>
            <p:ph type="body" sz="quarter" idx="10"/>
          </p:nvPr>
        </p:nvSpPr>
        <p:spPr/>
        <p:txBody>
          <a:bodyPr/>
          <a:lstStyle/>
          <a:p>
            <a:r>
              <a:rPr lang="en-GB" sz="2500" dirty="0"/>
              <a:t>Assessment document – Young people</a:t>
            </a:r>
          </a:p>
          <a:p>
            <a:endParaRPr lang="cy-GB" sz="2500" dirty="0"/>
          </a:p>
        </p:txBody>
      </p:sp>
      <p:sp>
        <p:nvSpPr>
          <p:cNvPr id="4" name="Text Placeholder 3">
            <a:extLst>
              <a:ext uri="{FF2B5EF4-FFF2-40B4-BE49-F238E27FC236}">
                <a16:creationId xmlns:a16="http://schemas.microsoft.com/office/drawing/2014/main" id="{F4DD2E18-9305-4294-A6B5-200A8BEA84D5}"/>
              </a:ext>
            </a:extLst>
          </p:cNvPr>
          <p:cNvSpPr>
            <a:spLocks noGrp="1"/>
          </p:cNvSpPr>
          <p:nvPr>
            <p:ph type="body" sz="quarter" idx="11"/>
          </p:nvPr>
        </p:nvSpPr>
        <p:spPr>
          <a:xfrm>
            <a:off x="628650" y="1649413"/>
            <a:ext cx="3681413" cy="3851275"/>
          </a:xfrm>
        </p:spPr>
        <p:txBody>
          <a:bodyPr>
            <a:normAutofit fontScale="85000" lnSpcReduction="20000"/>
          </a:bodyPr>
          <a:lstStyle/>
          <a:p>
            <a:pPr lvl="0"/>
            <a:r>
              <a:rPr lang="cy-GB" dirty="0">
                <a:latin typeface="Arial" panose="020B0604020202020204" pitchFamily="34" charset="0"/>
                <a:cs typeface="Arial" panose="020B0604020202020204" pitchFamily="34" charset="0"/>
              </a:rPr>
              <a:t>Gwybodaeth am gyswllt sylfaenol a chysylltiadau allweddol eraill (set ddata greiddiol) </a:t>
            </a:r>
          </a:p>
          <a:p>
            <a:pPr lvl="0"/>
            <a:r>
              <a:rPr lang="cy-GB" dirty="0">
                <a:latin typeface="Arial" panose="020B0604020202020204" pitchFamily="34" charset="0"/>
                <a:cs typeface="Arial" panose="020B0604020202020204" pitchFamily="34" charset="0"/>
              </a:rPr>
              <a:t>Rôl fel gofalwr a gwybodaeth am y sawl sy’n derbyn y gofal </a:t>
            </a:r>
          </a:p>
          <a:p>
            <a:pPr lvl="0"/>
            <a:r>
              <a:rPr lang="cy-GB" dirty="0">
                <a:latin typeface="Arial" panose="020B0604020202020204" pitchFamily="34" charset="0"/>
                <a:cs typeface="Arial" panose="020B0604020202020204" pitchFamily="34" charset="0"/>
              </a:rPr>
              <a:t>Yr hyn y mae gofalu yn ei olygu a’r effeithiau ar lesiant </a:t>
            </a:r>
          </a:p>
          <a:p>
            <a:pPr lvl="0"/>
            <a:r>
              <a:rPr lang="cy-GB" dirty="0">
                <a:latin typeface="Arial" panose="020B0604020202020204" pitchFamily="34" charset="0"/>
                <a:cs typeface="Arial" panose="020B0604020202020204" pitchFamily="34" charset="0"/>
              </a:rPr>
              <a:t>Perthynas rhieni a chysylltiadau teuluol eraill â’r gofalwr ifanc. Ansawdd y berthynas rhwng y gofalwr ifanc â phobl eraill allweddol </a:t>
            </a:r>
          </a:p>
          <a:p>
            <a:endParaRPr lang="en-GB" dirty="0"/>
          </a:p>
        </p:txBody>
      </p:sp>
      <p:sp>
        <p:nvSpPr>
          <p:cNvPr id="5" name="Text Placeholder 4">
            <a:extLst>
              <a:ext uri="{FF2B5EF4-FFF2-40B4-BE49-F238E27FC236}">
                <a16:creationId xmlns:a16="http://schemas.microsoft.com/office/drawing/2014/main" id="{CB9F9F40-4A21-4285-B3C7-C900A304CA0D}"/>
              </a:ext>
            </a:extLst>
          </p:cNvPr>
          <p:cNvSpPr>
            <a:spLocks noGrp="1"/>
          </p:cNvSpPr>
          <p:nvPr>
            <p:ph type="body" sz="quarter" idx="12"/>
          </p:nvPr>
        </p:nvSpPr>
        <p:spPr>
          <a:xfrm>
            <a:off x="4862513" y="1724058"/>
            <a:ext cx="3652837" cy="3851275"/>
          </a:xfrm>
        </p:spPr>
        <p:txBody>
          <a:bodyPr>
            <a:noAutofit/>
          </a:bodyPr>
          <a:lstStyle/>
          <a:p>
            <a:pPr>
              <a:lnSpc>
                <a:spcPct val="70000"/>
              </a:lnSpc>
            </a:pPr>
            <a:r>
              <a:rPr lang="en-GB" sz="2000" dirty="0">
                <a:latin typeface="Arial" panose="020B0604020202020204" pitchFamily="34" charset="0"/>
                <a:ea typeface="Times New Roman" panose="02020603050405020304" pitchFamily="18" charset="0"/>
                <a:cs typeface="Arial" panose="020B0604020202020204" pitchFamily="34" charset="0"/>
              </a:rPr>
              <a:t>Basic contact information and other key contacts (core data set)</a:t>
            </a:r>
          </a:p>
          <a:p>
            <a:pPr>
              <a:lnSpc>
                <a:spcPct val="70000"/>
              </a:lnSpc>
            </a:pPr>
            <a:r>
              <a:rPr lang="en-GB" sz="2000" dirty="0">
                <a:latin typeface="Arial" panose="020B0604020202020204" pitchFamily="34" charset="0"/>
                <a:ea typeface="Times New Roman" panose="02020603050405020304" pitchFamily="18" charset="0"/>
                <a:cs typeface="Arial" panose="020B0604020202020204" pitchFamily="34" charset="0"/>
              </a:rPr>
              <a:t>Role as a carer and information about the cared for</a:t>
            </a:r>
          </a:p>
          <a:p>
            <a:pPr>
              <a:lnSpc>
                <a:spcPct val="70000"/>
              </a:lnSpc>
            </a:pPr>
            <a:r>
              <a:rPr lang="en-GB" sz="2000" dirty="0">
                <a:latin typeface="Arial" panose="020B0604020202020204" pitchFamily="34" charset="0"/>
                <a:ea typeface="Times New Roman" panose="02020603050405020304" pitchFamily="18" charset="0"/>
                <a:cs typeface="Arial" panose="020B0604020202020204" pitchFamily="34" charset="0"/>
              </a:rPr>
              <a:t>What caring involves and impacts on well-being</a:t>
            </a:r>
          </a:p>
          <a:p>
            <a:pPr>
              <a:lnSpc>
                <a:spcPct val="70000"/>
              </a:lnSpc>
            </a:pPr>
            <a:r>
              <a:rPr lang="en-GB" sz="2000" dirty="0">
                <a:latin typeface="Arial" panose="020B0604020202020204" pitchFamily="34" charset="0"/>
                <a:ea typeface="Times New Roman" panose="02020603050405020304" pitchFamily="18" charset="0"/>
                <a:cs typeface="Arial" panose="020B0604020202020204" pitchFamily="34" charset="0"/>
              </a:rPr>
              <a:t>Parent and other family relationships to the young carer. Young carer’s quality of relationships to other key people</a:t>
            </a:r>
          </a:p>
          <a:p>
            <a:pPr>
              <a:lnSpc>
                <a:spcPct val="70000"/>
              </a:lnSpc>
            </a:pPr>
            <a:endParaRPr lang="en-GB" sz="2000" dirty="0"/>
          </a:p>
        </p:txBody>
      </p:sp>
    </p:spTree>
    <p:extLst>
      <p:ext uri="{BB962C8B-B14F-4D97-AF65-F5344CB8AC3E}">
        <p14:creationId xmlns:p14="http://schemas.microsoft.com/office/powerpoint/2010/main" val="10636921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3DE5F-2C08-4FCA-B04D-4D669B447CCD}"/>
              </a:ext>
            </a:extLst>
          </p:cNvPr>
          <p:cNvSpPr>
            <a:spLocks noGrp="1"/>
          </p:cNvSpPr>
          <p:nvPr>
            <p:ph type="title"/>
          </p:nvPr>
        </p:nvSpPr>
        <p:spPr/>
        <p:txBody>
          <a:bodyPr>
            <a:normAutofit fontScale="90000"/>
          </a:bodyPr>
          <a:lstStyle/>
          <a:p>
            <a:r>
              <a:rPr lang="cy-GB" dirty="0"/>
              <a:t>Dogfen asesu – Gofalwyr ifanc (parhad)</a:t>
            </a:r>
            <a:br>
              <a:rPr lang="cy-GB" dirty="0"/>
            </a:br>
            <a:endParaRPr lang="en-GB" dirty="0"/>
          </a:p>
        </p:txBody>
      </p:sp>
      <p:sp>
        <p:nvSpPr>
          <p:cNvPr id="3" name="Text Placeholder 2">
            <a:extLst>
              <a:ext uri="{FF2B5EF4-FFF2-40B4-BE49-F238E27FC236}">
                <a16:creationId xmlns:a16="http://schemas.microsoft.com/office/drawing/2014/main" id="{0BC8686F-59D0-4155-8B4A-4519EC580F72}"/>
              </a:ext>
            </a:extLst>
          </p:cNvPr>
          <p:cNvSpPr>
            <a:spLocks noGrp="1"/>
          </p:cNvSpPr>
          <p:nvPr>
            <p:ph type="body" sz="quarter" idx="10"/>
          </p:nvPr>
        </p:nvSpPr>
        <p:spPr>
          <a:xfrm>
            <a:off x="4862513" y="365126"/>
            <a:ext cx="4028824" cy="1031284"/>
          </a:xfrm>
        </p:spPr>
        <p:txBody>
          <a:bodyPr/>
          <a:lstStyle/>
          <a:p>
            <a:r>
              <a:rPr lang="en-GB" sz="2500" dirty="0"/>
              <a:t>Assessment document – Young people (cont’d)</a:t>
            </a:r>
          </a:p>
          <a:p>
            <a:endParaRPr lang="cy-GB" sz="2500" dirty="0"/>
          </a:p>
        </p:txBody>
      </p:sp>
      <p:sp>
        <p:nvSpPr>
          <p:cNvPr id="4" name="Text Placeholder 3">
            <a:extLst>
              <a:ext uri="{FF2B5EF4-FFF2-40B4-BE49-F238E27FC236}">
                <a16:creationId xmlns:a16="http://schemas.microsoft.com/office/drawing/2014/main" id="{11D7EC93-B9AA-4B85-A274-091C4A71851B}"/>
              </a:ext>
            </a:extLst>
          </p:cNvPr>
          <p:cNvSpPr>
            <a:spLocks noGrp="1"/>
          </p:cNvSpPr>
          <p:nvPr>
            <p:ph type="body" sz="quarter" idx="11"/>
          </p:nvPr>
        </p:nvSpPr>
        <p:spPr/>
        <p:txBody>
          <a:bodyPr>
            <a:normAutofit fontScale="92500"/>
          </a:bodyPr>
          <a:lstStyle/>
          <a:p>
            <a:pPr lvl="0"/>
            <a:r>
              <a:rPr lang="cy-GB" dirty="0">
                <a:latin typeface="Arial" panose="020B0604020202020204" pitchFamily="34" charset="0"/>
                <a:cs typeface="Arial" panose="020B0604020202020204" pitchFamily="34" charset="0"/>
              </a:rPr>
              <a:t>Yr hyn y mae gofalwr ifanc yn ei wneud yn ei rôl fel gofalwr </a:t>
            </a:r>
          </a:p>
          <a:p>
            <a:pPr lvl="0"/>
            <a:r>
              <a:rPr lang="cy-GB" dirty="0">
                <a:latin typeface="Arial" panose="020B0604020202020204" pitchFamily="34" charset="0"/>
                <a:cs typeface="Arial" panose="020B0604020202020204" pitchFamily="34" charset="0"/>
              </a:rPr>
              <a:t>Effaith y gofalu ar lesiant </a:t>
            </a:r>
          </a:p>
          <a:p>
            <a:pPr lvl="0"/>
            <a:r>
              <a:rPr lang="cy-GB" dirty="0">
                <a:latin typeface="Arial" panose="020B0604020202020204" pitchFamily="34" charset="0"/>
                <a:cs typeface="Arial" panose="020B0604020202020204" pitchFamily="34" charset="0"/>
              </a:rPr>
              <a:t>Sut maen nhw’n teimlo am eu rôl gofalu (teimlad a dewisiadau – ‘cael eu clywed’)</a:t>
            </a:r>
          </a:p>
          <a:p>
            <a:pPr lvl="0"/>
            <a:r>
              <a:rPr lang="cy-GB" dirty="0">
                <a:latin typeface="Arial" panose="020B0604020202020204" pitchFamily="34" charset="0"/>
                <a:cs typeface="Arial" panose="020B0604020202020204" pitchFamily="34" charset="0"/>
              </a:rPr>
              <a:t>Gwybodaeth ehangach, cymorth a chyngor a allai gynorthwyo’r gofalwr </a:t>
            </a:r>
          </a:p>
          <a:p>
            <a:endParaRPr lang="en-GB" dirty="0"/>
          </a:p>
        </p:txBody>
      </p:sp>
      <p:sp>
        <p:nvSpPr>
          <p:cNvPr id="5" name="Text Placeholder 4">
            <a:extLst>
              <a:ext uri="{FF2B5EF4-FFF2-40B4-BE49-F238E27FC236}">
                <a16:creationId xmlns:a16="http://schemas.microsoft.com/office/drawing/2014/main" id="{D6C6D1BD-BD1D-4CEC-9816-BD3B31665F56}"/>
              </a:ext>
            </a:extLst>
          </p:cNvPr>
          <p:cNvSpPr>
            <a:spLocks noGrp="1"/>
          </p:cNvSpPr>
          <p:nvPr>
            <p:ph type="body" sz="quarter" idx="12"/>
          </p:nvPr>
        </p:nvSpPr>
        <p:spPr/>
        <p:txBody>
          <a:bodyPr>
            <a:normAutofit/>
          </a:bodyPr>
          <a:lstStyle/>
          <a:p>
            <a:r>
              <a:rPr lang="en-GB" sz="2200" dirty="0">
                <a:latin typeface="Arial" panose="020B0604020202020204" pitchFamily="34" charset="0"/>
                <a:ea typeface="Times New Roman" panose="02020603050405020304" pitchFamily="18" charset="0"/>
                <a:cs typeface="Arial" panose="020B0604020202020204" pitchFamily="34" charset="0"/>
              </a:rPr>
              <a:t>The things that the young carer does in their role of being a carer</a:t>
            </a:r>
          </a:p>
          <a:p>
            <a:r>
              <a:rPr lang="en-GB" sz="2200" dirty="0">
                <a:latin typeface="Arial" panose="020B0604020202020204" pitchFamily="34" charset="0"/>
                <a:ea typeface="Times New Roman" panose="02020603050405020304" pitchFamily="18" charset="0"/>
                <a:cs typeface="Arial" panose="020B0604020202020204" pitchFamily="34" charset="0"/>
              </a:rPr>
              <a:t>Impacts of caring on well-being</a:t>
            </a:r>
          </a:p>
          <a:p>
            <a:r>
              <a:rPr lang="en-GB" sz="2200" dirty="0">
                <a:latin typeface="Arial" panose="020B0604020202020204" pitchFamily="34" charset="0"/>
                <a:ea typeface="Times New Roman" panose="02020603050405020304" pitchFamily="18" charset="0"/>
                <a:cs typeface="Arial" panose="020B0604020202020204" pitchFamily="34" charset="0"/>
              </a:rPr>
              <a:t>How they feel about their caring role </a:t>
            </a:r>
          </a:p>
          <a:p>
            <a:r>
              <a:rPr lang="en-GB" sz="2200" dirty="0">
                <a:latin typeface="Arial" panose="020B0604020202020204" pitchFamily="34" charset="0"/>
                <a:ea typeface="Times New Roman" panose="02020603050405020304" pitchFamily="18" charset="0"/>
                <a:cs typeface="Arial" panose="020B0604020202020204" pitchFamily="34" charset="0"/>
              </a:rPr>
              <a:t>Wider information, assistance and advice</a:t>
            </a:r>
          </a:p>
          <a:p>
            <a:endParaRPr lang="en-GB" sz="2200" dirty="0">
              <a:ea typeface="Times New Roman" panose="02020603050405020304" pitchFamily="18" charset="0"/>
              <a:cs typeface="Helvetica" panose="020B0604020202020204" pitchFamily="34" charset="0"/>
            </a:endParaRPr>
          </a:p>
          <a:p>
            <a:endParaRPr lang="en-GB" sz="2200" dirty="0">
              <a:ea typeface="Times New Roman" panose="02020603050405020304" pitchFamily="18" charset="0"/>
              <a:cs typeface="Helvetica" panose="020B0604020202020204" pitchFamily="34" charset="0"/>
            </a:endParaRPr>
          </a:p>
          <a:p>
            <a:endParaRPr lang="en-GB" sz="2200" dirty="0"/>
          </a:p>
        </p:txBody>
      </p:sp>
    </p:spTree>
    <p:extLst>
      <p:ext uri="{BB962C8B-B14F-4D97-AF65-F5344CB8AC3E}">
        <p14:creationId xmlns:p14="http://schemas.microsoft.com/office/powerpoint/2010/main" val="1487939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7C570-0BF0-4718-A35F-8072D98062F8}"/>
              </a:ext>
            </a:extLst>
          </p:cNvPr>
          <p:cNvSpPr>
            <a:spLocks noGrp="1"/>
          </p:cNvSpPr>
          <p:nvPr>
            <p:ph type="title"/>
          </p:nvPr>
        </p:nvSpPr>
        <p:spPr/>
        <p:txBody>
          <a:bodyPr>
            <a:normAutofit fontScale="90000"/>
          </a:bodyPr>
          <a:lstStyle/>
          <a:p>
            <a:r>
              <a:rPr lang="cy-GB" dirty="0"/>
              <a:t>Dogfen asesu – Gofalwyr ifanc (parhad)</a:t>
            </a:r>
            <a:br>
              <a:rPr lang="cy-GB" dirty="0"/>
            </a:br>
            <a:endParaRPr lang="en-GB" dirty="0"/>
          </a:p>
        </p:txBody>
      </p:sp>
      <p:sp>
        <p:nvSpPr>
          <p:cNvPr id="3" name="Text Placeholder 2">
            <a:extLst>
              <a:ext uri="{FF2B5EF4-FFF2-40B4-BE49-F238E27FC236}">
                <a16:creationId xmlns:a16="http://schemas.microsoft.com/office/drawing/2014/main" id="{4FBF40C6-0DEF-456B-AED0-B1BE4D51EB99}"/>
              </a:ext>
            </a:extLst>
          </p:cNvPr>
          <p:cNvSpPr>
            <a:spLocks noGrp="1"/>
          </p:cNvSpPr>
          <p:nvPr>
            <p:ph type="body" sz="quarter" idx="10"/>
          </p:nvPr>
        </p:nvSpPr>
        <p:spPr>
          <a:xfrm>
            <a:off x="4862513" y="365126"/>
            <a:ext cx="4125076" cy="1031284"/>
          </a:xfrm>
        </p:spPr>
        <p:txBody>
          <a:bodyPr/>
          <a:lstStyle/>
          <a:p>
            <a:r>
              <a:rPr lang="en-GB" sz="2500" dirty="0"/>
              <a:t>Assessment document – Young people (cont’d)</a:t>
            </a:r>
          </a:p>
          <a:p>
            <a:endParaRPr lang="cy-GB" sz="2500" dirty="0"/>
          </a:p>
        </p:txBody>
      </p:sp>
      <p:sp>
        <p:nvSpPr>
          <p:cNvPr id="4" name="Text Placeholder 3">
            <a:extLst>
              <a:ext uri="{FF2B5EF4-FFF2-40B4-BE49-F238E27FC236}">
                <a16:creationId xmlns:a16="http://schemas.microsoft.com/office/drawing/2014/main" id="{BFFA31C3-97DC-4EFC-94BF-3BBE3AF093C4}"/>
              </a:ext>
            </a:extLst>
          </p:cNvPr>
          <p:cNvSpPr>
            <a:spLocks noGrp="1"/>
          </p:cNvSpPr>
          <p:nvPr>
            <p:ph type="body" sz="quarter" idx="11"/>
          </p:nvPr>
        </p:nvSpPr>
        <p:spPr/>
        <p:txBody>
          <a:bodyPr>
            <a:normAutofit fontScale="92500" lnSpcReduction="20000"/>
          </a:bodyPr>
          <a:lstStyle/>
          <a:p>
            <a:pPr lvl="0"/>
            <a:r>
              <a:rPr lang="cy-GB" dirty="0">
                <a:latin typeface="Arial" panose="020B0604020202020204" pitchFamily="34" charset="0"/>
                <a:cs typeface="Arial" panose="020B0604020202020204" pitchFamily="34" charset="0"/>
              </a:rPr>
              <a:t>Cryfderau, diddordebau hobïau a chysylltiadau</a:t>
            </a:r>
          </a:p>
          <a:p>
            <a:pPr lvl="0"/>
            <a:r>
              <a:rPr lang="cy-GB" dirty="0">
                <a:latin typeface="Arial" panose="020B0604020202020204" pitchFamily="34" charset="0"/>
                <a:cs typeface="Arial" panose="020B0604020202020204" pitchFamily="34" charset="0"/>
              </a:rPr>
              <a:t>Dulliau positif o ddelio gyda risg</a:t>
            </a:r>
          </a:p>
          <a:p>
            <a:r>
              <a:rPr lang="cy-GB" dirty="0">
                <a:latin typeface="Arial" panose="020B0604020202020204" pitchFamily="34" charset="0"/>
                <a:cs typeface="Arial" panose="020B0604020202020204" pitchFamily="34" charset="0"/>
              </a:rPr>
              <a:t>Casgliad/datganiad yr ymarferydd</a:t>
            </a:r>
          </a:p>
          <a:p>
            <a:r>
              <a:rPr lang="cy-GB" dirty="0">
                <a:latin typeface="Arial" panose="020B0604020202020204" pitchFamily="34" charset="0"/>
                <a:cs typeface="Arial" panose="020B0604020202020204" pitchFamily="34" charset="0"/>
              </a:rPr>
              <a:t>A ydy’r plentyn angen gofal a chymorth  </a:t>
            </a:r>
          </a:p>
          <a:p>
            <a:pPr lvl="0"/>
            <a:r>
              <a:rPr lang="cy-GB" dirty="0">
                <a:latin typeface="Arial" panose="020B0604020202020204" pitchFamily="34" charset="0"/>
                <a:cs typeface="Arial" panose="020B0604020202020204" pitchFamily="34" charset="0"/>
              </a:rPr>
              <a:t>Yr hyn fydd yn digwydd nesaf</a:t>
            </a:r>
          </a:p>
          <a:p>
            <a:r>
              <a:rPr lang="cy-GB" dirty="0">
                <a:latin typeface="Arial" panose="020B0604020202020204" pitchFamily="34" charset="0"/>
                <a:cs typeface="Arial" panose="020B0604020202020204" pitchFamily="34" charset="0"/>
              </a:rPr>
              <a:t>Llofnod yr ymarferydd a'r gofalwr </a:t>
            </a:r>
            <a:endParaRPr lang="en-GB" dirty="0">
              <a:latin typeface="Arial" panose="020B0604020202020204" pitchFamily="34" charset="0"/>
              <a:cs typeface="Arial" panose="020B0604020202020204" pitchFamily="34" charset="0"/>
            </a:endParaRPr>
          </a:p>
          <a:p>
            <a:endParaRPr lang="en-GB" dirty="0"/>
          </a:p>
        </p:txBody>
      </p:sp>
      <p:sp>
        <p:nvSpPr>
          <p:cNvPr id="5" name="Text Placeholder 4">
            <a:extLst>
              <a:ext uri="{FF2B5EF4-FFF2-40B4-BE49-F238E27FC236}">
                <a16:creationId xmlns:a16="http://schemas.microsoft.com/office/drawing/2014/main" id="{D4919C93-716B-450A-85F9-516357738B17}"/>
              </a:ext>
            </a:extLst>
          </p:cNvPr>
          <p:cNvSpPr>
            <a:spLocks noGrp="1"/>
          </p:cNvSpPr>
          <p:nvPr>
            <p:ph type="body" sz="quarter" idx="12"/>
          </p:nvPr>
        </p:nvSpPr>
        <p:spPr/>
        <p:txBody>
          <a:bodyPr>
            <a:normAutofit fontScale="92500" lnSpcReduction="10000"/>
          </a:bodyPr>
          <a:lstStyle/>
          <a:p>
            <a:r>
              <a:rPr lang="en-GB" dirty="0">
                <a:latin typeface="Arial" panose="020B0604020202020204" pitchFamily="34" charset="0"/>
                <a:ea typeface="Times New Roman" panose="02020603050405020304" pitchFamily="18" charset="0"/>
                <a:cs typeface="Arial" panose="020B0604020202020204" pitchFamily="34" charset="0"/>
              </a:rPr>
              <a:t>Strengths, interests, hobbies and relationships</a:t>
            </a:r>
          </a:p>
          <a:p>
            <a:r>
              <a:rPr lang="en-GB" dirty="0">
                <a:latin typeface="Arial" panose="020B0604020202020204" pitchFamily="34" charset="0"/>
                <a:ea typeface="Times New Roman" panose="02020603050405020304" pitchFamily="18" charset="0"/>
                <a:cs typeface="Arial" panose="020B0604020202020204" pitchFamily="34" charset="0"/>
              </a:rPr>
              <a:t>Positive approaches to risk</a:t>
            </a:r>
          </a:p>
          <a:p>
            <a:r>
              <a:rPr lang="en-GB" dirty="0">
                <a:latin typeface="Arial" panose="020B0604020202020204" pitchFamily="34" charset="0"/>
                <a:ea typeface="Times New Roman" panose="02020603050405020304" pitchFamily="18" charset="0"/>
                <a:cs typeface="Arial" panose="020B0604020202020204" pitchFamily="34" charset="0"/>
              </a:rPr>
              <a:t>Conclusion/practitioner statement</a:t>
            </a:r>
          </a:p>
          <a:p>
            <a:r>
              <a:rPr lang="en-GB" dirty="0">
                <a:latin typeface="Arial" panose="020B0604020202020204" pitchFamily="34" charset="0"/>
                <a:ea typeface="Times New Roman" panose="02020603050405020304" pitchFamily="18" charset="0"/>
                <a:cs typeface="Arial" panose="020B0604020202020204" pitchFamily="34" charset="0"/>
              </a:rPr>
              <a:t>If the child is in need of care and support.</a:t>
            </a:r>
            <a:endParaRPr lang="en-GB"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r>
              <a:rPr lang="en-GB" dirty="0">
                <a:latin typeface="Arial" panose="020B0604020202020204" pitchFamily="34" charset="0"/>
                <a:ea typeface="Times New Roman" panose="02020603050405020304" pitchFamily="18" charset="0"/>
                <a:cs typeface="Arial" panose="020B0604020202020204" pitchFamily="34" charset="0"/>
              </a:rPr>
              <a:t>What's happening next</a:t>
            </a:r>
          </a:p>
          <a:p>
            <a:r>
              <a:rPr lang="en-GB" dirty="0">
                <a:latin typeface="Arial" panose="020B0604020202020204" pitchFamily="34" charset="0"/>
                <a:ea typeface="Times New Roman" panose="02020603050405020304" pitchFamily="18" charset="0"/>
                <a:cs typeface="Arial" panose="020B0604020202020204" pitchFamily="34" charset="0"/>
              </a:rPr>
              <a:t>Practitioner and carer signature</a:t>
            </a: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2166432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1E5EA-ED26-4AB8-8BF6-E8A4F9AB623D}"/>
              </a:ext>
            </a:extLst>
          </p:cNvPr>
          <p:cNvSpPr>
            <a:spLocks noGrp="1"/>
          </p:cNvSpPr>
          <p:nvPr>
            <p:ph type="title"/>
          </p:nvPr>
        </p:nvSpPr>
        <p:spPr/>
        <p:txBody>
          <a:bodyPr/>
          <a:lstStyle/>
          <a:p>
            <a:r>
              <a:rPr lang="cy-GB" dirty="0"/>
              <a:t>Asesiadau cymesur</a:t>
            </a:r>
            <a:br>
              <a:rPr lang="cy-GB" dirty="0"/>
            </a:br>
            <a:endParaRPr lang="en-GB" dirty="0"/>
          </a:p>
        </p:txBody>
      </p:sp>
      <p:sp>
        <p:nvSpPr>
          <p:cNvPr id="3" name="Text Placeholder 2">
            <a:extLst>
              <a:ext uri="{FF2B5EF4-FFF2-40B4-BE49-F238E27FC236}">
                <a16:creationId xmlns:a16="http://schemas.microsoft.com/office/drawing/2014/main" id="{4EA0EF6B-FC8A-4017-958F-4D731905CDA4}"/>
              </a:ext>
            </a:extLst>
          </p:cNvPr>
          <p:cNvSpPr>
            <a:spLocks noGrp="1"/>
          </p:cNvSpPr>
          <p:nvPr>
            <p:ph type="body" sz="quarter" idx="10"/>
          </p:nvPr>
        </p:nvSpPr>
        <p:spPr>
          <a:xfrm>
            <a:off x="4862513" y="365126"/>
            <a:ext cx="3292442" cy="1031284"/>
          </a:xfrm>
        </p:spPr>
        <p:txBody>
          <a:bodyPr/>
          <a:lstStyle/>
          <a:p>
            <a:r>
              <a:rPr lang="en-GB" dirty="0"/>
              <a:t>Proportionate assessments</a:t>
            </a:r>
          </a:p>
          <a:p>
            <a:endParaRPr lang="cy-GB" dirty="0"/>
          </a:p>
        </p:txBody>
      </p:sp>
      <p:sp>
        <p:nvSpPr>
          <p:cNvPr id="4" name="Text Placeholder 3">
            <a:extLst>
              <a:ext uri="{FF2B5EF4-FFF2-40B4-BE49-F238E27FC236}">
                <a16:creationId xmlns:a16="http://schemas.microsoft.com/office/drawing/2014/main" id="{3C9D16DD-CACA-4311-8EB5-4ACA9AA4C591}"/>
              </a:ext>
            </a:extLst>
          </p:cNvPr>
          <p:cNvSpPr>
            <a:spLocks noGrp="1"/>
          </p:cNvSpPr>
          <p:nvPr>
            <p:ph type="body" sz="quarter" idx="11"/>
          </p:nvPr>
        </p:nvSpPr>
        <p:spPr/>
        <p:txBody>
          <a:bodyPr>
            <a:normAutofit fontScale="85000" lnSpcReduction="20000"/>
          </a:bodyPr>
          <a:lstStyle/>
          <a:p>
            <a:pPr marL="0" indent="0">
              <a:lnSpc>
                <a:spcPct val="120000"/>
              </a:lnSpc>
              <a:spcBef>
                <a:spcPts val="0"/>
              </a:spcBef>
              <a:buNone/>
            </a:pPr>
            <a:r>
              <a:rPr lang="cy-GB" dirty="0">
                <a:latin typeface="Arial" panose="020B0604020202020204" pitchFamily="34" charset="0"/>
                <a:cs typeface="Arial" panose="020B0604020202020204" pitchFamily="34" charset="0"/>
              </a:rPr>
              <a:t>Dylai asesiad fod yn briodol a chymesur</a:t>
            </a:r>
            <a:r>
              <a:rPr lang="en-GB" dirty="0">
                <a:latin typeface="Arial" panose="020B0604020202020204" pitchFamily="34" charset="0"/>
                <a:cs typeface="Arial" panose="020B0604020202020204" pitchFamily="34" charset="0"/>
              </a:rPr>
              <a:t>:</a:t>
            </a:r>
          </a:p>
          <a:p>
            <a:pPr marL="0" indent="0">
              <a:lnSpc>
                <a:spcPct val="120000"/>
              </a:lnSpc>
              <a:spcBef>
                <a:spcPts val="0"/>
              </a:spcBef>
              <a:buNone/>
            </a:pPr>
            <a:endParaRPr lang="en-GB" dirty="0">
              <a:latin typeface="Arial" panose="020B0604020202020204" pitchFamily="34" charset="0"/>
              <a:cs typeface="Arial" panose="020B0604020202020204" pitchFamily="34" charset="0"/>
            </a:endParaRPr>
          </a:p>
          <a:p>
            <a:pPr>
              <a:lnSpc>
                <a:spcPct val="120000"/>
              </a:lnSpc>
              <a:spcBef>
                <a:spcPts val="0"/>
              </a:spcBef>
            </a:pPr>
            <a:r>
              <a:rPr lang="cy-GB" dirty="0">
                <a:latin typeface="Arial" panose="020B0604020202020204" pitchFamily="34" charset="0"/>
                <a:cs typeface="Arial" panose="020B0604020202020204" pitchFamily="34" charset="0"/>
              </a:rPr>
              <a:t>Diwallu anghenion cyfathrebu a diwylliannol y person</a:t>
            </a:r>
          </a:p>
          <a:p>
            <a:pPr>
              <a:lnSpc>
                <a:spcPct val="120000"/>
              </a:lnSpc>
              <a:spcBef>
                <a:spcPts val="0"/>
              </a:spcBef>
            </a:pPr>
            <a:r>
              <a:rPr lang="cy-GB" dirty="0">
                <a:latin typeface="Arial" panose="020B0604020202020204" pitchFamily="34" charset="0"/>
                <a:cs typeface="Arial" panose="020B0604020202020204" pitchFamily="34" charset="0"/>
              </a:rPr>
              <a:t>Ystyried yn llawn yr asedau a’r rhwystrau a ddynodwyd yn ystod y sgwrs</a:t>
            </a:r>
          </a:p>
          <a:p>
            <a:pPr lvl="0">
              <a:lnSpc>
                <a:spcPct val="120000"/>
              </a:lnSpc>
              <a:spcBef>
                <a:spcPts val="0"/>
              </a:spcBef>
            </a:pPr>
            <a:r>
              <a:rPr lang="cy-GB" dirty="0">
                <a:latin typeface="Arial" panose="020B0604020202020204" pitchFamily="34" charset="0"/>
                <a:cs typeface="Arial" panose="020B0604020202020204" pitchFamily="34" charset="0"/>
              </a:rPr>
              <a:t>Siarad gyda gofalwyr ar wahân </a:t>
            </a:r>
          </a:p>
          <a:p>
            <a:pPr>
              <a:lnSpc>
                <a:spcPct val="120000"/>
              </a:lnSpc>
              <a:spcBef>
                <a:spcPts val="0"/>
              </a:spcBef>
            </a:pPr>
            <a:r>
              <a:rPr lang="cy-GB" dirty="0">
                <a:latin typeface="Arial" panose="020B0604020202020204" pitchFamily="34" charset="0"/>
                <a:cs typeface="Arial" panose="020B0604020202020204" pitchFamily="34" charset="0"/>
              </a:rPr>
              <a:t>Asesiadau cyfunol </a:t>
            </a:r>
          </a:p>
          <a:p>
            <a:endParaRPr lang="en-GB" dirty="0"/>
          </a:p>
        </p:txBody>
      </p:sp>
      <p:sp>
        <p:nvSpPr>
          <p:cNvPr id="5" name="Text Placeholder 4">
            <a:extLst>
              <a:ext uri="{FF2B5EF4-FFF2-40B4-BE49-F238E27FC236}">
                <a16:creationId xmlns:a16="http://schemas.microsoft.com/office/drawing/2014/main" id="{EA7C92D6-F960-4B59-90C8-2C44DA3DAC8F}"/>
              </a:ext>
            </a:extLst>
          </p:cNvPr>
          <p:cNvSpPr>
            <a:spLocks noGrp="1"/>
          </p:cNvSpPr>
          <p:nvPr>
            <p:ph type="body" sz="quarter" idx="12"/>
          </p:nvPr>
        </p:nvSpPr>
        <p:spPr>
          <a:xfrm>
            <a:off x="4862513" y="1656638"/>
            <a:ext cx="3982907" cy="3851275"/>
          </a:xfrm>
        </p:spPr>
        <p:txBody>
          <a:bodyPr>
            <a:normAutofit fontScale="92500" lnSpcReduction="10000"/>
          </a:bodyPr>
          <a:lstStyle/>
          <a:p>
            <a:pPr marL="0" indent="0">
              <a:lnSpc>
                <a:spcPct val="110000"/>
              </a:lnSpc>
              <a:spcBef>
                <a:spcPts val="0"/>
              </a:spcBef>
              <a:buNone/>
            </a:pPr>
            <a:r>
              <a:rPr lang="en-GB" dirty="0">
                <a:latin typeface="Arial" panose="020B0604020202020204" pitchFamily="34" charset="0"/>
                <a:cs typeface="Arial" panose="020B0604020202020204" pitchFamily="34" charset="0"/>
              </a:rPr>
              <a:t>Assessment should be appropriate and proportionate:</a:t>
            </a:r>
          </a:p>
          <a:p>
            <a:pPr marL="0" indent="0">
              <a:lnSpc>
                <a:spcPct val="110000"/>
              </a:lnSpc>
              <a:spcBef>
                <a:spcPts val="0"/>
              </a:spcBef>
              <a:buNone/>
            </a:pPr>
            <a:endParaRPr lang="en-GB" dirty="0">
              <a:latin typeface="Arial" panose="020B0604020202020204" pitchFamily="34" charset="0"/>
              <a:cs typeface="Arial" panose="020B0604020202020204" pitchFamily="34" charset="0"/>
            </a:endParaRPr>
          </a:p>
          <a:p>
            <a:pPr>
              <a:lnSpc>
                <a:spcPct val="110000"/>
              </a:lnSpc>
              <a:spcBef>
                <a:spcPts val="0"/>
              </a:spcBef>
            </a:pPr>
            <a:r>
              <a:rPr lang="en-GB" dirty="0">
                <a:latin typeface="Arial" panose="020B0604020202020204" pitchFamily="34" charset="0"/>
                <a:cs typeface="Arial" panose="020B0604020202020204" pitchFamily="34" charset="0"/>
              </a:rPr>
              <a:t>Meet the person’s communication and cultural needs</a:t>
            </a:r>
          </a:p>
          <a:p>
            <a:pPr>
              <a:lnSpc>
                <a:spcPct val="110000"/>
              </a:lnSpc>
              <a:spcBef>
                <a:spcPts val="0"/>
              </a:spcBef>
            </a:pPr>
            <a:r>
              <a:rPr lang="en-GB" dirty="0">
                <a:latin typeface="Arial" panose="020B0604020202020204" pitchFamily="34" charset="0"/>
                <a:cs typeface="Arial" panose="020B0604020202020204" pitchFamily="34" charset="0"/>
              </a:rPr>
              <a:t>Consider the assets and barriers identified during the conversation</a:t>
            </a:r>
          </a:p>
          <a:p>
            <a:pPr>
              <a:lnSpc>
                <a:spcPct val="110000"/>
              </a:lnSpc>
              <a:spcBef>
                <a:spcPts val="0"/>
              </a:spcBef>
            </a:pPr>
            <a:r>
              <a:rPr lang="en-GB" dirty="0">
                <a:latin typeface="Arial" panose="020B0604020202020204" pitchFamily="34" charset="0"/>
                <a:cs typeface="Arial" panose="020B0604020202020204" pitchFamily="34" charset="0"/>
              </a:rPr>
              <a:t>Talk to carers separately</a:t>
            </a:r>
          </a:p>
          <a:p>
            <a:pPr>
              <a:lnSpc>
                <a:spcPct val="110000"/>
              </a:lnSpc>
              <a:spcBef>
                <a:spcPts val="0"/>
              </a:spcBef>
            </a:pPr>
            <a:r>
              <a:rPr lang="en-GB" dirty="0">
                <a:latin typeface="Arial" panose="020B0604020202020204" pitchFamily="34" charset="0"/>
                <a:cs typeface="Arial" panose="020B0604020202020204" pitchFamily="34" charset="0"/>
              </a:rPr>
              <a:t>Combined assessments</a:t>
            </a:r>
          </a:p>
          <a:p>
            <a:endParaRPr lang="en-GB" dirty="0"/>
          </a:p>
        </p:txBody>
      </p:sp>
    </p:spTree>
    <p:extLst>
      <p:ext uri="{BB962C8B-B14F-4D97-AF65-F5344CB8AC3E}">
        <p14:creationId xmlns:p14="http://schemas.microsoft.com/office/powerpoint/2010/main" val="35147871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49A9-4C5F-471E-9686-99657BAF5D8B}"/>
              </a:ext>
            </a:extLst>
          </p:cNvPr>
          <p:cNvSpPr>
            <a:spLocks noGrp="1"/>
          </p:cNvSpPr>
          <p:nvPr>
            <p:ph type="title"/>
          </p:nvPr>
        </p:nvSpPr>
        <p:spPr>
          <a:xfrm>
            <a:off x="623888" y="390607"/>
            <a:ext cx="4384530" cy="913538"/>
          </a:xfrm>
        </p:spPr>
        <p:txBody>
          <a:bodyPr/>
          <a:lstStyle/>
          <a:p>
            <a:r>
              <a:rPr lang="en-GB" dirty="0"/>
              <a:t>Deall canlyniadau</a:t>
            </a:r>
          </a:p>
        </p:txBody>
      </p:sp>
      <p:graphicFrame>
        <p:nvGraphicFramePr>
          <p:cNvPr id="5" name="Table 4">
            <a:extLst>
              <a:ext uri="{FF2B5EF4-FFF2-40B4-BE49-F238E27FC236}">
                <a16:creationId xmlns:a16="http://schemas.microsoft.com/office/drawing/2014/main" id="{95936569-6DC5-4003-9B3E-2B309FAE4495}"/>
              </a:ext>
            </a:extLst>
          </p:cNvPr>
          <p:cNvGraphicFramePr>
            <a:graphicFrameLocks noGrp="1"/>
          </p:cNvGraphicFramePr>
          <p:nvPr>
            <p:extLst>
              <p:ext uri="{D42A27DB-BD31-4B8C-83A1-F6EECF244321}">
                <p14:modId xmlns:p14="http://schemas.microsoft.com/office/powerpoint/2010/main" val="3030245021"/>
              </p:ext>
            </p:extLst>
          </p:nvPr>
        </p:nvGraphicFramePr>
        <p:xfrm>
          <a:off x="507328" y="1253344"/>
          <a:ext cx="7637319" cy="4468861"/>
        </p:xfrm>
        <a:graphic>
          <a:graphicData uri="http://schemas.openxmlformats.org/drawingml/2006/table">
            <a:tbl>
              <a:tblPr firstRow="1" bandRow="1">
                <a:tableStyleId>{5C22544A-7EE6-4342-B048-85BDC9FD1C3A}</a:tableStyleId>
              </a:tblPr>
              <a:tblGrid>
                <a:gridCol w="1257300">
                  <a:extLst>
                    <a:ext uri="{9D8B030D-6E8A-4147-A177-3AD203B41FA5}">
                      <a16:colId xmlns:a16="http://schemas.microsoft.com/office/drawing/2014/main" val="3522390597"/>
                    </a:ext>
                  </a:extLst>
                </a:gridCol>
                <a:gridCol w="2126673">
                  <a:extLst>
                    <a:ext uri="{9D8B030D-6E8A-4147-A177-3AD203B41FA5}">
                      <a16:colId xmlns:a16="http://schemas.microsoft.com/office/drawing/2014/main" val="1242510659"/>
                    </a:ext>
                  </a:extLst>
                </a:gridCol>
                <a:gridCol w="2126673">
                  <a:extLst>
                    <a:ext uri="{9D8B030D-6E8A-4147-A177-3AD203B41FA5}">
                      <a16:colId xmlns:a16="http://schemas.microsoft.com/office/drawing/2014/main" val="1613646369"/>
                    </a:ext>
                  </a:extLst>
                </a:gridCol>
                <a:gridCol w="2126673">
                  <a:extLst>
                    <a:ext uri="{9D8B030D-6E8A-4147-A177-3AD203B41FA5}">
                      <a16:colId xmlns:a16="http://schemas.microsoft.com/office/drawing/2014/main" val="1298550378"/>
                    </a:ext>
                  </a:extLst>
                </a:gridCol>
              </a:tblGrid>
              <a:tr h="658861">
                <a:tc>
                  <a:txBody>
                    <a:bodyPr/>
                    <a:lstStyle/>
                    <a:p>
                      <a:endParaRPr lang="en-GB" sz="1200" dirty="0"/>
                    </a:p>
                  </a:txBody>
                  <a:tcPr/>
                </a:tc>
                <a:tc>
                  <a:txBody>
                    <a:bodyPr/>
                    <a:lstStyle/>
                    <a:p>
                      <a:r>
                        <a:rPr lang="en-GB" sz="1400" dirty="0">
                          <a:latin typeface="Arial" panose="020B0604020202020204" pitchFamily="34" charset="0"/>
                          <a:cs typeface="Arial" panose="020B0604020202020204" pitchFamily="34" charset="0"/>
                        </a:rPr>
                        <a:t>Parthau</a:t>
                      </a:r>
                    </a:p>
                  </a:txBody>
                  <a:tcPr/>
                </a:tc>
                <a:tc>
                  <a:txBody>
                    <a:bodyPr/>
                    <a:lstStyle/>
                    <a:p>
                      <a:r>
                        <a:rPr lang="en-GB" sz="1400" dirty="0">
                          <a:latin typeface="Arial" panose="020B0604020202020204" pitchFamily="34" charset="0"/>
                          <a:cs typeface="Arial" panose="020B0604020202020204" pitchFamily="34" charset="0"/>
                        </a:rPr>
                        <a:t>Canlyniadau personol</a:t>
                      </a:r>
                    </a:p>
                  </a:txBody>
                  <a:tcPr/>
                </a:tc>
                <a:tc>
                  <a:txBody>
                    <a:bodyPr/>
                    <a:lstStyle/>
                    <a:p>
                      <a:r>
                        <a:rPr lang="en-GB" sz="1400" dirty="0">
                          <a:latin typeface="Arial" panose="020B0604020202020204" pitchFamily="34" charset="0"/>
                          <a:cs typeface="Arial" panose="020B0604020202020204" pitchFamily="34" charset="0"/>
                        </a:rPr>
                        <a:t>Cysylltiad â model cymorth y gofalwr</a:t>
                      </a:r>
                    </a:p>
                  </a:txBody>
                  <a:tcPr/>
                </a:tc>
                <a:extLst>
                  <a:ext uri="{0D108BD9-81ED-4DB2-BD59-A6C34878D82A}">
                    <a16:rowId xmlns:a16="http://schemas.microsoft.com/office/drawing/2014/main" val="836950216"/>
                  </a:ext>
                </a:extLst>
              </a:tr>
              <a:tr h="1693349">
                <a:tc>
                  <a:txBody>
                    <a:bodyPr/>
                    <a:lstStyle/>
                    <a:p>
                      <a:r>
                        <a:rPr lang="en-GB" sz="1400" dirty="0">
                          <a:latin typeface="Arial" panose="020B0604020202020204" pitchFamily="34" charset="0"/>
                          <a:cs typeface="Arial" panose="020B0604020202020204" pitchFamily="34" charset="0"/>
                        </a:rPr>
                        <a:t>Oedolyn o ofalwr</a:t>
                      </a:r>
                    </a:p>
                  </a:txBody>
                  <a:tcPr/>
                </a:tc>
                <a:tc>
                  <a:txBody>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Cymryd rhan mewn gwaith</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Iechyd corfforol, meddyliol ac emosiynol</a:t>
                      </a:r>
                    </a:p>
                  </a:txBody>
                  <a:tcPr/>
                </a:tc>
                <a:tc>
                  <a:txBody>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Dw i am barhau i weithio mewn cyflogaeth â thâl</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Dw i am allu cynorthwyo fy ngŵr i symud o gwmpas ein t</a:t>
                      </a:r>
                      <a:r>
                        <a:rPr lang="cy-GB" sz="1400" dirty="0">
                          <a:latin typeface="Arial" panose="020B0604020202020204" pitchFamily="34" charset="0"/>
                          <a:cs typeface="Arial" panose="020B0604020202020204" pitchFamily="34" charset="0"/>
                        </a:rPr>
                        <a:t>ŷ heb anafu fy nghefn</a:t>
                      </a:r>
                      <a:endParaRPr lang="en-GB" sz="14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Cymorth i gael rolau a hunaniaethau eraill ar ôl bod yn ofalwr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Cymorth i reoli’r cyflwr a’r symptomau</a:t>
                      </a:r>
                    </a:p>
                  </a:txBody>
                  <a:tcPr/>
                </a:tc>
                <a:extLst>
                  <a:ext uri="{0D108BD9-81ED-4DB2-BD59-A6C34878D82A}">
                    <a16:rowId xmlns:a16="http://schemas.microsoft.com/office/drawing/2014/main" val="148233983"/>
                  </a:ext>
                </a:extLst>
              </a:tr>
              <a:tr h="1894255">
                <a:tc>
                  <a:txBody>
                    <a:bodyPr/>
                    <a:lstStyle/>
                    <a:p>
                      <a:r>
                        <a:rPr lang="en-GB" sz="1400" dirty="0">
                          <a:latin typeface="Arial" panose="020B0604020202020204" pitchFamily="34" charset="0"/>
                          <a:cs typeface="Arial" panose="020B0604020202020204" pitchFamily="34" charset="0"/>
                        </a:rPr>
                        <a:t>Gofalwr ifanc</a:t>
                      </a:r>
                    </a:p>
                  </a:txBody>
                  <a:tcPr/>
                </a:tc>
                <a:tc>
                  <a:txBody>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Addysg, hyfforddiant a hamdden</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Cysylltiadau domestig, teuluol a phersonol</a:t>
                      </a:r>
                    </a:p>
                  </a:txBody>
                  <a:tcPr/>
                </a:tc>
                <a:tc>
                  <a:txBody>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Dw i am fynd i fy nosbarth dawnsio gyda fy ffrindiau bob wythnos</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Dw i am fwynhau gwneud pethau hwyliog gyda fy mam nid dim ond gofalu amdani hi</a:t>
                      </a:r>
                    </a:p>
                  </a:txBody>
                  <a:tcPr/>
                </a:tc>
                <a:tc>
                  <a:txBody>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Cynorthwyo’r mynediad i’r gymuned</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Cymorth i gael perthynas bositif gyda derbynnydd y gofal</a:t>
                      </a:r>
                    </a:p>
                  </a:txBody>
                  <a:tcPr/>
                </a:tc>
                <a:extLst>
                  <a:ext uri="{0D108BD9-81ED-4DB2-BD59-A6C34878D82A}">
                    <a16:rowId xmlns:a16="http://schemas.microsoft.com/office/drawing/2014/main" val="3632246228"/>
                  </a:ext>
                </a:extLst>
              </a:tr>
            </a:tbl>
          </a:graphicData>
        </a:graphic>
      </p:graphicFrame>
    </p:spTree>
    <p:extLst>
      <p:ext uri="{BB962C8B-B14F-4D97-AF65-F5344CB8AC3E}">
        <p14:creationId xmlns:p14="http://schemas.microsoft.com/office/powerpoint/2010/main" val="24927212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49A9-4C5F-471E-9686-99657BAF5D8B}"/>
              </a:ext>
            </a:extLst>
          </p:cNvPr>
          <p:cNvSpPr>
            <a:spLocks noGrp="1"/>
          </p:cNvSpPr>
          <p:nvPr>
            <p:ph type="title"/>
          </p:nvPr>
        </p:nvSpPr>
        <p:spPr>
          <a:xfrm>
            <a:off x="623888" y="390607"/>
            <a:ext cx="4384530" cy="913538"/>
          </a:xfrm>
        </p:spPr>
        <p:txBody>
          <a:bodyPr/>
          <a:lstStyle/>
          <a:p>
            <a:r>
              <a:rPr lang="en-GB" dirty="0"/>
              <a:t>Understanding outcomes</a:t>
            </a:r>
          </a:p>
        </p:txBody>
      </p:sp>
      <p:graphicFrame>
        <p:nvGraphicFramePr>
          <p:cNvPr id="5" name="Table 4">
            <a:extLst>
              <a:ext uri="{FF2B5EF4-FFF2-40B4-BE49-F238E27FC236}">
                <a16:creationId xmlns:a16="http://schemas.microsoft.com/office/drawing/2014/main" id="{95936569-6DC5-4003-9B3E-2B309FAE4495}"/>
              </a:ext>
            </a:extLst>
          </p:cNvPr>
          <p:cNvGraphicFramePr>
            <a:graphicFrameLocks noGrp="1"/>
          </p:cNvGraphicFramePr>
          <p:nvPr>
            <p:extLst>
              <p:ext uri="{D42A27DB-BD31-4B8C-83A1-F6EECF244321}">
                <p14:modId xmlns:p14="http://schemas.microsoft.com/office/powerpoint/2010/main" val="1224552533"/>
              </p:ext>
            </p:extLst>
          </p:nvPr>
        </p:nvGraphicFramePr>
        <p:xfrm>
          <a:off x="779318" y="1667162"/>
          <a:ext cx="7637319" cy="4116039"/>
        </p:xfrm>
        <a:graphic>
          <a:graphicData uri="http://schemas.openxmlformats.org/drawingml/2006/table">
            <a:tbl>
              <a:tblPr firstRow="1" bandRow="1">
                <a:tableStyleId>{5C22544A-7EE6-4342-B048-85BDC9FD1C3A}</a:tableStyleId>
              </a:tblPr>
              <a:tblGrid>
                <a:gridCol w="1257300">
                  <a:extLst>
                    <a:ext uri="{9D8B030D-6E8A-4147-A177-3AD203B41FA5}">
                      <a16:colId xmlns:a16="http://schemas.microsoft.com/office/drawing/2014/main" val="3522390597"/>
                    </a:ext>
                  </a:extLst>
                </a:gridCol>
                <a:gridCol w="2126673">
                  <a:extLst>
                    <a:ext uri="{9D8B030D-6E8A-4147-A177-3AD203B41FA5}">
                      <a16:colId xmlns:a16="http://schemas.microsoft.com/office/drawing/2014/main" val="1242510659"/>
                    </a:ext>
                  </a:extLst>
                </a:gridCol>
                <a:gridCol w="2126673">
                  <a:extLst>
                    <a:ext uri="{9D8B030D-6E8A-4147-A177-3AD203B41FA5}">
                      <a16:colId xmlns:a16="http://schemas.microsoft.com/office/drawing/2014/main" val="1613646369"/>
                    </a:ext>
                  </a:extLst>
                </a:gridCol>
                <a:gridCol w="2126673">
                  <a:extLst>
                    <a:ext uri="{9D8B030D-6E8A-4147-A177-3AD203B41FA5}">
                      <a16:colId xmlns:a16="http://schemas.microsoft.com/office/drawing/2014/main" val="1298550378"/>
                    </a:ext>
                  </a:extLst>
                </a:gridCol>
              </a:tblGrid>
              <a:tr h="685860">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Well-being domains</a:t>
                      </a:r>
                    </a:p>
                  </a:txBody>
                  <a:tcPr/>
                </a:tc>
                <a:tc>
                  <a:txBody>
                    <a:bodyPr/>
                    <a:lstStyle/>
                    <a:p>
                      <a:r>
                        <a:rPr lang="en-GB" sz="1400" dirty="0">
                          <a:latin typeface="Arial" panose="020B0604020202020204" pitchFamily="34" charset="0"/>
                          <a:cs typeface="Arial" panose="020B0604020202020204" pitchFamily="34" charset="0"/>
                        </a:rPr>
                        <a:t>Personal outcomes</a:t>
                      </a:r>
                    </a:p>
                  </a:txBody>
                  <a:tcPr/>
                </a:tc>
                <a:tc>
                  <a:txBody>
                    <a:bodyPr/>
                    <a:lstStyle/>
                    <a:p>
                      <a:r>
                        <a:rPr lang="en-GB" sz="1400" dirty="0">
                          <a:latin typeface="Arial" panose="020B0604020202020204" pitchFamily="34" charset="0"/>
                          <a:cs typeface="Arial" panose="020B0604020202020204" pitchFamily="34" charset="0"/>
                        </a:rPr>
                        <a:t>Link to carer model of support</a:t>
                      </a:r>
                    </a:p>
                  </a:txBody>
                  <a:tcPr/>
                </a:tc>
                <a:extLst>
                  <a:ext uri="{0D108BD9-81ED-4DB2-BD59-A6C34878D82A}">
                    <a16:rowId xmlns:a16="http://schemas.microsoft.com/office/drawing/2014/main" val="836950216"/>
                  </a:ext>
                </a:extLst>
              </a:tr>
              <a:tr h="1845219">
                <a:tc>
                  <a:txBody>
                    <a:bodyPr/>
                    <a:lstStyle/>
                    <a:p>
                      <a:r>
                        <a:rPr lang="en-GB" sz="1400" dirty="0">
                          <a:latin typeface="Arial" panose="020B0604020202020204" pitchFamily="34" charset="0"/>
                          <a:cs typeface="Arial" panose="020B0604020202020204" pitchFamily="34" charset="0"/>
                        </a:rPr>
                        <a:t>Adult carer</a:t>
                      </a:r>
                    </a:p>
                  </a:txBody>
                  <a:tcPr/>
                </a:tc>
                <a:tc>
                  <a:txBody>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Participation in work</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Physical, mental and emotional health</a:t>
                      </a:r>
                    </a:p>
                  </a:txBody>
                  <a:tcPr/>
                </a:tc>
                <a:tc>
                  <a:txBody>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I want to continue to work in paid employment</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I want to be able to support my husband to move around our house without injuring my back</a:t>
                      </a:r>
                    </a:p>
                  </a:txBody>
                  <a:tcPr/>
                </a:tc>
                <a:tc>
                  <a:txBody>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Support to have other roles and identities past that of carer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Support to manage the condition and symptoms</a:t>
                      </a:r>
                    </a:p>
                  </a:txBody>
                  <a:tcPr/>
                </a:tc>
                <a:extLst>
                  <a:ext uri="{0D108BD9-81ED-4DB2-BD59-A6C34878D82A}">
                    <a16:rowId xmlns:a16="http://schemas.microsoft.com/office/drawing/2014/main" val="148233983"/>
                  </a:ext>
                </a:extLst>
              </a:tr>
              <a:tr h="1215422">
                <a:tc>
                  <a:txBody>
                    <a:bodyPr/>
                    <a:lstStyle/>
                    <a:p>
                      <a:r>
                        <a:rPr lang="en-GB" sz="1400" dirty="0">
                          <a:latin typeface="Arial" panose="020B0604020202020204" pitchFamily="34" charset="0"/>
                          <a:cs typeface="Arial" panose="020B0604020202020204" pitchFamily="34" charset="0"/>
                        </a:rPr>
                        <a:t>Young carer</a:t>
                      </a:r>
                    </a:p>
                  </a:txBody>
                  <a:tcPr/>
                </a:tc>
                <a:tc>
                  <a:txBody>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Education, training and recreation</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Domestic, family and personal relationships</a:t>
                      </a:r>
                    </a:p>
                  </a:txBody>
                  <a:tcPr/>
                </a:tc>
                <a:tc>
                  <a:txBody>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I want to go to my dance class with my friends every week</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I want to enjoy doing fun things with my Mum not just look after her</a:t>
                      </a:r>
                    </a:p>
                  </a:txBody>
                  <a:tcPr/>
                </a:tc>
                <a:tc>
                  <a:txBody>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Support to access the community</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Support to have a positive relationship with the care recipient</a:t>
                      </a:r>
                    </a:p>
                  </a:txBody>
                  <a:tcPr/>
                </a:tc>
                <a:extLst>
                  <a:ext uri="{0D108BD9-81ED-4DB2-BD59-A6C34878D82A}">
                    <a16:rowId xmlns:a16="http://schemas.microsoft.com/office/drawing/2014/main" val="3632246228"/>
                  </a:ext>
                </a:extLst>
              </a:tr>
            </a:tbl>
          </a:graphicData>
        </a:graphic>
      </p:graphicFrame>
    </p:spTree>
    <p:extLst>
      <p:ext uri="{BB962C8B-B14F-4D97-AF65-F5344CB8AC3E}">
        <p14:creationId xmlns:p14="http://schemas.microsoft.com/office/powerpoint/2010/main" val="2381260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7F6D-E0D4-4372-A707-72BD36E226A8}"/>
              </a:ext>
            </a:extLst>
          </p:cNvPr>
          <p:cNvSpPr>
            <a:spLocks noGrp="1"/>
          </p:cNvSpPr>
          <p:nvPr>
            <p:ph type="title"/>
          </p:nvPr>
        </p:nvSpPr>
        <p:spPr/>
        <p:txBody>
          <a:bodyPr/>
          <a:lstStyle/>
          <a:p>
            <a:r>
              <a:rPr lang="cy-GB" dirty="0"/>
              <a:t>Oedolion o ofalwyr</a:t>
            </a:r>
            <a:br>
              <a:rPr lang="cy-GB" dirty="0"/>
            </a:br>
            <a:endParaRPr lang="en-GB" dirty="0"/>
          </a:p>
        </p:txBody>
      </p:sp>
      <p:sp>
        <p:nvSpPr>
          <p:cNvPr id="3" name="Text Placeholder 2">
            <a:extLst>
              <a:ext uri="{FF2B5EF4-FFF2-40B4-BE49-F238E27FC236}">
                <a16:creationId xmlns:a16="http://schemas.microsoft.com/office/drawing/2014/main" id="{DEB77E3A-7842-4534-BA62-BC74534095EE}"/>
              </a:ext>
            </a:extLst>
          </p:cNvPr>
          <p:cNvSpPr>
            <a:spLocks noGrp="1"/>
          </p:cNvSpPr>
          <p:nvPr>
            <p:ph type="body" sz="quarter" idx="10"/>
          </p:nvPr>
        </p:nvSpPr>
        <p:spPr/>
        <p:txBody>
          <a:bodyPr/>
          <a:lstStyle/>
          <a:p>
            <a:r>
              <a:rPr lang="en-GB" dirty="0"/>
              <a:t>Adult carers</a:t>
            </a:r>
          </a:p>
          <a:p>
            <a:endParaRPr lang="cy-GB" dirty="0"/>
          </a:p>
        </p:txBody>
      </p:sp>
      <p:sp>
        <p:nvSpPr>
          <p:cNvPr id="4" name="Text Placeholder 3">
            <a:extLst>
              <a:ext uri="{FF2B5EF4-FFF2-40B4-BE49-F238E27FC236}">
                <a16:creationId xmlns:a16="http://schemas.microsoft.com/office/drawing/2014/main" id="{04BF0074-80EC-42A4-A19D-304793F1B365}"/>
              </a:ext>
            </a:extLst>
          </p:cNvPr>
          <p:cNvSpPr>
            <a:spLocks noGrp="1"/>
          </p:cNvSpPr>
          <p:nvPr>
            <p:ph type="body" sz="quarter" idx="11"/>
          </p:nvPr>
        </p:nvSpPr>
        <p:spPr/>
        <p:txBody>
          <a:bodyPr/>
          <a:lstStyle/>
          <a:p>
            <a:r>
              <a:rPr lang="cy-GB" dirty="0"/>
              <a:t>O leiaf 370,000 o ofalwyr yng Nghymru</a:t>
            </a:r>
            <a:r>
              <a:rPr lang="en-GB" dirty="0">
                <a:ea typeface="Calibri" panose="020F0502020204030204" pitchFamily="34" charset="0"/>
              </a:rPr>
              <a:t>  </a:t>
            </a:r>
          </a:p>
          <a:p>
            <a:r>
              <a:rPr lang="cy-GB" dirty="0"/>
              <a:t>Gofalwr di-dâl yn arbed cyfwerth ag £8.1 miliwn yng Nghymru bob blwyddyn</a:t>
            </a:r>
            <a:endParaRPr lang="en-GB" dirty="0">
              <a:ea typeface="Calibri" panose="020F0502020204030204" pitchFamily="34" charset="0"/>
            </a:endParaRPr>
          </a:p>
          <a:p>
            <a:r>
              <a:rPr lang="cy-GB" dirty="0"/>
              <a:t>Cymru sydd â’r gyfran uchaf – 12% </a:t>
            </a:r>
            <a:r>
              <a:rPr lang="en-GB" dirty="0">
                <a:ea typeface="Calibri" panose="020F0502020204030204" pitchFamily="34" charset="0"/>
                <a:cs typeface="Times New Roman" panose="02020603050405020304" pitchFamily="18" charset="0"/>
              </a:rPr>
              <a:t>–</a:t>
            </a:r>
            <a:r>
              <a:rPr lang="cy-GB" dirty="0"/>
              <a:t> o ofalwyr yn y DU</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5" name="Text Placeholder 4">
            <a:extLst>
              <a:ext uri="{FF2B5EF4-FFF2-40B4-BE49-F238E27FC236}">
                <a16:creationId xmlns:a16="http://schemas.microsoft.com/office/drawing/2014/main" id="{E1F104F9-C03E-423A-BEFE-E8A4F1A0A529}"/>
              </a:ext>
            </a:extLst>
          </p:cNvPr>
          <p:cNvSpPr>
            <a:spLocks noGrp="1"/>
          </p:cNvSpPr>
          <p:nvPr>
            <p:ph type="body" sz="quarter" idx="12"/>
          </p:nvPr>
        </p:nvSpPr>
        <p:spPr/>
        <p:txBody>
          <a:bodyPr>
            <a:normAutofit/>
          </a:bodyPr>
          <a:lstStyle/>
          <a:p>
            <a:r>
              <a:rPr lang="en-GB" dirty="0">
                <a:ea typeface="Calibri" panose="020F0502020204030204" pitchFamily="34" charset="0"/>
              </a:rPr>
              <a:t>At least 370,000 carers in Wales  </a:t>
            </a:r>
          </a:p>
          <a:p>
            <a:r>
              <a:rPr lang="en-GB" dirty="0">
                <a:ea typeface="Calibri" panose="020F0502020204030204" pitchFamily="34" charset="0"/>
              </a:rPr>
              <a:t>Unpaid carers save the state the equivalent of £8.1 billion in Wales each year</a:t>
            </a:r>
          </a:p>
          <a:p>
            <a:r>
              <a:rPr lang="en-GB" dirty="0">
                <a:ea typeface="Calibri" panose="020F0502020204030204" pitchFamily="34" charset="0"/>
                <a:cs typeface="Times New Roman" panose="02020603050405020304" pitchFamily="18" charset="0"/>
              </a:rPr>
              <a:t>Wales has the highest proportion – at 12% – of carers in the UK</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85307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C221C-2595-4F11-83C5-7B84FA6A70DD}"/>
              </a:ext>
            </a:extLst>
          </p:cNvPr>
          <p:cNvSpPr>
            <a:spLocks noGrp="1"/>
          </p:cNvSpPr>
          <p:nvPr>
            <p:ph type="title"/>
          </p:nvPr>
        </p:nvSpPr>
        <p:spPr/>
        <p:txBody>
          <a:bodyPr/>
          <a:lstStyle/>
          <a:p>
            <a:r>
              <a:rPr lang="cy-GB" dirty="0"/>
              <a:t>Ar ôl asesiad</a:t>
            </a:r>
            <a:br>
              <a:rPr lang="en-GB" dirty="0"/>
            </a:br>
            <a:endParaRPr lang="en-GB" dirty="0"/>
          </a:p>
        </p:txBody>
      </p:sp>
      <p:sp>
        <p:nvSpPr>
          <p:cNvPr id="3" name="Text Placeholder 2">
            <a:extLst>
              <a:ext uri="{FF2B5EF4-FFF2-40B4-BE49-F238E27FC236}">
                <a16:creationId xmlns:a16="http://schemas.microsoft.com/office/drawing/2014/main" id="{50770635-40BA-497C-981E-868F61F1DB78}"/>
              </a:ext>
            </a:extLst>
          </p:cNvPr>
          <p:cNvSpPr>
            <a:spLocks noGrp="1"/>
          </p:cNvSpPr>
          <p:nvPr>
            <p:ph type="body" sz="quarter" idx="10"/>
          </p:nvPr>
        </p:nvSpPr>
        <p:spPr>
          <a:xfrm>
            <a:off x="4862513" y="365126"/>
            <a:ext cx="3690937" cy="657558"/>
          </a:xfrm>
        </p:spPr>
        <p:txBody>
          <a:bodyPr/>
          <a:lstStyle/>
          <a:p>
            <a:r>
              <a:rPr lang="en-GB" dirty="0"/>
              <a:t>After an assessment</a:t>
            </a:r>
          </a:p>
          <a:p>
            <a:endParaRPr lang="en-GB" dirty="0"/>
          </a:p>
        </p:txBody>
      </p:sp>
      <p:sp>
        <p:nvSpPr>
          <p:cNvPr id="4" name="Text Placeholder 3">
            <a:extLst>
              <a:ext uri="{FF2B5EF4-FFF2-40B4-BE49-F238E27FC236}">
                <a16:creationId xmlns:a16="http://schemas.microsoft.com/office/drawing/2014/main" id="{005C9E59-AD7F-4108-A72D-C4D6D6DFCAEE}"/>
              </a:ext>
            </a:extLst>
          </p:cNvPr>
          <p:cNvSpPr>
            <a:spLocks noGrp="1"/>
          </p:cNvSpPr>
          <p:nvPr>
            <p:ph type="body" sz="quarter" idx="11"/>
          </p:nvPr>
        </p:nvSpPr>
        <p:spPr/>
        <p:txBody>
          <a:bodyPr>
            <a:normAutofit/>
          </a:bodyPr>
          <a:lstStyle/>
          <a:p>
            <a:pPr marL="0" indent="0">
              <a:buNone/>
            </a:pPr>
            <a:r>
              <a:rPr lang="cy-GB" i="1" dirty="0"/>
              <a:t>Fel lleiafswm, rhaid i’r gwasanaethau cymdeithasol ddarparu gwybodaeth a chyngor ar wasanaethau lleol ar gyfer pob gofalwr – yn cynnwys y rhai hynny na ystyrir eu bod yn gymwys ar gyfer cymorth – rhag i’w hanghenion ddatblygu ymhellach</a:t>
            </a:r>
            <a:endParaRPr lang="en-GB" dirty="0"/>
          </a:p>
          <a:p>
            <a:endParaRPr lang="en-GB" dirty="0"/>
          </a:p>
        </p:txBody>
      </p:sp>
      <p:sp>
        <p:nvSpPr>
          <p:cNvPr id="5" name="Text Placeholder 4">
            <a:extLst>
              <a:ext uri="{FF2B5EF4-FFF2-40B4-BE49-F238E27FC236}">
                <a16:creationId xmlns:a16="http://schemas.microsoft.com/office/drawing/2014/main" id="{7764683C-1D38-48BE-919F-CAC3D64007C9}"/>
              </a:ext>
            </a:extLst>
          </p:cNvPr>
          <p:cNvSpPr>
            <a:spLocks noGrp="1"/>
          </p:cNvSpPr>
          <p:nvPr>
            <p:ph type="body" sz="quarter" idx="12"/>
          </p:nvPr>
        </p:nvSpPr>
        <p:spPr/>
        <p:txBody>
          <a:bodyPr>
            <a:normAutofit/>
          </a:bodyPr>
          <a:lstStyle/>
          <a:p>
            <a:pPr marL="0" indent="0">
              <a:buNone/>
            </a:pPr>
            <a:r>
              <a:rPr lang="en-GB" i="1" dirty="0">
                <a:ea typeface="Calibri" panose="020F0502020204030204" pitchFamily="34" charset="0"/>
              </a:rPr>
              <a:t>At a minimum, social services must provide all carers – including those not considered eligible for support – with information and advice on local services to prevent their needs from developing further</a:t>
            </a:r>
            <a:endParaRPr lang="en-GB" dirty="0"/>
          </a:p>
          <a:p>
            <a:endParaRPr lang="en-GB" dirty="0"/>
          </a:p>
        </p:txBody>
      </p:sp>
    </p:spTree>
    <p:extLst>
      <p:ext uri="{BB962C8B-B14F-4D97-AF65-F5344CB8AC3E}">
        <p14:creationId xmlns:p14="http://schemas.microsoft.com/office/powerpoint/2010/main" val="18534080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BCF1-5EF6-456E-8F73-7B55E2C099CA}"/>
              </a:ext>
            </a:extLst>
          </p:cNvPr>
          <p:cNvSpPr>
            <a:spLocks noGrp="1"/>
          </p:cNvSpPr>
          <p:nvPr>
            <p:ph type="title"/>
          </p:nvPr>
        </p:nvSpPr>
        <p:spPr>
          <a:xfrm>
            <a:off x="623888" y="390607"/>
            <a:ext cx="7929119" cy="668172"/>
          </a:xfrm>
        </p:spPr>
        <p:txBody>
          <a:bodyPr/>
          <a:lstStyle/>
          <a:p>
            <a:r>
              <a:rPr lang="en-GB" dirty="0"/>
              <a:t>Adnodd cynllunio cymorth</a:t>
            </a:r>
          </a:p>
        </p:txBody>
      </p:sp>
      <p:graphicFrame>
        <p:nvGraphicFramePr>
          <p:cNvPr id="5" name="Content Placeholder 4">
            <a:extLst>
              <a:ext uri="{FF2B5EF4-FFF2-40B4-BE49-F238E27FC236}">
                <a16:creationId xmlns:a16="http://schemas.microsoft.com/office/drawing/2014/main" id="{06D96906-4852-4ECA-82E2-B3327863B47C}"/>
              </a:ext>
            </a:extLst>
          </p:cNvPr>
          <p:cNvGraphicFramePr>
            <a:graphicFrameLocks/>
          </p:cNvGraphicFramePr>
          <p:nvPr>
            <p:extLst>
              <p:ext uri="{D42A27DB-BD31-4B8C-83A1-F6EECF244321}">
                <p14:modId xmlns:p14="http://schemas.microsoft.com/office/powerpoint/2010/main" val="1812222478"/>
              </p:ext>
            </p:extLst>
          </p:nvPr>
        </p:nvGraphicFramePr>
        <p:xfrm>
          <a:off x="300788" y="1185333"/>
          <a:ext cx="8470679" cy="4707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17345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BCF1-5EF6-456E-8F73-7B55E2C099CA}"/>
              </a:ext>
            </a:extLst>
          </p:cNvPr>
          <p:cNvSpPr>
            <a:spLocks noGrp="1"/>
          </p:cNvSpPr>
          <p:nvPr>
            <p:ph type="title"/>
          </p:nvPr>
        </p:nvSpPr>
        <p:spPr>
          <a:xfrm>
            <a:off x="623888" y="390607"/>
            <a:ext cx="7929119" cy="913538"/>
          </a:xfrm>
        </p:spPr>
        <p:txBody>
          <a:bodyPr/>
          <a:lstStyle/>
          <a:p>
            <a:r>
              <a:rPr lang="en-GB" dirty="0"/>
              <a:t>Support planning resource</a:t>
            </a:r>
          </a:p>
        </p:txBody>
      </p:sp>
      <p:graphicFrame>
        <p:nvGraphicFramePr>
          <p:cNvPr id="5" name="Content Placeholder 4">
            <a:extLst>
              <a:ext uri="{FF2B5EF4-FFF2-40B4-BE49-F238E27FC236}">
                <a16:creationId xmlns:a16="http://schemas.microsoft.com/office/drawing/2014/main" id="{06D96906-4852-4ECA-82E2-B3327863B47C}"/>
              </a:ext>
            </a:extLst>
          </p:cNvPr>
          <p:cNvGraphicFramePr>
            <a:graphicFrameLocks/>
          </p:cNvGraphicFramePr>
          <p:nvPr>
            <p:extLst>
              <p:ext uri="{D42A27DB-BD31-4B8C-83A1-F6EECF244321}">
                <p14:modId xmlns:p14="http://schemas.microsoft.com/office/powerpoint/2010/main" val="3110082453"/>
              </p:ext>
            </p:extLst>
          </p:nvPr>
        </p:nvGraphicFramePr>
        <p:xfrm>
          <a:off x="757989" y="1066799"/>
          <a:ext cx="7929119" cy="4741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68480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39956-ADF7-47E3-94B5-0E5863CA8241}"/>
              </a:ext>
            </a:extLst>
          </p:cNvPr>
          <p:cNvSpPr>
            <a:spLocks noGrp="1"/>
          </p:cNvSpPr>
          <p:nvPr>
            <p:ph type="title"/>
          </p:nvPr>
        </p:nvSpPr>
        <p:spPr>
          <a:xfrm>
            <a:off x="623888" y="390607"/>
            <a:ext cx="7929119" cy="913538"/>
          </a:xfrm>
        </p:spPr>
        <p:txBody>
          <a:bodyPr/>
          <a:lstStyle/>
          <a:p>
            <a:r>
              <a:rPr lang="cy-GB" dirty="0"/>
              <a:t>Taliadau uniongyrchol</a:t>
            </a:r>
          </a:p>
        </p:txBody>
      </p:sp>
      <p:sp>
        <p:nvSpPr>
          <p:cNvPr id="4" name="Picture Placeholder 3">
            <a:extLst>
              <a:ext uri="{FF2B5EF4-FFF2-40B4-BE49-F238E27FC236}">
                <a16:creationId xmlns:a16="http://schemas.microsoft.com/office/drawing/2014/main" id="{1BC42525-92DF-4C50-BDBA-00F6886468CF}"/>
              </a:ext>
            </a:extLst>
          </p:cNvPr>
          <p:cNvSpPr>
            <a:spLocks noGrp="1"/>
          </p:cNvSpPr>
          <p:nvPr>
            <p:ph type="pic" sz="quarter" idx="14"/>
          </p:nvPr>
        </p:nvSpPr>
        <p:spPr>
          <a:xfrm>
            <a:off x="623889" y="1304145"/>
            <a:ext cx="7929119" cy="4507108"/>
          </a:xfrm>
        </p:spPr>
      </p:sp>
      <p:graphicFrame>
        <p:nvGraphicFramePr>
          <p:cNvPr id="6" name="Content Placeholder 7">
            <a:extLst>
              <a:ext uri="{FF2B5EF4-FFF2-40B4-BE49-F238E27FC236}">
                <a16:creationId xmlns:a16="http://schemas.microsoft.com/office/drawing/2014/main" id="{228F116E-0201-481C-AEA4-1801EC23020E}"/>
              </a:ext>
            </a:extLst>
          </p:cNvPr>
          <p:cNvGraphicFramePr>
            <a:graphicFrameLocks/>
          </p:cNvGraphicFramePr>
          <p:nvPr>
            <p:extLst>
              <p:ext uri="{D42A27DB-BD31-4B8C-83A1-F6EECF244321}">
                <p14:modId xmlns:p14="http://schemas.microsoft.com/office/powerpoint/2010/main" val="3090866777"/>
              </p:ext>
            </p:extLst>
          </p:nvPr>
        </p:nvGraphicFramePr>
        <p:xfrm>
          <a:off x="737755" y="1484207"/>
          <a:ext cx="7648564" cy="4069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77916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39956-ADF7-47E3-94B5-0E5863CA8241}"/>
              </a:ext>
            </a:extLst>
          </p:cNvPr>
          <p:cNvSpPr>
            <a:spLocks noGrp="1"/>
          </p:cNvSpPr>
          <p:nvPr>
            <p:ph type="title"/>
          </p:nvPr>
        </p:nvSpPr>
        <p:spPr>
          <a:xfrm>
            <a:off x="623888" y="390607"/>
            <a:ext cx="7929119" cy="913538"/>
          </a:xfrm>
        </p:spPr>
        <p:txBody>
          <a:bodyPr/>
          <a:lstStyle/>
          <a:p>
            <a:r>
              <a:rPr lang="en-GB" dirty="0"/>
              <a:t>Direct payments</a:t>
            </a:r>
          </a:p>
        </p:txBody>
      </p:sp>
      <p:sp>
        <p:nvSpPr>
          <p:cNvPr id="4" name="Picture Placeholder 3">
            <a:extLst>
              <a:ext uri="{FF2B5EF4-FFF2-40B4-BE49-F238E27FC236}">
                <a16:creationId xmlns:a16="http://schemas.microsoft.com/office/drawing/2014/main" id="{1BC42525-92DF-4C50-BDBA-00F6886468CF}"/>
              </a:ext>
            </a:extLst>
          </p:cNvPr>
          <p:cNvSpPr>
            <a:spLocks noGrp="1"/>
          </p:cNvSpPr>
          <p:nvPr>
            <p:ph type="pic" sz="quarter" idx="14"/>
          </p:nvPr>
        </p:nvSpPr>
        <p:spPr>
          <a:xfrm>
            <a:off x="623889" y="1304145"/>
            <a:ext cx="7929119" cy="4507108"/>
          </a:xfrm>
        </p:spPr>
      </p:sp>
      <p:graphicFrame>
        <p:nvGraphicFramePr>
          <p:cNvPr id="6" name="Content Placeholder 7">
            <a:extLst>
              <a:ext uri="{FF2B5EF4-FFF2-40B4-BE49-F238E27FC236}">
                <a16:creationId xmlns:a16="http://schemas.microsoft.com/office/drawing/2014/main" id="{228F116E-0201-481C-AEA4-1801EC23020E}"/>
              </a:ext>
            </a:extLst>
          </p:cNvPr>
          <p:cNvGraphicFramePr>
            <a:graphicFrameLocks/>
          </p:cNvGraphicFramePr>
          <p:nvPr>
            <p:extLst>
              <p:ext uri="{D42A27DB-BD31-4B8C-83A1-F6EECF244321}">
                <p14:modId xmlns:p14="http://schemas.microsoft.com/office/powerpoint/2010/main" val="2148696983"/>
              </p:ext>
            </p:extLst>
          </p:nvPr>
        </p:nvGraphicFramePr>
        <p:xfrm>
          <a:off x="737755" y="1484207"/>
          <a:ext cx="7648564" cy="4069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47810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A350-00F0-45CD-89CB-6869D5B2EC1B}"/>
              </a:ext>
            </a:extLst>
          </p:cNvPr>
          <p:cNvSpPr>
            <a:spLocks noGrp="1"/>
          </p:cNvSpPr>
          <p:nvPr>
            <p:ph type="title"/>
          </p:nvPr>
        </p:nvSpPr>
        <p:spPr/>
        <p:txBody>
          <a:bodyPr/>
          <a:lstStyle/>
          <a:p>
            <a:r>
              <a:rPr lang="cy-GB" dirty="0"/>
              <a:t>Adnodd adolygiad</a:t>
            </a:r>
            <a:br>
              <a:rPr lang="cy-GB" dirty="0"/>
            </a:br>
            <a:endParaRPr lang="en-GB" dirty="0"/>
          </a:p>
        </p:txBody>
      </p:sp>
      <p:sp>
        <p:nvSpPr>
          <p:cNvPr id="3" name="Text Placeholder 2">
            <a:extLst>
              <a:ext uri="{FF2B5EF4-FFF2-40B4-BE49-F238E27FC236}">
                <a16:creationId xmlns:a16="http://schemas.microsoft.com/office/drawing/2014/main" id="{69EA35F5-08AD-41E3-BFC5-81B121147D35}"/>
              </a:ext>
            </a:extLst>
          </p:cNvPr>
          <p:cNvSpPr>
            <a:spLocks noGrp="1"/>
          </p:cNvSpPr>
          <p:nvPr>
            <p:ph type="body" sz="quarter" idx="10"/>
          </p:nvPr>
        </p:nvSpPr>
        <p:spPr/>
        <p:txBody>
          <a:bodyPr/>
          <a:lstStyle/>
          <a:p>
            <a:r>
              <a:rPr lang="en-GB" dirty="0"/>
              <a:t>Review tool</a:t>
            </a:r>
          </a:p>
        </p:txBody>
      </p:sp>
      <p:sp>
        <p:nvSpPr>
          <p:cNvPr id="4" name="Text Placeholder 3">
            <a:extLst>
              <a:ext uri="{FF2B5EF4-FFF2-40B4-BE49-F238E27FC236}">
                <a16:creationId xmlns:a16="http://schemas.microsoft.com/office/drawing/2014/main" id="{DA406951-19AB-4D38-A6A3-868801AFB78F}"/>
              </a:ext>
            </a:extLst>
          </p:cNvPr>
          <p:cNvSpPr>
            <a:spLocks noGrp="1"/>
          </p:cNvSpPr>
          <p:nvPr>
            <p:ph type="body" sz="quarter" idx="11"/>
          </p:nvPr>
        </p:nvSpPr>
        <p:spPr/>
        <p:txBody>
          <a:bodyPr>
            <a:normAutofit fontScale="92500" lnSpcReduction="10000"/>
          </a:bodyPr>
          <a:lstStyle/>
          <a:p>
            <a:pPr marL="0" indent="0">
              <a:buNone/>
            </a:pPr>
            <a:r>
              <a:rPr lang="cy-GB" dirty="0"/>
              <a:t>Mae’r cwestiynau isod yn darparu strwythur ar gyfer sgyrsiau adolygu</a:t>
            </a:r>
          </a:p>
          <a:p>
            <a:pPr lvl="0"/>
            <a:r>
              <a:rPr lang="cy-GB" dirty="0"/>
              <a:t>Sut mae pethau’n mynd?</a:t>
            </a:r>
          </a:p>
          <a:p>
            <a:pPr lvl="0"/>
            <a:r>
              <a:rPr lang="cy-GB" dirty="0"/>
              <a:t>Beth ydy’r peth mwyaf anodd? </a:t>
            </a:r>
          </a:p>
          <a:p>
            <a:pPr lvl="0"/>
            <a:r>
              <a:rPr lang="cy-GB" dirty="0"/>
              <a:t>Pa gryfderau ydych chi’n tynnu arnyn nhw i ddelio â hynny? </a:t>
            </a:r>
          </a:p>
          <a:p>
            <a:pPr lvl="0"/>
            <a:r>
              <a:rPr lang="cy-GB" dirty="0"/>
              <a:t>Beth ydy’r peth gorau am yr hyn yr ydych wedi’i gyflawni? </a:t>
            </a:r>
          </a:p>
          <a:p>
            <a:endParaRPr lang="en-GB" dirty="0"/>
          </a:p>
        </p:txBody>
      </p:sp>
      <p:sp>
        <p:nvSpPr>
          <p:cNvPr id="5" name="Text Placeholder 4">
            <a:extLst>
              <a:ext uri="{FF2B5EF4-FFF2-40B4-BE49-F238E27FC236}">
                <a16:creationId xmlns:a16="http://schemas.microsoft.com/office/drawing/2014/main" id="{69B29214-CD2D-4B04-90A0-02F8622D6056}"/>
              </a:ext>
            </a:extLst>
          </p:cNvPr>
          <p:cNvSpPr>
            <a:spLocks noGrp="1"/>
          </p:cNvSpPr>
          <p:nvPr>
            <p:ph type="body" sz="quarter" idx="12"/>
          </p:nvPr>
        </p:nvSpPr>
        <p:spPr/>
        <p:txBody>
          <a:bodyPr>
            <a:normAutofit fontScale="92500" lnSpcReduction="10000"/>
          </a:bodyPr>
          <a:lstStyle/>
          <a:p>
            <a:pPr marL="0" indent="0">
              <a:buNone/>
            </a:pPr>
            <a:r>
              <a:rPr lang="en-GB" dirty="0"/>
              <a:t>The questions below provide a structure for review conversations</a:t>
            </a:r>
          </a:p>
          <a:p>
            <a:r>
              <a:rPr lang="en-GB" dirty="0"/>
              <a:t>How are things going?</a:t>
            </a:r>
          </a:p>
          <a:p>
            <a:r>
              <a:rPr lang="en-GB" dirty="0"/>
              <a:t>What is the most difficult thing?</a:t>
            </a:r>
          </a:p>
          <a:p>
            <a:r>
              <a:rPr lang="en-GB" dirty="0"/>
              <a:t>What strength are you drawing on to deal with that?</a:t>
            </a:r>
          </a:p>
          <a:p>
            <a:r>
              <a:rPr lang="en-GB" dirty="0"/>
              <a:t>What's the best thing about what you’ve achieved?</a:t>
            </a:r>
          </a:p>
          <a:p>
            <a:endParaRPr lang="en-GB" dirty="0"/>
          </a:p>
          <a:p>
            <a:endParaRPr lang="en-GB" dirty="0"/>
          </a:p>
          <a:p>
            <a:endParaRPr lang="en-GB" dirty="0"/>
          </a:p>
        </p:txBody>
      </p:sp>
    </p:spTree>
    <p:extLst>
      <p:ext uri="{BB962C8B-B14F-4D97-AF65-F5344CB8AC3E}">
        <p14:creationId xmlns:p14="http://schemas.microsoft.com/office/powerpoint/2010/main" val="21954153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9F96-DB50-45E9-B095-2FDD3040C141}"/>
              </a:ext>
            </a:extLst>
          </p:cNvPr>
          <p:cNvSpPr>
            <a:spLocks noGrp="1"/>
          </p:cNvSpPr>
          <p:nvPr>
            <p:ph type="title"/>
          </p:nvPr>
        </p:nvSpPr>
        <p:spPr>
          <a:xfrm>
            <a:off x="623888" y="390607"/>
            <a:ext cx="4633912" cy="620046"/>
          </a:xfrm>
        </p:spPr>
        <p:txBody>
          <a:bodyPr>
            <a:normAutofit/>
          </a:bodyPr>
          <a:lstStyle/>
          <a:p>
            <a:r>
              <a:rPr lang="en-GB" dirty="0"/>
              <a:t>Y cylch canlyniadau</a:t>
            </a:r>
          </a:p>
        </p:txBody>
      </p:sp>
      <p:graphicFrame>
        <p:nvGraphicFramePr>
          <p:cNvPr id="5" name="Content Placeholder 5">
            <a:extLst>
              <a:ext uri="{FF2B5EF4-FFF2-40B4-BE49-F238E27FC236}">
                <a16:creationId xmlns:a16="http://schemas.microsoft.com/office/drawing/2014/main" id="{13316E88-DE5C-490A-91DF-11D2E7463507}"/>
              </a:ext>
            </a:extLst>
          </p:cNvPr>
          <p:cNvGraphicFramePr>
            <a:graphicFrameLocks/>
          </p:cNvGraphicFramePr>
          <p:nvPr>
            <p:extLst>
              <p:ext uri="{D42A27DB-BD31-4B8C-83A1-F6EECF244321}">
                <p14:modId xmlns:p14="http://schemas.microsoft.com/office/powerpoint/2010/main" val="3839097346"/>
              </p:ext>
            </p:extLst>
          </p:nvPr>
        </p:nvGraphicFramePr>
        <p:xfrm>
          <a:off x="623889" y="1010653"/>
          <a:ext cx="7713996" cy="4797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A464BBB7-C4B7-0546-83A7-69F1BBF6AB85}"/>
              </a:ext>
            </a:extLst>
          </p:cNvPr>
          <p:cNvSpPr txBox="1">
            <a:spLocks/>
          </p:cNvSpPr>
          <p:nvPr/>
        </p:nvSpPr>
        <p:spPr bwMode="auto">
          <a:xfrm>
            <a:off x="4428721" y="390607"/>
            <a:ext cx="4633912" cy="91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algn="l" rtl="0" eaLnBrk="1" fontAlgn="base" hangingPunct="1">
              <a:lnSpc>
                <a:spcPct val="90000"/>
              </a:lnSpc>
              <a:spcBef>
                <a:spcPct val="0"/>
              </a:spcBef>
              <a:spcAft>
                <a:spcPct val="0"/>
              </a:spcAft>
              <a:defRPr sz="2800" kern="120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en-GB" dirty="0"/>
              <a:t>The outcomes circuit</a:t>
            </a:r>
          </a:p>
        </p:txBody>
      </p:sp>
    </p:spTree>
    <p:extLst>
      <p:ext uri="{BB962C8B-B14F-4D97-AF65-F5344CB8AC3E}">
        <p14:creationId xmlns:p14="http://schemas.microsoft.com/office/powerpoint/2010/main" val="37659816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56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F6B97-E945-423E-874A-EDE144EF35B1}"/>
              </a:ext>
            </a:extLst>
          </p:cNvPr>
          <p:cNvSpPr>
            <a:spLocks noGrp="1"/>
          </p:cNvSpPr>
          <p:nvPr>
            <p:ph type="title"/>
          </p:nvPr>
        </p:nvSpPr>
        <p:spPr/>
        <p:txBody>
          <a:bodyPr>
            <a:noAutofit/>
          </a:bodyPr>
          <a:lstStyle/>
          <a:p>
            <a:r>
              <a:rPr lang="cy-GB" sz="2600" dirty="0"/>
              <a:t>Gofalwyr ifanc ac oedolion ifanc o ofalwyr</a:t>
            </a:r>
            <a:br>
              <a:rPr lang="en-GB" sz="2600" dirty="0"/>
            </a:br>
            <a:endParaRPr lang="en-GB" sz="2600" dirty="0"/>
          </a:p>
        </p:txBody>
      </p:sp>
      <p:sp>
        <p:nvSpPr>
          <p:cNvPr id="3" name="Text Placeholder 2">
            <a:extLst>
              <a:ext uri="{FF2B5EF4-FFF2-40B4-BE49-F238E27FC236}">
                <a16:creationId xmlns:a16="http://schemas.microsoft.com/office/drawing/2014/main" id="{DEED2802-6AA0-41A8-AFCB-AF2123BA57B4}"/>
              </a:ext>
            </a:extLst>
          </p:cNvPr>
          <p:cNvSpPr>
            <a:spLocks noGrp="1"/>
          </p:cNvSpPr>
          <p:nvPr>
            <p:ph type="body" sz="quarter" idx="10"/>
          </p:nvPr>
        </p:nvSpPr>
        <p:spPr>
          <a:xfrm>
            <a:off x="4572001" y="365126"/>
            <a:ext cx="3981450" cy="1031284"/>
          </a:xfrm>
        </p:spPr>
        <p:txBody>
          <a:bodyPr/>
          <a:lstStyle/>
          <a:p>
            <a:r>
              <a:rPr lang="en-GB" dirty="0"/>
              <a:t>Young carers and young adult carers</a:t>
            </a:r>
          </a:p>
          <a:p>
            <a:endParaRPr lang="en-GB" dirty="0"/>
          </a:p>
        </p:txBody>
      </p:sp>
      <p:sp>
        <p:nvSpPr>
          <p:cNvPr id="4" name="Text Placeholder 3">
            <a:extLst>
              <a:ext uri="{FF2B5EF4-FFF2-40B4-BE49-F238E27FC236}">
                <a16:creationId xmlns:a16="http://schemas.microsoft.com/office/drawing/2014/main" id="{30A4CB59-C21F-4AA0-B207-4ADE7FA4E501}"/>
              </a:ext>
            </a:extLst>
          </p:cNvPr>
          <p:cNvSpPr>
            <a:spLocks noGrp="1"/>
          </p:cNvSpPr>
          <p:nvPr>
            <p:ph type="body" sz="quarter" idx="11"/>
          </p:nvPr>
        </p:nvSpPr>
        <p:spPr/>
        <p:txBody>
          <a:bodyPr/>
          <a:lstStyle/>
          <a:p>
            <a:r>
              <a:rPr lang="cy-GB" dirty="0"/>
              <a:t>Mae amcangyfrifon o’r cyfrifiad yn dangos bod</a:t>
            </a:r>
            <a:r>
              <a:rPr lang="en-GB" dirty="0">
                <a:ea typeface="Calibri" panose="020F0502020204030204" pitchFamily="34" charset="0"/>
              </a:rPr>
              <a:t>:</a:t>
            </a:r>
          </a:p>
          <a:p>
            <a:pPr marL="0" indent="0">
              <a:buNone/>
            </a:pPr>
            <a:r>
              <a:rPr lang="en-GB" dirty="0">
                <a:ea typeface="Calibri" panose="020F0502020204030204" pitchFamily="34" charset="0"/>
              </a:rPr>
              <a:t>              </a:t>
            </a:r>
          </a:p>
          <a:p>
            <a:pPr lvl="1"/>
            <a:r>
              <a:rPr lang="cy-GB" dirty="0"/>
              <a:t>7,500 o ofalwyr ifanc o dan 16 yng Nghymru </a:t>
            </a:r>
          </a:p>
          <a:p>
            <a:pPr lvl="1"/>
            <a:r>
              <a:rPr lang="cy-GB" dirty="0"/>
              <a:t>21,000 o ofalwyr ifanc rhwng 16 a 25 oed yng Nghymru </a:t>
            </a:r>
          </a:p>
          <a:p>
            <a:pPr lvl="1"/>
            <a:r>
              <a:rPr lang="cy-GB" dirty="0"/>
              <a:t>30,000 o ofalwyr ifanc o dan 25 oed yng Nghymru </a:t>
            </a:r>
            <a:endParaRPr lang="en-GB" sz="4400" dirty="0"/>
          </a:p>
          <a:p>
            <a:endParaRPr lang="en-GB" dirty="0"/>
          </a:p>
        </p:txBody>
      </p:sp>
      <p:sp>
        <p:nvSpPr>
          <p:cNvPr id="5" name="Text Placeholder 4">
            <a:extLst>
              <a:ext uri="{FF2B5EF4-FFF2-40B4-BE49-F238E27FC236}">
                <a16:creationId xmlns:a16="http://schemas.microsoft.com/office/drawing/2014/main" id="{87B91051-09DA-4A91-A848-34A157C1D7EC}"/>
              </a:ext>
            </a:extLst>
          </p:cNvPr>
          <p:cNvSpPr>
            <a:spLocks noGrp="1"/>
          </p:cNvSpPr>
          <p:nvPr>
            <p:ph type="body" sz="quarter" idx="12"/>
          </p:nvPr>
        </p:nvSpPr>
        <p:spPr>
          <a:xfrm>
            <a:off x="4862513" y="1649413"/>
            <a:ext cx="3690495" cy="3851275"/>
          </a:xfrm>
        </p:spPr>
        <p:txBody>
          <a:bodyPr>
            <a:normAutofit/>
          </a:bodyPr>
          <a:lstStyle/>
          <a:p>
            <a:r>
              <a:rPr lang="en-GB" dirty="0">
                <a:ea typeface="Calibri" panose="020F0502020204030204" pitchFamily="34" charset="0"/>
              </a:rPr>
              <a:t>Estimates from the census show that there are:               </a:t>
            </a:r>
          </a:p>
          <a:p>
            <a:pPr lvl="1"/>
            <a:r>
              <a:rPr lang="en-GB" sz="2100" dirty="0">
                <a:ea typeface="Calibri" panose="020F0502020204030204" pitchFamily="34" charset="0"/>
              </a:rPr>
              <a:t>7,500 young carers under 16 in Wales</a:t>
            </a:r>
          </a:p>
          <a:p>
            <a:pPr lvl="1"/>
            <a:r>
              <a:rPr lang="en-GB" sz="2100" dirty="0">
                <a:ea typeface="Calibri" panose="020F0502020204030204" pitchFamily="34" charset="0"/>
              </a:rPr>
              <a:t>21,000 young carers between 16-25 in Wales </a:t>
            </a:r>
          </a:p>
          <a:p>
            <a:pPr lvl="1"/>
            <a:r>
              <a:rPr lang="en-GB" sz="2100" dirty="0">
                <a:ea typeface="Calibri" panose="020F0502020204030204" pitchFamily="34" charset="0"/>
              </a:rPr>
              <a:t>30,000 carers under the age of 25 in Wales</a:t>
            </a:r>
            <a:endParaRPr lang="en-GB" sz="2100" dirty="0"/>
          </a:p>
          <a:p>
            <a:endParaRPr lang="en-GB" sz="4400" dirty="0"/>
          </a:p>
        </p:txBody>
      </p:sp>
    </p:spTree>
    <p:extLst>
      <p:ext uri="{BB962C8B-B14F-4D97-AF65-F5344CB8AC3E}">
        <p14:creationId xmlns:p14="http://schemas.microsoft.com/office/powerpoint/2010/main" val="1612322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5A1B-AD2C-405B-97D5-EA5251AE18BD}"/>
              </a:ext>
            </a:extLst>
          </p:cNvPr>
          <p:cNvSpPr>
            <a:spLocks noGrp="1"/>
          </p:cNvSpPr>
          <p:nvPr>
            <p:ph type="title"/>
          </p:nvPr>
        </p:nvSpPr>
        <p:spPr/>
        <p:txBody>
          <a:bodyPr>
            <a:normAutofit fontScale="90000"/>
          </a:bodyPr>
          <a:lstStyle/>
          <a:p>
            <a:r>
              <a:rPr lang="cy-GB" dirty="0"/>
              <a:t>Blaenoriaethau cenedlaethol i wella bywydau gofalwyr</a:t>
            </a:r>
            <a:br>
              <a:rPr lang="en-GB" dirty="0"/>
            </a:br>
            <a:endParaRPr lang="en-GB" dirty="0"/>
          </a:p>
        </p:txBody>
      </p:sp>
      <p:sp>
        <p:nvSpPr>
          <p:cNvPr id="3" name="Text Placeholder 2">
            <a:extLst>
              <a:ext uri="{FF2B5EF4-FFF2-40B4-BE49-F238E27FC236}">
                <a16:creationId xmlns:a16="http://schemas.microsoft.com/office/drawing/2014/main" id="{D6994C52-51E8-4627-BDBD-D7C6D52162C2}"/>
              </a:ext>
            </a:extLst>
          </p:cNvPr>
          <p:cNvSpPr>
            <a:spLocks noGrp="1"/>
          </p:cNvSpPr>
          <p:nvPr>
            <p:ph type="body" sz="quarter" idx="10"/>
          </p:nvPr>
        </p:nvSpPr>
        <p:spPr/>
        <p:txBody>
          <a:bodyPr/>
          <a:lstStyle/>
          <a:p>
            <a:r>
              <a:rPr lang="en-GB" dirty="0"/>
              <a:t>National priorities for improving the lives of carers</a:t>
            </a:r>
          </a:p>
          <a:p>
            <a:endParaRPr lang="en-GB" dirty="0"/>
          </a:p>
        </p:txBody>
      </p:sp>
      <p:sp>
        <p:nvSpPr>
          <p:cNvPr id="4" name="Text Placeholder 3">
            <a:extLst>
              <a:ext uri="{FF2B5EF4-FFF2-40B4-BE49-F238E27FC236}">
                <a16:creationId xmlns:a16="http://schemas.microsoft.com/office/drawing/2014/main" id="{9460D19F-3B2C-4979-A50A-8B3E7D3E0116}"/>
              </a:ext>
            </a:extLst>
          </p:cNvPr>
          <p:cNvSpPr>
            <a:spLocks noGrp="1"/>
          </p:cNvSpPr>
          <p:nvPr>
            <p:ph type="body" sz="quarter" idx="11"/>
          </p:nvPr>
        </p:nvSpPr>
        <p:spPr>
          <a:xfrm>
            <a:off x="628650" y="1975984"/>
            <a:ext cx="3681413" cy="3851275"/>
          </a:xfrm>
        </p:spPr>
        <p:txBody>
          <a:bodyPr/>
          <a:lstStyle/>
          <a:p>
            <a:pPr lvl="0"/>
            <a:r>
              <a:rPr lang="cy-GB" dirty="0"/>
              <a:t>Helpu i fyw yn ogystal â gofalu </a:t>
            </a:r>
            <a:endParaRPr lang="en-GB" dirty="0"/>
          </a:p>
          <a:p>
            <a:pPr marL="0" lvl="0" indent="0">
              <a:buNone/>
            </a:pPr>
            <a:endParaRPr lang="en-GB" dirty="0"/>
          </a:p>
          <a:p>
            <a:pPr lvl="0"/>
            <a:r>
              <a:rPr lang="cy-GB" dirty="0"/>
              <a:t>Dynodi a chydnabod gofalwyr</a:t>
            </a:r>
            <a:endParaRPr lang="en-GB" dirty="0"/>
          </a:p>
          <a:p>
            <a:pPr marL="0" lvl="0" indent="0">
              <a:buNone/>
            </a:pPr>
            <a:endParaRPr lang="en-GB" dirty="0"/>
          </a:p>
          <a:p>
            <a:pPr lvl="0"/>
            <a:r>
              <a:rPr lang="cy-GB" dirty="0"/>
              <a:t>Darparu gwybodaeth, cyngor a chymorth</a:t>
            </a:r>
            <a:r>
              <a:rPr lang="en-GB" dirty="0"/>
              <a:t> </a:t>
            </a:r>
          </a:p>
          <a:p>
            <a:endParaRPr lang="en-GB" dirty="0"/>
          </a:p>
        </p:txBody>
      </p:sp>
      <p:sp>
        <p:nvSpPr>
          <p:cNvPr id="5" name="Text Placeholder 4">
            <a:extLst>
              <a:ext uri="{FF2B5EF4-FFF2-40B4-BE49-F238E27FC236}">
                <a16:creationId xmlns:a16="http://schemas.microsoft.com/office/drawing/2014/main" id="{3EF695E5-8E05-475D-851C-014C4D36F4DC}"/>
              </a:ext>
            </a:extLst>
          </p:cNvPr>
          <p:cNvSpPr>
            <a:spLocks noGrp="1"/>
          </p:cNvSpPr>
          <p:nvPr>
            <p:ph type="body" sz="quarter" idx="12"/>
          </p:nvPr>
        </p:nvSpPr>
        <p:spPr>
          <a:xfrm>
            <a:off x="4862513" y="1975984"/>
            <a:ext cx="3690495" cy="3851275"/>
          </a:xfrm>
        </p:spPr>
        <p:txBody>
          <a:bodyPr>
            <a:normAutofit/>
          </a:bodyPr>
          <a:lstStyle/>
          <a:p>
            <a:pPr lvl="0"/>
            <a:r>
              <a:rPr lang="en-GB" dirty="0"/>
              <a:t>Supporting life alongside caring </a:t>
            </a:r>
          </a:p>
          <a:p>
            <a:pPr marL="0" lvl="0" indent="0">
              <a:buNone/>
            </a:pPr>
            <a:endParaRPr lang="en-GB" dirty="0"/>
          </a:p>
          <a:p>
            <a:pPr lvl="0"/>
            <a:r>
              <a:rPr lang="en-GB" dirty="0"/>
              <a:t>Identifying and recognising carers </a:t>
            </a:r>
          </a:p>
          <a:p>
            <a:pPr marL="0" lvl="0" indent="0">
              <a:buNone/>
            </a:pPr>
            <a:endParaRPr lang="en-GB" dirty="0"/>
          </a:p>
          <a:p>
            <a:pPr lvl="0"/>
            <a:r>
              <a:rPr lang="en-GB" dirty="0"/>
              <a:t>Providing information, advice and assistance </a:t>
            </a:r>
          </a:p>
          <a:p>
            <a:pPr marL="0" lvl="0" indent="0">
              <a:buNone/>
            </a:pPr>
            <a:endParaRPr lang="en-GB" dirty="0"/>
          </a:p>
          <a:p>
            <a:endParaRPr lang="en-GB" dirty="0"/>
          </a:p>
        </p:txBody>
      </p:sp>
    </p:spTree>
    <p:extLst>
      <p:ext uri="{BB962C8B-B14F-4D97-AF65-F5344CB8AC3E}">
        <p14:creationId xmlns:p14="http://schemas.microsoft.com/office/powerpoint/2010/main" val="3307000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6A9D-7D6D-4705-BACB-4DBBD9DEE301}"/>
              </a:ext>
            </a:extLst>
          </p:cNvPr>
          <p:cNvSpPr>
            <a:spLocks noGrp="1"/>
          </p:cNvSpPr>
          <p:nvPr>
            <p:ph type="title"/>
          </p:nvPr>
        </p:nvSpPr>
        <p:spPr/>
        <p:txBody>
          <a:bodyPr/>
          <a:lstStyle/>
          <a:p>
            <a:r>
              <a:rPr lang="cy-GB" dirty="0"/>
              <a:t>Bywyd fel gofalwr </a:t>
            </a:r>
            <a:br>
              <a:rPr lang="cy-GB" dirty="0"/>
            </a:br>
            <a:endParaRPr lang="en-GB" dirty="0"/>
          </a:p>
        </p:txBody>
      </p:sp>
      <p:sp>
        <p:nvSpPr>
          <p:cNvPr id="3" name="Text Placeholder 2">
            <a:extLst>
              <a:ext uri="{FF2B5EF4-FFF2-40B4-BE49-F238E27FC236}">
                <a16:creationId xmlns:a16="http://schemas.microsoft.com/office/drawing/2014/main" id="{7FCA958D-8DD0-47E4-A18B-B725E216F782}"/>
              </a:ext>
            </a:extLst>
          </p:cNvPr>
          <p:cNvSpPr>
            <a:spLocks noGrp="1"/>
          </p:cNvSpPr>
          <p:nvPr>
            <p:ph type="body" sz="quarter" idx="10"/>
          </p:nvPr>
        </p:nvSpPr>
        <p:spPr/>
        <p:txBody>
          <a:bodyPr/>
          <a:lstStyle/>
          <a:p>
            <a:r>
              <a:rPr lang="en-GB" dirty="0"/>
              <a:t>Life as a carer</a:t>
            </a:r>
          </a:p>
          <a:p>
            <a:endParaRPr lang="en-GB" dirty="0"/>
          </a:p>
        </p:txBody>
      </p:sp>
      <p:sp>
        <p:nvSpPr>
          <p:cNvPr id="4" name="Text Placeholder 3">
            <a:extLst>
              <a:ext uri="{FF2B5EF4-FFF2-40B4-BE49-F238E27FC236}">
                <a16:creationId xmlns:a16="http://schemas.microsoft.com/office/drawing/2014/main" id="{CE2408CD-A580-48BF-8A4A-0D07B737508E}"/>
              </a:ext>
            </a:extLst>
          </p:cNvPr>
          <p:cNvSpPr>
            <a:spLocks noGrp="1"/>
          </p:cNvSpPr>
          <p:nvPr>
            <p:ph type="body" sz="quarter" idx="11"/>
          </p:nvPr>
        </p:nvSpPr>
        <p:spPr/>
        <p:txBody>
          <a:bodyPr>
            <a:normAutofit lnSpcReduction="10000"/>
          </a:bodyPr>
          <a:lstStyle/>
          <a:p>
            <a:pPr lvl="0">
              <a:lnSpc>
                <a:spcPct val="150000"/>
              </a:lnSpc>
            </a:pPr>
            <a:r>
              <a:rPr lang="cy-GB" dirty="0"/>
              <a:t>Ystod gwaith gofalwr  </a:t>
            </a:r>
          </a:p>
          <a:p>
            <a:pPr lvl="0">
              <a:lnSpc>
                <a:spcPct val="150000"/>
              </a:lnSpc>
            </a:pPr>
            <a:r>
              <a:rPr lang="cy-GB" dirty="0"/>
              <a:t>Y cynorthwyydd medrus </a:t>
            </a:r>
          </a:p>
          <a:p>
            <a:pPr lvl="0">
              <a:lnSpc>
                <a:spcPct val="150000"/>
              </a:lnSpc>
            </a:pPr>
            <a:r>
              <a:rPr lang="cy-GB" dirty="0"/>
              <a:t>Byd cudd y gofalwr</a:t>
            </a:r>
          </a:p>
          <a:p>
            <a:pPr lvl="0">
              <a:lnSpc>
                <a:spcPct val="150000"/>
              </a:lnSpc>
            </a:pPr>
            <a:r>
              <a:rPr lang="cy-GB" dirty="0"/>
              <a:t>Synnwyr o golled </a:t>
            </a:r>
          </a:p>
          <a:p>
            <a:pPr lvl="0">
              <a:lnSpc>
                <a:spcPct val="150000"/>
              </a:lnSpc>
            </a:pPr>
            <a:r>
              <a:rPr lang="cy-GB" dirty="0"/>
              <a:t>Cariad a gwobr  </a:t>
            </a:r>
          </a:p>
          <a:p>
            <a:pPr>
              <a:lnSpc>
                <a:spcPct val="150000"/>
              </a:lnSpc>
            </a:pPr>
            <a:r>
              <a:rPr lang="cy-GB" dirty="0"/>
              <a:t>Emosiynau cymysg</a:t>
            </a:r>
            <a:endParaRPr lang="en-GB" dirty="0"/>
          </a:p>
        </p:txBody>
      </p:sp>
      <p:sp>
        <p:nvSpPr>
          <p:cNvPr id="5" name="Text Placeholder 4">
            <a:extLst>
              <a:ext uri="{FF2B5EF4-FFF2-40B4-BE49-F238E27FC236}">
                <a16:creationId xmlns:a16="http://schemas.microsoft.com/office/drawing/2014/main" id="{2053ED4C-A127-408E-AC4A-A23A42C118A2}"/>
              </a:ext>
            </a:extLst>
          </p:cNvPr>
          <p:cNvSpPr>
            <a:spLocks noGrp="1"/>
          </p:cNvSpPr>
          <p:nvPr>
            <p:ph type="body" sz="quarter" idx="12"/>
          </p:nvPr>
        </p:nvSpPr>
        <p:spPr>
          <a:xfrm>
            <a:off x="4862512" y="1649413"/>
            <a:ext cx="4132197" cy="3851275"/>
          </a:xfrm>
        </p:spPr>
        <p:txBody>
          <a:bodyPr>
            <a:normAutofit fontScale="92500"/>
          </a:bodyPr>
          <a:lstStyle/>
          <a:p>
            <a:pPr lvl="0">
              <a:lnSpc>
                <a:spcPct val="150000"/>
              </a:lnSpc>
            </a:pPr>
            <a:r>
              <a:rPr lang="cy-GB" dirty="0"/>
              <a:t>The scale of the caring role  </a:t>
            </a:r>
          </a:p>
          <a:p>
            <a:pPr lvl="0">
              <a:lnSpc>
                <a:spcPct val="150000"/>
              </a:lnSpc>
            </a:pPr>
            <a:r>
              <a:rPr lang="cy-GB" dirty="0"/>
              <a:t>The skiled helper </a:t>
            </a:r>
          </a:p>
          <a:p>
            <a:pPr lvl="0">
              <a:lnSpc>
                <a:spcPct val="150000"/>
              </a:lnSpc>
            </a:pPr>
            <a:r>
              <a:rPr lang="cy-GB" dirty="0"/>
              <a:t>The hidden world of the carer</a:t>
            </a:r>
          </a:p>
          <a:p>
            <a:pPr lvl="0">
              <a:lnSpc>
                <a:spcPct val="150000"/>
              </a:lnSpc>
            </a:pPr>
            <a:r>
              <a:rPr lang="cy-GB" dirty="0"/>
              <a:t>Sense of loss </a:t>
            </a:r>
          </a:p>
          <a:p>
            <a:pPr lvl="0">
              <a:lnSpc>
                <a:spcPct val="150000"/>
              </a:lnSpc>
            </a:pPr>
            <a:r>
              <a:rPr lang="cy-GB" dirty="0"/>
              <a:t>Love and reward  </a:t>
            </a:r>
          </a:p>
          <a:p>
            <a:pPr>
              <a:lnSpc>
                <a:spcPct val="150000"/>
              </a:lnSpc>
            </a:pPr>
            <a:r>
              <a:rPr lang="cy-GB" dirty="0"/>
              <a:t>Mixed emotions </a:t>
            </a:r>
            <a:endParaRPr lang="en-GB" dirty="0"/>
          </a:p>
          <a:p>
            <a:endParaRPr lang="en-GB" dirty="0"/>
          </a:p>
        </p:txBody>
      </p:sp>
    </p:spTree>
    <p:extLst>
      <p:ext uri="{BB962C8B-B14F-4D97-AF65-F5344CB8AC3E}">
        <p14:creationId xmlns:p14="http://schemas.microsoft.com/office/powerpoint/2010/main" val="1364481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F3304-3970-4AD0-ABC4-670DF92C5573}"/>
              </a:ext>
            </a:extLst>
          </p:cNvPr>
          <p:cNvSpPr>
            <a:spLocks noGrp="1"/>
          </p:cNvSpPr>
          <p:nvPr>
            <p:ph type="title"/>
          </p:nvPr>
        </p:nvSpPr>
        <p:spPr>
          <a:xfrm>
            <a:off x="531652" y="409072"/>
            <a:ext cx="3678289" cy="913538"/>
          </a:xfrm>
        </p:spPr>
        <p:txBody>
          <a:bodyPr/>
          <a:lstStyle/>
          <a:p>
            <a:r>
              <a:rPr lang="cy-GB" dirty="0"/>
              <a:t>Taith</a:t>
            </a:r>
            <a:r>
              <a:rPr lang="en-GB" dirty="0"/>
              <a:t> y </a:t>
            </a:r>
            <a:r>
              <a:rPr lang="cy-GB" dirty="0"/>
              <a:t>gofalwr</a:t>
            </a:r>
          </a:p>
        </p:txBody>
      </p:sp>
      <p:sp>
        <p:nvSpPr>
          <p:cNvPr id="3" name="Text Placeholder 2">
            <a:extLst>
              <a:ext uri="{FF2B5EF4-FFF2-40B4-BE49-F238E27FC236}">
                <a16:creationId xmlns:a16="http://schemas.microsoft.com/office/drawing/2014/main" id="{EBE1744E-EC33-44C4-84B8-956831E41D0E}"/>
              </a:ext>
            </a:extLst>
          </p:cNvPr>
          <p:cNvSpPr>
            <a:spLocks noGrp="1"/>
          </p:cNvSpPr>
          <p:nvPr>
            <p:ph type="body" sz="quarter" idx="11"/>
          </p:nvPr>
        </p:nvSpPr>
        <p:spPr/>
        <p:txBody>
          <a:bodyPr/>
          <a:lstStyle/>
          <a:p>
            <a:r>
              <a:rPr lang="en-GB" dirty="0"/>
              <a:t>Carer journey</a:t>
            </a:r>
          </a:p>
        </p:txBody>
      </p:sp>
      <p:sp>
        <p:nvSpPr>
          <p:cNvPr id="4" name="Picture Placeholder 3">
            <a:extLst>
              <a:ext uri="{FF2B5EF4-FFF2-40B4-BE49-F238E27FC236}">
                <a16:creationId xmlns:a16="http://schemas.microsoft.com/office/drawing/2014/main" id="{F7C6E4EA-EE0C-436F-B897-51BA35E3E261}"/>
              </a:ext>
            </a:extLst>
          </p:cNvPr>
          <p:cNvSpPr>
            <a:spLocks noGrp="1"/>
          </p:cNvSpPr>
          <p:nvPr>
            <p:ph type="pic" sz="quarter" idx="14"/>
          </p:nvPr>
        </p:nvSpPr>
        <p:spPr>
          <a:xfrm>
            <a:off x="363537" y="1802625"/>
            <a:ext cx="8551863" cy="4025508"/>
          </a:xfrm>
        </p:spPr>
      </p:sp>
      <p:sp>
        <p:nvSpPr>
          <p:cNvPr id="5" name="TextBox 4">
            <a:extLst>
              <a:ext uri="{FF2B5EF4-FFF2-40B4-BE49-F238E27FC236}">
                <a16:creationId xmlns:a16="http://schemas.microsoft.com/office/drawing/2014/main" id="{7420E969-E6C1-4600-B319-617DBA62B57E}"/>
              </a:ext>
            </a:extLst>
          </p:cNvPr>
          <p:cNvSpPr txBox="1"/>
          <p:nvPr/>
        </p:nvSpPr>
        <p:spPr>
          <a:xfrm>
            <a:off x="2546220" y="2522809"/>
            <a:ext cx="1593732" cy="1477328"/>
          </a:xfrm>
          <a:prstGeom prst="rect">
            <a:avLst/>
          </a:prstGeom>
          <a:solidFill>
            <a:srgbClr val="4F81BD">
              <a:lumMod val="40000"/>
              <a:lumOff val="60000"/>
            </a:srgbClr>
          </a:solidFill>
          <a:ln>
            <a:solidFill>
              <a:sysClr val="windowText" lastClr="000000"/>
            </a:solidFill>
          </a:ln>
        </p:spPr>
        <p:txBody>
          <a:bodyPr wrap="square" rtlCol="0">
            <a:spAutoFit/>
          </a:bodyPr>
          <a:lstStyle/>
          <a:p>
            <a:pPr algn="ctr" defTabSz="914400" eaLnBrk="1" fontAlgn="auto" hangingPunct="1">
              <a:spcBef>
                <a:spcPts val="0"/>
              </a:spcBef>
              <a:spcAft>
                <a:spcPts val="0"/>
              </a:spcAft>
              <a:defRPr/>
            </a:pPr>
            <a:r>
              <a:rPr lang="cy-GB" dirty="0"/>
              <a:t>Mabwysiadu’r rôl</a:t>
            </a:r>
          </a:p>
          <a:p>
            <a:pPr algn="ctr" defTabSz="914400" eaLnBrk="1" fontAlgn="auto" hangingPunct="1">
              <a:spcBef>
                <a:spcPts val="0"/>
              </a:spcBef>
              <a:spcAft>
                <a:spcPts val="0"/>
              </a:spcAft>
              <a:defRPr/>
            </a:pPr>
            <a:endParaRPr lang="cy-GB" dirty="0"/>
          </a:p>
          <a:p>
            <a:pPr algn="ctr" defTabSz="914400" eaLnBrk="1" fontAlgn="auto" hangingPunct="1">
              <a:spcBef>
                <a:spcPts val="0"/>
              </a:spcBef>
              <a:spcAft>
                <a:spcPts val="0"/>
              </a:spcAft>
              <a:defRPr/>
            </a:pPr>
            <a:r>
              <a:rPr lang="cy-GB" dirty="0"/>
              <a:t>Adopting the role</a:t>
            </a:r>
          </a:p>
        </p:txBody>
      </p:sp>
      <p:sp>
        <p:nvSpPr>
          <p:cNvPr id="6" name="TextBox 5">
            <a:extLst>
              <a:ext uri="{FF2B5EF4-FFF2-40B4-BE49-F238E27FC236}">
                <a16:creationId xmlns:a16="http://schemas.microsoft.com/office/drawing/2014/main" id="{A0A10466-4C8A-48DE-A629-EA4EB47EDA70}"/>
              </a:ext>
            </a:extLst>
          </p:cNvPr>
          <p:cNvSpPr txBox="1"/>
          <p:nvPr/>
        </p:nvSpPr>
        <p:spPr>
          <a:xfrm>
            <a:off x="4735399" y="2535683"/>
            <a:ext cx="1155188" cy="923330"/>
          </a:xfrm>
          <a:prstGeom prst="rect">
            <a:avLst/>
          </a:prstGeom>
          <a:solidFill>
            <a:srgbClr val="4F81BD">
              <a:lumMod val="40000"/>
              <a:lumOff val="60000"/>
            </a:srgbClr>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y-GB" sz="1800" b="0" i="0" u="none" strike="noStrike" kern="0" cap="none" spc="0" normalizeH="0" baseline="0" dirty="0">
                <a:ln>
                  <a:noFill/>
                </a:ln>
                <a:solidFill>
                  <a:prstClr val="black"/>
                </a:solidFill>
                <a:effectLst/>
                <a:uLnTx/>
                <a:uFillTx/>
                <a:latin typeface="Arial" pitchFamily="34" charset="0"/>
              </a:rPr>
              <a:t>Ei wneud</a:t>
            </a:r>
          </a:p>
          <a:p>
            <a:pPr marL="0" marR="0" lvl="0" indent="0" algn="ctr" defTabSz="914400" eaLnBrk="1" fontAlgn="auto" latinLnBrk="0" hangingPunct="1">
              <a:lnSpc>
                <a:spcPct val="100000"/>
              </a:lnSpc>
              <a:spcBef>
                <a:spcPts val="0"/>
              </a:spcBef>
              <a:spcAft>
                <a:spcPts val="0"/>
              </a:spcAft>
              <a:buClrTx/>
              <a:buSzTx/>
              <a:buFontTx/>
              <a:buNone/>
              <a:tabLst/>
              <a:defRPr/>
            </a:pPr>
            <a:endParaRPr lang="cy-GB" kern="0" dirty="0">
              <a:solidFill>
                <a:prstClr val="black"/>
              </a:solidFill>
              <a:latin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cy-GB" sz="1800" b="0" i="0" u="none" strike="noStrike" kern="0" cap="none" spc="0" normalizeH="0" baseline="0" dirty="0">
                <a:ln>
                  <a:noFill/>
                </a:ln>
                <a:solidFill>
                  <a:prstClr val="black"/>
                </a:solidFill>
                <a:effectLst/>
                <a:uLnTx/>
                <a:uFillTx/>
                <a:latin typeface="Arial" pitchFamily="34" charset="0"/>
              </a:rPr>
              <a:t>Doing it</a:t>
            </a:r>
          </a:p>
        </p:txBody>
      </p:sp>
      <p:sp>
        <p:nvSpPr>
          <p:cNvPr id="7" name="TextBox 6">
            <a:extLst>
              <a:ext uri="{FF2B5EF4-FFF2-40B4-BE49-F238E27FC236}">
                <a16:creationId xmlns:a16="http://schemas.microsoft.com/office/drawing/2014/main" id="{21A88EBE-1600-49E1-AD90-44809278E71B}"/>
              </a:ext>
            </a:extLst>
          </p:cNvPr>
          <p:cNvSpPr txBox="1"/>
          <p:nvPr/>
        </p:nvSpPr>
        <p:spPr>
          <a:xfrm>
            <a:off x="5821680" y="4779323"/>
            <a:ext cx="2408263" cy="923330"/>
          </a:xfrm>
          <a:prstGeom prst="rect">
            <a:avLst/>
          </a:prstGeom>
          <a:solidFill>
            <a:srgbClr val="4F81BD">
              <a:lumMod val="40000"/>
              <a:lumOff val="60000"/>
            </a:srgbClr>
          </a:solidFill>
          <a:ln>
            <a:solidFill>
              <a:sysClr val="windowText" lastClr="000000"/>
            </a:solidFill>
          </a:ln>
        </p:spPr>
        <p:txBody>
          <a:bodyPr wrap="square" rtlCol="0">
            <a:spAutoFit/>
          </a:bodyPr>
          <a:lstStyle/>
          <a:p>
            <a:pPr algn="ctr" defTabSz="914400" eaLnBrk="1" fontAlgn="auto" hangingPunct="1">
              <a:spcBef>
                <a:spcPts val="0"/>
              </a:spcBef>
              <a:spcAft>
                <a:spcPts val="0"/>
              </a:spcAft>
              <a:defRPr/>
            </a:pPr>
            <a:r>
              <a:rPr lang="en-GB" kern="0" dirty="0">
                <a:solidFill>
                  <a:prstClr val="black"/>
                </a:solidFill>
                <a:latin typeface="Arial" pitchFamily="34" charset="0"/>
              </a:rPr>
              <a:t> </a:t>
            </a:r>
            <a:r>
              <a:rPr lang="cy-GB" dirty="0"/>
              <a:t>Ei gael yn drafferthus</a:t>
            </a:r>
          </a:p>
          <a:p>
            <a:pPr algn="ctr" defTabSz="914400" eaLnBrk="1" fontAlgn="auto" hangingPunct="1">
              <a:spcBef>
                <a:spcPts val="0"/>
              </a:spcBef>
              <a:spcAft>
                <a:spcPts val="0"/>
              </a:spcAft>
              <a:defRPr/>
            </a:pPr>
            <a:endParaRPr lang="cy-GB" dirty="0"/>
          </a:p>
          <a:p>
            <a:pPr algn="ctr" defTabSz="914400" eaLnBrk="1" fontAlgn="auto" hangingPunct="1">
              <a:spcBef>
                <a:spcPts val="0"/>
              </a:spcBef>
              <a:spcAft>
                <a:spcPts val="0"/>
              </a:spcAft>
              <a:defRPr/>
            </a:pPr>
            <a:r>
              <a:rPr lang="cy-GB" dirty="0"/>
              <a:t>Struggling with it </a:t>
            </a:r>
          </a:p>
        </p:txBody>
      </p:sp>
      <p:sp>
        <p:nvSpPr>
          <p:cNvPr id="8" name="TextBox 7">
            <a:extLst>
              <a:ext uri="{FF2B5EF4-FFF2-40B4-BE49-F238E27FC236}">
                <a16:creationId xmlns:a16="http://schemas.microsoft.com/office/drawing/2014/main" id="{6A278A72-CDBD-41B5-B4BC-6BB4BE0B86A2}"/>
              </a:ext>
            </a:extLst>
          </p:cNvPr>
          <p:cNvSpPr txBox="1"/>
          <p:nvPr/>
        </p:nvSpPr>
        <p:spPr>
          <a:xfrm>
            <a:off x="2771800" y="4779323"/>
            <a:ext cx="1296144" cy="923330"/>
          </a:xfrm>
          <a:prstGeom prst="rect">
            <a:avLst/>
          </a:prstGeom>
          <a:solidFill>
            <a:srgbClr val="4F81BD">
              <a:lumMod val="40000"/>
              <a:lumOff val="60000"/>
            </a:srgbClr>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cy-GB" kern="0" dirty="0">
                <a:solidFill>
                  <a:prstClr val="black"/>
                </a:solidFill>
                <a:latin typeface="Arial" pitchFamily="34" charset="0"/>
              </a:rPr>
              <a:t>Ei addasu</a:t>
            </a:r>
          </a:p>
          <a:p>
            <a:pPr marL="0" marR="0" lvl="0" indent="0" algn="ctr" defTabSz="914400" eaLnBrk="1" fontAlgn="auto" latinLnBrk="0" hangingPunct="1">
              <a:lnSpc>
                <a:spcPct val="100000"/>
              </a:lnSpc>
              <a:spcBef>
                <a:spcPts val="0"/>
              </a:spcBef>
              <a:spcAft>
                <a:spcPts val="0"/>
              </a:spcAft>
              <a:buClrTx/>
              <a:buSzTx/>
              <a:buFontTx/>
              <a:buNone/>
              <a:tabLst/>
              <a:defRPr/>
            </a:pPr>
            <a:endParaRPr lang="cy-GB" kern="0" dirty="0">
              <a:solidFill>
                <a:prstClr val="black"/>
              </a:solidFill>
              <a:latin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kern="0" dirty="0">
                <a:solidFill>
                  <a:prstClr val="black"/>
                </a:solidFill>
                <a:latin typeface="Arial" pitchFamily="34" charset="0"/>
              </a:rPr>
              <a:t>Adapting it</a:t>
            </a:r>
            <a:endParaRPr lang="cy-GB" kern="0" dirty="0">
              <a:solidFill>
                <a:prstClr val="black"/>
              </a:solidFill>
              <a:latin typeface="Arial" pitchFamily="34" charset="0"/>
            </a:endParaRPr>
          </a:p>
        </p:txBody>
      </p:sp>
      <p:cxnSp>
        <p:nvCxnSpPr>
          <p:cNvPr id="9" name="Straight Arrow Connector 8">
            <a:extLst>
              <a:ext uri="{FF2B5EF4-FFF2-40B4-BE49-F238E27FC236}">
                <a16:creationId xmlns:a16="http://schemas.microsoft.com/office/drawing/2014/main" id="{475F9439-31F6-424D-A927-0B1511A63AFA}"/>
              </a:ext>
            </a:extLst>
          </p:cNvPr>
          <p:cNvCxnSpPr>
            <a:cxnSpLocks/>
          </p:cNvCxnSpPr>
          <p:nvPr/>
        </p:nvCxnSpPr>
        <p:spPr>
          <a:xfrm>
            <a:off x="1950772" y="2988800"/>
            <a:ext cx="595448" cy="0"/>
          </a:xfrm>
          <a:prstGeom prst="straightConnector1">
            <a:avLst/>
          </a:prstGeom>
          <a:noFill/>
          <a:ln w="28575" cap="flat" cmpd="sng" algn="ctr">
            <a:solidFill>
              <a:srgbClr val="4F81BD">
                <a:shade val="95000"/>
                <a:satMod val="105000"/>
              </a:srgbClr>
            </a:solidFill>
            <a:prstDash val="solid"/>
            <a:tailEnd type="triangle"/>
          </a:ln>
          <a:effectLst/>
        </p:spPr>
      </p:cxnSp>
      <p:cxnSp>
        <p:nvCxnSpPr>
          <p:cNvPr id="10" name="Straight Arrow Connector 9">
            <a:extLst>
              <a:ext uri="{FF2B5EF4-FFF2-40B4-BE49-F238E27FC236}">
                <a16:creationId xmlns:a16="http://schemas.microsoft.com/office/drawing/2014/main" id="{E6C20E0A-A3CC-4D59-A881-BFD53A141B81}"/>
              </a:ext>
            </a:extLst>
          </p:cNvPr>
          <p:cNvCxnSpPr>
            <a:cxnSpLocks/>
          </p:cNvCxnSpPr>
          <p:nvPr/>
        </p:nvCxnSpPr>
        <p:spPr>
          <a:xfrm>
            <a:off x="4139952" y="2988800"/>
            <a:ext cx="595447" cy="0"/>
          </a:xfrm>
          <a:prstGeom prst="straightConnector1">
            <a:avLst/>
          </a:prstGeom>
          <a:noFill/>
          <a:ln w="28575" cap="flat" cmpd="sng" algn="ctr">
            <a:solidFill>
              <a:srgbClr val="4F81BD">
                <a:shade val="95000"/>
                <a:satMod val="105000"/>
              </a:srgbClr>
            </a:solidFill>
            <a:prstDash val="solid"/>
            <a:tailEnd type="triangle"/>
          </a:ln>
          <a:effectLst/>
        </p:spPr>
      </p:cxnSp>
      <p:cxnSp>
        <p:nvCxnSpPr>
          <p:cNvPr id="11" name="Straight Arrow Connector 10">
            <a:extLst>
              <a:ext uri="{FF2B5EF4-FFF2-40B4-BE49-F238E27FC236}">
                <a16:creationId xmlns:a16="http://schemas.microsoft.com/office/drawing/2014/main" id="{A28F3A2F-4595-4213-9675-D8F1ECAA4E97}"/>
              </a:ext>
            </a:extLst>
          </p:cNvPr>
          <p:cNvCxnSpPr>
            <a:cxnSpLocks/>
            <a:stCxn id="6" idx="3"/>
            <a:endCxn id="16" idx="1"/>
          </p:cNvCxnSpPr>
          <p:nvPr/>
        </p:nvCxnSpPr>
        <p:spPr>
          <a:xfrm>
            <a:off x="5890587" y="2997348"/>
            <a:ext cx="1103342" cy="0"/>
          </a:xfrm>
          <a:prstGeom prst="straightConnector1">
            <a:avLst/>
          </a:prstGeom>
          <a:noFill/>
          <a:ln w="28575" cap="flat" cmpd="sng" algn="ctr">
            <a:solidFill>
              <a:srgbClr val="4F81BD">
                <a:shade val="95000"/>
                <a:satMod val="105000"/>
              </a:srgbClr>
            </a:solidFill>
            <a:prstDash val="solid"/>
            <a:tailEnd type="triangle"/>
          </a:ln>
          <a:effectLst/>
        </p:spPr>
      </p:cxnSp>
      <p:cxnSp>
        <p:nvCxnSpPr>
          <p:cNvPr id="12" name="Straight Arrow Connector 11">
            <a:extLst>
              <a:ext uri="{FF2B5EF4-FFF2-40B4-BE49-F238E27FC236}">
                <a16:creationId xmlns:a16="http://schemas.microsoft.com/office/drawing/2014/main" id="{77049831-30BD-4810-ADC0-5327B599A1E4}"/>
              </a:ext>
            </a:extLst>
          </p:cNvPr>
          <p:cNvCxnSpPr>
            <a:cxnSpLocks/>
          </p:cNvCxnSpPr>
          <p:nvPr/>
        </p:nvCxnSpPr>
        <p:spPr>
          <a:xfrm>
            <a:off x="5890587" y="3477364"/>
            <a:ext cx="1103342" cy="1314833"/>
          </a:xfrm>
          <a:prstGeom prst="straightConnector1">
            <a:avLst/>
          </a:prstGeom>
          <a:noFill/>
          <a:ln w="28575" cap="flat" cmpd="sng" algn="ctr">
            <a:solidFill>
              <a:srgbClr val="4F81BD">
                <a:shade val="95000"/>
                <a:satMod val="105000"/>
              </a:srgbClr>
            </a:solidFill>
            <a:prstDash val="solid"/>
            <a:tailEnd type="triangle"/>
          </a:ln>
          <a:effectLst/>
        </p:spPr>
      </p:cxnSp>
      <p:cxnSp>
        <p:nvCxnSpPr>
          <p:cNvPr id="13" name="Straight Arrow Connector 12">
            <a:extLst>
              <a:ext uri="{FF2B5EF4-FFF2-40B4-BE49-F238E27FC236}">
                <a16:creationId xmlns:a16="http://schemas.microsoft.com/office/drawing/2014/main" id="{2215D9AB-EB60-4630-901A-BCBF9392705C}"/>
              </a:ext>
            </a:extLst>
          </p:cNvPr>
          <p:cNvCxnSpPr>
            <a:cxnSpLocks/>
          </p:cNvCxnSpPr>
          <p:nvPr/>
        </p:nvCxnSpPr>
        <p:spPr>
          <a:xfrm flipH="1">
            <a:off x="4067944" y="5151186"/>
            <a:ext cx="1753736" cy="0"/>
          </a:xfrm>
          <a:prstGeom prst="straightConnector1">
            <a:avLst/>
          </a:prstGeom>
          <a:noFill/>
          <a:ln w="28575" cap="flat" cmpd="sng" algn="ctr">
            <a:solidFill>
              <a:srgbClr val="4F81BD">
                <a:shade val="95000"/>
                <a:satMod val="105000"/>
              </a:srgbClr>
            </a:solidFill>
            <a:prstDash val="solid"/>
            <a:tailEnd type="triangle"/>
          </a:ln>
          <a:effectLst/>
        </p:spPr>
      </p:cxnSp>
      <p:cxnSp>
        <p:nvCxnSpPr>
          <p:cNvPr id="14" name="Straight Arrow Connector 13">
            <a:extLst>
              <a:ext uri="{FF2B5EF4-FFF2-40B4-BE49-F238E27FC236}">
                <a16:creationId xmlns:a16="http://schemas.microsoft.com/office/drawing/2014/main" id="{CCC5217E-25D0-40D3-9B3B-311B514A93D4}"/>
              </a:ext>
            </a:extLst>
          </p:cNvPr>
          <p:cNvCxnSpPr>
            <a:cxnSpLocks/>
          </p:cNvCxnSpPr>
          <p:nvPr/>
        </p:nvCxnSpPr>
        <p:spPr>
          <a:xfrm flipV="1">
            <a:off x="3471304" y="3437007"/>
            <a:ext cx="1263094" cy="1355190"/>
          </a:xfrm>
          <a:prstGeom prst="straightConnector1">
            <a:avLst/>
          </a:prstGeom>
          <a:noFill/>
          <a:ln w="28575" cap="flat" cmpd="sng" algn="ctr">
            <a:solidFill>
              <a:srgbClr val="4F81BD">
                <a:shade val="95000"/>
                <a:satMod val="105000"/>
              </a:srgbClr>
            </a:solidFill>
            <a:prstDash val="solid"/>
            <a:tailEnd type="triangle"/>
          </a:ln>
          <a:effectLst/>
        </p:spPr>
      </p:cxnSp>
      <p:sp>
        <p:nvSpPr>
          <p:cNvPr id="15" name="TextBox 14">
            <a:extLst>
              <a:ext uri="{FF2B5EF4-FFF2-40B4-BE49-F238E27FC236}">
                <a16:creationId xmlns:a16="http://schemas.microsoft.com/office/drawing/2014/main" id="{1D0209CB-36B5-493E-B56C-59B024B0D5E0}"/>
              </a:ext>
            </a:extLst>
          </p:cNvPr>
          <p:cNvSpPr txBox="1"/>
          <p:nvPr/>
        </p:nvSpPr>
        <p:spPr>
          <a:xfrm>
            <a:off x="531651" y="2522809"/>
            <a:ext cx="1419121" cy="1477328"/>
          </a:xfrm>
          <a:prstGeom prst="rect">
            <a:avLst/>
          </a:prstGeom>
          <a:solidFill>
            <a:srgbClr val="4F81BD">
              <a:lumMod val="40000"/>
              <a:lumOff val="60000"/>
            </a:srgbClr>
          </a:solidFill>
          <a:ln>
            <a:solidFill>
              <a:sysClr val="windowText" lastClr="000000"/>
            </a:solidFill>
          </a:ln>
        </p:spPr>
        <p:txBody>
          <a:bodyPr wrap="square" rtlCol="0">
            <a:spAutoFit/>
          </a:bodyPr>
          <a:lstStyle/>
          <a:p>
            <a:pPr algn="ctr" defTabSz="914400" eaLnBrk="1" fontAlgn="auto" hangingPunct="1">
              <a:spcBef>
                <a:spcPts val="0"/>
              </a:spcBef>
              <a:spcAft>
                <a:spcPts val="0"/>
              </a:spcAft>
              <a:defRPr/>
            </a:pPr>
            <a:r>
              <a:rPr lang="cy-GB" dirty="0"/>
              <a:t>Dechrau sylweddoli</a:t>
            </a:r>
          </a:p>
          <a:p>
            <a:pPr algn="ctr" defTabSz="914400" eaLnBrk="1" fontAlgn="auto" hangingPunct="1">
              <a:spcBef>
                <a:spcPts val="0"/>
              </a:spcBef>
              <a:spcAft>
                <a:spcPts val="0"/>
              </a:spcAft>
              <a:defRPr/>
            </a:pPr>
            <a:endParaRPr lang="cy-GB" dirty="0"/>
          </a:p>
          <a:p>
            <a:pPr algn="ctr" defTabSz="914400" eaLnBrk="1" fontAlgn="auto" hangingPunct="1">
              <a:spcBef>
                <a:spcPts val="0"/>
              </a:spcBef>
              <a:spcAft>
                <a:spcPts val="0"/>
              </a:spcAft>
              <a:defRPr/>
            </a:pPr>
            <a:r>
              <a:rPr lang="cy-GB" dirty="0"/>
              <a:t>Dawning realisation</a:t>
            </a:r>
          </a:p>
        </p:txBody>
      </p:sp>
      <p:sp>
        <p:nvSpPr>
          <p:cNvPr id="16" name="TextBox 15">
            <a:extLst>
              <a:ext uri="{FF2B5EF4-FFF2-40B4-BE49-F238E27FC236}">
                <a16:creationId xmlns:a16="http://schemas.microsoft.com/office/drawing/2014/main" id="{D336DF33-79B8-466A-897C-D6FBB8BB6FB3}"/>
              </a:ext>
            </a:extLst>
          </p:cNvPr>
          <p:cNvSpPr txBox="1"/>
          <p:nvPr/>
        </p:nvSpPr>
        <p:spPr>
          <a:xfrm>
            <a:off x="6993929" y="2258684"/>
            <a:ext cx="1786535" cy="1477328"/>
          </a:xfrm>
          <a:prstGeom prst="rect">
            <a:avLst/>
          </a:prstGeom>
          <a:solidFill>
            <a:srgbClr val="4F81BD">
              <a:lumMod val="40000"/>
              <a:lumOff val="60000"/>
            </a:srgbClr>
          </a:solidFill>
          <a:ln>
            <a:solidFill>
              <a:sysClr val="windowText" lastClr="000000"/>
            </a:solidFill>
          </a:ln>
        </p:spPr>
        <p:txBody>
          <a:bodyPr wrap="square" rtlCol="0">
            <a:spAutoFit/>
          </a:bodyPr>
          <a:lstStyle/>
          <a:p>
            <a:pPr algn="ctr" defTabSz="914400" eaLnBrk="1" fontAlgn="auto" hangingPunct="1">
              <a:spcBef>
                <a:spcPts val="0"/>
              </a:spcBef>
              <a:spcAft>
                <a:spcPts val="0"/>
              </a:spcAft>
              <a:defRPr/>
            </a:pPr>
            <a:r>
              <a:rPr kumimoji="0" lang="en-GB" sz="1800" b="0" i="0" u="none" strike="noStrike" kern="0" cap="none" spc="0" normalizeH="0" baseline="0" noProof="0" dirty="0">
                <a:ln>
                  <a:noFill/>
                </a:ln>
                <a:solidFill>
                  <a:prstClr val="black"/>
                </a:solidFill>
                <a:effectLst/>
                <a:uLnTx/>
                <a:uFillTx/>
                <a:latin typeface="Arial" pitchFamily="34" charset="0"/>
              </a:rPr>
              <a:t> </a:t>
            </a:r>
            <a:r>
              <a:rPr lang="af-ZA" dirty="0"/>
              <a:t>Gorffen a </a:t>
            </a:r>
            <a:r>
              <a:rPr lang="af-ZA" dirty="0" err="1"/>
              <a:t>symud</a:t>
            </a:r>
            <a:r>
              <a:rPr lang="af-ZA" dirty="0"/>
              <a:t>  </a:t>
            </a:r>
            <a:r>
              <a:rPr lang="af-ZA" dirty="0" err="1"/>
              <a:t>ymlaen</a:t>
            </a:r>
            <a:endParaRPr lang="af-ZA" dirty="0"/>
          </a:p>
          <a:p>
            <a:pPr algn="ctr" defTabSz="914400" eaLnBrk="1" fontAlgn="auto" hangingPunct="1">
              <a:spcBef>
                <a:spcPts val="0"/>
              </a:spcBef>
              <a:spcAft>
                <a:spcPts val="0"/>
              </a:spcAft>
              <a:defRPr/>
            </a:pPr>
            <a:endParaRPr kumimoji="0" lang="af-ZA" sz="1800" b="0" i="0" u="none" strike="noStrike" kern="0" cap="none" spc="0" normalizeH="0" baseline="0" noProof="0" dirty="0">
              <a:ln>
                <a:noFill/>
              </a:ln>
              <a:solidFill>
                <a:prstClr val="black"/>
              </a:solidFill>
              <a:effectLst/>
              <a:uLnTx/>
              <a:uFillTx/>
              <a:latin typeface="Arial" pitchFamily="34" charset="0"/>
            </a:endParaRPr>
          </a:p>
          <a:p>
            <a:pPr algn="ctr" defTabSz="914400" eaLnBrk="1" fontAlgn="auto" hangingPunct="1">
              <a:spcBef>
                <a:spcPts val="0"/>
              </a:spcBef>
              <a:spcAft>
                <a:spcPts val="0"/>
              </a:spcAft>
              <a:defRPr/>
            </a:pPr>
            <a:r>
              <a:rPr lang="af-ZA" kern="0" dirty="0" err="1">
                <a:solidFill>
                  <a:prstClr val="black"/>
                </a:solidFill>
                <a:latin typeface="Arial" pitchFamily="34" charset="0"/>
              </a:rPr>
              <a:t>Ending</a:t>
            </a:r>
            <a:r>
              <a:rPr lang="af-ZA" kern="0" dirty="0">
                <a:solidFill>
                  <a:prstClr val="black"/>
                </a:solidFill>
                <a:latin typeface="Arial" pitchFamily="34" charset="0"/>
              </a:rPr>
              <a:t> </a:t>
            </a:r>
            <a:r>
              <a:rPr lang="af-ZA" kern="0" dirty="0" err="1">
                <a:solidFill>
                  <a:prstClr val="black"/>
                </a:solidFill>
                <a:latin typeface="Arial" pitchFamily="34" charset="0"/>
              </a:rPr>
              <a:t>and</a:t>
            </a:r>
            <a:r>
              <a:rPr lang="af-ZA" kern="0" dirty="0">
                <a:solidFill>
                  <a:prstClr val="black"/>
                </a:solidFill>
                <a:latin typeface="Arial" pitchFamily="34" charset="0"/>
              </a:rPr>
              <a:t> </a:t>
            </a:r>
            <a:r>
              <a:rPr lang="af-ZA" kern="0" dirty="0" err="1">
                <a:solidFill>
                  <a:prstClr val="black"/>
                </a:solidFill>
                <a:latin typeface="Arial" pitchFamily="34" charset="0"/>
              </a:rPr>
              <a:t>moving</a:t>
            </a:r>
            <a:r>
              <a:rPr lang="af-ZA" kern="0" dirty="0">
                <a:solidFill>
                  <a:prstClr val="black"/>
                </a:solidFill>
                <a:latin typeface="Arial" pitchFamily="34" charset="0"/>
              </a:rPr>
              <a:t> </a:t>
            </a:r>
            <a:r>
              <a:rPr lang="af-ZA" kern="0" dirty="0" err="1">
                <a:solidFill>
                  <a:prstClr val="black"/>
                </a:solidFill>
                <a:latin typeface="Arial" pitchFamily="34" charset="0"/>
              </a:rPr>
              <a:t>on</a:t>
            </a:r>
            <a:endParaRPr kumimoji="0" lang="en-GB" sz="1800" b="0" i="0" u="none" strike="noStrike" kern="0" cap="none" spc="0" normalizeH="0" baseline="0" noProof="0" dirty="0">
              <a:ln>
                <a:noFill/>
              </a:ln>
              <a:solidFill>
                <a:prstClr val="black"/>
              </a:solidFill>
              <a:effectLst/>
              <a:uLnTx/>
              <a:uFillTx/>
              <a:latin typeface="Arial" pitchFamily="34" charset="0"/>
            </a:endParaRPr>
          </a:p>
        </p:txBody>
      </p:sp>
    </p:spTree>
    <p:extLst>
      <p:ext uri="{BB962C8B-B14F-4D97-AF65-F5344CB8AC3E}">
        <p14:creationId xmlns:p14="http://schemas.microsoft.com/office/powerpoint/2010/main" val="3750793114"/>
      </p:ext>
    </p:extLst>
  </p:cSld>
  <p:clrMapOvr>
    <a:masterClrMapping/>
  </p:clrMapOvr>
</p:sld>
</file>

<file path=ppt/theme/theme1.xml><?xml version="1.0" encoding="utf-8"?>
<a:theme xmlns:a="http://schemas.openxmlformats.org/drawingml/2006/main" name="SCW Slide Templates Bilingual0417 (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smtClean="0"/>
        </a:defPPr>
      </a:lstStyle>
    </a:txDef>
  </a:objectDefaults>
  <a:extraClrSchemeLst/>
  <a:extLst>
    <a:ext uri="{05A4C25C-085E-4340-85A3-A5531E510DB2}">
      <thm15:themeFamily xmlns:thm15="http://schemas.microsoft.com/office/thememl/2012/main" name="Presentation2" id="{48AD4A84-E46B-D140-85C2-C69757BA3CFB}" vid="{4E96788A-FCA7-0647-8A1E-36C6E85E5A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RKYVDocument" ma:contentTypeID="0x0101007C2C0A432CC38E489F7B7057D139E45F006CFD935EC17EFD41889B06405F4305EB" ma:contentTypeVersion="4" ma:contentTypeDescription="" ma:contentTypeScope="" ma:versionID="d961832562bf89db76284ecf5c0e9d74">
  <xsd:schema xmlns:xsd="http://www.w3.org/2001/XMLSchema" xmlns:xs="http://www.w3.org/2001/XMLSchema" xmlns:p="http://schemas.microsoft.com/office/2006/metadata/properties" xmlns:ns3="6573c7cb-c389-4e3e-ad3a-d71029d3e8b6" xmlns:ns4="f8debf85-b84a-49b9-a6f0-763e6552ccdd" targetNamespace="http://schemas.microsoft.com/office/2006/metadata/properties" ma:root="true" ma:fieldsID="e47ab0d321f0fe5fac9f808c42715bf2" ns3:_="" ns4:_="">
    <xsd:import namespace="6573c7cb-c389-4e3e-ad3a-d71029d3e8b6"/>
    <xsd:import namespace="f8debf85-b84a-49b9-a6f0-763e6552ccdd"/>
    <xsd:element name="properties">
      <xsd:complexType>
        <xsd:sequence>
          <xsd:element name="documentManagement">
            <xsd:complexType>
              <xsd:all>
                <xsd:element ref="ns3:Date1" minOccurs="0"/>
                <xsd:element ref="ns4:RKYVDocId" minOccurs="0"/>
                <xsd:element ref="ns3:RKYV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73c7cb-c389-4e3e-ad3a-d71029d3e8b6" elementFormDefault="qualified">
    <xsd:import namespace="http://schemas.microsoft.com/office/2006/documentManagement/types"/>
    <xsd:import namespace="http://schemas.microsoft.com/office/infopath/2007/PartnerControls"/>
    <xsd:element name="Date1" ma:index="8" nillable="true" ma:displayName="Date" ma:format="DateOnly" ma:internalName="Date1">
      <xsd:simpleType>
        <xsd:restriction base="dms:DateTime"/>
      </xsd:simpleType>
    </xsd:element>
    <xsd:element name="RKYVDocId" ma:index="10" nillable="true" ma:displayName="RKYVDocId" ma:decimals="0" ma:internalName="RKYVDocId0"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f8debf85-b84a-49b9-a6f0-763e6552ccdd" elementFormDefault="qualified">
    <xsd:import namespace="http://schemas.microsoft.com/office/2006/documentManagement/types"/>
    <xsd:import namespace="http://schemas.microsoft.com/office/infopath/2007/PartnerControls"/>
    <xsd:element name="RKYVDocId" ma:index="9" nillable="true" ma:displayName="RKYVDocId" ma:decimals="0" ma:internalName="RKYVDoc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fba6e5ba-63f2-4f84-a23c-f956aeeded1b"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ate1 xmlns="6573c7cb-c389-4e3e-ad3a-d71029d3e8b6">2017-05-04T23:00:00+00:00</Date1>
    <RKYVDocId xmlns="6573c7cb-c389-4e3e-ad3a-d71029d3e8b6" xsi:nil="true"/>
    <RKYVDocId xmlns="f8debf85-b84a-49b9-a6f0-763e6552ccdd" xsi:nil="true"/>
  </documentManagement>
</p:properties>
</file>

<file path=customXml/itemProps1.xml><?xml version="1.0" encoding="utf-8"?>
<ds:datastoreItem xmlns:ds="http://schemas.openxmlformats.org/officeDocument/2006/customXml" ds:itemID="{791DA2AD-B2FC-4418-9BCB-A9B928AE06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73c7cb-c389-4e3e-ad3a-d71029d3e8b6"/>
    <ds:schemaRef ds:uri="f8debf85-b84a-49b9-a6f0-763e6552cc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60B3E4-F53C-4348-9B57-61E44025602E}">
  <ds:schemaRefs>
    <ds:schemaRef ds:uri="Microsoft.SharePoint.Taxonomy.ContentTypeSync"/>
  </ds:schemaRefs>
</ds:datastoreItem>
</file>

<file path=customXml/itemProps3.xml><?xml version="1.0" encoding="utf-8"?>
<ds:datastoreItem xmlns:ds="http://schemas.openxmlformats.org/officeDocument/2006/customXml" ds:itemID="{4330AEC3-75D2-4703-867E-589D93BBC425}">
  <ds:schemaRefs>
    <ds:schemaRef ds:uri="http://schemas.microsoft.com/sharepoint/v3/contenttype/forms"/>
  </ds:schemaRefs>
</ds:datastoreItem>
</file>

<file path=customXml/itemProps4.xml><?xml version="1.0" encoding="utf-8"?>
<ds:datastoreItem xmlns:ds="http://schemas.openxmlformats.org/officeDocument/2006/customXml" ds:itemID="{30265B80-FDE5-4559-893D-B9319A7645B3}">
  <ds:schemaRefs>
    <ds:schemaRef ds:uri="http://purl.org/dc/elements/1.1/"/>
    <ds:schemaRef ds:uri="http://purl.org/dc/dcmitype/"/>
    <ds:schemaRef ds:uri="http://schemas.microsoft.com/office/infopath/2007/PartnerControls"/>
    <ds:schemaRef ds:uri="http://www.w3.org/XML/1998/namespace"/>
    <ds:schemaRef ds:uri="http://schemas.openxmlformats.org/package/2006/metadata/core-properties"/>
    <ds:schemaRef ds:uri="6573c7cb-c389-4e3e-ad3a-d71029d3e8b6"/>
    <ds:schemaRef ds:uri="http://schemas.microsoft.com/office/2006/documentManagement/types"/>
    <ds:schemaRef ds:uri="f8debf85-b84a-49b9-a6f0-763e6552ccdd"/>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SCW Slide Templates Bilingual0417 (2)</Template>
  <TotalTime>2230</TotalTime>
  <Words>4930</Words>
  <Application>Microsoft Office PowerPoint</Application>
  <PresentationFormat>On-screen Show (4:3)</PresentationFormat>
  <Paragraphs>691</Paragraphs>
  <Slides>57</Slides>
  <Notes>53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Helvetica</vt:lpstr>
      <vt:lpstr>Symbol</vt:lpstr>
      <vt:lpstr>Times New Roman</vt:lpstr>
      <vt:lpstr>Wingdings</vt:lpstr>
      <vt:lpstr>SCW Slide Templates Bilingual0417 (2)</vt:lpstr>
      <vt:lpstr>Asesu Anghenion Cymorth Gofalwyr   Assessing Carers Support Needs </vt:lpstr>
      <vt:lpstr>Nodau a chanlyniadau dysgu </vt:lpstr>
      <vt:lpstr>Gofalwyr – diffiniad </vt:lpstr>
      <vt:lpstr>Gofalwyr – diffiniad (parhad) </vt:lpstr>
      <vt:lpstr>Oedolion o ofalwyr </vt:lpstr>
      <vt:lpstr>Gofalwyr ifanc ac oedolion ifanc o ofalwyr </vt:lpstr>
      <vt:lpstr>Blaenoriaethau cenedlaethol i wella bywydau gofalwyr </vt:lpstr>
      <vt:lpstr>Bywyd fel gofalwr  </vt:lpstr>
      <vt:lpstr>Taith y gofalwr</vt:lpstr>
      <vt:lpstr>Goblygiadau ar gyfer cymorth i ofalwyr</vt:lpstr>
      <vt:lpstr>Dynodi (adnabod) gofalwyr </vt:lpstr>
      <vt:lpstr>Dynodi (adnabod) gofalwyr </vt:lpstr>
      <vt:lpstr>Hawliau gofalwyr i asesiad </vt:lpstr>
      <vt:lpstr>Hawliau gofalwyr i asesiad (parhad) </vt:lpstr>
      <vt:lpstr>Hawliau gofalwyr i asesiad (parhad) </vt:lpstr>
      <vt:lpstr>Helpu gofalwyr i baratoi – yr hyn y dylen nhw ei wybod cyn ymweliad asesu  </vt:lpstr>
      <vt:lpstr>Sgwrs am yr hyn sy’n bwysig What matters conversation</vt:lpstr>
      <vt:lpstr>Eiriolaeth</vt:lpstr>
      <vt:lpstr>Advocacy</vt:lpstr>
      <vt:lpstr>Cynnig Gweithredol </vt:lpstr>
      <vt:lpstr>Active Offer</vt:lpstr>
      <vt:lpstr>Paratoi ar gyfer asesiad fel ymarferydd… Mae’n cychwyn gyda fi</vt:lpstr>
      <vt:lpstr>Cyfathrebu ar y cyd</vt:lpstr>
      <vt:lpstr>Gwerthoedd </vt:lpstr>
      <vt:lpstr>Values </vt:lpstr>
      <vt:lpstr>Gwybodaeth: Cromlin newid</vt:lpstr>
      <vt:lpstr>Knowledge: Change curve</vt:lpstr>
      <vt:lpstr>Sgiliau: Pum cam sgwrs dda</vt:lpstr>
      <vt:lpstr>Skills: Five stages of a good conversation</vt:lpstr>
      <vt:lpstr>Cwestiynau agored</vt:lpstr>
      <vt:lpstr>Open questions</vt:lpstr>
      <vt:lpstr>Pethau i osgoi eu dweud mewn sgwrs </vt:lpstr>
      <vt:lpstr>6 lefel o wrando </vt:lpstr>
      <vt:lpstr>Adfyfyrio</vt:lpstr>
      <vt:lpstr>Reflecting</vt:lpstr>
      <vt:lpstr>Asesiad a llesiant</vt:lpstr>
      <vt:lpstr>PowerPoint Presentation</vt:lpstr>
      <vt:lpstr>PowerPoint Presentation</vt:lpstr>
      <vt:lpstr>Rheoliadau Gofal a Chymorth (Cymhwystra) (Cymru) 2015 – Gofalwyr</vt:lpstr>
      <vt:lpstr>Care and Support (Eligibility) (Wales) Regulations 2015 – carers</vt:lpstr>
      <vt:lpstr>Dogfen asesu – Oedolion o ofalwyr</vt:lpstr>
      <vt:lpstr>Dogfen asesu – Oedolion o ofalwyr (parhad) </vt:lpstr>
      <vt:lpstr>Dogfen asesu – Oedolion o ofalwyr (parhad) </vt:lpstr>
      <vt:lpstr>Dogfen asesu – Gofalwyr ifanc </vt:lpstr>
      <vt:lpstr>Dogfen asesu – Gofalwyr ifanc (parhad) </vt:lpstr>
      <vt:lpstr>Dogfen asesu – Gofalwyr ifanc (parhad) </vt:lpstr>
      <vt:lpstr>Asesiadau cymesur </vt:lpstr>
      <vt:lpstr>Deall canlyniadau</vt:lpstr>
      <vt:lpstr>Understanding outcomes</vt:lpstr>
      <vt:lpstr>Ar ôl asesiad </vt:lpstr>
      <vt:lpstr>Adnodd cynllunio cymorth</vt:lpstr>
      <vt:lpstr>Support planning resource</vt:lpstr>
      <vt:lpstr>Taliadau uniongyrchol</vt:lpstr>
      <vt:lpstr>Direct payments</vt:lpstr>
      <vt:lpstr>Adnodd adolygiad </vt:lpstr>
      <vt:lpstr>Y cylch canlyniadau</vt:lpstr>
      <vt:lpstr>PowerPoint Presentation</vt:lpstr>
    </vt:vector>
  </TitlesOfParts>
  <Company>Care Council for Wales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Elin Lenny</dc:creator>
  <cp:lastModifiedBy>Bethan Price</cp:lastModifiedBy>
  <cp:revision>138</cp:revision>
  <cp:lastPrinted>2019-03-21T13:45:55Z</cp:lastPrinted>
  <dcterms:created xsi:type="dcterms:W3CDTF">2017-04-11T14:08:19Z</dcterms:created>
  <dcterms:modified xsi:type="dcterms:W3CDTF">2019-04-26T14:05:48Z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0x0101007C2C0A432CC38E489F7B7057D139E45F006CFD935EC17EFD41889B06405F4305EB</vt:lpwstr>
  </property>
  <property fmtid="{D5CDD505-2E9C-101B-9397-08002B2CF9AE}" pid="3" name="IsMyDocuments">
    <vt:bool>true</vt:bool>
  </property>
</Properties>
</file>