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714" r:id="rId5"/>
  </p:sldMasterIdLst>
  <p:notesMasterIdLst>
    <p:notesMasterId r:id="rId23"/>
  </p:notesMasterIdLst>
  <p:handoutMasterIdLst>
    <p:handoutMasterId r:id="rId24"/>
  </p:handoutMasterIdLst>
  <p:sldIdLst>
    <p:sldId id="322" r:id="rId6"/>
    <p:sldId id="324" r:id="rId7"/>
    <p:sldId id="325" r:id="rId8"/>
    <p:sldId id="326" r:id="rId9"/>
    <p:sldId id="327" r:id="rId10"/>
    <p:sldId id="328" r:id="rId11"/>
    <p:sldId id="335" r:id="rId12"/>
    <p:sldId id="330" r:id="rId13"/>
    <p:sldId id="332" r:id="rId14"/>
    <p:sldId id="307" r:id="rId15"/>
    <p:sldId id="334" r:id="rId16"/>
    <p:sldId id="315" r:id="rId17"/>
    <p:sldId id="316" r:id="rId18"/>
    <p:sldId id="312" r:id="rId19"/>
    <p:sldId id="333" r:id="rId20"/>
    <p:sldId id="301" r:id="rId21"/>
    <p:sldId id="263" r:id="rId22"/>
  </p:sldIdLst>
  <p:sldSz cx="9144000" cy="6858000" type="screen4x3"/>
  <p:notesSz cx="6858000" cy="9144000"/>
  <p:defaultTextStyle>
    <a:defPPr>
      <a:defRPr lang="en-US"/>
    </a:defPPr>
    <a:lvl1pPr algn="l" defTabSz="912813" rtl="0" eaLnBrk="0" fontAlgn="base" hangingPunct="0">
      <a:spcBef>
        <a:spcPct val="0"/>
      </a:spcBef>
      <a:spcAft>
        <a:spcPct val="0"/>
      </a:spcAft>
      <a:defRPr kern="1200">
        <a:solidFill>
          <a:schemeClr val="tx1"/>
        </a:solidFill>
        <a:latin typeface="Arial" charset="0"/>
        <a:ea typeface="+mn-ea"/>
        <a:cs typeface="+mn-cs"/>
      </a:defRPr>
    </a:lvl1pPr>
    <a:lvl2pPr marL="455613" indent="1588" algn="l" defTabSz="912813" rtl="0" eaLnBrk="0" fontAlgn="base" hangingPunct="0">
      <a:spcBef>
        <a:spcPct val="0"/>
      </a:spcBef>
      <a:spcAft>
        <a:spcPct val="0"/>
      </a:spcAft>
      <a:defRPr kern="1200">
        <a:solidFill>
          <a:schemeClr val="tx1"/>
        </a:solidFill>
        <a:latin typeface="Arial" charset="0"/>
        <a:ea typeface="+mn-ea"/>
        <a:cs typeface="+mn-cs"/>
      </a:defRPr>
    </a:lvl2pPr>
    <a:lvl3pPr marL="912813" indent="1588" algn="l" defTabSz="912813" rtl="0" eaLnBrk="0" fontAlgn="base" hangingPunct="0">
      <a:spcBef>
        <a:spcPct val="0"/>
      </a:spcBef>
      <a:spcAft>
        <a:spcPct val="0"/>
      </a:spcAft>
      <a:defRPr kern="1200">
        <a:solidFill>
          <a:schemeClr val="tx1"/>
        </a:solidFill>
        <a:latin typeface="Arial" charset="0"/>
        <a:ea typeface="+mn-ea"/>
        <a:cs typeface="+mn-cs"/>
      </a:defRPr>
    </a:lvl3pPr>
    <a:lvl4pPr marL="1370013" indent="1588" algn="l" defTabSz="912813" rtl="0" eaLnBrk="0" fontAlgn="base" hangingPunct="0">
      <a:spcBef>
        <a:spcPct val="0"/>
      </a:spcBef>
      <a:spcAft>
        <a:spcPct val="0"/>
      </a:spcAft>
      <a:defRPr kern="1200">
        <a:solidFill>
          <a:schemeClr val="tx1"/>
        </a:solidFill>
        <a:latin typeface="Arial" charset="0"/>
        <a:ea typeface="+mn-ea"/>
        <a:cs typeface="+mn-cs"/>
      </a:defRPr>
    </a:lvl4pPr>
    <a:lvl5pPr marL="1827213" indent="1588" algn="l" defTabSz="912813"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AB64"/>
    <a:srgbClr val="16AD85"/>
    <a:srgbClr val="37394C"/>
    <a:srgbClr val="EB5E57"/>
    <a:srgbClr val="004B00"/>
    <a:srgbClr val="257D8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72906" autoAdjust="0"/>
  </p:normalViewPr>
  <p:slideViewPr>
    <p:cSldViewPr snapToGrid="0" snapToObjects="1">
      <p:cViewPr varScale="1">
        <p:scale>
          <a:sx n="91" d="100"/>
          <a:sy n="91" d="100"/>
        </p:scale>
        <p:origin x="1746"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83" d="100"/>
          <a:sy n="83" d="100"/>
        </p:scale>
        <p:origin x="393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F7B837BA-F1B8-924C-A6E9-DCE9F6DA377A}" type="datetimeFigureOut">
              <a:rPr lang="en-US"/>
              <a:pPr>
                <a:defRPr/>
              </a:pPr>
              <a:t>5/7/2019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409D3D69-634A-4B40-B6BF-07F6296FBFE0}" type="slidenum">
              <a:rPr lang="en-US"/>
              <a:pPr>
                <a:defRPr/>
              </a:pPr>
              <a:t>‹#›</a:t>
            </a:fld>
            <a:endParaRPr lang="en-US"/>
          </a:p>
        </p:txBody>
      </p:sp>
    </p:spTree>
    <p:extLst>
      <p:ext uri="{BB962C8B-B14F-4D97-AF65-F5344CB8AC3E}">
        <p14:creationId xmlns:p14="http://schemas.microsoft.com/office/powerpoint/2010/main" val="3521774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9C8CD66D-AEA7-E943-BE28-0B1477C1D05F}" type="datetimeFigureOut">
              <a:rPr lang="en-US"/>
              <a:pPr>
                <a:defRPr/>
              </a:pPr>
              <a:t>5/7/2019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71639E39-D34D-164C-8100-77BC79329E5D}" type="slidenum">
              <a:rPr lang="en-US"/>
              <a:pPr>
                <a:defRPr/>
              </a:pPr>
              <a:t>‹#›</a:t>
            </a:fld>
            <a:endParaRPr lang="en-US"/>
          </a:p>
        </p:txBody>
      </p:sp>
    </p:spTree>
    <p:extLst>
      <p:ext uri="{BB962C8B-B14F-4D97-AF65-F5344CB8AC3E}">
        <p14:creationId xmlns:p14="http://schemas.microsoft.com/office/powerpoint/2010/main" val="1668384406"/>
      </p:ext>
    </p:extLst>
  </p:cSld>
  <p:clrMap bg1="lt1" tx1="dk1" bg2="lt2" tx2="dk2" accent1="accent1" accent2="accent2" accent3="accent3" accent4="accent4" accent5="accent5" accent6="accent6" hlink="hlink" folHlink="folHlink"/>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hura.shu.ac.uk/280/1/PDF_Senses_Framework_Report.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solidFill>
                  <a:prstClr val="black"/>
                </a:solidFill>
              </a:rPr>
              <a:pPr>
                <a:defRPr/>
              </a:pPr>
              <a:t>1</a:t>
            </a:fld>
            <a:endParaRPr lang="en-US">
              <a:solidFill>
                <a:prstClr val="black"/>
              </a:solidFill>
            </a:endParaRPr>
          </a:p>
        </p:txBody>
      </p:sp>
    </p:spTree>
    <p:extLst>
      <p:ext uri="{BB962C8B-B14F-4D97-AF65-F5344CB8AC3E}">
        <p14:creationId xmlns:p14="http://schemas.microsoft.com/office/powerpoint/2010/main" val="36457313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SCROLL DOWN FOR ENGLISH NOTES</a:t>
            </a:r>
          </a:p>
          <a:p>
            <a:endParaRPr lang="en-GB" dirty="0"/>
          </a:p>
          <a:p>
            <a:r>
              <a:rPr lang="en-GB" dirty="0" err="1"/>
              <a:t>Gofynnwch</a:t>
            </a:r>
            <a:r>
              <a:rPr lang="en-GB" dirty="0"/>
              <a:t> </a:t>
            </a:r>
            <a:r>
              <a:rPr lang="en-GB" dirty="0" err="1"/>
              <a:t>i</a:t>
            </a:r>
            <a:r>
              <a:rPr lang="en-GB" dirty="0"/>
              <a:t> </a:t>
            </a:r>
            <a:r>
              <a:rPr lang="en-GB" dirty="0" err="1"/>
              <a:t>bobl</a:t>
            </a:r>
            <a:r>
              <a:rPr lang="en-GB" dirty="0"/>
              <a:t> </a:t>
            </a:r>
            <a:r>
              <a:rPr lang="en-GB" dirty="0" err="1"/>
              <a:t>os</a:t>
            </a:r>
            <a:r>
              <a:rPr lang="en-GB" dirty="0"/>
              <a:t> </a:t>
            </a:r>
            <a:r>
              <a:rPr lang="en-GB" dirty="0" err="1"/>
              <a:t>ydyn</a:t>
            </a:r>
            <a:r>
              <a:rPr lang="en-GB" dirty="0"/>
              <a:t> </a:t>
            </a:r>
            <a:r>
              <a:rPr lang="en-GB" dirty="0" err="1"/>
              <a:t>nhw’n</a:t>
            </a:r>
            <a:r>
              <a:rPr lang="en-GB" dirty="0"/>
              <a:t> </a:t>
            </a:r>
            <a:r>
              <a:rPr lang="en-GB" dirty="0" err="1"/>
              <a:t>gallu</a:t>
            </a:r>
            <a:r>
              <a:rPr lang="en-GB" dirty="0"/>
              <a:t> </a:t>
            </a:r>
            <a:r>
              <a:rPr lang="en-GB" dirty="0" err="1"/>
              <a:t>meddwl</a:t>
            </a:r>
            <a:r>
              <a:rPr lang="en-GB" dirty="0"/>
              <a:t> am </a:t>
            </a:r>
            <a:r>
              <a:rPr lang="en-GB" dirty="0" err="1"/>
              <a:t>amser</a:t>
            </a:r>
            <a:r>
              <a:rPr lang="en-GB" dirty="0"/>
              <a:t> pan </a:t>
            </a:r>
            <a:r>
              <a:rPr lang="en-GB" dirty="0" err="1"/>
              <a:t>iddyn</a:t>
            </a:r>
            <a:r>
              <a:rPr lang="en-GB" dirty="0"/>
              <a:t> </a:t>
            </a:r>
            <a:r>
              <a:rPr lang="en-GB" dirty="0" err="1"/>
              <a:t>nhw</a:t>
            </a:r>
            <a:r>
              <a:rPr lang="en-GB" dirty="0"/>
              <a:t> </a:t>
            </a:r>
            <a:r>
              <a:rPr lang="en-GB" dirty="0" err="1"/>
              <a:t>gamfarnu</a:t>
            </a:r>
            <a:r>
              <a:rPr lang="en-GB" dirty="0"/>
              <a:t> </a:t>
            </a:r>
            <a:r>
              <a:rPr lang="en-GB" dirty="0" err="1"/>
              <a:t>sefyllfa</a:t>
            </a:r>
            <a:r>
              <a:rPr lang="en-GB" dirty="0"/>
              <a:t> </a:t>
            </a:r>
            <a:r>
              <a:rPr lang="en-GB" dirty="0" err="1"/>
              <a:t>yn</a:t>
            </a:r>
            <a:r>
              <a:rPr lang="en-GB" dirty="0"/>
              <a:t> </a:t>
            </a:r>
            <a:r>
              <a:rPr lang="en-GB" dirty="0" err="1"/>
              <a:t>seiliedig</a:t>
            </a:r>
            <a:r>
              <a:rPr lang="en-GB" dirty="0"/>
              <a:t> </a:t>
            </a:r>
            <a:r>
              <a:rPr lang="en-GB" dirty="0" err="1"/>
              <a:t>ar</a:t>
            </a:r>
            <a:r>
              <a:rPr lang="en-GB" dirty="0"/>
              <a:t> </a:t>
            </a:r>
            <a:r>
              <a:rPr lang="en-GB" dirty="0" err="1"/>
              <a:t>ymddygiad</a:t>
            </a:r>
            <a:r>
              <a:rPr lang="en-GB" dirty="0"/>
              <a:t> </a:t>
            </a:r>
            <a:r>
              <a:rPr lang="en-GB" dirty="0" err="1"/>
              <a:t>oedd</a:t>
            </a:r>
            <a:r>
              <a:rPr lang="en-GB" dirty="0"/>
              <a:t> </a:t>
            </a:r>
            <a:r>
              <a:rPr lang="en-GB" dirty="0" err="1"/>
              <a:t>ddim</a:t>
            </a:r>
            <a:r>
              <a:rPr lang="en-GB" dirty="0"/>
              <a:t> </a:t>
            </a:r>
            <a:r>
              <a:rPr lang="en-GB" dirty="0" err="1"/>
              <a:t>yn</a:t>
            </a:r>
            <a:r>
              <a:rPr lang="en-GB" dirty="0"/>
              <a:t> </a:t>
            </a:r>
            <a:r>
              <a:rPr lang="en-GB" dirty="0" err="1"/>
              <a:t>cyd-fynd</a:t>
            </a:r>
            <a:r>
              <a:rPr lang="en-GB" dirty="0"/>
              <a:t> â </a:t>
            </a:r>
            <a:r>
              <a:rPr lang="en-GB" dirty="0" err="1"/>
              <a:t>sut</a:t>
            </a:r>
            <a:r>
              <a:rPr lang="en-GB" dirty="0"/>
              <a:t> </a:t>
            </a:r>
            <a:r>
              <a:rPr lang="en-GB" dirty="0" err="1"/>
              <a:t>roedd</a:t>
            </a:r>
            <a:r>
              <a:rPr lang="en-GB" dirty="0"/>
              <a:t> y person </a:t>
            </a:r>
            <a:r>
              <a:rPr lang="en-GB" dirty="0" err="1"/>
              <a:t>yn</a:t>
            </a:r>
            <a:r>
              <a:rPr lang="en-GB" dirty="0"/>
              <a:t> </a:t>
            </a:r>
            <a:r>
              <a:rPr lang="en-GB" dirty="0" err="1"/>
              <a:t>teimlo</a:t>
            </a:r>
            <a:r>
              <a:rPr lang="en-GB" dirty="0"/>
              <a:t> go </a:t>
            </a:r>
            <a:r>
              <a:rPr lang="en-GB" dirty="0" err="1"/>
              <a:t>iawn</a:t>
            </a:r>
            <a:r>
              <a:rPr lang="en-GB" dirty="0"/>
              <a:t>. </a:t>
            </a:r>
          </a:p>
          <a:p>
            <a:endParaRPr lang="en-GB" dirty="0"/>
          </a:p>
          <a:p>
            <a:r>
              <a:rPr lang="en-GB" dirty="0"/>
              <a:t>*****************************************************************************************************************************************************************************</a:t>
            </a:r>
          </a:p>
          <a:p>
            <a:endParaRPr lang="en-GB" dirty="0"/>
          </a:p>
          <a:p>
            <a:r>
              <a:rPr lang="en-GB" dirty="0"/>
              <a:t>Ask participants if they can think of any situation they may have misjudged, based on behaviour that does not match how the person actually feels. </a:t>
            </a: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14</a:t>
            </a:fld>
            <a:endParaRPr lang="en-US"/>
          </a:p>
        </p:txBody>
      </p:sp>
    </p:spTree>
    <p:extLst>
      <p:ext uri="{BB962C8B-B14F-4D97-AF65-F5344CB8AC3E}">
        <p14:creationId xmlns:p14="http://schemas.microsoft.com/office/powerpoint/2010/main" val="20145655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dirty="0"/>
              <a:t>SCROLL DOWN FOR ENGLISH NOTES</a:t>
            </a:r>
          </a:p>
          <a:p>
            <a:pPr marL="0" marR="0" indent="0" algn="l" defTabSz="912813" rtl="0" eaLnBrk="1" fontAlgn="base" latinLnBrk="0" hangingPunct="1">
              <a:lnSpc>
                <a:spcPct val="100000"/>
              </a:lnSpc>
              <a:spcBef>
                <a:spcPct val="30000"/>
              </a:spcBef>
              <a:spcAft>
                <a:spcPct val="0"/>
              </a:spcAft>
              <a:buClrTx/>
              <a:buSzTx/>
              <a:buFontTx/>
              <a:buNone/>
              <a:tabLst/>
              <a:defRPr/>
            </a:pPr>
            <a:endParaRPr lang="en-GB" dirty="0">
              <a:solidFill>
                <a:schemeClr val="tx1"/>
              </a:solidFill>
              <a:highlight>
                <a:srgbClr val="FFFF00"/>
              </a:highlight>
              <a:latin typeface="Arial" panose="020B0604020202020204" pitchFamily="34" charset="0"/>
              <a:cs typeface="Arial" panose="020B0604020202020204" pitchFamily="34" charset="0"/>
            </a:endParaRPr>
          </a:p>
          <a:p>
            <a:r>
              <a:rPr lang="en-GB" sz="1200" kern="1200" dirty="0" err="1">
                <a:solidFill>
                  <a:schemeClr val="tx1"/>
                </a:solidFill>
                <a:latin typeface="+mn-lt"/>
                <a:ea typeface="+mn-ea"/>
                <a:cs typeface="+mn-cs"/>
              </a:rPr>
              <a:t>Mae’n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gallu</a:t>
            </a:r>
            <a:r>
              <a:rPr lang="en-GB" sz="1200" kern="1200" dirty="0">
                <a:solidFill>
                  <a:schemeClr val="tx1"/>
                </a:solidFill>
                <a:latin typeface="+mn-lt"/>
                <a:ea typeface="+mn-ea"/>
                <a:cs typeface="+mn-cs"/>
              </a:rPr>
              <a:t> bod </a:t>
            </a:r>
            <a:r>
              <a:rPr lang="en-GB" sz="1200" kern="1200" dirty="0" err="1">
                <a:solidFill>
                  <a:schemeClr val="tx1"/>
                </a:solidFill>
                <a:latin typeface="+mn-lt"/>
                <a:ea typeface="+mn-ea"/>
                <a:cs typeface="+mn-cs"/>
              </a:rPr>
              <a:t>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dderbyniol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rannu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gwybodaeth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bersonol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ond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nid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preifat</a:t>
            </a:r>
            <a:r>
              <a:rPr lang="en-GB" sz="1200" kern="1200" dirty="0">
                <a:solidFill>
                  <a:schemeClr val="tx1"/>
                </a:solidFill>
                <a:latin typeface="+mn-lt"/>
                <a:ea typeface="+mn-ea"/>
                <a:cs typeface="+mn-cs"/>
              </a:rPr>
              <a:t>) – </a:t>
            </a:r>
            <a:r>
              <a:rPr lang="en-GB" sz="1200" kern="1200" dirty="0" err="1">
                <a:solidFill>
                  <a:schemeClr val="tx1"/>
                </a:solidFill>
                <a:latin typeface="+mn-lt"/>
                <a:ea typeface="+mn-ea"/>
                <a:cs typeface="+mn-cs"/>
              </a:rPr>
              <a:t>er</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enghraifft</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siarad</a:t>
            </a:r>
            <a:r>
              <a:rPr lang="en-GB" sz="1200" kern="1200" dirty="0">
                <a:solidFill>
                  <a:schemeClr val="tx1"/>
                </a:solidFill>
                <a:latin typeface="+mn-lt"/>
                <a:ea typeface="+mn-ea"/>
                <a:cs typeface="+mn-cs"/>
              </a:rPr>
              <a:t> am </a:t>
            </a:r>
            <a:r>
              <a:rPr lang="en-GB" sz="1200" kern="1200" dirty="0" err="1">
                <a:solidFill>
                  <a:schemeClr val="tx1"/>
                </a:solidFill>
                <a:latin typeface="+mn-lt"/>
                <a:ea typeface="+mn-ea"/>
                <a:cs typeface="+mn-cs"/>
              </a:rPr>
              <a:t>eich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teulu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neu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eich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bywyd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eich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hun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er</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mwyn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adeiladu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perthynas</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Ond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dydy</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hwn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ddim</a:t>
            </a:r>
            <a:r>
              <a:rPr lang="en-GB" sz="1200" kern="1200" dirty="0">
                <a:solidFill>
                  <a:schemeClr val="tx1"/>
                </a:solidFill>
                <a:latin typeface="+mn-lt"/>
                <a:ea typeface="+mn-ea"/>
                <a:cs typeface="+mn-cs"/>
              </a:rPr>
              <a:t> am “</a:t>
            </a:r>
            <a:r>
              <a:rPr lang="en-GB" sz="1200" kern="1200" dirty="0" err="1">
                <a:solidFill>
                  <a:schemeClr val="tx1"/>
                </a:solidFill>
                <a:latin typeface="+mn-lt"/>
                <a:ea typeface="+mn-ea"/>
                <a:cs typeface="+mn-cs"/>
              </a:rPr>
              <a:t>dadlwytho</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Rhaid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i</a:t>
            </a:r>
            <a:r>
              <a:rPr lang="en-GB" sz="1200" kern="1200" dirty="0">
                <a:solidFill>
                  <a:schemeClr val="tx1"/>
                </a:solidFill>
                <a:latin typeface="+mn-lt"/>
                <a:ea typeface="+mn-ea"/>
                <a:cs typeface="+mn-cs"/>
              </a:rPr>
              <a:t> chi </a:t>
            </a:r>
            <a:r>
              <a:rPr lang="en-GB" sz="1200" kern="1200" dirty="0" err="1">
                <a:solidFill>
                  <a:schemeClr val="tx1"/>
                </a:solidFill>
                <a:latin typeface="+mn-lt"/>
                <a:ea typeface="+mn-ea"/>
                <a:cs typeface="+mn-cs"/>
              </a:rPr>
              <a:t>hefyd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gweithio</a:t>
            </a:r>
            <a:r>
              <a:rPr lang="en-GB" sz="1200" kern="1200" dirty="0">
                <a:solidFill>
                  <a:schemeClr val="tx1"/>
                </a:solidFill>
                <a:latin typeface="+mn-lt"/>
                <a:ea typeface="+mn-ea"/>
                <a:cs typeface="+mn-cs"/>
              </a:rPr>
              <a:t> o </a:t>
            </a:r>
            <a:r>
              <a:rPr lang="en-GB" sz="1200" kern="1200" dirty="0" err="1">
                <a:solidFill>
                  <a:schemeClr val="tx1"/>
                </a:solidFill>
                <a:latin typeface="+mn-lt"/>
                <a:ea typeface="+mn-ea"/>
                <a:cs typeface="+mn-cs"/>
              </a:rPr>
              <a:t>fewn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polisïau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eich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sefydliad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a’r</a:t>
            </a:r>
            <a:r>
              <a:rPr lang="en-GB" sz="1200" kern="1200" dirty="0">
                <a:solidFill>
                  <a:schemeClr val="tx1"/>
                </a:solidFill>
                <a:latin typeface="+mn-lt"/>
                <a:ea typeface="+mn-ea"/>
                <a:cs typeface="+mn-cs"/>
              </a:rPr>
              <a:t> </a:t>
            </a:r>
            <a:r>
              <a:rPr lang="en-GB" sz="1200" i="1" kern="1200" dirty="0">
                <a:solidFill>
                  <a:schemeClr val="tx1"/>
                </a:solidFill>
                <a:latin typeface="+mn-lt"/>
                <a:ea typeface="+mn-ea"/>
                <a:cs typeface="+mn-cs"/>
              </a:rPr>
              <a:t>Cod </a:t>
            </a:r>
            <a:r>
              <a:rPr lang="en-GB" sz="1200" i="1" kern="1200" dirty="0" err="1">
                <a:solidFill>
                  <a:schemeClr val="tx1"/>
                </a:solidFill>
                <a:latin typeface="+mn-lt"/>
                <a:ea typeface="+mn-ea"/>
                <a:cs typeface="+mn-cs"/>
              </a:rPr>
              <a:t>Ymarfer</a:t>
            </a:r>
            <a:r>
              <a:rPr lang="en-GB" sz="1200" i="1" kern="1200" dirty="0">
                <a:solidFill>
                  <a:schemeClr val="tx1"/>
                </a:solidFill>
                <a:latin typeface="+mn-lt"/>
                <a:ea typeface="+mn-ea"/>
                <a:cs typeface="+mn-cs"/>
              </a:rPr>
              <a:t> </a:t>
            </a:r>
            <a:r>
              <a:rPr lang="en-GB" sz="1200" i="1" kern="1200" dirty="0" err="1">
                <a:solidFill>
                  <a:schemeClr val="tx1"/>
                </a:solidFill>
                <a:latin typeface="+mn-lt"/>
                <a:ea typeface="+mn-ea"/>
                <a:cs typeface="+mn-cs"/>
              </a:rPr>
              <a:t>Proffesiynol</a:t>
            </a:r>
            <a:r>
              <a:rPr lang="en-GB" sz="1200" i="1" kern="1200" dirty="0">
                <a:solidFill>
                  <a:schemeClr val="tx1"/>
                </a:solidFill>
                <a:latin typeface="+mn-lt"/>
                <a:ea typeface="+mn-ea"/>
                <a:cs typeface="+mn-cs"/>
              </a:rPr>
              <a:t>. </a:t>
            </a:r>
          </a:p>
          <a:p>
            <a:endParaRPr lang="en-GB" sz="1200" i="0" kern="1200" dirty="0">
              <a:solidFill>
                <a:schemeClr val="tx1"/>
              </a:solidFill>
              <a:latin typeface="+mn-lt"/>
              <a:ea typeface="+mn-ea"/>
              <a:cs typeface="+mn-cs"/>
            </a:endParaRPr>
          </a:p>
          <a:p>
            <a:r>
              <a:rPr lang="en-GB" sz="1200" i="0" kern="1200" dirty="0" err="1">
                <a:solidFill>
                  <a:schemeClr val="tx1"/>
                </a:solidFill>
                <a:latin typeface="+mn-lt"/>
                <a:ea typeface="+mn-ea"/>
                <a:cs typeface="+mn-cs"/>
              </a:rPr>
              <a:t>Efallai</a:t>
            </a:r>
            <a:r>
              <a:rPr lang="en-GB" sz="1200" i="0" kern="1200" dirty="0">
                <a:solidFill>
                  <a:schemeClr val="tx1"/>
                </a:solidFill>
                <a:latin typeface="+mn-lt"/>
                <a:ea typeface="+mn-ea"/>
                <a:cs typeface="+mn-cs"/>
              </a:rPr>
              <a:t> y </a:t>
            </a:r>
            <a:r>
              <a:rPr lang="en-GB" sz="1200" i="0" kern="1200" dirty="0" err="1">
                <a:solidFill>
                  <a:schemeClr val="tx1"/>
                </a:solidFill>
                <a:latin typeface="+mn-lt"/>
                <a:ea typeface="+mn-ea"/>
                <a:cs typeface="+mn-cs"/>
              </a:rPr>
              <a:t>bydd</a:t>
            </a:r>
            <a:r>
              <a:rPr lang="en-GB" sz="1200" i="0" kern="1200" dirty="0">
                <a:solidFill>
                  <a:schemeClr val="tx1"/>
                </a:solidFill>
                <a:latin typeface="+mn-lt"/>
                <a:ea typeface="+mn-ea"/>
                <a:cs typeface="+mn-cs"/>
              </a:rPr>
              <a:t> y </a:t>
            </a:r>
            <a:r>
              <a:rPr lang="en-GB" sz="1200" i="0" kern="1200" dirty="0" err="1">
                <a:solidFill>
                  <a:schemeClr val="tx1"/>
                </a:solidFill>
                <a:latin typeface="+mn-lt"/>
                <a:ea typeface="+mn-ea"/>
                <a:cs typeface="+mn-cs"/>
              </a:rPr>
              <a:t>ffordd</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rydych</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chi’n</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cyfathrebu</a:t>
            </a:r>
            <a:r>
              <a:rPr lang="en-GB" sz="1200" i="0" kern="1200" dirty="0">
                <a:solidFill>
                  <a:schemeClr val="tx1"/>
                </a:solidFill>
                <a:latin typeface="+mn-lt"/>
                <a:ea typeface="+mn-ea"/>
                <a:cs typeface="+mn-cs"/>
              </a:rPr>
              <a:t> ag un person </a:t>
            </a:r>
            <a:r>
              <a:rPr lang="en-GB" sz="1200" i="0" kern="1200" dirty="0" err="1">
                <a:solidFill>
                  <a:schemeClr val="tx1"/>
                </a:solidFill>
                <a:latin typeface="+mn-lt"/>
                <a:ea typeface="+mn-ea"/>
                <a:cs typeface="+mn-cs"/>
              </a:rPr>
              <a:t>yn</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wahanol</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i’r</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nesaf</a:t>
            </a:r>
            <a:r>
              <a:rPr lang="en-GB" sz="1200" i="0" kern="1200" dirty="0">
                <a:solidFill>
                  <a:schemeClr val="tx1"/>
                </a:solidFill>
                <a:latin typeface="+mn-lt"/>
                <a:ea typeface="+mn-ea"/>
                <a:cs typeface="+mn-cs"/>
              </a:rPr>
              <a:t>. </a:t>
            </a:r>
          </a:p>
          <a:p>
            <a:r>
              <a:rPr lang="en-GB" sz="1200" i="0" kern="1200" dirty="0">
                <a:solidFill>
                  <a:schemeClr val="tx1"/>
                </a:solidFill>
                <a:latin typeface="+mn-lt"/>
                <a:ea typeface="+mn-ea"/>
                <a:cs typeface="+mn-cs"/>
              </a:rPr>
              <a:t>Mae </a:t>
            </a:r>
            <a:r>
              <a:rPr lang="en-GB" sz="1200" i="0" kern="1200" dirty="0" err="1">
                <a:solidFill>
                  <a:schemeClr val="tx1"/>
                </a:solidFill>
                <a:latin typeface="+mn-lt"/>
                <a:ea typeface="+mn-ea"/>
                <a:cs typeface="+mn-cs"/>
              </a:rPr>
              <a:t>pawb</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yn</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wahanol</a:t>
            </a:r>
            <a:r>
              <a:rPr lang="en-GB" sz="1200" i="0" kern="1200" dirty="0">
                <a:solidFill>
                  <a:schemeClr val="tx1"/>
                </a:solidFill>
                <a:latin typeface="+mn-lt"/>
                <a:ea typeface="+mn-ea"/>
                <a:cs typeface="+mn-cs"/>
              </a:rPr>
              <a:t> ac </a:t>
            </a:r>
            <a:r>
              <a:rPr lang="en-GB" sz="1200" i="0" kern="1200" dirty="0" err="1">
                <a:solidFill>
                  <a:schemeClr val="tx1"/>
                </a:solidFill>
                <a:latin typeface="+mn-lt"/>
                <a:ea typeface="+mn-ea"/>
                <a:cs typeface="+mn-cs"/>
              </a:rPr>
              <a:t>yn</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cyfathrebu’n</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wahanol</a:t>
            </a:r>
            <a:r>
              <a:rPr lang="en-GB" sz="1200" i="0" kern="1200" dirty="0">
                <a:solidFill>
                  <a:schemeClr val="tx1"/>
                </a:solidFill>
                <a:latin typeface="+mn-lt"/>
                <a:ea typeface="+mn-ea"/>
                <a:cs typeface="+mn-cs"/>
              </a:rPr>
              <a:t>. Gall </a:t>
            </a:r>
            <a:r>
              <a:rPr lang="en-GB" sz="1200" i="0" kern="1200" dirty="0" err="1">
                <a:solidFill>
                  <a:schemeClr val="tx1"/>
                </a:solidFill>
                <a:latin typeface="+mn-lt"/>
                <a:ea typeface="+mn-ea"/>
                <a:cs typeface="+mn-cs"/>
              </a:rPr>
              <a:t>sut</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mae</a:t>
            </a:r>
            <a:r>
              <a:rPr lang="en-GB" sz="1200" i="0" kern="1200" dirty="0">
                <a:solidFill>
                  <a:schemeClr val="tx1"/>
                </a:solidFill>
                <a:latin typeface="+mn-lt"/>
                <a:ea typeface="+mn-ea"/>
                <a:cs typeface="+mn-cs"/>
              </a:rPr>
              <a:t> person </a:t>
            </a:r>
            <a:r>
              <a:rPr lang="en-GB" sz="1200" i="0" kern="1200" dirty="0" err="1">
                <a:solidFill>
                  <a:schemeClr val="tx1"/>
                </a:solidFill>
                <a:latin typeface="+mn-lt"/>
                <a:ea typeface="+mn-ea"/>
                <a:cs typeface="+mn-cs"/>
              </a:rPr>
              <a:t>yn</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cyfathrebu</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newid</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dros</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amser</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hefyd</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Efallai</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bydd</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angen</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i</a:t>
            </a:r>
            <a:r>
              <a:rPr lang="en-GB" sz="1200" i="0" kern="1200" dirty="0">
                <a:solidFill>
                  <a:schemeClr val="tx1"/>
                </a:solidFill>
                <a:latin typeface="+mn-lt"/>
                <a:ea typeface="+mn-ea"/>
                <a:cs typeface="+mn-cs"/>
              </a:rPr>
              <a:t> chi </a:t>
            </a:r>
            <a:r>
              <a:rPr lang="en-GB" sz="1200" i="0" kern="1200" dirty="0" err="1">
                <a:solidFill>
                  <a:schemeClr val="tx1"/>
                </a:solidFill>
                <a:latin typeface="+mn-lt"/>
                <a:ea typeface="+mn-ea"/>
                <a:cs typeface="+mn-cs"/>
              </a:rPr>
              <a:t>weithio</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gydag</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eiriolwyr</a:t>
            </a:r>
            <a:r>
              <a:rPr lang="en-GB" sz="1200" i="0" kern="1200" dirty="0">
                <a:solidFill>
                  <a:schemeClr val="tx1"/>
                </a:solidFill>
                <a:latin typeface="+mn-lt"/>
                <a:ea typeface="+mn-ea"/>
                <a:cs typeface="+mn-cs"/>
              </a:rPr>
              <a:t> a </a:t>
            </a:r>
            <a:r>
              <a:rPr lang="en-GB" sz="1200" i="0" kern="1200" dirty="0" err="1">
                <a:solidFill>
                  <a:schemeClr val="tx1"/>
                </a:solidFill>
                <a:latin typeface="+mn-lt"/>
                <a:ea typeface="+mn-ea"/>
                <a:cs typeface="+mn-cs"/>
              </a:rPr>
              <a:t>theulu</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gyda</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phobl</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sy’n</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defnyddio</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ieithoedd</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gwahanol</a:t>
            </a:r>
            <a:r>
              <a:rPr lang="en-GB" sz="1200" i="0" kern="1200" dirty="0">
                <a:solidFill>
                  <a:schemeClr val="tx1"/>
                </a:solidFill>
                <a:latin typeface="+mn-lt"/>
                <a:ea typeface="+mn-ea"/>
                <a:cs typeface="+mn-cs"/>
              </a:rPr>
              <a:t> ac </a:t>
            </a:r>
            <a:r>
              <a:rPr lang="en-GB" sz="1200" i="0" kern="1200" dirty="0" err="1">
                <a:solidFill>
                  <a:schemeClr val="tx1"/>
                </a:solidFill>
                <a:latin typeface="+mn-lt"/>
                <a:ea typeface="+mn-ea"/>
                <a:cs typeface="+mn-cs"/>
              </a:rPr>
              <a:t>sydd</a:t>
            </a:r>
            <a:r>
              <a:rPr lang="en-GB" sz="1200" i="0" kern="1200" dirty="0">
                <a:solidFill>
                  <a:schemeClr val="tx1"/>
                </a:solidFill>
                <a:latin typeface="+mn-lt"/>
                <a:ea typeface="+mn-ea"/>
                <a:cs typeface="+mn-cs"/>
              </a:rPr>
              <a:t> â </a:t>
            </a:r>
            <a:r>
              <a:rPr lang="en-GB" sz="1200" i="0" kern="1200" dirty="0" err="1">
                <a:solidFill>
                  <a:schemeClr val="tx1"/>
                </a:solidFill>
                <a:latin typeface="+mn-lt"/>
                <a:ea typeface="+mn-ea"/>
                <a:cs typeface="+mn-cs"/>
              </a:rPr>
              <a:t>diwylliant</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gwahanol</a:t>
            </a:r>
            <a:r>
              <a:rPr lang="en-GB" sz="1200" i="0" kern="1200" dirty="0">
                <a:solidFill>
                  <a:schemeClr val="tx1"/>
                </a:solidFill>
                <a:latin typeface="+mn-lt"/>
                <a:ea typeface="+mn-ea"/>
                <a:cs typeface="+mn-cs"/>
              </a:rPr>
              <a:t>. Mae </a:t>
            </a:r>
            <a:r>
              <a:rPr lang="en-GB" sz="1200" i="0" kern="1200" dirty="0" err="1">
                <a:solidFill>
                  <a:schemeClr val="tx1"/>
                </a:solidFill>
                <a:latin typeface="+mn-lt"/>
                <a:ea typeface="+mn-ea"/>
                <a:cs typeface="+mn-cs"/>
              </a:rPr>
              <a:t>wastad</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werth</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defnyddio</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unrhyw</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sgiliau</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megis</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yr</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iaith</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Gymraeg</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ble’n</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bosibl</a:t>
            </a:r>
            <a:r>
              <a:rPr lang="en-GB" sz="1200" i="0" kern="1200" dirty="0">
                <a:solidFill>
                  <a:schemeClr val="tx1"/>
                </a:solidFill>
                <a:latin typeface="+mn-lt"/>
                <a:ea typeface="+mn-ea"/>
                <a:cs typeface="+mn-cs"/>
              </a:rPr>
              <a:t>. </a:t>
            </a:r>
          </a:p>
          <a:p>
            <a:endParaRPr lang="en-GB" sz="1200" i="0" kern="1200" dirty="0">
              <a:solidFill>
                <a:schemeClr val="tx1"/>
              </a:solidFill>
              <a:latin typeface="+mn-lt"/>
              <a:ea typeface="+mn-ea"/>
              <a:cs typeface="+mn-cs"/>
            </a:endParaRPr>
          </a:p>
          <a:p>
            <a:r>
              <a:rPr lang="en-GB" sz="1200" i="0" kern="1200" dirty="0">
                <a:solidFill>
                  <a:schemeClr val="tx1"/>
                </a:solidFill>
                <a:latin typeface="+mn-lt"/>
                <a:ea typeface="+mn-ea"/>
                <a:cs typeface="+mn-cs"/>
              </a:rPr>
              <a:t>Gall </a:t>
            </a:r>
            <a:r>
              <a:rPr lang="en-GB" sz="1200" i="0" kern="1200" dirty="0" err="1">
                <a:solidFill>
                  <a:schemeClr val="tx1"/>
                </a:solidFill>
                <a:latin typeface="+mn-lt"/>
                <a:ea typeface="+mn-ea"/>
                <a:cs typeface="+mn-cs"/>
              </a:rPr>
              <a:t>eitemau</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cynorthwyol</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dod</a:t>
            </a:r>
            <a:r>
              <a:rPr lang="en-GB" sz="1200" i="0" kern="1200" dirty="0">
                <a:solidFill>
                  <a:schemeClr val="tx1"/>
                </a:solidFill>
                <a:latin typeface="+mn-lt"/>
                <a:ea typeface="+mn-ea"/>
                <a:cs typeface="+mn-cs"/>
              </a:rPr>
              <a:t> o </a:t>
            </a:r>
            <a:r>
              <a:rPr lang="en-GB" sz="1200" i="0" kern="1200" dirty="0" err="1">
                <a:solidFill>
                  <a:schemeClr val="tx1"/>
                </a:solidFill>
                <a:latin typeface="+mn-lt"/>
                <a:ea typeface="+mn-ea"/>
                <a:cs typeface="+mn-cs"/>
              </a:rPr>
              <a:t>amgylchedd</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yr</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unigolyn</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er</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enghraifft</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lluniau</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neu</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lyfrau</a:t>
            </a:r>
            <a:r>
              <a:rPr lang="en-GB" sz="1200" i="0" kern="1200" dirty="0">
                <a:solidFill>
                  <a:schemeClr val="tx1"/>
                </a:solidFill>
                <a:latin typeface="+mn-lt"/>
                <a:ea typeface="+mn-ea"/>
                <a:cs typeface="+mn-cs"/>
              </a:rPr>
              <a:t>. Neu </a:t>
            </a:r>
            <a:r>
              <a:rPr lang="en-GB" sz="1200" i="0" kern="1200" dirty="0" err="1">
                <a:solidFill>
                  <a:schemeClr val="tx1"/>
                </a:solidFill>
                <a:latin typeface="+mn-lt"/>
                <a:ea typeface="+mn-ea"/>
                <a:cs typeface="+mn-cs"/>
              </a:rPr>
              <a:t>efallai</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gallwch</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ddefnyddio</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adnoddau</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megis</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lluniau</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sydd</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wedi</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cael</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eu</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datblygu</a:t>
            </a:r>
            <a:r>
              <a:rPr lang="en-GB" sz="1200" i="0" kern="1200" dirty="0">
                <a:solidFill>
                  <a:schemeClr val="tx1"/>
                </a:solidFill>
                <a:latin typeface="+mn-lt"/>
                <a:ea typeface="+mn-ea"/>
                <a:cs typeface="+mn-cs"/>
              </a:rPr>
              <a:t> at y </a:t>
            </a:r>
            <a:r>
              <a:rPr lang="en-GB" sz="1200" i="0" kern="1200" dirty="0" err="1">
                <a:solidFill>
                  <a:schemeClr val="tx1"/>
                </a:solidFill>
                <a:latin typeface="+mn-lt"/>
                <a:ea typeface="+mn-ea"/>
                <a:cs typeface="+mn-cs"/>
              </a:rPr>
              <a:t>diben</a:t>
            </a:r>
            <a:r>
              <a:rPr lang="en-GB" sz="1200" i="0" kern="1200" dirty="0">
                <a:solidFill>
                  <a:schemeClr val="tx1"/>
                </a:solidFill>
                <a:latin typeface="+mn-lt"/>
                <a:ea typeface="+mn-ea"/>
                <a:cs typeface="+mn-cs"/>
              </a:rPr>
              <a:t> </a:t>
            </a:r>
            <a:r>
              <a:rPr lang="en-GB" sz="1200" i="0" kern="1200" dirty="0" err="1">
                <a:solidFill>
                  <a:schemeClr val="tx1"/>
                </a:solidFill>
                <a:latin typeface="+mn-lt"/>
                <a:ea typeface="+mn-ea"/>
                <a:cs typeface="+mn-cs"/>
              </a:rPr>
              <a:t>hwn</a:t>
            </a:r>
            <a:r>
              <a:rPr lang="en-GB" sz="1200" i="0" kern="1200" dirty="0">
                <a:solidFill>
                  <a:schemeClr val="tx1"/>
                </a:solidFill>
                <a:latin typeface="+mn-lt"/>
                <a:ea typeface="+mn-ea"/>
                <a:cs typeface="+mn-cs"/>
              </a:rPr>
              <a:t>. </a:t>
            </a:r>
          </a:p>
          <a:p>
            <a:pPr marL="0" marR="0" indent="0" algn="l" defTabSz="912813" rtl="0" eaLnBrk="1" fontAlgn="base" latinLnBrk="0" hangingPunct="1">
              <a:lnSpc>
                <a:spcPct val="100000"/>
              </a:lnSpc>
              <a:spcBef>
                <a:spcPct val="30000"/>
              </a:spcBef>
              <a:spcAft>
                <a:spcPct val="0"/>
              </a:spcAft>
              <a:buClrTx/>
              <a:buSzTx/>
              <a:buFontTx/>
              <a:buNone/>
              <a:tabLst/>
              <a:defRPr/>
            </a:pPr>
            <a:endParaRPr lang="en-GB" dirty="0">
              <a:solidFill>
                <a:schemeClr val="tx1"/>
              </a:solidFill>
              <a:highlight>
                <a:srgbClr val="FFFF00"/>
              </a:highlight>
              <a:latin typeface="Arial" panose="020B0604020202020204" pitchFamily="34" charset="0"/>
              <a:cs typeface="Arial" panose="020B0604020202020204" pitchFamily="34" charset="0"/>
            </a:endParaRPr>
          </a:p>
          <a:p>
            <a:pPr marL="0" marR="0" indent="0" algn="l" defTabSz="912813" rtl="0" eaLnBrk="1" fontAlgn="base" latinLnBrk="0" hangingPunct="1">
              <a:lnSpc>
                <a:spcPct val="100000"/>
              </a:lnSpc>
              <a:spcBef>
                <a:spcPct val="30000"/>
              </a:spcBef>
              <a:spcAft>
                <a:spcPct val="0"/>
              </a:spcAft>
              <a:buClrTx/>
              <a:buSzTx/>
              <a:buFontTx/>
              <a:buNone/>
              <a:tabLst/>
              <a:defRPr/>
            </a:pPr>
            <a:r>
              <a:rPr lang="en-GB" dirty="0">
                <a:latin typeface="Arial" panose="020B0604020202020204" pitchFamily="34" charset="0"/>
                <a:cs typeface="Arial" panose="020B0604020202020204" pitchFamily="34" charset="0"/>
              </a:rPr>
              <a:t>**********************************************************************************************************</a:t>
            </a:r>
          </a:p>
          <a:p>
            <a:pPr marL="0" marR="0" indent="0" algn="l" defTabSz="912813" rtl="0" eaLnBrk="1" fontAlgn="base" latinLnBrk="0" hangingPunct="1">
              <a:lnSpc>
                <a:spcPct val="100000"/>
              </a:lnSpc>
              <a:spcBef>
                <a:spcPct val="30000"/>
              </a:spcBef>
              <a:spcAft>
                <a:spcPct val="0"/>
              </a:spcAft>
              <a:buClrTx/>
              <a:buSzTx/>
              <a:buFontTx/>
              <a:buNone/>
              <a:tabLst/>
              <a:defRPr/>
            </a:pPr>
            <a:endParaRPr lang="en-GB" dirty="0">
              <a:solidFill>
                <a:schemeClr val="tx1"/>
              </a:solidFill>
              <a:latin typeface="Arial" panose="020B0604020202020204" pitchFamily="34" charset="0"/>
              <a:cs typeface="Arial" panose="020B0604020202020204" pitchFamily="34" charset="0"/>
            </a:endParaRPr>
          </a:p>
          <a:p>
            <a:pPr marL="0" marR="0" indent="0" algn="l" defTabSz="912813" rtl="0" eaLnBrk="1" fontAlgn="base" latinLnBrk="0" hangingPunct="1">
              <a:lnSpc>
                <a:spcPct val="100000"/>
              </a:lnSpc>
              <a:spcBef>
                <a:spcPct val="30000"/>
              </a:spcBef>
              <a:spcAft>
                <a:spcPct val="0"/>
              </a:spcAft>
              <a:buClrTx/>
              <a:buSzTx/>
              <a:buFontTx/>
              <a:buNone/>
              <a:tabLst/>
              <a:defRPr/>
            </a:pPr>
            <a:r>
              <a:rPr lang="en-GB" dirty="0">
                <a:solidFill>
                  <a:schemeClr val="tx1"/>
                </a:solidFill>
                <a:latin typeface="Arial" panose="020B0604020202020204" pitchFamily="34" charset="0"/>
                <a:cs typeface="Arial" panose="020B0604020202020204" pitchFamily="34" charset="0"/>
              </a:rPr>
              <a:t>It can be okay to</a:t>
            </a:r>
            <a:r>
              <a:rPr lang="en-GB" baseline="0" dirty="0">
                <a:solidFill>
                  <a:schemeClr val="tx1"/>
                </a:solidFill>
                <a:latin typeface="Arial" panose="020B0604020202020204" pitchFamily="34" charset="0"/>
                <a:cs typeface="Arial" panose="020B0604020202020204" pitchFamily="34" charset="0"/>
              </a:rPr>
              <a:t> s</a:t>
            </a:r>
            <a:r>
              <a:rPr lang="en-GB" dirty="0">
                <a:solidFill>
                  <a:schemeClr val="tx1"/>
                </a:solidFill>
                <a:latin typeface="Arial" panose="020B0604020202020204" pitchFamily="34" charset="0"/>
                <a:cs typeface="Arial" panose="020B0604020202020204" pitchFamily="34" charset="0"/>
              </a:rPr>
              <a:t>hare personal information (not private) – talking about your family or own life story to build rapport. But it isn’t about off loading! And you need to work within your organisation’s policies</a:t>
            </a:r>
            <a:r>
              <a:rPr lang="en-GB" baseline="0" dirty="0">
                <a:solidFill>
                  <a:schemeClr val="tx1"/>
                </a:solidFill>
                <a:latin typeface="Arial" panose="020B0604020202020204" pitchFamily="34" charset="0"/>
                <a:cs typeface="Arial" panose="020B0604020202020204" pitchFamily="34" charset="0"/>
              </a:rPr>
              <a:t> and the </a:t>
            </a:r>
            <a:r>
              <a:rPr lang="en-GB" i="1" baseline="0" dirty="0">
                <a:solidFill>
                  <a:schemeClr val="tx1"/>
                </a:solidFill>
                <a:latin typeface="Arial" panose="020B0604020202020204" pitchFamily="34" charset="0"/>
                <a:cs typeface="Arial" panose="020B0604020202020204" pitchFamily="34" charset="0"/>
              </a:rPr>
              <a:t>Code of Professional Practice</a:t>
            </a:r>
            <a:r>
              <a:rPr lang="en-GB" baseline="0" dirty="0">
                <a:solidFill>
                  <a:schemeClr val="tx1"/>
                </a:solidFill>
                <a:latin typeface="Arial" panose="020B0604020202020204" pitchFamily="34" charset="0"/>
                <a:cs typeface="Arial" panose="020B0604020202020204" pitchFamily="34" charset="0"/>
              </a:rPr>
              <a:t>.</a:t>
            </a:r>
          </a:p>
          <a:p>
            <a:pPr marL="0" marR="0" indent="0" algn="l" defTabSz="912813" rtl="0" eaLnBrk="1" fontAlgn="base" latinLnBrk="0" hangingPunct="1">
              <a:lnSpc>
                <a:spcPct val="100000"/>
              </a:lnSpc>
              <a:spcBef>
                <a:spcPct val="30000"/>
              </a:spcBef>
              <a:spcAft>
                <a:spcPct val="0"/>
              </a:spcAft>
              <a:buClrTx/>
              <a:buSzTx/>
              <a:buFontTx/>
              <a:buNone/>
              <a:tabLst/>
              <a:defRPr/>
            </a:pPr>
            <a:endParaRPr lang="en-GB" baseline="0" dirty="0">
              <a:solidFill>
                <a:schemeClr val="tx1"/>
              </a:solidFill>
              <a:latin typeface="Arial" panose="020B0604020202020204" pitchFamily="34" charset="0"/>
              <a:cs typeface="Arial" panose="020B0604020202020204" pitchFamily="34" charset="0"/>
            </a:endParaRPr>
          </a:p>
          <a:p>
            <a:pPr marL="0" marR="0" indent="0" algn="l" defTabSz="912813" rtl="0" eaLnBrk="1" fontAlgn="base" latinLnBrk="0" hangingPunct="1">
              <a:lnSpc>
                <a:spcPct val="100000"/>
              </a:lnSpc>
              <a:spcBef>
                <a:spcPct val="30000"/>
              </a:spcBef>
              <a:spcAft>
                <a:spcPct val="0"/>
              </a:spcAft>
              <a:buClrTx/>
              <a:buSzTx/>
              <a:buFontTx/>
              <a:buNone/>
              <a:tabLst/>
              <a:defRPr/>
            </a:pPr>
            <a:r>
              <a:rPr lang="en-GB" dirty="0">
                <a:solidFill>
                  <a:srgbClr val="FF0000"/>
                </a:solidFill>
                <a:latin typeface="Arial" panose="020B0604020202020204" pitchFamily="34" charset="0"/>
                <a:cs typeface="Arial" panose="020B0604020202020204" pitchFamily="34" charset="0"/>
              </a:rPr>
              <a:t>How you communicate with one person might be different to the next.</a:t>
            </a:r>
          </a:p>
          <a:p>
            <a:pPr marL="0" marR="0" indent="0" algn="l" defTabSz="912813" rtl="0" eaLnBrk="1" fontAlgn="base" latinLnBrk="0" hangingPunct="1">
              <a:lnSpc>
                <a:spcPct val="100000"/>
              </a:lnSpc>
              <a:spcBef>
                <a:spcPct val="30000"/>
              </a:spcBef>
              <a:spcAft>
                <a:spcPct val="0"/>
              </a:spcAft>
              <a:buClrTx/>
              <a:buSzTx/>
              <a:buFontTx/>
              <a:buNone/>
              <a:tabLst/>
              <a:defRPr/>
            </a:pPr>
            <a:endParaRPr lang="en-GB" dirty="0">
              <a:solidFill>
                <a:srgbClr val="FF0000"/>
              </a:solidFill>
              <a:latin typeface="Arial" panose="020B0604020202020204" pitchFamily="34" charset="0"/>
              <a:cs typeface="Arial" panose="020B0604020202020204" pitchFamily="34" charset="0"/>
            </a:endParaRPr>
          </a:p>
          <a:p>
            <a:pPr marL="0" marR="0" indent="0" algn="l" defTabSz="912813" rtl="0" eaLnBrk="1" fontAlgn="base" latinLnBrk="0" hangingPunct="1">
              <a:lnSpc>
                <a:spcPct val="100000"/>
              </a:lnSpc>
              <a:spcBef>
                <a:spcPct val="30000"/>
              </a:spcBef>
              <a:spcAft>
                <a:spcPct val="0"/>
              </a:spcAft>
              <a:buClrTx/>
              <a:buSzTx/>
              <a:buFontTx/>
              <a:buNone/>
              <a:tabLst/>
              <a:defRPr/>
            </a:pPr>
            <a:r>
              <a:rPr lang="en-GB" baseline="0" dirty="0">
                <a:solidFill>
                  <a:schemeClr val="tx1"/>
                </a:solidFill>
                <a:latin typeface="Arial" panose="020B0604020202020204" pitchFamily="34" charset="0"/>
                <a:cs typeface="Arial" panose="020B0604020202020204" pitchFamily="34" charset="0"/>
              </a:rPr>
              <a:t>Everyone is different and will communicate differently. People’s communication will also change over time. You might need to work with advocates and family, with people who use different languages to you and have a different culture. It is always worth using any skills such as Welsh where you can.</a:t>
            </a:r>
          </a:p>
          <a:p>
            <a:pPr marL="0" marR="0" indent="0" algn="l" defTabSz="912813" rtl="0" eaLnBrk="1" fontAlgn="base" latinLnBrk="0" hangingPunct="1">
              <a:lnSpc>
                <a:spcPct val="100000"/>
              </a:lnSpc>
              <a:spcBef>
                <a:spcPct val="30000"/>
              </a:spcBef>
              <a:spcAft>
                <a:spcPct val="0"/>
              </a:spcAft>
              <a:buClrTx/>
              <a:buSzTx/>
              <a:buFontTx/>
              <a:buNone/>
              <a:tabLst/>
              <a:defRPr/>
            </a:pPr>
            <a:r>
              <a:rPr lang="en-GB" baseline="0" dirty="0">
                <a:solidFill>
                  <a:schemeClr val="tx1"/>
                </a:solidFill>
                <a:latin typeface="Arial" panose="020B0604020202020204" pitchFamily="34" charset="0"/>
                <a:cs typeface="Arial" panose="020B0604020202020204" pitchFamily="34" charset="0"/>
              </a:rPr>
              <a:t> </a:t>
            </a:r>
          </a:p>
          <a:p>
            <a:pPr marL="0" marR="0" indent="0" algn="l" defTabSz="912813" rtl="0" eaLnBrk="1" fontAlgn="base" latinLnBrk="0" hangingPunct="1">
              <a:lnSpc>
                <a:spcPct val="100000"/>
              </a:lnSpc>
              <a:spcBef>
                <a:spcPct val="30000"/>
              </a:spcBef>
              <a:spcAft>
                <a:spcPct val="0"/>
              </a:spcAft>
              <a:buClrTx/>
              <a:buSzTx/>
              <a:buFontTx/>
              <a:buNone/>
              <a:tabLst/>
              <a:defRPr/>
            </a:pPr>
            <a:r>
              <a:rPr lang="en-GB" baseline="0" dirty="0">
                <a:solidFill>
                  <a:schemeClr val="tx1"/>
                </a:solidFill>
                <a:latin typeface="Arial" panose="020B0604020202020204" pitchFamily="34" charset="0"/>
                <a:cs typeface="Arial" panose="020B0604020202020204" pitchFamily="34" charset="0"/>
              </a:rPr>
              <a:t>Prompts could be in the person’s environment, like photos or books, or they could be resources like pictures that are developed for this purpose.</a:t>
            </a:r>
            <a:endParaRPr lang="en-GB" dirty="0">
              <a:solidFill>
                <a:schemeClr val="tx1"/>
              </a:solidFill>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15</a:t>
            </a:fld>
            <a:endParaRPr lang="en-US"/>
          </a:p>
        </p:txBody>
      </p:sp>
    </p:spTree>
    <p:extLst>
      <p:ext uri="{BB962C8B-B14F-4D97-AF65-F5344CB8AC3E}">
        <p14:creationId xmlns:p14="http://schemas.microsoft.com/office/powerpoint/2010/main" val="12036241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dirty="0"/>
              <a:t>SCROLL DOWN FOR ENGLISH NOTES</a:t>
            </a:r>
          </a:p>
          <a:p>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Awgrymiadau</a:t>
            </a:r>
            <a:r>
              <a:rPr lang="en-GB" dirty="0">
                <a:latin typeface="Arial" panose="020B0604020202020204" pitchFamily="34" charset="0"/>
                <a:cs typeface="Arial" panose="020B0604020202020204" pitchFamily="34" charset="0"/>
              </a:rPr>
              <a:t>: </a:t>
            </a:r>
          </a:p>
          <a:p>
            <a:pPr marL="171450" indent="-171450">
              <a:buFont typeface="Arial" panose="020B0604020202020204" pitchFamily="34" charset="0"/>
              <a:buChar char="•"/>
            </a:pPr>
            <a:r>
              <a:rPr lang="en-GB" dirty="0" err="1">
                <a:latin typeface="Arial" panose="020B0604020202020204" pitchFamily="34" charset="0"/>
                <a:cs typeface="Arial" panose="020B0604020202020204" pitchFamily="34" charset="0"/>
              </a:rPr>
              <a:t>Pobl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dweud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wrthym</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bwysig</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iddynt</a:t>
            </a:r>
            <a:endParaRPr lang="en-GB"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dirty="0" err="1">
                <a:latin typeface="Arial" panose="020B0604020202020204" pitchFamily="34" charset="0"/>
                <a:cs typeface="Arial" panose="020B0604020202020204" pitchFamily="34" charset="0"/>
              </a:rPr>
              <a:t>Pobl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rhannu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teimladau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meddyliau</a:t>
            </a:r>
            <a:endParaRPr lang="en-GB"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dirty="0" err="1">
                <a:latin typeface="Arial" panose="020B0604020202020204" pitchFamily="34" charset="0"/>
                <a:cs typeface="Arial" panose="020B0604020202020204" pitchFamily="34" charset="0"/>
              </a:rPr>
              <a:t>Rydyn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adnabod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pobl</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deall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bwysig</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sut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gallwn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cefnogi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a:t>
            </a:r>
            <a:r>
              <a:rPr lang="en-GB" dirty="0">
                <a:latin typeface="Arial" panose="020B0604020202020204" pitchFamily="34" charset="0"/>
                <a:cs typeface="Arial" panose="020B0604020202020204" pitchFamily="34" charset="0"/>
              </a:rPr>
              <a:t> </a:t>
            </a:r>
          </a:p>
          <a:p>
            <a:pPr marL="0" indent="0">
              <a:buFont typeface="Arial" panose="020B0604020202020204" pitchFamily="34" charset="0"/>
              <a:buNone/>
            </a:pPr>
            <a:endParaRPr lang="en-GB"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n-GB" dirty="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Tips:</a:t>
            </a:r>
          </a:p>
          <a:p>
            <a:pPr marL="171450" indent="-171450">
              <a:buFont typeface="Arial" panose="020B0604020202020204" pitchFamily="34" charset="0"/>
              <a:buChar char="•"/>
            </a:pPr>
            <a:r>
              <a:rPr lang="en-GB" dirty="0">
                <a:latin typeface="Arial" panose="020B0604020202020204" pitchFamily="34" charset="0"/>
                <a:cs typeface="Arial" panose="020B0604020202020204" pitchFamily="34" charset="0"/>
              </a:rPr>
              <a:t>People are telling us what’s important</a:t>
            </a:r>
            <a:r>
              <a:rPr lang="en-GB" baseline="0" dirty="0">
                <a:latin typeface="Arial" panose="020B0604020202020204" pitchFamily="34" charset="0"/>
                <a:cs typeface="Arial" panose="020B0604020202020204" pitchFamily="34" charset="0"/>
              </a:rPr>
              <a:t> to them</a:t>
            </a:r>
          </a:p>
          <a:p>
            <a:pPr marL="171450" indent="-171450">
              <a:buFont typeface="Arial" panose="020B0604020202020204" pitchFamily="34" charset="0"/>
              <a:buChar char="•"/>
            </a:pPr>
            <a:r>
              <a:rPr lang="en-GB" baseline="0" dirty="0">
                <a:latin typeface="Arial" panose="020B0604020202020204" pitchFamily="34" charset="0"/>
                <a:cs typeface="Arial" panose="020B0604020202020204" pitchFamily="34" charset="0"/>
              </a:rPr>
              <a:t>People are sharing their thoughts and feelings</a:t>
            </a:r>
          </a:p>
          <a:p>
            <a:pPr marL="171450" indent="-171450">
              <a:buFont typeface="Arial" panose="020B0604020202020204" pitchFamily="34" charset="0"/>
              <a:buChar char="•"/>
            </a:pPr>
            <a:r>
              <a:rPr lang="en-GB" baseline="0" dirty="0">
                <a:latin typeface="Arial" panose="020B0604020202020204" pitchFamily="34" charset="0"/>
                <a:cs typeface="Arial" panose="020B0604020202020204" pitchFamily="34" charset="0"/>
              </a:rPr>
              <a:t>We’re getting to know people and understand what’s important and how we can support them</a:t>
            </a: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16</a:t>
            </a:fld>
            <a:endParaRPr lang="en-US"/>
          </a:p>
        </p:txBody>
      </p:sp>
    </p:spTree>
    <p:extLst>
      <p:ext uri="{BB962C8B-B14F-4D97-AF65-F5344CB8AC3E}">
        <p14:creationId xmlns:p14="http://schemas.microsoft.com/office/powerpoint/2010/main" val="1540117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2813" rtl="0" eaLnBrk="1" fontAlgn="base" latinLnBrk="0" hangingPunct="1">
              <a:lnSpc>
                <a:spcPct val="100000"/>
              </a:lnSpc>
              <a:spcBef>
                <a:spcPct val="30000"/>
              </a:spcBef>
              <a:spcAft>
                <a:spcPct val="0"/>
              </a:spcAft>
              <a:buClrTx/>
              <a:buSzTx/>
              <a:buFontTx/>
              <a:buNone/>
              <a:tabLst/>
              <a:defRPr/>
            </a:pPr>
            <a:r>
              <a:rPr lang="en-GB" sz="1200" b="1" dirty="0"/>
              <a:t>SCROLL DOWN FOR ENGLISH NOTES</a:t>
            </a:r>
          </a:p>
          <a:p>
            <a:pPr marL="0" marR="0" indent="0" algn="l" defTabSz="912813" rtl="0" eaLnBrk="1" fontAlgn="base" latinLnBrk="0" hangingPunct="1">
              <a:lnSpc>
                <a:spcPct val="100000"/>
              </a:lnSpc>
              <a:spcBef>
                <a:spcPct val="30000"/>
              </a:spcBef>
              <a:spcAft>
                <a:spcPct val="0"/>
              </a:spcAft>
              <a:buClrTx/>
              <a:buSzTx/>
              <a:buFontTx/>
              <a:buNone/>
              <a:tabLst/>
              <a:defRPr/>
            </a:pPr>
            <a:endParaRPr lang="en-GB" sz="1200" dirty="0"/>
          </a:p>
          <a:p>
            <a:pPr marL="0" marR="0" indent="0" algn="l" defTabSz="912813" rtl="0" eaLnBrk="1" fontAlgn="base" latinLnBrk="0" hangingPunct="1">
              <a:lnSpc>
                <a:spcPct val="100000"/>
              </a:lnSpc>
              <a:spcBef>
                <a:spcPct val="30000"/>
              </a:spcBef>
              <a:spcAft>
                <a:spcPct val="0"/>
              </a:spcAft>
              <a:buClrTx/>
              <a:buSzTx/>
              <a:buFontTx/>
              <a:buNone/>
              <a:tabLst/>
              <a:defRPr/>
            </a:pPr>
            <a:r>
              <a:rPr lang="en-GB" sz="1200" dirty="0" err="1"/>
              <a:t>Nid</a:t>
            </a:r>
            <a:r>
              <a:rPr lang="en-GB" sz="1200" dirty="0"/>
              <a:t> </a:t>
            </a:r>
            <a:r>
              <a:rPr lang="en-GB" sz="1200" dirty="0" err="1"/>
              <a:t>yw</a:t>
            </a:r>
            <a:r>
              <a:rPr lang="en-GB" sz="1200" dirty="0"/>
              <a:t> “Beth </a:t>
            </a:r>
            <a:r>
              <a:rPr lang="en-GB" sz="1200" dirty="0" err="1"/>
              <a:t>sy’n</a:t>
            </a:r>
            <a:r>
              <a:rPr lang="en-GB" sz="1200" dirty="0"/>
              <a:t> </a:t>
            </a:r>
            <a:r>
              <a:rPr lang="en-GB" sz="1200" dirty="0" err="1"/>
              <a:t>bwysig</a:t>
            </a:r>
            <a:r>
              <a:rPr lang="en-GB" sz="1200" dirty="0"/>
              <a:t>” </a:t>
            </a:r>
            <a:r>
              <a:rPr lang="en-GB" sz="1200" dirty="0" err="1"/>
              <a:t>yn</a:t>
            </a:r>
            <a:r>
              <a:rPr lang="en-GB" sz="1200" dirty="0"/>
              <a:t> </a:t>
            </a:r>
            <a:r>
              <a:rPr lang="en-GB" sz="1200" dirty="0" err="1"/>
              <a:t>gwestiwn</a:t>
            </a:r>
            <a:r>
              <a:rPr lang="en-GB" sz="1200" dirty="0"/>
              <a:t> </a:t>
            </a:r>
            <a:r>
              <a:rPr lang="en-GB" sz="1200" dirty="0" err="1"/>
              <a:t>ar</a:t>
            </a:r>
            <a:r>
              <a:rPr lang="en-GB" sz="1200" dirty="0"/>
              <a:t> </a:t>
            </a:r>
            <a:r>
              <a:rPr lang="en-GB" sz="1200" dirty="0" err="1"/>
              <a:t>ei</a:t>
            </a:r>
            <a:r>
              <a:rPr lang="en-GB" sz="1200" dirty="0"/>
              <a:t> ben </a:t>
            </a:r>
            <a:r>
              <a:rPr lang="en-GB" sz="1200" dirty="0" err="1"/>
              <a:t>ei</a:t>
            </a:r>
            <a:r>
              <a:rPr lang="en-GB" sz="1200" dirty="0"/>
              <a:t> </a:t>
            </a:r>
            <a:r>
              <a:rPr lang="en-GB" sz="1200" dirty="0" err="1"/>
              <a:t>hun</a:t>
            </a:r>
            <a:r>
              <a:rPr lang="en-GB" sz="1200" dirty="0"/>
              <a:t> – </a:t>
            </a:r>
            <a:r>
              <a:rPr lang="en-GB" sz="1200" dirty="0" err="1"/>
              <a:t>mae’n</a:t>
            </a:r>
            <a:r>
              <a:rPr lang="en-GB" sz="1200" dirty="0"/>
              <a:t> </a:t>
            </a:r>
            <a:r>
              <a:rPr lang="en-GB" sz="1200" dirty="0" err="1"/>
              <a:t>rhy</a:t>
            </a:r>
            <a:r>
              <a:rPr lang="en-GB" sz="1200" dirty="0"/>
              <a:t> </a:t>
            </a:r>
            <a:r>
              <a:rPr lang="en-GB" sz="1200" dirty="0" err="1"/>
              <a:t>fawr</a:t>
            </a:r>
            <a:r>
              <a:rPr lang="en-GB" sz="1200" dirty="0"/>
              <a:t> ac </a:t>
            </a:r>
            <a:r>
              <a:rPr lang="en-GB" sz="1200" dirty="0" err="1"/>
              <a:t>yn</a:t>
            </a:r>
            <a:r>
              <a:rPr lang="en-GB" sz="1200" dirty="0"/>
              <a:t> </a:t>
            </a:r>
            <a:r>
              <a:rPr lang="en-GB" sz="1200" dirty="0" err="1"/>
              <a:t>rhy</a:t>
            </a:r>
            <a:r>
              <a:rPr lang="en-GB" sz="1200" dirty="0"/>
              <a:t> </a:t>
            </a:r>
            <a:r>
              <a:rPr lang="en-GB" sz="1200" dirty="0" err="1"/>
              <a:t>eang</a:t>
            </a:r>
            <a:r>
              <a:rPr lang="en-GB" sz="1200" dirty="0"/>
              <a:t> </a:t>
            </a:r>
            <a:r>
              <a:rPr lang="en-GB" sz="1200" dirty="0" err="1"/>
              <a:t>i</a:t>
            </a:r>
            <a:r>
              <a:rPr lang="en-GB" sz="1200" dirty="0"/>
              <a:t> </a:t>
            </a:r>
            <a:r>
              <a:rPr lang="en-GB" sz="1200" dirty="0" err="1"/>
              <a:t>ofyn</a:t>
            </a:r>
            <a:r>
              <a:rPr lang="en-GB" sz="1200" dirty="0"/>
              <a:t> </a:t>
            </a:r>
            <a:r>
              <a:rPr lang="en-GB" sz="1200" dirty="0" err="1"/>
              <a:t>ar</a:t>
            </a:r>
            <a:r>
              <a:rPr lang="en-GB" sz="1200" dirty="0"/>
              <a:t> ben </a:t>
            </a:r>
            <a:r>
              <a:rPr lang="en-GB" sz="1200" dirty="0" err="1"/>
              <a:t>ei</a:t>
            </a:r>
            <a:r>
              <a:rPr lang="en-GB" sz="1200" dirty="0"/>
              <a:t> </a:t>
            </a:r>
            <a:r>
              <a:rPr lang="en-GB" sz="1200" dirty="0" err="1"/>
              <a:t>hun</a:t>
            </a:r>
            <a:r>
              <a:rPr lang="en-GB" sz="1200" dirty="0"/>
              <a:t>.</a:t>
            </a:r>
          </a:p>
          <a:p>
            <a:pPr marL="0" marR="0" indent="0" algn="l" defTabSz="912813" rtl="0" eaLnBrk="1" fontAlgn="base" latinLnBrk="0" hangingPunct="1">
              <a:lnSpc>
                <a:spcPct val="100000"/>
              </a:lnSpc>
              <a:spcBef>
                <a:spcPct val="30000"/>
              </a:spcBef>
              <a:spcAft>
                <a:spcPct val="0"/>
              </a:spcAft>
              <a:buClrTx/>
              <a:buSzTx/>
              <a:buFontTx/>
              <a:buNone/>
              <a:tabLst/>
              <a:defRPr/>
            </a:pPr>
            <a:endParaRPr lang="en-GB" sz="1200" dirty="0"/>
          </a:p>
          <a:p>
            <a:pPr marL="0" marR="0" indent="0" algn="l" defTabSz="912813" rtl="0" eaLnBrk="1" fontAlgn="base" latinLnBrk="0" hangingPunct="1">
              <a:lnSpc>
                <a:spcPct val="100000"/>
              </a:lnSpc>
              <a:spcBef>
                <a:spcPct val="30000"/>
              </a:spcBef>
              <a:spcAft>
                <a:spcPct val="0"/>
              </a:spcAft>
              <a:buClrTx/>
              <a:buSzTx/>
              <a:buFontTx/>
              <a:buNone/>
              <a:tabLst/>
              <a:defRPr/>
            </a:pPr>
            <a:r>
              <a:rPr lang="en-GB" sz="1200" dirty="0" err="1"/>
              <a:t>Mae’n</a:t>
            </a:r>
            <a:r>
              <a:rPr lang="en-GB" sz="1200" dirty="0"/>
              <a:t> un o </a:t>
            </a:r>
            <a:r>
              <a:rPr lang="en-GB" sz="1200" dirty="0" err="1"/>
              <a:t>gyfres</a:t>
            </a:r>
            <a:r>
              <a:rPr lang="en-GB" sz="1200" dirty="0"/>
              <a:t> o </a:t>
            </a:r>
            <a:r>
              <a:rPr lang="en-GB" sz="1200" dirty="0" err="1"/>
              <a:t>gwestiynau</a:t>
            </a:r>
            <a:r>
              <a:rPr lang="en-GB" sz="1200" dirty="0"/>
              <a:t> </a:t>
            </a:r>
            <a:r>
              <a:rPr lang="en-GB" sz="1200" dirty="0" err="1"/>
              <a:t>sy’n</a:t>
            </a:r>
            <a:r>
              <a:rPr lang="en-GB" sz="1200" dirty="0"/>
              <a:t> </a:t>
            </a:r>
            <a:r>
              <a:rPr lang="en-GB" sz="1200" dirty="0" err="1"/>
              <a:t>rhan</a:t>
            </a:r>
            <a:r>
              <a:rPr lang="en-GB" sz="1200" dirty="0"/>
              <a:t> o </a:t>
            </a:r>
            <a:r>
              <a:rPr lang="en-GB" sz="1200" dirty="0" err="1"/>
              <a:t>sgwrs</a:t>
            </a:r>
            <a:r>
              <a:rPr lang="en-GB" sz="1200" dirty="0"/>
              <a:t> a </a:t>
            </a:r>
            <a:r>
              <a:rPr lang="en-GB" sz="1200" dirty="0" err="1"/>
              <a:t>ddefnyddir</a:t>
            </a:r>
            <a:r>
              <a:rPr lang="en-GB" sz="1200" dirty="0"/>
              <a:t> </a:t>
            </a:r>
            <a:r>
              <a:rPr lang="en-GB" sz="1200" dirty="0" err="1"/>
              <a:t>i</a:t>
            </a:r>
            <a:r>
              <a:rPr lang="en-GB" sz="1200" dirty="0"/>
              <a:t> </a:t>
            </a:r>
            <a:r>
              <a:rPr lang="en-GB" sz="1200" dirty="0" err="1"/>
              <a:t>ddeall</a:t>
            </a:r>
            <a:r>
              <a:rPr lang="en-GB" sz="1200" dirty="0"/>
              <a:t> </a:t>
            </a:r>
            <a:r>
              <a:rPr lang="en-GB" sz="1200" b="1" i="1" dirty="0" err="1"/>
              <a:t>gobeithion</a:t>
            </a:r>
            <a:r>
              <a:rPr lang="en-GB" sz="1200" i="1" dirty="0"/>
              <a:t>, </a:t>
            </a:r>
            <a:r>
              <a:rPr lang="en-GB" sz="1200" b="1" i="1" dirty="0" err="1"/>
              <a:t>pryderon</a:t>
            </a:r>
            <a:r>
              <a:rPr lang="en-GB" sz="1200" dirty="0"/>
              <a:t>, </a:t>
            </a:r>
            <a:r>
              <a:rPr lang="en-GB" sz="1200" b="1" i="1" dirty="0" err="1"/>
              <a:t>a’r</a:t>
            </a:r>
            <a:r>
              <a:rPr lang="en-GB" sz="1200" b="1" i="1" dirty="0"/>
              <a:t> </a:t>
            </a:r>
            <a:r>
              <a:rPr lang="en-GB" sz="1200" b="1" i="1" dirty="0" err="1"/>
              <a:t>hyn</a:t>
            </a:r>
            <a:r>
              <a:rPr lang="en-GB" sz="1200" b="1" i="1" dirty="0"/>
              <a:t> </a:t>
            </a:r>
            <a:r>
              <a:rPr lang="en-GB" sz="1200" b="1" i="1" dirty="0" err="1"/>
              <a:t>sy’n</a:t>
            </a:r>
            <a:r>
              <a:rPr lang="en-GB" sz="1200" b="1" i="1" dirty="0"/>
              <a:t> </a:t>
            </a:r>
            <a:r>
              <a:rPr lang="en-GB" sz="1200" b="1" i="1" dirty="0" err="1"/>
              <a:t>bwysig</a:t>
            </a:r>
            <a:r>
              <a:rPr lang="en-GB" sz="1200" b="1" dirty="0"/>
              <a:t> </a:t>
            </a:r>
            <a:r>
              <a:rPr lang="en-GB" sz="1200" dirty="0" err="1"/>
              <a:t>i</a:t>
            </a:r>
            <a:r>
              <a:rPr lang="en-GB" sz="1200" dirty="0"/>
              <a:t> </a:t>
            </a:r>
            <a:r>
              <a:rPr lang="en-GB" sz="1200" dirty="0" err="1"/>
              <a:t>unigolyn</a:t>
            </a:r>
            <a:r>
              <a:rPr lang="en-GB" sz="1200" dirty="0"/>
              <a:t>. </a:t>
            </a:r>
          </a:p>
          <a:p>
            <a:pPr marL="0" marR="0" indent="0" algn="l" defTabSz="912813" rtl="0" eaLnBrk="1" fontAlgn="base" latinLnBrk="0" hangingPunct="1">
              <a:lnSpc>
                <a:spcPct val="100000"/>
              </a:lnSpc>
              <a:spcBef>
                <a:spcPct val="30000"/>
              </a:spcBef>
              <a:spcAft>
                <a:spcPct val="0"/>
              </a:spcAft>
              <a:buClrTx/>
              <a:buSzTx/>
              <a:buFontTx/>
              <a:buNone/>
              <a:tabLst/>
              <a:defRPr/>
            </a:pPr>
            <a:endParaRPr lang="en-GB" sz="1200" dirty="0"/>
          </a:p>
          <a:p>
            <a:pPr marL="0" marR="0" indent="0" algn="l" defTabSz="912813" rtl="0" eaLnBrk="1" fontAlgn="base" latinLnBrk="0" hangingPunct="1">
              <a:lnSpc>
                <a:spcPct val="100000"/>
              </a:lnSpc>
              <a:spcBef>
                <a:spcPct val="30000"/>
              </a:spcBef>
              <a:spcAft>
                <a:spcPct val="0"/>
              </a:spcAft>
              <a:buClrTx/>
              <a:buSzTx/>
              <a:buFontTx/>
              <a:buNone/>
              <a:tabLst/>
              <a:defRPr/>
            </a:pPr>
            <a:r>
              <a:rPr lang="en-GB" sz="1200" dirty="0" err="1"/>
              <a:t>Trwy</a:t>
            </a:r>
            <a:r>
              <a:rPr lang="en-GB" sz="1200" dirty="0"/>
              <a:t> </a:t>
            </a:r>
            <a:r>
              <a:rPr lang="en-GB" sz="1200" dirty="0" err="1"/>
              <a:t>cynnal</a:t>
            </a:r>
            <a:r>
              <a:rPr lang="en-GB" sz="1200" dirty="0"/>
              <a:t> </a:t>
            </a:r>
            <a:r>
              <a:rPr lang="en-GB" sz="1200" dirty="0" err="1"/>
              <a:t>cyfres</a:t>
            </a:r>
            <a:r>
              <a:rPr lang="en-GB" sz="1200" dirty="0"/>
              <a:t> o </a:t>
            </a:r>
            <a:r>
              <a:rPr lang="en-GB" sz="1200" dirty="0" err="1"/>
              <a:t>sgyrsiau</a:t>
            </a:r>
            <a:r>
              <a:rPr lang="en-GB" sz="1200" dirty="0"/>
              <a:t> </a:t>
            </a:r>
            <a:r>
              <a:rPr lang="en-GB" sz="1200" dirty="0" err="1"/>
              <a:t>mae’r</a:t>
            </a:r>
            <a:r>
              <a:rPr lang="en-GB" sz="1200" dirty="0"/>
              <a:t> </a:t>
            </a:r>
            <a:r>
              <a:rPr lang="en-GB" sz="1200" dirty="0" err="1"/>
              <a:t>unigolyn</a:t>
            </a:r>
            <a:r>
              <a:rPr lang="en-GB" sz="1200" dirty="0"/>
              <a:t> </a:t>
            </a:r>
            <a:r>
              <a:rPr lang="en-GB" sz="1200" dirty="0" err="1"/>
              <a:t>yn</a:t>
            </a:r>
            <a:r>
              <a:rPr lang="en-GB" sz="1200" dirty="0"/>
              <a:t> </a:t>
            </a:r>
            <a:r>
              <a:rPr lang="en-GB" sz="1200" dirty="0" err="1"/>
              <a:t>ganolog</a:t>
            </a:r>
            <a:r>
              <a:rPr lang="en-GB" sz="1200" dirty="0"/>
              <a:t> I </a:t>
            </a:r>
            <a:r>
              <a:rPr lang="en-GB" sz="1200" dirty="0" err="1"/>
              <a:t>gynllunio</a:t>
            </a:r>
            <a:r>
              <a:rPr lang="en-GB" sz="1200" dirty="0"/>
              <a:t> a </a:t>
            </a:r>
            <a:r>
              <a:rPr lang="en-GB" sz="1200" dirty="0" err="1"/>
              <a:t>gwneud</a:t>
            </a:r>
            <a:r>
              <a:rPr lang="en-GB" sz="1200" dirty="0"/>
              <a:t> </a:t>
            </a:r>
            <a:r>
              <a:rPr lang="en-GB" sz="1200" dirty="0" err="1"/>
              <a:t>penderfyniadau</a:t>
            </a:r>
            <a:r>
              <a:rPr lang="en-GB" sz="1200" dirty="0"/>
              <a:t> – </a:t>
            </a:r>
            <a:r>
              <a:rPr lang="en-GB" sz="1200" i="1" dirty="0" err="1"/>
              <a:t>dewis</a:t>
            </a:r>
            <a:r>
              <a:rPr lang="en-GB" sz="1200" dirty="0"/>
              <a:t> a </a:t>
            </a:r>
            <a:r>
              <a:rPr lang="en-GB" sz="1200" b="1" i="1" dirty="0" err="1"/>
              <a:t>rheolaeth</a:t>
            </a:r>
            <a:r>
              <a:rPr lang="en-GB" sz="1200" b="1" i="1" dirty="0"/>
              <a:t>.</a:t>
            </a:r>
          </a:p>
          <a:p>
            <a:pPr marL="0" marR="0" indent="0" algn="l" defTabSz="912813" rtl="0" eaLnBrk="1" fontAlgn="base" latinLnBrk="0" hangingPunct="1">
              <a:lnSpc>
                <a:spcPct val="100000"/>
              </a:lnSpc>
              <a:spcBef>
                <a:spcPct val="30000"/>
              </a:spcBef>
              <a:spcAft>
                <a:spcPct val="0"/>
              </a:spcAft>
              <a:buClrTx/>
              <a:buSzTx/>
              <a:buFontTx/>
              <a:buNone/>
              <a:tabLst/>
              <a:defRPr/>
            </a:pPr>
            <a:endParaRPr lang="en-GB" sz="1200" dirty="0"/>
          </a:p>
          <a:p>
            <a:pPr marL="0" marR="0" indent="0" algn="l" defTabSz="912813" rtl="0" eaLnBrk="1" fontAlgn="base" latinLnBrk="0" hangingPunct="1">
              <a:lnSpc>
                <a:spcPct val="100000"/>
              </a:lnSpc>
              <a:spcBef>
                <a:spcPct val="30000"/>
              </a:spcBef>
              <a:spcAft>
                <a:spcPct val="0"/>
              </a:spcAft>
              <a:buClrTx/>
              <a:buSzTx/>
              <a:buFontTx/>
              <a:buNone/>
              <a:tabLst/>
              <a:defRPr/>
            </a:pPr>
            <a:endParaRPr lang="en-GB" sz="1200" dirty="0"/>
          </a:p>
          <a:p>
            <a:pPr marL="0" marR="0" indent="0" algn="l" defTabSz="912813" rtl="0" eaLnBrk="1" fontAlgn="base" latinLnBrk="0" hangingPunct="1">
              <a:lnSpc>
                <a:spcPct val="100000"/>
              </a:lnSpc>
              <a:spcBef>
                <a:spcPct val="30000"/>
              </a:spcBef>
              <a:spcAft>
                <a:spcPct val="0"/>
              </a:spcAft>
              <a:buClrTx/>
              <a:buSzTx/>
              <a:buFontTx/>
              <a:buNone/>
              <a:tabLst/>
              <a:defRPr/>
            </a:pPr>
            <a:r>
              <a:rPr lang="en-GB" sz="1200" dirty="0"/>
              <a:t>***********************************************************************************************************************************************************************</a:t>
            </a:r>
          </a:p>
          <a:p>
            <a:pPr marL="0" marR="0" indent="0" algn="l" defTabSz="912813" rtl="0" eaLnBrk="1" fontAlgn="base" latinLnBrk="0" hangingPunct="1">
              <a:lnSpc>
                <a:spcPct val="100000"/>
              </a:lnSpc>
              <a:spcBef>
                <a:spcPct val="30000"/>
              </a:spcBef>
              <a:spcAft>
                <a:spcPct val="0"/>
              </a:spcAft>
              <a:buClrTx/>
              <a:buSzTx/>
              <a:buFontTx/>
              <a:buNone/>
              <a:tabLst/>
              <a:defRPr/>
            </a:pPr>
            <a:endParaRPr lang="en-GB" sz="1200" dirty="0"/>
          </a:p>
          <a:p>
            <a:pPr marL="0" marR="0" indent="0" algn="l" defTabSz="912813" rtl="0" eaLnBrk="1" fontAlgn="base" latinLnBrk="0" hangingPunct="1">
              <a:lnSpc>
                <a:spcPct val="100000"/>
              </a:lnSpc>
              <a:spcBef>
                <a:spcPct val="30000"/>
              </a:spcBef>
              <a:spcAft>
                <a:spcPct val="0"/>
              </a:spcAft>
              <a:buClrTx/>
              <a:buSzTx/>
              <a:buFontTx/>
              <a:buNone/>
              <a:tabLst/>
              <a:defRPr/>
            </a:pPr>
            <a:r>
              <a:rPr lang="en-GB" sz="1200" dirty="0"/>
              <a:t>“What matters” is not a stand alone question </a:t>
            </a:r>
            <a:r>
              <a:rPr lang="en-GB" sz="1200" kern="1200" dirty="0">
                <a:solidFill>
                  <a:schemeClr val="tx1"/>
                </a:solidFill>
                <a:effectLst/>
                <a:latin typeface="+mn-lt"/>
                <a:ea typeface="+mn-ea"/>
                <a:cs typeface="+mn-cs"/>
              </a:rPr>
              <a:t>–</a:t>
            </a:r>
            <a:r>
              <a:rPr lang="en-GB" sz="1200" dirty="0"/>
              <a:t> it’s too big and broad a question to ask by itself. </a:t>
            </a:r>
          </a:p>
          <a:p>
            <a:pPr marL="0" marR="0" indent="0" algn="l" defTabSz="912813" rtl="0" eaLnBrk="1" fontAlgn="base" latinLnBrk="0" hangingPunct="1">
              <a:lnSpc>
                <a:spcPct val="100000"/>
              </a:lnSpc>
              <a:spcBef>
                <a:spcPct val="30000"/>
              </a:spcBef>
              <a:spcAft>
                <a:spcPct val="0"/>
              </a:spcAft>
              <a:buClrTx/>
              <a:buSzTx/>
              <a:buFontTx/>
              <a:buNone/>
              <a:tabLst/>
              <a:defRPr/>
            </a:pPr>
            <a:endParaRPr lang="en-GB" sz="1200" dirty="0"/>
          </a:p>
          <a:p>
            <a:pPr marL="0" marR="0" indent="0" algn="l" defTabSz="912813" rtl="0" eaLnBrk="1" fontAlgn="base" latinLnBrk="0" hangingPunct="1">
              <a:lnSpc>
                <a:spcPct val="100000"/>
              </a:lnSpc>
              <a:spcBef>
                <a:spcPct val="30000"/>
              </a:spcBef>
              <a:spcAft>
                <a:spcPct val="0"/>
              </a:spcAft>
              <a:buClrTx/>
              <a:buSzTx/>
              <a:buFontTx/>
              <a:buNone/>
              <a:tabLst/>
              <a:defRPr/>
            </a:pPr>
            <a:r>
              <a:rPr lang="en-GB" sz="1200" dirty="0"/>
              <a:t>It is part of a series of questions that form part of a conversation used to understand the individual's </a:t>
            </a:r>
            <a:r>
              <a:rPr lang="en-GB" sz="1200" b="1" i="1" dirty="0"/>
              <a:t>hopes</a:t>
            </a:r>
            <a:r>
              <a:rPr lang="en-GB" sz="1200" dirty="0"/>
              <a:t>, </a:t>
            </a:r>
            <a:r>
              <a:rPr lang="en-GB" sz="1200" b="1" i="1" dirty="0"/>
              <a:t>fears</a:t>
            </a:r>
            <a:r>
              <a:rPr lang="en-GB" sz="1200" dirty="0"/>
              <a:t> and </a:t>
            </a:r>
            <a:r>
              <a:rPr lang="en-GB" sz="1200" b="1" i="1" dirty="0"/>
              <a:t>what is important to them</a:t>
            </a:r>
            <a:r>
              <a:rPr lang="en-GB" sz="1200" b="0" i="0" dirty="0"/>
              <a:t>.</a:t>
            </a:r>
            <a:r>
              <a:rPr lang="en-GB" sz="1200" b="1" i="1" dirty="0"/>
              <a:t> </a:t>
            </a:r>
          </a:p>
          <a:p>
            <a:pPr marL="0" marR="0" indent="0" algn="l" defTabSz="912813" rtl="0" eaLnBrk="1" fontAlgn="base" latinLnBrk="0" hangingPunct="1">
              <a:lnSpc>
                <a:spcPct val="100000"/>
              </a:lnSpc>
              <a:spcBef>
                <a:spcPct val="30000"/>
              </a:spcBef>
              <a:spcAft>
                <a:spcPct val="0"/>
              </a:spcAft>
              <a:buClrTx/>
              <a:buSzTx/>
              <a:buFontTx/>
              <a:buNone/>
              <a:tabLst/>
              <a:defRPr/>
            </a:pPr>
            <a:endParaRPr lang="en-GB" sz="1200" b="1" i="1" dirty="0"/>
          </a:p>
          <a:p>
            <a:pPr marL="0" marR="0" indent="0" algn="l" defTabSz="912813" rtl="0" eaLnBrk="1" fontAlgn="base" latinLnBrk="0" hangingPunct="1">
              <a:lnSpc>
                <a:spcPct val="100000"/>
              </a:lnSpc>
              <a:spcBef>
                <a:spcPct val="30000"/>
              </a:spcBef>
              <a:spcAft>
                <a:spcPct val="0"/>
              </a:spcAft>
              <a:buClrTx/>
              <a:buSzTx/>
              <a:buFontTx/>
              <a:buNone/>
              <a:tabLst/>
              <a:defRPr/>
            </a:pPr>
            <a:r>
              <a:rPr lang="en-GB" sz="1200" dirty="0"/>
              <a:t>By having a series of conversations, the individual is at the centre of planning and decision making – </a:t>
            </a:r>
            <a:r>
              <a:rPr lang="en-GB" sz="1200" b="1" i="1" dirty="0"/>
              <a:t>choice</a:t>
            </a:r>
            <a:r>
              <a:rPr lang="en-GB" sz="1200" dirty="0"/>
              <a:t> and </a:t>
            </a:r>
            <a:r>
              <a:rPr lang="en-GB" sz="1200" b="1" i="1" dirty="0"/>
              <a:t>control</a:t>
            </a:r>
            <a:r>
              <a:rPr lang="en-GB" sz="1200" b="0" i="0" dirty="0"/>
              <a:t>.</a:t>
            </a:r>
          </a:p>
          <a:p>
            <a:pPr marL="0" marR="0" indent="0" algn="l" defTabSz="912813" rtl="0" eaLnBrk="1" fontAlgn="base" latinLnBrk="0" hangingPunct="1">
              <a:lnSpc>
                <a:spcPct val="100000"/>
              </a:lnSpc>
              <a:spcBef>
                <a:spcPct val="30000"/>
              </a:spcBef>
              <a:spcAft>
                <a:spcPct val="0"/>
              </a:spcAft>
              <a:buClrTx/>
              <a:buSzTx/>
              <a:buFontTx/>
              <a:buNone/>
              <a:tabLst/>
              <a:defRPr/>
            </a:pPr>
            <a:endParaRPr lang="en-GB" sz="1200" b="1" i="1" dirty="0"/>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2148919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dirty="0"/>
              <a:t>SCROLL DOWN FOR ENGLISH NOTES</a:t>
            </a:r>
          </a:p>
          <a:p>
            <a:endParaRPr lang="en-GB" dirty="0"/>
          </a:p>
          <a:p>
            <a:r>
              <a:rPr lang="en-GB" dirty="0"/>
              <a:t>ON: </a:t>
            </a:r>
            <a:r>
              <a:rPr lang="en-GB" dirty="0" err="1"/>
              <a:t>Dylech</a:t>
            </a:r>
            <a:r>
              <a:rPr lang="en-GB" dirty="0"/>
              <a:t> </a:t>
            </a:r>
            <a:r>
              <a:rPr lang="en-GB" dirty="0" err="1"/>
              <a:t>gynnal</a:t>
            </a:r>
            <a:r>
              <a:rPr lang="en-GB" dirty="0"/>
              <a:t> </a:t>
            </a:r>
            <a:r>
              <a:rPr lang="en-GB" dirty="0" err="1"/>
              <a:t>sgwrs</a:t>
            </a:r>
            <a:r>
              <a:rPr lang="en-GB" dirty="0"/>
              <a:t> </a:t>
            </a:r>
            <a:r>
              <a:rPr lang="en-GB" dirty="0" err="1"/>
              <a:t>os</a:t>
            </a:r>
            <a:r>
              <a:rPr lang="en-GB" dirty="0"/>
              <a:t> </a:t>
            </a:r>
            <a:r>
              <a:rPr lang="en-GB" dirty="0" err="1"/>
              <a:t>ydych</a:t>
            </a:r>
            <a:r>
              <a:rPr lang="en-GB" dirty="0"/>
              <a:t> </a:t>
            </a:r>
            <a:r>
              <a:rPr lang="en-GB" dirty="0" err="1"/>
              <a:t>yn</a:t>
            </a:r>
            <a:r>
              <a:rPr lang="en-GB" dirty="0"/>
              <a:t> </a:t>
            </a:r>
            <a:r>
              <a:rPr lang="en-GB" dirty="0" err="1"/>
              <a:t>defnyddio</a:t>
            </a:r>
            <a:r>
              <a:rPr lang="en-GB" dirty="0"/>
              <a:t> </a:t>
            </a:r>
            <a:r>
              <a:rPr lang="en-GB" dirty="0" err="1"/>
              <a:t>hwn</a:t>
            </a:r>
            <a:r>
              <a:rPr lang="en-GB" dirty="0"/>
              <a:t> </a:t>
            </a:r>
            <a:r>
              <a:rPr lang="en-GB" dirty="0" err="1"/>
              <a:t>fel</a:t>
            </a:r>
            <a:r>
              <a:rPr lang="en-GB" dirty="0"/>
              <a:t> </a:t>
            </a:r>
            <a:r>
              <a:rPr lang="en-GB" dirty="0" err="1"/>
              <a:t>rhan</a:t>
            </a:r>
            <a:r>
              <a:rPr lang="en-GB" dirty="0"/>
              <a:t> o </a:t>
            </a:r>
            <a:r>
              <a:rPr lang="en-GB" dirty="0" err="1"/>
              <a:t>gyfarfod</a:t>
            </a:r>
            <a:r>
              <a:rPr lang="en-GB" dirty="0"/>
              <a:t> </a:t>
            </a:r>
            <a:r>
              <a:rPr lang="en-GB" dirty="0" err="1"/>
              <a:t>arolygu</a:t>
            </a:r>
            <a:r>
              <a:rPr lang="en-GB" dirty="0"/>
              <a:t> </a:t>
            </a:r>
            <a:r>
              <a:rPr lang="en-GB" dirty="0" err="1"/>
              <a:t>neu</a:t>
            </a:r>
            <a:r>
              <a:rPr lang="en-GB" dirty="0"/>
              <a:t> </a:t>
            </a:r>
            <a:r>
              <a:rPr lang="en-GB" dirty="0" err="1"/>
              <a:t>sesiwn</a:t>
            </a:r>
            <a:r>
              <a:rPr lang="en-GB" dirty="0"/>
              <a:t> un </a:t>
            </a:r>
            <a:r>
              <a:rPr lang="en-GB" dirty="0" err="1"/>
              <a:t>ar</a:t>
            </a:r>
            <a:r>
              <a:rPr lang="en-GB" dirty="0"/>
              <a:t> un. </a:t>
            </a:r>
          </a:p>
          <a:p>
            <a:endParaRPr lang="en-GB" dirty="0"/>
          </a:p>
          <a:p>
            <a:r>
              <a:rPr lang="en-GB" dirty="0" err="1"/>
              <a:t>Oes</a:t>
            </a:r>
            <a:r>
              <a:rPr lang="en-GB" dirty="0"/>
              <a:t> </a:t>
            </a:r>
            <a:r>
              <a:rPr lang="en-GB" dirty="0" err="1"/>
              <a:t>yna</a:t>
            </a:r>
            <a:r>
              <a:rPr lang="en-GB" dirty="0"/>
              <a:t> </a:t>
            </a:r>
            <a:r>
              <a:rPr lang="en-GB" dirty="0" err="1"/>
              <a:t>unrhyw</a:t>
            </a:r>
            <a:r>
              <a:rPr lang="en-GB" dirty="0"/>
              <a:t> </a:t>
            </a:r>
            <a:r>
              <a:rPr lang="en-GB" dirty="0" err="1"/>
              <a:t>themau</a:t>
            </a:r>
            <a:r>
              <a:rPr lang="en-GB" dirty="0"/>
              <a:t> </a:t>
            </a:r>
            <a:r>
              <a:rPr lang="en-GB" dirty="0" err="1"/>
              <a:t>cyffredin</a:t>
            </a:r>
            <a:r>
              <a:rPr lang="en-GB" dirty="0"/>
              <a:t> </a:t>
            </a:r>
            <a:r>
              <a:rPr lang="en-GB" dirty="0" err="1"/>
              <a:t>rhwng</a:t>
            </a:r>
            <a:r>
              <a:rPr lang="en-GB" dirty="0"/>
              <a:t> </a:t>
            </a:r>
            <a:r>
              <a:rPr lang="en-GB" dirty="0" err="1"/>
              <a:t>yr</a:t>
            </a:r>
            <a:r>
              <a:rPr lang="en-GB" dirty="0"/>
              <a:t> </a:t>
            </a:r>
            <a:r>
              <a:rPr lang="en-GB" dirty="0" err="1"/>
              <a:t>awgrymiadau</a:t>
            </a:r>
            <a:r>
              <a:rPr lang="en-GB" dirty="0"/>
              <a:t> </a:t>
            </a:r>
            <a:r>
              <a:rPr lang="en-GB" dirty="0" err="1"/>
              <a:t>mae</a:t>
            </a:r>
            <a:r>
              <a:rPr lang="en-GB" dirty="0"/>
              <a:t> </a:t>
            </a:r>
            <a:r>
              <a:rPr lang="en-GB" dirty="0" err="1"/>
              <a:t>pobl</a:t>
            </a:r>
            <a:r>
              <a:rPr lang="en-GB" dirty="0"/>
              <a:t> </a:t>
            </a:r>
            <a:r>
              <a:rPr lang="en-GB" dirty="0" err="1"/>
              <a:t>wedi’u</a:t>
            </a:r>
            <a:r>
              <a:rPr lang="en-GB" dirty="0"/>
              <a:t> </a:t>
            </a:r>
            <a:r>
              <a:rPr lang="en-GB" dirty="0" err="1"/>
              <a:t>wneud</a:t>
            </a:r>
            <a:r>
              <a:rPr lang="en-GB" dirty="0"/>
              <a:t>? </a:t>
            </a:r>
          </a:p>
          <a:p>
            <a:endParaRPr lang="en-GB" dirty="0"/>
          </a:p>
          <a:p>
            <a:r>
              <a:rPr lang="en-GB" dirty="0" err="1"/>
              <a:t>Wnaethoch</a:t>
            </a:r>
            <a:r>
              <a:rPr lang="en-GB" dirty="0"/>
              <a:t> chi </a:t>
            </a:r>
            <a:r>
              <a:rPr lang="en-GB" dirty="0" err="1"/>
              <a:t>nodi’r</a:t>
            </a:r>
            <a:r>
              <a:rPr lang="en-GB" dirty="0"/>
              <a:t> </a:t>
            </a:r>
            <a:r>
              <a:rPr lang="en-GB" dirty="0" err="1"/>
              <a:t>hyn</a:t>
            </a:r>
            <a:r>
              <a:rPr lang="en-GB" dirty="0"/>
              <a:t> </a:t>
            </a:r>
            <a:r>
              <a:rPr lang="en-GB" dirty="0" err="1"/>
              <a:t>sy’n</a:t>
            </a:r>
            <a:r>
              <a:rPr lang="en-GB" dirty="0"/>
              <a:t> </a:t>
            </a:r>
            <a:r>
              <a:rPr lang="en-GB" dirty="0" err="1"/>
              <a:t>bwysig</a:t>
            </a:r>
            <a:r>
              <a:rPr lang="en-GB" dirty="0"/>
              <a:t> </a:t>
            </a:r>
            <a:r>
              <a:rPr lang="en-GB" dirty="0" err="1"/>
              <a:t>i</a:t>
            </a:r>
            <a:r>
              <a:rPr lang="en-GB" dirty="0"/>
              <a:t> chi. </a:t>
            </a:r>
            <a:r>
              <a:rPr lang="en-GB" dirty="0" err="1"/>
              <a:t>Fel</a:t>
            </a:r>
            <a:r>
              <a:rPr lang="en-GB" dirty="0"/>
              <a:t> </a:t>
            </a:r>
            <a:r>
              <a:rPr lang="en-GB" dirty="0" err="1"/>
              <a:t>arfer</a:t>
            </a:r>
            <a:r>
              <a:rPr lang="en-GB" dirty="0"/>
              <a:t> </a:t>
            </a:r>
            <a:r>
              <a:rPr lang="en-GB" dirty="0" err="1"/>
              <a:t>bydd</a:t>
            </a:r>
            <a:r>
              <a:rPr lang="en-GB" dirty="0"/>
              <a:t> </a:t>
            </a:r>
            <a:r>
              <a:rPr lang="en-GB" dirty="0" err="1"/>
              <a:t>atebion</a:t>
            </a:r>
            <a:r>
              <a:rPr lang="en-GB" dirty="0"/>
              <a:t> </a:t>
            </a:r>
            <a:r>
              <a:rPr lang="en-GB" dirty="0" err="1"/>
              <a:t>pobl</a:t>
            </a:r>
            <a:r>
              <a:rPr lang="en-GB" dirty="0"/>
              <a:t> </a:t>
            </a:r>
            <a:r>
              <a:rPr lang="en-GB" dirty="0" err="1"/>
              <a:t>yn</a:t>
            </a:r>
            <a:r>
              <a:rPr lang="en-GB" dirty="0"/>
              <a:t> </a:t>
            </a:r>
            <a:r>
              <a:rPr lang="en-GB" dirty="0" err="1"/>
              <a:t>ffitio</a:t>
            </a:r>
            <a:r>
              <a:rPr lang="en-GB" dirty="0"/>
              <a:t> </a:t>
            </a:r>
            <a:r>
              <a:rPr lang="en-GB" dirty="0" err="1"/>
              <a:t>i</a:t>
            </a:r>
            <a:r>
              <a:rPr lang="en-GB" dirty="0"/>
              <a:t> </a:t>
            </a:r>
            <a:r>
              <a:rPr lang="en-GB" dirty="0" err="1"/>
              <a:t>mewn</a:t>
            </a:r>
            <a:r>
              <a:rPr lang="en-GB" dirty="0"/>
              <a:t> </a:t>
            </a:r>
            <a:r>
              <a:rPr lang="en-GB" dirty="0" err="1"/>
              <a:t>i’r</a:t>
            </a:r>
            <a:r>
              <a:rPr lang="en-GB" dirty="0"/>
              <a:t> </a:t>
            </a:r>
            <a:r>
              <a:rPr lang="en-GB" dirty="0" err="1"/>
              <a:t>fframwaith</a:t>
            </a:r>
            <a:r>
              <a:rPr lang="en-GB" dirty="0"/>
              <a:t> </a:t>
            </a:r>
            <a:r>
              <a:rPr lang="en-GB" dirty="0" err="1"/>
              <a:t>ymdeimlad</a:t>
            </a:r>
            <a:r>
              <a:rPr lang="en-GB" dirty="0"/>
              <a:t> </a:t>
            </a:r>
            <a:r>
              <a:rPr lang="en-GB" dirty="0" err="1"/>
              <a:t>ar</a:t>
            </a:r>
            <a:r>
              <a:rPr lang="en-GB" dirty="0"/>
              <a:t> y </a:t>
            </a:r>
            <a:r>
              <a:rPr lang="en-GB" dirty="0" err="1"/>
              <a:t>sleid</a:t>
            </a:r>
            <a:r>
              <a:rPr lang="en-GB" dirty="0"/>
              <a:t> </a:t>
            </a:r>
            <a:r>
              <a:rPr lang="en-GB" dirty="0" err="1"/>
              <a:t>sy’n</a:t>
            </a:r>
            <a:r>
              <a:rPr lang="en-GB" dirty="0"/>
              <a:t> </a:t>
            </a:r>
            <a:r>
              <a:rPr lang="en-GB" dirty="0" err="1"/>
              <a:t>dilyn</a:t>
            </a:r>
            <a:r>
              <a:rPr lang="en-GB" dirty="0"/>
              <a:t>. </a:t>
            </a:r>
          </a:p>
          <a:p>
            <a:endParaRPr lang="en-GB" dirty="0"/>
          </a:p>
          <a:p>
            <a:r>
              <a:rPr lang="en-GB" dirty="0"/>
              <a:t>*******************************************************************************************************************************************</a:t>
            </a:r>
          </a:p>
          <a:p>
            <a:endParaRPr lang="en-GB" dirty="0"/>
          </a:p>
          <a:p>
            <a:r>
              <a:rPr lang="en-GB" dirty="0"/>
              <a:t>NB: Have a discussion if being used in supervision or a one-to-one session.</a:t>
            </a:r>
          </a:p>
          <a:p>
            <a:endParaRPr lang="en-GB" dirty="0"/>
          </a:p>
          <a:p>
            <a:r>
              <a:rPr lang="en-GB" dirty="0"/>
              <a:t>Are there any common themes between the suggestions people have made?</a:t>
            </a:r>
          </a:p>
          <a:p>
            <a:endParaRPr lang="en-GB" dirty="0"/>
          </a:p>
          <a:p>
            <a:pPr marL="0" marR="0" indent="0" algn="l" defTabSz="912813" rtl="0" eaLnBrk="1" fontAlgn="base" latinLnBrk="0" hangingPunct="1">
              <a:lnSpc>
                <a:spcPct val="100000"/>
              </a:lnSpc>
              <a:spcBef>
                <a:spcPct val="30000"/>
              </a:spcBef>
              <a:spcAft>
                <a:spcPct val="0"/>
              </a:spcAft>
              <a:buClrTx/>
              <a:buSzTx/>
              <a:buFontTx/>
              <a:buNone/>
              <a:tabLst/>
              <a:defRPr/>
            </a:pPr>
            <a:r>
              <a:rPr lang="en-GB" dirty="0"/>
              <a:t>You identified what was important to you. Usually, people’s answers will fit into the senses framework shown on the following slide.</a:t>
            </a:r>
          </a:p>
          <a:p>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solidFill>
                  <a:prstClr val="black"/>
                </a:solidFill>
              </a:rPr>
              <a:pPr>
                <a:defRPr/>
              </a:pPr>
              <a:t>4</a:t>
            </a:fld>
            <a:endParaRPr lang="en-US">
              <a:solidFill>
                <a:prstClr val="black"/>
              </a:solidFill>
            </a:endParaRPr>
          </a:p>
        </p:txBody>
      </p:sp>
    </p:spTree>
    <p:extLst>
      <p:ext uri="{BB962C8B-B14F-4D97-AF65-F5344CB8AC3E}">
        <p14:creationId xmlns:p14="http://schemas.microsoft.com/office/powerpoint/2010/main" val="39059186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dirty="0"/>
              <a:t>SCROLL DOWN FOR ENGLISH NOTES</a:t>
            </a:r>
          </a:p>
          <a:p>
            <a:pPr marL="0" marR="0" indent="0" algn="l" defTabSz="912813" rtl="0" eaLnBrk="1" fontAlgn="base" latinLnBrk="0" hangingPunct="1">
              <a:lnSpc>
                <a:spcPct val="100000"/>
              </a:lnSpc>
              <a:spcBef>
                <a:spcPct val="30000"/>
              </a:spcBef>
              <a:spcAft>
                <a:spcPct val="0"/>
              </a:spcAft>
              <a:buClrTx/>
              <a:buSzTx/>
              <a:buFontTx/>
              <a:buNone/>
              <a:tabLst/>
              <a:defRPr/>
            </a:pPr>
            <a:endParaRPr lang="en-GB" dirty="0"/>
          </a:p>
          <a:p>
            <a:pPr marL="0" marR="0" indent="0" algn="l" defTabSz="912813" rtl="0" eaLnBrk="1" fontAlgn="base" latinLnBrk="0" hangingPunct="1">
              <a:lnSpc>
                <a:spcPct val="100000"/>
              </a:lnSpc>
              <a:spcBef>
                <a:spcPct val="30000"/>
              </a:spcBef>
              <a:spcAft>
                <a:spcPct val="0"/>
              </a:spcAft>
              <a:buClrTx/>
              <a:buSzTx/>
              <a:buFontTx/>
              <a:buNone/>
              <a:tabLst/>
              <a:defRPr/>
            </a:pPr>
            <a:r>
              <a:rPr lang="en-GB" dirty="0"/>
              <a:t>Mae </a:t>
            </a:r>
            <a:r>
              <a:rPr lang="en-GB" dirty="0" err="1"/>
              <a:t>hwn</a:t>
            </a:r>
            <a:r>
              <a:rPr lang="en-GB" dirty="0"/>
              <a:t> </a:t>
            </a:r>
            <a:r>
              <a:rPr lang="en-GB" dirty="0" err="1"/>
              <a:t>yn</a:t>
            </a:r>
            <a:r>
              <a:rPr lang="en-GB" dirty="0"/>
              <a:t> </a:t>
            </a:r>
            <a:r>
              <a:rPr lang="en-GB" dirty="0" err="1"/>
              <a:t>cysylltu</a:t>
            </a:r>
            <a:r>
              <a:rPr lang="en-GB" dirty="0"/>
              <a:t> </a:t>
            </a:r>
            <a:r>
              <a:rPr lang="en-GB" dirty="0" err="1"/>
              <a:t>â’r</a:t>
            </a:r>
            <a:r>
              <a:rPr lang="en-GB" dirty="0"/>
              <a:t> </a:t>
            </a:r>
            <a:r>
              <a:rPr lang="en-GB" dirty="0" err="1"/>
              <a:t>Fframwaith</a:t>
            </a:r>
            <a:r>
              <a:rPr lang="en-GB" dirty="0"/>
              <a:t> </a:t>
            </a:r>
            <a:r>
              <a:rPr lang="en-GB" dirty="0" err="1"/>
              <a:t>Ymdeimlad</a:t>
            </a:r>
            <a:r>
              <a:rPr lang="en-GB" dirty="0"/>
              <a:t> </a:t>
            </a:r>
          </a:p>
          <a:p>
            <a:pPr marL="0" marR="0" indent="0" algn="l" defTabSz="912813" rtl="0" eaLnBrk="1" fontAlgn="base" latinLnBrk="0" hangingPunct="1">
              <a:lnSpc>
                <a:spcPct val="100000"/>
              </a:lnSpc>
              <a:spcBef>
                <a:spcPct val="30000"/>
              </a:spcBef>
              <a:spcAft>
                <a:spcPct val="0"/>
              </a:spcAft>
              <a:buClrTx/>
              <a:buSzTx/>
              <a:buFontTx/>
              <a:buNone/>
              <a:tabLst/>
              <a:defRPr/>
            </a:pPr>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baseline="0" dirty="0"/>
              <a:t>Nolan, M., Brown, J., Davies, S., Nolan, J. and Keady, J. (2006) </a:t>
            </a:r>
            <a:r>
              <a:rPr lang="en-GB" i="1" baseline="0" dirty="0"/>
              <a:t>The senses framework: improving care for older people through a relationship-centred approach</a:t>
            </a:r>
            <a:r>
              <a:rPr lang="en-GB" baseline="0" dirty="0"/>
              <a:t>. Available at: </a:t>
            </a:r>
            <a:r>
              <a:rPr lang="en-GB" sz="1200" u="sng" kern="1200" dirty="0">
                <a:solidFill>
                  <a:schemeClr val="tx1"/>
                </a:solidFill>
                <a:effectLst/>
                <a:latin typeface="+mn-lt"/>
                <a:ea typeface="+mn-ea"/>
                <a:cs typeface="+mn-cs"/>
                <a:hlinkClick r:id="rId3"/>
              </a:rPr>
              <a:t>shura.shu.ac.uk/280/1/PDF_Senses_Framework_Report.pdf</a:t>
            </a:r>
            <a:endParaRPr lang="en-GB" baseline="0" dirty="0"/>
          </a:p>
          <a:p>
            <a:pPr marL="0" marR="0" indent="0" algn="l" defTabSz="912813" rtl="0" eaLnBrk="1" fontAlgn="base" latinLnBrk="0" hangingPunct="1">
              <a:lnSpc>
                <a:spcPct val="100000"/>
              </a:lnSpc>
              <a:spcBef>
                <a:spcPct val="30000"/>
              </a:spcBef>
              <a:spcAft>
                <a:spcPct val="0"/>
              </a:spcAft>
              <a:buClrTx/>
              <a:buSzTx/>
              <a:buFontTx/>
              <a:buNone/>
              <a:tabLst/>
              <a:defRPr/>
            </a:pPr>
            <a:endParaRPr lang="en-GB" dirty="0"/>
          </a:p>
          <a:p>
            <a:r>
              <a:rPr lang="en-GB" sz="1200" b="1" kern="1200" dirty="0" err="1">
                <a:solidFill>
                  <a:schemeClr val="tx1"/>
                </a:solidFill>
                <a:latin typeface="+mn-lt"/>
                <a:ea typeface="+mn-ea"/>
                <a:cs typeface="+mn-cs"/>
              </a:rPr>
              <a:t>Dydy</a:t>
            </a:r>
            <a:r>
              <a:rPr lang="en-GB" sz="1200" b="1" kern="1200" dirty="0">
                <a:solidFill>
                  <a:schemeClr val="tx1"/>
                </a:solidFill>
                <a:latin typeface="+mn-lt"/>
                <a:ea typeface="+mn-ea"/>
                <a:cs typeface="+mn-cs"/>
              </a:rPr>
              <a:t> </a:t>
            </a:r>
            <a:r>
              <a:rPr lang="en-GB" sz="1200" b="1" kern="1200" dirty="0" err="1">
                <a:solidFill>
                  <a:schemeClr val="tx1"/>
                </a:solidFill>
                <a:latin typeface="+mn-lt"/>
                <a:ea typeface="+mn-ea"/>
                <a:cs typeface="+mn-cs"/>
              </a:rPr>
              <a:t>llesiant</a:t>
            </a:r>
            <a:r>
              <a:rPr lang="en-GB" sz="1200" b="1" kern="1200" dirty="0">
                <a:solidFill>
                  <a:schemeClr val="tx1"/>
                </a:solidFill>
                <a:latin typeface="+mn-lt"/>
                <a:ea typeface="+mn-ea"/>
                <a:cs typeface="+mn-cs"/>
              </a:rPr>
              <a:t> </a:t>
            </a:r>
            <a:r>
              <a:rPr lang="en-GB" sz="1200" b="1" kern="1200" dirty="0" err="1">
                <a:solidFill>
                  <a:schemeClr val="tx1"/>
                </a:solidFill>
                <a:latin typeface="+mn-lt"/>
                <a:ea typeface="+mn-ea"/>
                <a:cs typeface="+mn-cs"/>
              </a:rPr>
              <a:t>pobl</a:t>
            </a:r>
            <a:r>
              <a:rPr lang="en-GB" sz="1200" b="1" kern="1200" dirty="0">
                <a:solidFill>
                  <a:schemeClr val="tx1"/>
                </a:solidFill>
                <a:latin typeface="+mn-lt"/>
                <a:ea typeface="+mn-ea"/>
                <a:cs typeface="+mn-cs"/>
              </a:rPr>
              <a:t> </a:t>
            </a:r>
            <a:r>
              <a:rPr lang="en-GB" sz="1200" b="1" kern="1200" dirty="0" err="1">
                <a:solidFill>
                  <a:schemeClr val="tx1"/>
                </a:solidFill>
                <a:latin typeface="+mn-lt"/>
                <a:ea typeface="+mn-ea"/>
                <a:cs typeface="+mn-cs"/>
              </a:rPr>
              <a:t>sy’n</a:t>
            </a:r>
            <a:r>
              <a:rPr lang="en-GB" sz="1200" b="1" kern="1200" dirty="0">
                <a:solidFill>
                  <a:schemeClr val="tx1"/>
                </a:solidFill>
                <a:latin typeface="+mn-lt"/>
                <a:ea typeface="+mn-ea"/>
                <a:cs typeface="+mn-cs"/>
              </a:rPr>
              <a:t> </a:t>
            </a:r>
            <a:r>
              <a:rPr lang="en-GB" sz="1200" b="1" kern="1200" dirty="0" err="1">
                <a:solidFill>
                  <a:schemeClr val="tx1"/>
                </a:solidFill>
                <a:latin typeface="+mn-lt"/>
                <a:ea typeface="+mn-ea"/>
                <a:cs typeface="+mn-cs"/>
              </a:rPr>
              <a:t>gweithio</a:t>
            </a:r>
            <a:r>
              <a:rPr lang="en-GB" sz="1200" b="1" kern="1200" dirty="0">
                <a:solidFill>
                  <a:schemeClr val="tx1"/>
                </a:solidFill>
                <a:latin typeface="+mn-lt"/>
                <a:ea typeface="+mn-ea"/>
                <a:cs typeface="+mn-cs"/>
              </a:rPr>
              <a:t> </a:t>
            </a:r>
            <a:r>
              <a:rPr lang="en-GB" sz="1200" b="1" kern="1200" dirty="0" err="1">
                <a:solidFill>
                  <a:schemeClr val="tx1"/>
                </a:solidFill>
                <a:latin typeface="+mn-lt"/>
                <a:ea typeface="+mn-ea"/>
                <a:cs typeface="+mn-cs"/>
              </a:rPr>
              <a:t>ym</a:t>
            </a:r>
            <a:r>
              <a:rPr lang="en-GB" sz="1200" b="1" kern="1200" dirty="0">
                <a:solidFill>
                  <a:schemeClr val="tx1"/>
                </a:solidFill>
                <a:latin typeface="+mn-lt"/>
                <a:ea typeface="+mn-ea"/>
                <a:cs typeface="+mn-cs"/>
              </a:rPr>
              <a:t> “</a:t>
            </a:r>
            <a:r>
              <a:rPr lang="en-GB" sz="1200" b="1" kern="1200" dirty="0" err="1">
                <a:solidFill>
                  <a:schemeClr val="tx1"/>
                </a:solidFill>
                <a:latin typeface="+mn-lt"/>
                <a:ea typeface="+mn-ea"/>
                <a:cs typeface="+mn-cs"/>
              </a:rPr>
              <a:t>myd</a:t>
            </a:r>
            <a:r>
              <a:rPr lang="en-GB" sz="1200" b="1" kern="1200" dirty="0">
                <a:solidFill>
                  <a:schemeClr val="tx1"/>
                </a:solidFill>
                <a:latin typeface="+mn-lt"/>
                <a:ea typeface="+mn-ea"/>
                <a:cs typeface="+mn-cs"/>
              </a:rPr>
              <a:t> </a:t>
            </a:r>
            <a:r>
              <a:rPr lang="en-GB" sz="1200" b="1" kern="1200" dirty="0" err="1">
                <a:solidFill>
                  <a:schemeClr val="tx1"/>
                </a:solidFill>
                <a:latin typeface="+mn-lt"/>
                <a:ea typeface="+mn-ea"/>
                <a:cs typeface="+mn-cs"/>
              </a:rPr>
              <a:t>gwasanaeth</a:t>
            </a:r>
            <a:r>
              <a:rPr lang="en-GB" sz="1200" b="1" kern="1200" dirty="0">
                <a:solidFill>
                  <a:schemeClr val="tx1"/>
                </a:solidFill>
                <a:latin typeface="+mn-lt"/>
                <a:ea typeface="+mn-ea"/>
                <a:cs typeface="+mn-cs"/>
              </a:rPr>
              <a:t>” </a:t>
            </a:r>
            <a:r>
              <a:rPr lang="en-GB" sz="1200" b="1" kern="1200" dirty="0" err="1">
                <a:solidFill>
                  <a:schemeClr val="tx1"/>
                </a:solidFill>
                <a:latin typeface="+mn-lt"/>
                <a:ea typeface="+mn-ea"/>
                <a:cs typeface="+mn-cs"/>
              </a:rPr>
              <a:t>ddim</a:t>
            </a:r>
            <a:r>
              <a:rPr lang="en-GB" sz="1200" b="1" kern="1200" dirty="0">
                <a:solidFill>
                  <a:schemeClr val="tx1"/>
                </a:solidFill>
                <a:latin typeface="+mn-lt"/>
                <a:ea typeface="+mn-ea"/>
                <a:cs typeface="+mn-cs"/>
              </a:rPr>
              <a:t> </a:t>
            </a:r>
            <a:r>
              <a:rPr lang="en-GB" sz="1200" b="1" kern="1200" dirty="0" err="1">
                <a:solidFill>
                  <a:schemeClr val="tx1"/>
                </a:solidFill>
                <a:latin typeface="+mn-lt"/>
                <a:ea typeface="+mn-ea"/>
                <a:cs typeface="+mn-cs"/>
              </a:rPr>
              <a:t>yn</a:t>
            </a:r>
            <a:r>
              <a:rPr lang="en-GB" sz="1200" b="1" kern="1200" dirty="0">
                <a:solidFill>
                  <a:schemeClr val="tx1"/>
                </a:solidFill>
                <a:latin typeface="+mn-lt"/>
                <a:ea typeface="+mn-ea"/>
                <a:cs typeface="+mn-cs"/>
              </a:rPr>
              <a:t> </a:t>
            </a:r>
            <a:r>
              <a:rPr lang="en-GB" sz="1200" b="1" kern="1200" dirty="0" err="1">
                <a:solidFill>
                  <a:schemeClr val="tx1"/>
                </a:solidFill>
                <a:latin typeface="+mn-lt"/>
                <a:ea typeface="+mn-ea"/>
                <a:cs typeface="+mn-cs"/>
              </a:rPr>
              <a:t>wahanol</a:t>
            </a:r>
            <a:r>
              <a:rPr lang="en-GB" sz="1200" b="1" kern="1200" dirty="0">
                <a:solidFill>
                  <a:schemeClr val="tx1"/>
                </a:solidFill>
                <a:latin typeface="+mn-lt"/>
                <a:ea typeface="+mn-ea"/>
                <a:cs typeface="+mn-cs"/>
              </a:rPr>
              <a:t> </a:t>
            </a:r>
            <a:r>
              <a:rPr lang="en-GB" sz="1200" b="1" kern="1200" dirty="0" err="1">
                <a:solidFill>
                  <a:schemeClr val="tx1"/>
                </a:solidFill>
                <a:latin typeface="+mn-lt"/>
                <a:ea typeface="+mn-ea"/>
                <a:cs typeface="+mn-cs"/>
              </a:rPr>
              <a:t>i’n</a:t>
            </a:r>
            <a:r>
              <a:rPr lang="en-GB" sz="1200" b="1" kern="1200" dirty="0">
                <a:solidFill>
                  <a:schemeClr val="tx1"/>
                </a:solidFill>
                <a:latin typeface="+mn-lt"/>
                <a:ea typeface="+mn-ea"/>
                <a:cs typeface="+mn-cs"/>
              </a:rPr>
              <a:t> </a:t>
            </a:r>
            <a:r>
              <a:rPr lang="en-GB" sz="1200" b="1" kern="1200" dirty="0" err="1">
                <a:solidFill>
                  <a:schemeClr val="tx1"/>
                </a:solidFill>
                <a:latin typeface="+mn-lt"/>
                <a:ea typeface="+mn-ea"/>
                <a:cs typeface="+mn-cs"/>
              </a:rPr>
              <a:t>llesiant</a:t>
            </a:r>
            <a:r>
              <a:rPr lang="en-GB" sz="1200" b="1" kern="1200" dirty="0">
                <a:solidFill>
                  <a:schemeClr val="tx1"/>
                </a:solidFill>
                <a:latin typeface="+mn-lt"/>
                <a:ea typeface="+mn-ea"/>
                <a:cs typeface="+mn-cs"/>
              </a:rPr>
              <a:t> </a:t>
            </a:r>
            <a:r>
              <a:rPr lang="en-GB" sz="1200" b="1" kern="1200" dirty="0" err="1">
                <a:solidFill>
                  <a:schemeClr val="tx1"/>
                </a:solidFill>
                <a:latin typeface="+mn-lt"/>
                <a:ea typeface="+mn-ea"/>
                <a:cs typeface="+mn-cs"/>
              </a:rPr>
              <a:t>ni</a:t>
            </a:r>
            <a:r>
              <a:rPr lang="en-GB" sz="1200" b="1" kern="1200" dirty="0">
                <a:solidFill>
                  <a:schemeClr val="tx1"/>
                </a:solidFill>
                <a:latin typeface="+mn-lt"/>
                <a:ea typeface="+mn-ea"/>
                <a:cs typeface="+mn-cs"/>
              </a:rPr>
              <a:t> </a:t>
            </a:r>
          </a:p>
          <a:p>
            <a:endParaRPr lang="en-GB" sz="1200" b="0" kern="1200" dirty="0">
              <a:solidFill>
                <a:schemeClr val="tx1"/>
              </a:solidFill>
              <a:latin typeface="+mn-lt"/>
              <a:ea typeface="+mn-ea"/>
              <a:cs typeface="+mn-cs"/>
            </a:endParaRPr>
          </a:p>
          <a:p>
            <a:r>
              <a:rPr lang="en-GB" sz="1200" b="0" kern="1200" dirty="0" err="1">
                <a:solidFill>
                  <a:schemeClr val="tx1"/>
                </a:solidFill>
                <a:latin typeface="+mn-lt"/>
                <a:ea typeface="+mn-ea"/>
                <a:cs typeface="+mn-cs"/>
              </a:rPr>
              <a:t>Crynodeb</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o’r</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fframwaith</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ymdeimlad</a:t>
            </a:r>
            <a:r>
              <a:rPr lang="en-GB" sz="1200" b="0" kern="1200" dirty="0">
                <a:solidFill>
                  <a:schemeClr val="tx1"/>
                </a:solidFill>
                <a:latin typeface="+mn-lt"/>
                <a:ea typeface="+mn-ea"/>
                <a:cs typeface="+mn-cs"/>
              </a:rPr>
              <a:t>: </a:t>
            </a:r>
          </a:p>
          <a:p>
            <a:endParaRPr lang="en-GB" sz="1200" b="0" kern="1200" dirty="0">
              <a:solidFill>
                <a:schemeClr val="tx1"/>
              </a:solidFill>
              <a:latin typeface="+mn-lt"/>
              <a:ea typeface="+mn-ea"/>
              <a:cs typeface="+mn-cs"/>
            </a:endParaRPr>
          </a:p>
          <a:p>
            <a:r>
              <a:rPr lang="en-GB" sz="1200" b="0" kern="1200" dirty="0" err="1">
                <a:solidFill>
                  <a:schemeClr val="tx1"/>
                </a:solidFill>
                <a:latin typeface="+mn-lt"/>
                <a:ea typeface="+mn-ea"/>
                <a:cs typeface="+mn-cs"/>
              </a:rPr>
              <a:t>Ymdeimlad</a:t>
            </a:r>
            <a:r>
              <a:rPr lang="en-GB" sz="1200" b="0" kern="1200" dirty="0">
                <a:solidFill>
                  <a:schemeClr val="tx1"/>
                </a:solidFill>
                <a:latin typeface="+mn-lt"/>
                <a:ea typeface="+mn-ea"/>
                <a:cs typeface="+mn-cs"/>
              </a:rPr>
              <a:t> o </a:t>
            </a:r>
            <a:r>
              <a:rPr lang="en-GB" sz="1200" b="0" kern="1200" dirty="0" err="1">
                <a:solidFill>
                  <a:schemeClr val="tx1"/>
                </a:solidFill>
                <a:latin typeface="+mn-lt"/>
                <a:ea typeface="+mn-ea"/>
                <a:cs typeface="+mn-cs"/>
              </a:rPr>
              <a:t>ddiogelwch</a:t>
            </a:r>
            <a:r>
              <a:rPr lang="en-GB" sz="1200" b="0" kern="1200" dirty="0">
                <a:solidFill>
                  <a:schemeClr val="tx1"/>
                </a:solidFill>
                <a:latin typeface="+mn-lt"/>
                <a:ea typeface="+mn-ea"/>
                <a:cs typeface="+mn-cs"/>
              </a:rPr>
              <a:t> – </a:t>
            </a:r>
            <a:r>
              <a:rPr lang="en-GB" sz="1200" b="0" kern="1200" dirty="0" err="1">
                <a:solidFill>
                  <a:schemeClr val="tx1"/>
                </a:solidFill>
                <a:latin typeface="+mn-lt"/>
                <a:ea typeface="+mn-ea"/>
                <a:cs typeface="+mn-cs"/>
              </a:rPr>
              <a:t>i</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deimlo’n</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ddiogel</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nid</a:t>
            </a:r>
            <a:r>
              <a:rPr lang="en-GB" sz="1200" b="0" kern="1200" dirty="0">
                <a:solidFill>
                  <a:schemeClr val="tx1"/>
                </a:solidFill>
                <a:latin typeface="+mn-lt"/>
                <a:ea typeface="+mn-ea"/>
                <a:cs typeface="+mn-cs"/>
              </a:rPr>
              <a:t> dim </a:t>
            </a:r>
            <a:r>
              <a:rPr lang="en-GB" sz="1200" b="0" kern="1200" dirty="0" err="1">
                <a:solidFill>
                  <a:schemeClr val="tx1"/>
                </a:solidFill>
                <a:latin typeface="+mn-lt"/>
                <a:ea typeface="+mn-ea"/>
                <a:cs typeface="+mn-cs"/>
              </a:rPr>
              <a:t>ond</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yn</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gorfforol</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ond</a:t>
            </a:r>
            <a:r>
              <a:rPr lang="en-GB" sz="1200" b="0" kern="1200" dirty="0">
                <a:solidFill>
                  <a:schemeClr val="tx1"/>
                </a:solidFill>
                <a:latin typeface="+mn-lt"/>
                <a:ea typeface="+mn-ea"/>
                <a:cs typeface="+mn-cs"/>
              </a:rPr>
              <a:t> y </a:t>
            </a:r>
            <a:r>
              <a:rPr lang="en-GB" sz="1200" b="0" kern="1200" dirty="0" err="1">
                <a:solidFill>
                  <a:schemeClr val="tx1"/>
                </a:solidFill>
                <a:latin typeface="+mn-lt"/>
                <a:ea typeface="+mn-ea"/>
                <a:cs typeface="+mn-cs"/>
              </a:rPr>
              <a:t>seicolegol</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Hynny</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yw</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i</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deimlo’n</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rhydd</a:t>
            </a:r>
            <a:r>
              <a:rPr lang="en-GB" sz="1200" b="0" kern="1200" dirty="0">
                <a:solidFill>
                  <a:schemeClr val="tx1"/>
                </a:solidFill>
                <a:latin typeface="+mn-lt"/>
                <a:ea typeface="+mn-ea"/>
                <a:cs typeface="+mn-cs"/>
              </a:rPr>
              <a:t> o </a:t>
            </a:r>
            <a:r>
              <a:rPr lang="en-GB" sz="1200" b="0" kern="1200" dirty="0" err="1">
                <a:solidFill>
                  <a:schemeClr val="tx1"/>
                </a:solidFill>
                <a:latin typeface="+mn-lt"/>
                <a:ea typeface="+mn-ea"/>
                <a:cs typeface="+mn-cs"/>
              </a:rPr>
              <a:t>fygythiad</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neu</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niwed</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ond</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nid</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i’r</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pwynt</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ble</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na</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ellir</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cymryd</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risgiau</a:t>
            </a:r>
            <a:r>
              <a:rPr lang="en-GB" sz="1200" b="0" kern="1200" dirty="0">
                <a:solidFill>
                  <a:schemeClr val="tx1"/>
                </a:solidFill>
                <a:latin typeface="+mn-lt"/>
                <a:ea typeface="+mn-ea"/>
                <a:cs typeface="+mn-cs"/>
              </a:rPr>
              <a:t> a </a:t>
            </a:r>
            <a:r>
              <a:rPr lang="en-GB" sz="1200" b="0" kern="1200" dirty="0" err="1">
                <a:solidFill>
                  <a:schemeClr val="tx1"/>
                </a:solidFill>
                <a:latin typeface="+mn-lt"/>
                <a:ea typeface="+mn-ea"/>
                <a:cs typeface="+mn-cs"/>
              </a:rPr>
              <a:t>hefyd</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er</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enghraifft</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i</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deimlo’n</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rhydd</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i</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allu</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cwyno</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heb</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ofn</a:t>
            </a:r>
            <a:r>
              <a:rPr lang="en-GB" sz="1200" b="0" kern="1200" dirty="0">
                <a:solidFill>
                  <a:schemeClr val="tx1"/>
                </a:solidFill>
                <a:latin typeface="+mn-lt"/>
                <a:ea typeface="+mn-ea"/>
                <a:cs typeface="+mn-cs"/>
              </a:rPr>
              <a:t> dial. </a:t>
            </a:r>
          </a:p>
          <a:p>
            <a:endParaRPr lang="en-GB" sz="1200" b="0" kern="1200" dirty="0">
              <a:solidFill>
                <a:schemeClr val="tx1"/>
              </a:solidFill>
              <a:latin typeface="+mn-lt"/>
              <a:ea typeface="+mn-ea"/>
              <a:cs typeface="+mn-cs"/>
            </a:endParaRPr>
          </a:p>
          <a:p>
            <a:r>
              <a:rPr lang="en-GB" sz="1200" b="0" kern="1200" dirty="0" err="1">
                <a:solidFill>
                  <a:schemeClr val="tx1"/>
                </a:solidFill>
                <a:latin typeface="+mn-lt"/>
                <a:ea typeface="+mn-ea"/>
                <a:cs typeface="+mn-cs"/>
              </a:rPr>
              <a:t>Ymdeimlad</a:t>
            </a:r>
            <a:r>
              <a:rPr lang="en-GB" sz="1200" b="0" kern="1200" dirty="0">
                <a:solidFill>
                  <a:schemeClr val="tx1"/>
                </a:solidFill>
                <a:latin typeface="+mn-lt"/>
                <a:ea typeface="+mn-ea"/>
                <a:cs typeface="+mn-cs"/>
              </a:rPr>
              <a:t> o </a:t>
            </a:r>
            <a:r>
              <a:rPr lang="en-GB" sz="1200" b="0" kern="1200" dirty="0" err="1">
                <a:solidFill>
                  <a:schemeClr val="tx1"/>
                </a:solidFill>
                <a:latin typeface="+mn-lt"/>
                <a:ea typeface="+mn-ea"/>
                <a:cs typeface="+mn-cs"/>
              </a:rPr>
              <a:t>berthyn</a:t>
            </a:r>
            <a:r>
              <a:rPr lang="en-GB" sz="1200" b="0" kern="1200" dirty="0">
                <a:solidFill>
                  <a:schemeClr val="tx1"/>
                </a:solidFill>
                <a:latin typeface="+mn-lt"/>
                <a:ea typeface="+mn-ea"/>
                <a:cs typeface="+mn-cs"/>
              </a:rPr>
              <a:t> – </a:t>
            </a:r>
            <a:r>
              <a:rPr lang="en-GB" sz="1200" b="0" kern="1200" dirty="0" err="1">
                <a:solidFill>
                  <a:schemeClr val="tx1"/>
                </a:solidFill>
                <a:latin typeface="+mn-lt"/>
                <a:ea typeface="+mn-ea"/>
                <a:cs typeface="+mn-cs"/>
              </a:rPr>
              <a:t>i</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deimlo’n</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rhan</a:t>
            </a:r>
            <a:r>
              <a:rPr lang="en-GB" sz="1200" b="0" kern="1200" dirty="0">
                <a:solidFill>
                  <a:schemeClr val="tx1"/>
                </a:solidFill>
                <a:latin typeface="+mn-lt"/>
                <a:ea typeface="+mn-ea"/>
                <a:cs typeface="+mn-cs"/>
              </a:rPr>
              <a:t> o </a:t>
            </a:r>
            <a:r>
              <a:rPr lang="en-GB" sz="1200" b="0" kern="1200" dirty="0" err="1">
                <a:solidFill>
                  <a:schemeClr val="tx1"/>
                </a:solidFill>
                <a:latin typeface="+mn-lt"/>
                <a:ea typeface="+mn-ea"/>
                <a:cs typeface="+mn-cs"/>
              </a:rPr>
              <a:t>bethau</a:t>
            </a:r>
            <a:r>
              <a:rPr lang="en-GB" sz="1200" b="0" kern="1200" dirty="0">
                <a:solidFill>
                  <a:schemeClr val="tx1"/>
                </a:solidFill>
                <a:latin typeface="+mn-lt"/>
                <a:ea typeface="+mn-ea"/>
                <a:cs typeface="+mn-cs"/>
              </a:rPr>
              <a:t>” o </a:t>
            </a:r>
            <a:r>
              <a:rPr lang="en-GB" sz="1200" b="0" kern="1200" dirty="0" err="1">
                <a:solidFill>
                  <a:schemeClr val="tx1"/>
                </a:solidFill>
                <a:latin typeface="+mn-lt"/>
                <a:ea typeface="+mn-ea"/>
                <a:cs typeface="+mn-cs"/>
              </a:rPr>
              <a:t>fewn</a:t>
            </a:r>
            <a:r>
              <a:rPr lang="en-GB" sz="1200" b="0" kern="1200" dirty="0">
                <a:solidFill>
                  <a:schemeClr val="tx1"/>
                </a:solidFill>
                <a:latin typeface="+mn-lt"/>
                <a:ea typeface="+mn-ea"/>
                <a:cs typeface="+mn-cs"/>
              </a:rPr>
              <a:t> y </a:t>
            </a:r>
            <a:r>
              <a:rPr lang="en-GB" sz="1200" b="0" kern="1200" dirty="0" err="1">
                <a:solidFill>
                  <a:schemeClr val="tx1"/>
                </a:solidFill>
                <a:latin typeface="+mn-lt"/>
                <a:ea typeface="+mn-ea"/>
                <a:cs typeface="+mn-cs"/>
              </a:rPr>
              <a:t>cartref</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a’r</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gymuned</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ehangach</a:t>
            </a:r>
            <a:r>
              <a:rPr lang="en-GB" sz="1200" b="0" kern="1200" dirty="0">
                <a:solidFill>
                  <a:schemeClr val="tx1"/>
                </a:solidFill>
                <a:latin typeface="+mn-lt"/>
                <a:ea typeface="+mn-ea"/>
                <a:cs typeface="+mn-cs"/>
              </a:rPr>
              <a:t>, ac </a:t>
            </a:r>
            <a:r>
              <a:rPr lang="en-GB" sz="1200" b="0" kern="1200" dirty="0" err="1">
                <a:solidFill>
                  <a:schemeClr val="tx1"/>
                </a:solidFill>
                <a:latin typeface="+mn-lt"/>
                <a:ea typeface="+mn-ea"/>
                <a:cs typeface="+mn-cs"/>
              </a:rPr>
              <a:t>i</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allu</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cynnal</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perthnasoedd</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cyfredol</a:t>
            </a:r>
            <a:r>
              <a:rPr lang="en-GB" sz="1200" b="0" kern="1200" dirty="0">
                <a:solidFill>
                  <a:schemeClr val="tx1"/>
                </a:solidFill>
                <a:latin typeface="+mn-lt"/>
                <a:ea typeface="+mn-ea"/>
                <a:cs typeface="+mn-cs"/>
              </a:rPr>
              <a:t> a </a:t>
            </a:r>
            <a:r>
              <a:rPr lang="en-GB" sz="1200" b="0" kern="1200" dirty="0" err="1">
                <a:solidFill>
                  <a:schemeClr val="tx1"/>
                </a:solidFill>
                <a:latin typeface="+mn-lt"/>
                <a:ea typeface="+mn-ea"/>
                <a:cs typeface="+mn-cs"/>
              </a:rPr>
              <a:t>chreu</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rhai</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newydd</a:t>
            </a:r>
            <a:r>
              <a:rPr lang="en-GB" sz="1200" b="0" kern="1200" dirty="0">
                <a:solidFill>
                  <a:schemeClr val="tx1"/>
                </a:solidFill>
                <a:latin typeface="+mn-lt"/>
                <a:ea typeface="+mn-ea"/>
                <a:cs typeface="+mn-cs"/>
              </a:rPr>
              <a:t>. </a:t>
            </a:r>
          </a:p>
          <a:p>
            <a:endParaRPr lang="en-GB" sz="1200" b="0" kern="1200" dirty="0">
              <a:solidFill>
                <a:schemeClr val="tx1"/>
              </a:solidFill>
              <a:latin typeface="+mn-lt"/>
              <a:ea typeface="+mn-ea"/>
              <a:cs typeface="+mn-cs"/>
            </a:endParaRPr>
          </a:p>
          <a:p>
            <a:r>
              <a:rPr lang="en-GB" sz="1200" b="0" kern="1200" dirty="0" err="1">
                <a:solidFill>
                  <a:schemeClr val="tx1"/>
                </a:solidFill>
                <a:latin typeface="+mn-lt"/>
                <a:ea typeface="+mn-ea"/>
                <a:cs typeface="+mn-cs"/>
              </a:rPr>
              <a:t>Ymdeimlad</a:t>
            </a:r>
            <a:r>
              <a:rPr lang="en-GB" sz="1200" b="0" kern="1200" dirty="0">
                <a:solidFill>
                  <a:schemeClr val="tx1"/>
                </a:solidFill>
                <a:latin typeface="+mn-lt"/>
                <a:ea typeface="+mn-ea"/>
                <a:cs typeface="+mn-cs"/>
              </a:rPr>
              <a:t> o </a:t>
            </a:r>
            <a:r>
              <a:rPr lang="en-GB" sz="1200" b="0" kern="1200" dirty="0" err="1">
                <a:solidFill>
                  <a:schemeClr val="tx1"/>
                </a:solidFill>
                <a:latin typeface="+mn-lt"/>
                <a:ea typeface="+mn-ea"/>
                <a:cs typeface="+mn-cs"/>
              </a:rPr>
              <a:t>barhad</a:t>
            </a:r>
            <a:r>
              <a:rPr lang="en-GB" sz="1200" b="0" kern="1200" dirty="0">
                <a:solidFill>
                  <a:schemeClr val="tx1"/>
                </a:solidFill>
                <a:latin typeface="+mn-lt"/>
                <a:ea typeface="+mn-ea"/>
                <a:cs typeface="+mn-cs"/>
              </a:rPr>
              <a:t> – </a:t>
            </a:r>
            <a:r>
              <a:rPr lang="en-GB" sz="1200" b="0" kern="1200" dirty="0" err="1">
                <a:solidFill>
                  <a:schemeClr val="tx1"/>
                </a:solidFill>
                <a:latin typeface="+mn-lt"/>
                <a:ea typeface="+mn-ea"/>
                <a:cs typeface="+mn-cs"/>
              </a:rPr>
              <a:t>mae</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hanes</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bywyd</a:t>
            </a:r>
            <a:r>
              <a:rPr lang="en-GB" sz="1200" b="0" kern="1200" dirty="0">
                <a:solidFill>
                  <a:schemeClr val="tx1"/>
                </a:solidFill>
                <a:latin typeface="+mn-lt"/>
                <a:ea typeface="+mn-ea"/>
                <a:cs typeface="+mn-cs"/>
              </a:rPr>
              <a:t> a </a:t>
            </a:r>
            <a:r>
              <a:rPr lang="en-GB" sz="1200" b="0" kern="1200" dirty="0" err="1">
                <a:solidFill>
                  <a:schemeClr val="tx1"/>
                </a:solidFill>
                <a:latin typeface="+mn-lt"/>
                <a:ea typeface="+mn-ea"/>
                <a:cs typeface="+mn-cs"/>
              </a:rPr>
              <a:t>bywgraffiad</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pobl</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yn</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cael</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eu</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hadnabod</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a’u</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gwerthfawrogi</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Defnyddio'r</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rhain</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i</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gynllunio</a:t>
            </a:r>
            <a:r>
              <a:rPr lang="en-GB" sz="1200" b="0" kern="1200" dirty="0">
                <a:solidFill>
                  <a:schemeClr val="tx1"/>
                </a:solidFill>
                <a:latin typeface="+mn-lt"/>
                <a:ea typeface="+mn-ea"/>
                <a:cs typeface="+mn-cs"/>
              </a:rPr>
              <a:t> a </a:t>
            </a:r>
            <a:r>
              <a:rPr lang="en-GB" sz="1200" b="0" kern="1200" dirty="0" err="1">
                <a:solidFill>
                  <a:schemeClr val="tx1"/>
                </a:solidFill>
                <a:latin typeface="+mn-lt"/>
                <a:ea typeface="+mn-ea"/>
                <a:cs typeface="+mn-cs"/>
              </a:rPr>
              <a:t>darparu</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gofal</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sy’n</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cyfateb</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a’u</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dyheadau</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a’u</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hoffterau</a:t>
            </a:r>
            <a:r>
              <a:rPr lang="en-GB" sz="1200" b="0" kern="1200" dirty="0">
                <a:solidFill>
                  <a:schemeClr val="tx1"/>
                </a:solidFill>
                <a:latin typeface="+mn-lt"/>
                <a:ea typeface="+mn-ea"/>
                <a:cs typeface="+mn-cs"/>
              </a:rPr>
              <a:t>. </a:t>
            </a:r>
          </a:p>
          <a:p>
            <a:endParaRPr lang="en-GB" sz="1200" b="0" kern="1200" dirty="0">
              <a:solidFill>
                <a:schemeClr val="tx1"/>
              </a:solidFill>
              <a:latin typeface="+mn-lt"/>
              <a:ea typeface="+mn-ea"/>
              <a:cs typeface="+mn-cs"/>
            </a:endParaRPr>
          </a:p>
          <a:p>
            <a:r>
              <a:rPr lang="en-GB" sz="1200" b="0" kern="1200" dirty="0" err="1">
                <a:solidFill>
                  <a:schemeClr val="tx1"/>
                </a:solidFill>
                <a:latin typeface="+mn-lt"/>
                <a:ea typeface="+mn-ea"/>
                <a:cs typeface="+mn-cs"/>
              </a:rPr>
              <a:t>Ymdeimlad</a:t>
            </a:r>
            <a:r>
              <a:rPr lang="en-GB" sz="1200" b="0" kern="1200" dirty="0">
                <a:solidFill>
                  <a:schemeClr val="tx1"/>
                </a:solidFill>
                <a:latin typeface="+mn-lt"/>
                <a:ea typeface="+mn-ea"/>
                <a:cs typeface="+mn-cs"/>
              </a:rPr>
              <a:t> o </a:t>
            </a:r>
            <a:r>
              <a:rPr lang="en-GB" sz="1200" b="0" kern="1200" dirty="0" err="1">
                <a:solidFill>
                  <a:schemeClr val="tx1"/>
                </a:solidFill>
                <a:latin typeface="+mn-lt"/>
                <a:ea typeface="+mn-ea"/>
                <a:cs typeface="+mn-cs"/>
              </a:rPr>
              <a:t>bwrpas</a:t>
            </a:r>
            <a:r>
              <a:rPr lang="en-GB" sz="1200" b="0" kern="1200" dirty="0">
                <a:solidFill>
                  <a:schemeClr val="tx1"/>
                </a:solidFill>
                <a:latin typeface="+mn-lt"/>
                <a:ea typeface="+mn-ea"/>
                <a:cs typeface="+mn-cs"/>
              </a:rPr>
              <a:t> – </a:t>
            </a:r>
            <a:r>
              <a:rPr lang="en-GB" sz="1200" b="0" kern="1200" dirty="0" err="1">
                <a:solidFill>
                  <a:schemeClr val="tx1"/>
                </a:solidFill>
                <a:latin typeface="+mn-lt"/>
                <a:ea typeface="+mn-ea"/>
                <a:cs typeface="+mn-cs"/>
              </a:rPr>
              <a:t>mae</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hwn</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yn</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cynnwys</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cael</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nodau</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i’w</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hanelu</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atynt</a:t>
            </a:r>
            <a:r>
              <a:rPr lang="en-GB" sz="1200" b="0" kern="1200" dirty="0">
                <a:solidFill>
                  <a:schemeClr val="tx1"/>
                </a:solidFill>
                <a:latin typeface="+mn-lt"/>
                <a:ea typeface="+mn-ea"/>
                <a:cs typeface="+mn-cs"/>
              </a:rPr>
              <a:t>, y math o </a:t>
            </a:r>
            <a:r>
              <a:rPr lang="en-GB" sz="1200" b="0" kern="1200" dirty="0" err="1">
                <a:solidFill>
                  <a:schemeClr val="tx1"/>
                </a:solidFill>
                <a:latin typeface="+mn-lt"/>
                <a:ea typeface="+mn-ea"/>
                <a:cs typeface="+mn-cs"/>
              </a:rPr>
              <a:t>bethau</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sy’n</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ei</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gwneud</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hi’n</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werth</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codi</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yn</a:t>
            </a:r>
            <a:r>
              <a:rPr lang="en-GB" sz="1200" b="0" kern="1200" dirty="0">
                <a:solidFill>
                  <a:schemeClr val="tx1"/>
                </a:solidFill>
                <a:latin typeface="+mn-lt"/>
                <a:ea typeface="+mn-ea"/>
                <a:cs typeface="+mn-cs"/>
              </a:rPr>
              <a:t> y bore ac </a:t>
            </a:r>
            <a:r>
              <a:rPr lang="en-GB" sz="1200" b="0" kern="1200" dirty="0" err="1">
                <a:solidFill>
                  <a:schemeClr val="tx1"/>
                </a:solidFill>
                <a:latin typeface="+mn-lt"/>
                <a:ea typeface="+mn-ea"/>
                <a:cs typeface="+mn-cs"/>
              </a:rPr>
              <a:t>sy’n</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rhoi</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teimlad</a:t>
            </a:r>
            <a:r>
              <a:rPr lang="en-GB" sz="1200" b="0" kern="1200" dirty="0">
                <a:solidFill>
                  <a:schemeClr val="tx1"/>
                </a:solidFill>
                <a:latin typeface="+mn-lt"/>
                <a:ea typeface="+mn-ea"/>
                <a:cs typeface="+mn-cs"/>
              </a:rPr>
              <a:t> bod “</a:t>
            </a:r>
            <a:r>
              <a:rPr lang="en-GB" sz="1200" b="0" kern="1200" dirty="0" err="1">
                <a:solidFill>
                  <a:schemeClr val="tx1"/>
                </a:solidFill>
                <a:latin typeface="+mn-lt"/>
                <a:ea typeface="+mn-ea"/>
                <a:cs typeface="+mn-cs"/>
              </a:rPr>
              <a:t>gennyf</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gyfraniad</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i’w</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wneud</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Mae’n</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bwysig</a:t>
            </a:r>
            <a:r>
              <a:rPr lang="en-GB" sz="1200" b="0" kern="1200" dirty="0">
                <a:solidFill>
                  <a:schemeClr val="tx1"/>
                </a:solidFill>
                <a:latin typeface="+mn-lt"/>
                <a:ea typeface="+mn-ea"/>
                <a:cs typeface="+mn-cs"/>
              </a:rPr>
              <a:t> bod </a:t>
            </a:r>
            <a:r>
              <a:rPr lang="en-GB" sz="1200" b="0" kern="1200" dirty="0" err="1">
                <a:solidFill>
                  <a:schemeClr val="tx1"/>
                </a:solidFill>
                <a:latin typeface="+mn-lt"/>
                <a:ea typeface="+mn-ea"/>
                <a:cs typeface="+mn-cs"/>
              </a:rPr>
              <a:t>pobl</a:t>
            </a:r>
            <a:r>
              <a:rPr lang="en-GB" sz="1200" b="0" kern="1200" dirty="0">
                <a:solidFill>
                  <a:schemeClr val="tx1"/>
                </a:solidFill>
                <a:latin typeface="+mn-lt"/>
                <a:ea typeface="+mn-ea"/>
                <a:cs typeface="+mn-cs"/>
              </a:rPr>
              <a:t> h</a:t>
            </a:r>
            <a:r>
              <a:rPr lang="cy-GB" sz="1200" b="0" kern="1200" dirty="0">
                <a:solidFill>
                  <a:schemeClr val="tx1"/>
                </a:solidFill>
                <a:latin typeface="+mn-lt"/>
                <a:ea typeface="+mn-ea"/>
                <a:cs typeface="+mn-cs"/>
              </a:rPr>
              <a:t>ŷn mewn cartrefi gofal yn cael gweithgareddau diddorol gan fod nifer o astudiaethau’n cynnig eu bod yn gwario hyd at 80 y cant o’r amser y maent ar ddihun yn gwneud dim. </a:t>
            </a:r>
          </a:p>
          <a:p>
            <a:endParaRPr lang="cy-GB" sz="1200" b="0" kern="1200" dirty="0">
              <a:solidFill>
                <a:schemeClr val="tx1"/>
              </a:solidFill>
              <a:latin typeface="+mn-lt"/>
              <a:ea typeface="+mn-ea"/>
              <a:cs typeface="+mn-cs"/>
            </a:endParaRPr>
          </a:p>
          <a:p>
            <a:r>
              <a:rPr lang="cy-GB" sz="1200" b="0" kern="1200" dirty="0">
                <a:solidFill>
                  <a:schemeClr val="tx1"/>
                </a:solidFill>
                <a:latin typeface="+mn-lt"/>
                <a:ea typeface="+mn-ea"/>
                <a:cs typeface="+mn-cs"/>
              </a:rPr>
              <a:t>Ymdeimlad o lwyddiant a bod yn fodlon gyda’ch ymdrechion.</a:t>
            </a:r>
          </a:p>
          <a:p>
            <a:endParaRPr lang="cy-GB" sz="1200" b="0" kern="1200" dirty="0">
              <a:solidFill>
                <a:schemeClr val="tx1"/>
              </a:solidFill>
              <a:latin typeface="+mn-lt"/>
              <a:ea typeface="+mn-ea"/>
              <a:cs typeface="+mn-cs"/>
            </a:endParaRPr>
          </a:p>
          <a:p>
            <a:r>
              <a:rPr lang="en-GB" sz="1200" b="0" kern="1200" dirty="0" err="1">
                <a:solidFill>
                  <a:schemeClr val="tx1"/>
                </a:solidFill>
                <a:latin typeface="+mn-lt"/>
                <a:ea typeface="+mn-ea"/>
                <a:cs typeface="+mn-cs"/>
              </a:rPr>
              <a:t>Teimlon</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arwyddocaol</a:t>
            </a:r>
            <a:r>
              <a:rPr lang="en-GB" sz="1200" b="0" kern="1200" dirty="0">
                <a:solidFill>
                  <a:schemeClr val="tx1"/>
                </a:solidFill>
                <a:latin typeface="+mn-lt"/>
                <a:ea typeface="+mn-ea"/>
                <a:cs typeface="+mn-cs"/>
              </a:rPr>
              <a:t> – </a:t>
            </a:r>
            <a:r>
              <a:rPr lang="en-GB" sz="1200" b="0" kern="1200" dirty="0" err="1">
                <a:solidFill>
                  <a:schemeClr val="tx1"/>
                </a:solidFill>
                <a:latin typeface="+mn-lt"/>
                <a:ea typeface="+mn-ea"/>
                <a:cs typeface="+mn-cs"/>
              </a:rPr>
              <a:t>er</a:t>
            </a:r>
            <a:r>
              <a:rPr lang="en-GB" sz="1200" b="0" kern="1200" dirty="0">
                <a:solidFill>
                  <a:schemeClr val="tx1"/>
                </a:solidFill>
                <a:latin typeface="+mn-lt"/>
                <a:ea typeface="+mn-ea"/>
                <a:cs typeface="+mn-cs"/>
              </a:rPr>
              <a:t> bod </a:t>
            </a:r>
            <a:r>
              <a:rPr lang="en-GB" sz="1200" b="0" kern="1200" dirty="0" err="1">
                <a:solidFill>
                  <a:schemeClr val="tx1"/>
                </a:solidFill>
                <a:latin typeface="+mn-lt"/>
                <a:ea typeface="+mn-ea"/>
                <a:cs typeface="+mn-cs"/>
              </a:rPr>
              <a:t>yr</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holl</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deimladau’n</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bwysig</a:t>
            </a:r>
            <a:r>
              <a:rPr lang="en-GB" sz="1200" b="0" kern="1200" dirty="0">
                <a:solidFill>
                  <a:schemeClr val="tx1"/>
                </a:solidFill>
                <a:latin typeface="+mn-lt"/>
                <a:ea typeface="+mn-ea"/>
                <a:cs typeface="+mn-cs"/>
              </a:rPr>
              <a:t>, ac </a:t>
            </a:r>
            <a:r>
              <a:rPr lang="en-GB" sz="1200" b="0" kern="1200" dirty="0" err="1">
                <a:solidFill>
                  <a:schemeClr val="tx1"/>
                </a:solidFill>
                <a:latin typeface="+mn-lt"/>
                <a:ea typeface="+mn-ea"/>
                <a:cs typeface="+mn-cs"/>
              </a:rPr>
              <a:t>mae</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pob</a:t>
            </a:r>
            <a:r>
              <a:rPr lang="en-GB" sz="1200" b="0" kern="1200" dirty="0">
                <a:solidFill>
                  <a:schemeClr val="tx1"/>
                </a:solidFill>
                <a:latin typeface="+mn-lt"/>
                <a:ea typeface="+mn-ea"/>
                <a:cs typeface="+mn-cs"/>
              </a:rPr>
              <a:t> un </a:t>
            </a:r>
            <a:r>
              <a:rPr lang="en-GB" sz="1200" b="0" kern="1200" dirty="0" err="1">
                <a:solidFill>
                  <a:schemeClr val="tx1"/>
                </a:solidFill>
                <a:latin typeface="+mn-lt"/>
                <a:ea typeface="+mn-ea"/>
                <a:cs typeface="+mn-cs"/>
              </a:rPr>
              <a:t>yn</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berthnasol</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i’r</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nesaf</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er</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enghraifft</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mae</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angen</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ymdeimlad</a:t>
            </a:r>
            <a:r>
              <a:rPr lang="en-GB" sz="1200" b="0" kern="1200" dirty="0">
                <a:solidFill>
                  <a:schemeClr val="tx1"/>
                </a:solidFill>
                <a:latin typeface="+mn-lt"/>
                <a:ea typeface="+mn-ea"/>
                <a:cs typeface="+mn-cs"/>
              </a:rPr>
              <a:t> o </a:t>
            </a:r>
            <a:r>
              <a:rPr lang="en-GB" sz="1200" b="0" kern="1200" dirty="0" err="1">
                <a:solidFill>
                  <a:schemeClr val="tx1"/>
                </a:solidFill>
                <a:latin typeface="+mn-lt"/>
                <a:ea typeface="+mn-ea"/>
                <a:cs typeface="+mn-cs"/>
              </a:rPr>
              <a:t>bwrpas</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er</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mwyn</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cael</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ymdeimlad</a:t>
            </a:r>
            <a:r>
              <a:rPr lang="en-GB" sz="1200" b="0" kern="1200" dirty="0">
                <a:solidFill>
                  <a:schemeClr val="tx1"/>
                </a:solidFill>
                <a:latin typeface="+mn-lt"/>
                <a:ea typeface="+mn-ea"/>
                <a:cs typeface="+mn-cs"/>
              </a:rPr>
              <a:t> o </a:t>
            </a:r>
            <a:r>
              <a:rPr lang="en-GB" sz="1200" b="0" kern="1200" dirty="0" err="1">
                <a:solidFill>
                  <a:schemeClr val="tx1"/>
                </a:solidFill>
                <a:latin typeface="+mn-lt"/>
                <a:ea typeface="+mn-ea"/>
                <a:cs typeface="+mn-cs"/>
              </a:rPr>
              <a:t>lwyddiant</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teimlo’n</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arwyddocaol</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yw’r</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ymdeimlad</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mwyaf</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sylfaenol</a:t>
            </a:r>
            <a:r>
              <a:rPr lang="en-GB" sz="1200" b="0" kern="1200" dirty="0">
                <a:solidFill>
                  <a:schemeClr val="tx1"/>
                </a:solidFill>
                <a:latin typeface="+mn-lt"/>
                <a:ea typeface="+mn-ea"/>
                <a:cs typeface="+mn-cs"/>
              </a:rPr>
              <a:t>, o </a:t>
            </a:r>
            <a:r>
              <a:rPr lang="en-GB" sz="1200" b="0" kern="1200" dirty="0" err="1">
                <a:solidFill>
                  <a:schemeClr val="tx1"/>
                </a:solidFill>
                <a:latin typeface="+mn-lt"/>
                <a:ea typeface="+mn-ea"/>
                <a:cs typeface="+mn-cs"/>
              </a:rPr>
              <a:t>bosib</a:t>
            </a:r>
            <a:r>
              <a:rPr lang="en-GB" sz="1200" b="0" kern="1200" dirty="0">
                <a:solidFill>
                  <a:schemeClr val="tx1"/>
                </a:solidFill>
                <a:latin typeface="+mn-lt"/>
                <a:ea typeface="+mn-ea"/>
                <a:cs typeface="+mn-cs"/>
              </a:rPr>
              <a:t>. Mae </a:t>
            </a:r>
            <a:r>
              <a:rPr lang="en-GB" sz="1200" b="0" kern="1200" dirty="0" err="1">
                <a:solidFill>
                  <a:schemeClr val="tx1"/>
                </a:solidFill>
                <a:latin typeface="+mn-lt"/>
                <a:ea typeface="+mn-ea"/>
                <a:cs typeface="+mn-cs"/>
              </a:rPr>
              <a:t>hwn</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yn</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ymwneud</a:t>
            </a:r>
            <a:r>
              <a:rPr lang="en-GB" sz="1200" b="0" kern="1200" dirty="0">
                <a:solidFill>
                  <a:schemeClr val="tx1"/>
                </a:solidFill>
                <a:latin typeface="+mn-lt"/>
                <a:ea typeface="+mn-ea"/>
                <a:cs typeface="+mn-cs"/>
              </a:rPr>
              <a:t> â </a:t>
            </a:r>
            <a:r>
              <a:rPr lang="en-GB" sz="1200" b="0" kern="1200" dirty="0" err="1">
                <a:solidFill>
                  <a:schemeClr val="tx1"/>
                </a:solidFill>
                <a:latin typeface="+mn-lt"/>
                <a:ea typeface="+mn-ea"/>
                <a:cs typeface="+mn-cs"/>
              </a:rPr>
              <a:t>theimlo’ch</a:t>
            </a:r>
            <a:r>
              <a:rPr lang="en-GB" sz="1200" b="0" kern="1200" dirty="0">
                <a:solidFill>
                  <a:schemeClr val="tx1"/>
                </a:solidFill>
                <a:latin typeface="+mn-lt"/>
                <a:ea typeface="+mn-ea"/>
                <a:cs typeface="+mn-cs"/>
              </a:rPr>
              <a:t> bod chi o </a:t>
            </a:r>
            <a:r>
              <a:rPr lang="en-GB" sz="1200" b="0" kern="1200" dirty="0" err="1">
                <a:solidFill>
                  <a:schemeClr val="tx1"/>
                </a:solidFill>
                <a:latin typeface="+mn-lt"/>
                <a:ea typeface="+mn-ea"/>
                <a:cs typeface="+mn-cs"/>
              </a:rPr>
              <a:t>bwys</a:t>
            </a:r>
            <a:r>
              <a:rPr lang="en-GB" sz="1200" b="0" kern="1200" dirty="0">
                <a:solidFill>
                  <a:schemeClr val="tx1"/>
                </a:solidFill>
                <a:latin typeface="+mn-lt"/>
                <a:ea typeface="+mn-ea"/>
                <a:cs typeface="+mn-cs"/>
              </a:rPr>
              <a:t>, bod </a:t>
            </a:r>
            <a:r>
              <a:rPr lang="en-GB" sz="1200" b="0" kern="1200" dirty="0" err="1">
                <a:solidFill>
                  <a:schemeClr val="tx1"/>
                </a:solidFill>
                <a:latin typeface="+mn-lt"/>
                <a:ea typeface="+mn-ea"/>
                <a:cs typeface="+mn-cs"/>
              </a:rPr>
              <a:t>pwysigrwydd</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i’ch</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bywyd</a:t>
            </a:r>
            <a:r>
              <a:rPr lang="en-GB" sz="1200" b="0" kern="1200" dirty="0">
                <a:solidFill>
                  <a:schemeClr val="tx1"/>
                </a:solidFill>
                <a:latin typeface="+mn-lt"/>
                <a:ea typeface="+mn-ea"/>
                <a:cs typeface="+mn-cs"/>
              </a:rPr>
              <a:t>, a bod </a:t>
            </a:r>
            <a:r>
              <a:rPr lang="en-GB" sz="1200" b="0" kern="1200" dirty="0" err="1">
                <a:solidFill>
                  <a:schemeClr val="tx1"/>
                </a:solidFill>
                <a:latin typeface="+mn-lt"/>
                <a:ea typeface="+mn-ea"/>
                <a:cs typeface="+mn-cs"/>
              </a:rPr>
              <a:t>pobl</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eraill</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yn</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eich</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cydnabod</a:t>
            </a:r>
            <a:r>
              <a:rPr lang="en-GB" sz="1200" b="0" kern="1200" dirty="0">
                <a:solidFill>
                  <a:schemeClr val="tx1"/>
                </a:solidFill>
                <a:latin typeface="+mn-lt"/>
                <a:ea typeface="+mn-ea"/>
                <a:cs typeface="+mn-cs"/>
              </a:rPr>
              <a:t> chi </a:t>
            </a:r>
            <a:r>
              <a:rPr lang="en-GB" sz="1200" b="0" kern="1200" dirty="0" err="1">
                <a:solidFill>
                  <a:schemeClr val="tx1"/>
                </a:solidFill>
                <a:latin typeface="+mn-lt"/>
                <a:ea typeface="+mn-ea"/>
                <a:cs typeface="+mn-cs"/>
              </a:rPr>
              <a:t>a’r</a:t>
            </a:r>
            <a:r>
              <a:rPr lang="en-GB" sz="1200" b="0" kern="1200" dirty="0">
                <a:solidFill>
                  <a:schemeClr val="tx1"/>
                </a:solidFill>
                <a:latin typeface="+mn-lt"/>
                <a:ea typeface="+mn-ea"/>
                <a:cs typeface="+mn-cs"/>
              </a:rPr>
              <a:t> person </a:t>
            </a:r>
            <a:r>
              <a:rPr lang="en-GB" sz="1200" b="0" kern="1200" dirty="0" err="1">
                <a:solidFill>
                  <a:schemeClr val="tx1"/>
                </a:solidFill>
                <a:latin typeface="+mn-lt"/>
                <a:ea typeface="+mn-ea"/>
                <a:cs typeface="+mn-cs"/>
              </a:rPr>
              <a:t>yr</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ydych</a:t>
            </a:r>
            <a:r>
              <a:rPr lang="en-GB" sz="1200" b="0" kern="1200" dirty="0">
                <a:solidFill>
                  <a:schemeClr val="tx1"/>
                </a:solidFill>
                <a:latin typeface="+mn-lt"/>
                <a:ea typeface="+mn-ea"/>
                <a:cs typeface="+mn-cs"/>
              </a:rPr>
              <a:t> chi. </a:t>
            </a:r>
            <a:r>
              <a:rPr lang="en-GB" sz="1200" b="0" kern="1200" dirty="0" err="1">
                <a:solidFill>
                  <a:schemeClr val="tx1"/>
                </a:solidFill>
                <a:latin typeface="+mn-lt"/>
                <a:ea typeface="+mn-ea"/>
                <a:cs typeface="+mn-cs"/>
              </a:rPr>
              <a:t>Wrth</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i</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ni</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fynd</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yn</a:t>
            </a:r>
            <a:r>
              <a:rPr lang="en-GB" sz="1200" b="0" kern="1200" dirty="0">
                <a:solidFill>
                  <a:schemeClr val="tx1"/>
                </a:solidFill>
                <a:latin typeface="+mn-lt"/>
                <a:ea typeface="+mn-ea"/>
                <a:cs typeface="+mn-cs"/>
              </a:rPr>
              <a:t> h</a:t>
            </a:r>
            <a:r>
              <a:rPr lang="cy-GB" sz="1200" b="0" kern="1200" dirty="0">
                <a:solidFill>
                  <a:schemeClr val="tx1"/>
                </a:solidFill>
                <a:latin typeface="+mn-lt"/>
                <a:ea typeface="+mn-ea"/>
                <a:cs typeface="+mn-cs"/>
              </a:rPr>
              <a:t>ŷn mae’r teimlad arwyddocaol yn cael ei fygythio wrth i bobl hŷn golli nifer o bethau ar y r un pryd (gwaith, iechyd, partner neu ffrindiau) ac mae symud i gartref gofal yn golygu colli “cartref”. Felly, mae creu awyrgylch ble mae pobl hŷn yn teimlo’u bod gwir “o bwys” yn hanfodol. </a:t>
            </a:r>
            <a:endParaRPr lang="en-GB" sz="1200" b="0" kern="1200" dirty="0">
              <a:solidFill>
                <a:schemeClr val="tx1"/>
              </a:solidFill>
              <a:latin typeface="+mn-lt"/>
              <a:ea typeface="+mn-ea"/>
              <a:cs typeface="+mn-cs"/>
            </a:endParaRPr>
          </a:p>
          <a:p>
            <a:endParaRPr lang="en-GB" sz="1200" b="0" kern="1200" dirty="0">
              <a:solidFill>
                <a:schemeClr val="tx1"/>
              </a:solidFill>
              <a:latin typeface="+mn-lt"/>
              <a:ea typeface="+mn-ea"/>
              <a:cs typeface="+mn-cs"/>
            </a:endParaRPr>
          </a:p>
          <a:p>
            <a:r>
              <a:rPr lang="en-GB" sz="1200" b="0" kern="1200" dirty="0" err="1">
                <a:solidFill>
                  <a:schemeClr val="tx1"/>
                </a:solidFill>
                <a:latin typeface="+mn-lt"/>
                <a:ea typeface="+mn-ea"/>
                <a:cs typeface="+mn-cs"/>
              </a:rPr>
              <a:t>Efallai</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bydd</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yn</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defnyddiol</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i</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gyfeirio</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ar</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hyfforddiant</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canlyniadau</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personol</a:t>
            </a:r>
            <a:r>
              <a:rPr lang="en-GB" sz="1200" b="0" kern="1200" dirty="0">
                <a:solidFill>
                  <a:schemeClr val="tx1"/>
                </a:solidFill>
                <a:latin typeface="+mn-lt"/>
                <a:ea typeface="+mn-ea"/>
                <a:cs typeface="+mn-cs"/>
              </a:rPr>
              <a:t> (</a:t>
            </a:r>
            <a:r>
              <a:rPr lang="en-GB" sz="1200" b="0" kern="1200" dirty="0" err="1">
                <a:solidFill>
                  <a:schemeClr val="tx1"/>
                </a:solidFill>
                <a:latin typeface="+mn-lt"/>
                <a:ea typeface="+mn-ea"/>
                <a:cs typeface="+mn-cs"/>
              </a:rPr>
              <a:t>Pennod</a:t>
            </a:r>
            <a:r>
              <a:rPr lang="en-GB" sz="1200" b="0" kern="1200" dirty="0">
                <a:solidFill>
                  <a:schemeClr val="tx1"/>
                </a:solidFill>
                <a:latin typeface="+mn-lt"/>
                <a:ea typeface="+mn-ea"/>
                <a:cs typeface="+mn-cs"/>
              </a:rPr>
              <a:t> 1.1)</a:t>
            </a:r>
            <a:endParaRPr lang="en-GB" dirty="0"/>
          </a:p>
          <a:p>
            <a:pPr marL="0" marR="0" indent="0" algn="l" defTabSz="912813" rtl="0" eaLnBrk="1" fontAlgn="base" latinLnBrk="0" hangingPunct="1">
              <a:lnSpc>
                <a:spcPct val="100000"/>
              </a:lnSpc>
              <a:spcBef>
                <a:spcPct val="30000"/>
              </a:spcBef>
              <a:spcAft>
                <a:spcPct val="0"/>
              </a:spcAft>
              <a:buClrTx/>
              <a:buSzTx/>
              <a:buFontTx/>
              <a:buNone/>
              <a:tabLst/>
              <a:defRPr/>
            </a:pPr>
            <a:r>
              <a:rPr lang="en-GB" dirty="0"/>
              <a:t>*******************************************************************************************************************************************************************************</a:t>
            </a:r>
          </a:p>
          <a:p>
            <a:pPr marL="0" marR="0" indent="0" algn="l" defTabSz="912813" rtl="0" eaLnBrk="1" fontAlgn="base" latinLnBrk="0" hangingPunct="1">
              <a:lnSpc>
                <a:spcPct val="100000"/>
              </a:lnSpc>
              <a:spcBef>
                <a:spcPct val="30000"/>
              </a:spcBef>
              <a:spcAft>
                <a:spcPct val="0"/>
              </a:spcAft>
              <a:buClrTx/>
              <a:buSzTx/>
              <a:buFontTx/>
              <a:buNone/>
              <a:tabLst/>
              <a:defRPr/>
            </a:pPr>
            <a:endParaRPr lang="en-GB" dirty="0"/>
          </a:p>
          <a:p>
            <a:pPr marL="0" marR="0" indent="0" algn="l" defTabSz="912813" rtl="0" eaLnBrk="1" fontAlgn="base" latinLnBrk="0" hangingPunct="1">
              <a:lnSpc>
                <a:spcPct val="100000"/>
              </a:lnSpc>
              <a:spcBef>
                <a:spcPct val="30000"/>
              </a:spcBef>
              <a:spcAft>
                <a:spcPct val="0"/>
              </a:spcAft>
              <a:buClrTx/>
              <a:buSzTx/>
              <a:buFontTx/>
              <a:buNone/>
              <a:tabLst/>
              <a:defRPr/>
            </a:pPr>
            <a:r>
              <a:rPr lang="en-GB" dirty="0"/>
              <a:t>This links to the Senses Framework:</a:t>
            </a:r>
            <a:endParaRPr lang="en-GB" baseline="0" dirty="0"/>
          </a:p>
          <a:p>
            <a:pPr marL="0" marR="0" indent="0" algn="l" defTabSz="912813" rtl="0" eaLnBrk="1" fontAlgn="base" latinLnBrk="0" hangingPunct="1">
              <a:lnSpc>
                <a:spcPct val="100000"/>
              </a:lnSpc>
              <a:spcBef>
                <a:spcPct val="30000"/>
              </a:spcBef>
              <a:spcAft>
                <a:spcPct val="0"/>
              </a:spcAft>
              <a:buClrTx/>
              <a:buSzTx/>
              <a:buFontTx/>
              <a:buNone/>
              <a:tabLst/>
              <a:defRPr/>
            </a:pPr>
            <a:endParaRPr lang="en-GB" baseline="0" dirty="0"/>
          </a:p>
          <a:p>
            <a:pPr marL="0" marR="0" indent="0" algn="l" defTabSz="912813" rtl="0" eaLnBrk="1" fontAlgn="base" latinLnBrk="0" hangingPunct="1">
              <a:lnSpc>
                <a:spcPct val="100000"/>
              </a:lnSpc>
              <a:spcBef>
                <a:spcPct val="30000"/>
              </a:spcBef>
              <a:spcAft>
                <a:spcPct val="0"/>
              </a:spcAft>
              <a:buClrTx/>
              <a:buSzTx/>
              <a:buFontTx/>
              <a:buNone/>
              <a:tabLst/>
              <a:defRPr/>
            </a:pPr>
            <a:r>
              <a:rPr lang="en-GB" baseline="0" dirty="0"/>
              <a:t>Nolan, M., Brown, J., Davies, S., Nolan, J. and Keady, J. (2006) </a:t>
            </a:r>
            <a:r>
              <a:rPr lang="en-GB" i="1" baseline="0" dirty="0"/>
              <a:t>The senses framework: improving care for older people through a relationship-centred approach</a:t>
            </a:r>
            <a:r>
              <a:rPr lang="en-GB" baseline="0" dirty="0"/>
              <a:t>. Available at: </a:t>
            </a:r>
            <a:r>
              <a:rPr lang="en-GB" sz="1200" u="sng" kern="1200" dirty="0">
                <a:solidFill>
                  <a:schemeClr val="tx1"/>
                </a:solidFill>
                <a:effectLst/>
                <a:latin typeface="+mn-lt"/>
                <a:ea typeface="+mn-ea"/>
                <a:cs typeface="+mn-cs"/>
                <a:hlinkClick r:id="rId3"/>
              </a:rPr>
              <a:t>shura.shu.ac.uk/280/1/PDF_Senses_Framework_Report.pdf</a:t>
            </a:r>
            <a:endParaRPr lang="en-GB" baseline="0" dirty="0"/>
          </a:p>
          <a:p>
            <a:endParaRPr lang="en-GB" dirty="0"/>
          </a:p>
          <a:p>
            <a:r>
              <a:rPr lang="en-GB" b="1" dirty="0">
                <a:solidFill>
                  <a:srgbClr val="FF0000"/>
                </a:solidFill>
              </a:rPr>
              <a:t>Peoples wellbeing is </a:t>
            </a:r>
            <a:r>
              <a:rPr lang="en-GB" b="1" dirty="0"/>
              <a:t>no different for people in “service land” than they are for us.</a:t>
            </a:r>
          </a:p>
          <a:p>
            <a:endParaRPr lang="en-GB" dirty="0"/>
          </a:p>
          <a:p>
            <a:r>
              <a:rPr lang="en-GB" dirty="0"/>
              <a:t>A</a:t>
            </a:r>
            <a:r>
              <a:rPr lang="en-GB" baseline="0" dirty="0"/>
              <a:t> summary of t</a:t>
            </a:r>
            <a:r>
              <a:rPr lang="en-GB" dirty="0"/>
              <a:t>he senses framework: </a:t>
            </a:r>
          </a:p>
          <a:p>
            <a:endParaRPr lang="en-GB" dirty="0"/>
          </a:p>
          <a:p>
            <a:pPr lvl="0"/>
            <a:r>
              <a:rPr lang="en-GB" sz="1200" kern="1200" dirty="0">
                <a:solidFill>
                  <a:schemeClr val="tx1"/>
                </a:solidFill>
                <a:effectLst/>
                <a:latin typeface="+mn-lt"/>
                <a:ea typeface="+mn-ea"/>
                <a:cs typeface="+mn-cs"/>
              </a:rPr>
              <a:t>A sense of security </a:t>
            </a:r>
            <a:r>
              <a:rPr lang="en-GB" sz="1200" dirty="0">
                <a:solidFill>
                  <a:schemeClr val="tx1"/>
                </a:solidFill>
              </a:rPr>
              <a:t>–</a:t>
            </a:r>
            <a:r>
              <a:rPr lang="en-GB" sz="1200" kern="1200" dirty="0">
                <a:solidFill>
                  <a:schemeClr val="tx1"/>
                </a:solidFill>
                <a:effectLst/>
                <a:latin typeface="+mn-lt"/>
                <a:ea typeface="+mn-ea"/>
                <a:cs typeface="+mn-cs"/>
              </a:rPr>
              <a:t> to feel safe and secure, not just physically but also psychologically. That is to feel free from threat or harm, but not to the extent that no risks are allowed, and also, for example, to feel free to be able to complain without fear of reprisals.</a:t>
            </a:r>
            <a:br>
              <a:rPr lang="en-GB" sz="1200" kern="1200" dirty="0">
                <a:solidFill>
                  <a:schemeClr val="tx1"/>
                </a:solidFill>
                <a:effectLst/>
                <a:latin typeface="+mn-lt"/>
                <a:ea typeface="+mn-ea"/>
                <a:cs typeface="+mn-cs"/>
              </a:rPr>
            </a:br>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A sense of belonging </a:t>
            </a:r>
            <a:r>
              <a:rPr lang="en-GB" sz="1200" dirty="0">
                <a:solidFill>
                  <a:schemeClr val="tx1"/>
                </a:solidFill>
              </a:rPr>
              <a:t>–</a:t>
            </a:r>
            <a:r>
              <a:rPr lang="en-GB" sz="1200" kern="1200" dirty="0">
                <a:solidFill>
                  <a:schemeClr val="tx1"/>
                </a:solidFill>
                <a:effectLst/>
                <a:latin typeface="+mn-lt"/>
                <a:ea typeface="+mn-ea"/>
                <a:cs typeface="+mn-cs"/>
              </a:rPr>
              <a:t> to feel “part of things”, both within the home and the wider community, and to be able to maintain existing relationships and form new ones.</a:t>
            </a:r>
            <a:br>
              <a:rPr lang="en-GB" sz="1200" kern="1200" dirty="0">
                <a:solidFill>
                  <a:schemeClr val="tx1"/>
                </a:solidFill>
                <a:effectLst/>
                <a:latin typeface="+mn-lt"/>
                <a:ea typeface="+mn-ea"/>
                <a:cs typeface="+mn-cs"/>
              </a:rPr>
            </a:br>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A sense of continuity </a:t>
            </a:r>
            <a:r>
              <a:rPr lang="en-GB" sz="1200" dirty="0">
                <a:solidFill>
                  <a:schemeClr val="tx1"/>
                </a:solidFill>
              </a:rPr>
              <a:t>–</a:t>
            </a:r>
            <a:r>
              <a:rPr lang="en-GB" sz="1200" kern="1200" dirty="0">
                <a:solidFill>
                  <a:schemeClr val="tx1"/>
                </a:solidFill>
                <a:effectLst/>
                <a:latin typeface="+mn-lt"/>
                <a:ea typeface="+mn-ea"/>
                <a:cs typeface="+mn-cs"/>
              </a:rPr>
              <a:t> so that people's biography and life history are recognised and valued, and used to plan and provide care that is consistent with their wishes and preferences.</a:t>
            </a:r>
          </a:p>
          <a:p>
            <a:r>
              <a:rPr lang="en-GB" sz="1200" kern="1200" dirty="0">
                <a:solidFill>
                  <a:schemeClr val="tx1"/>
                </a:solidFill>
                <a:effectLst/>
                <a:latin typeface="+mn-lt"/>
                <a:ea typeface="+mn-ea"/>
                <a:cs typeface="+mn-cs"/>
              </a:rPr>
              <a:t> </a:t>
            </a:r>
          </a:p>
          <a:p>
            <a:pPr lvl="0"/>
            <a:r>
              <a:rPr lang="en-GB" sz="1200" kern="1200" dirty="0">
                <a:solidFill>
                  <a:srgbClr val="FF0000"/>
                </a:solidFill>
                <a:effectLst/>
                <a:latin typeface="+mn-lt"/>
                <a:ea typeface="+mn-ea"/>
                <a:cs typeface="+mn-cs"/>
              </a:rPr>
              <a:t>A sense of purpose </a:t>
            </a:r>
            <a:r>
              <a:rPr lang="en-GB" sz="1200" dirty="0">
                <a:solidFill>
                  <a:schemeClr val="tx1"/>
                </a:solidFill>
              </a:rPr>
              <a:t>–</a:t>
            </a:r>
            <a:r>
              <a:rPr lang="en-GB" sz="1200" kern="1200" dirty="0">
                <a:solidFill>
                  <a:schemeClr val="tx1"/>
                </a:solidFill>
                <a:effectLst/>
                <a:latin typeface="+mn-lt"/>
                <a:ea typeface="+mn-ea"/>
                <a:cs typeface="+mn-cs"/>
              </a:rPr>
              <a:t> is about having valued goals to aim for, the sort of things that make it worth getting out of bed in the morning and provide a feeling of “I have a contribution to make”.  It is important that older people in care homes have interesting things to do to pass the time, as many studies suggest that they spend up to 80 per cent of their waking day doing nothing.</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A sense of achievement and to feel satisfied with your efforts.</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A sense of significance </a:t>
            </a:r>
            <a:r>
              <a:rPr lang="en-GB" sz="1200" dirty="0">
                <a:solidFill>
                  <a:schemeClr val="tx1"/>
                </a:solidFill>
              </a:rPr>
              <a:t>–</a:t>
            </a:r>
            <a:r>
              <a:rPr lang="en-GB" sz="1200" kern="1200" dirty="0">
                <a:solidFill>
                  <a:schemeClr val="tx1"/>
                </a:solidFill>
                <a:effectLst/>
                <a:latin typeface="+mn-lt"/>
                <a:ea typeface="+mn-ea"/>
                <a:cs typeface="+mn-cs"/>
              </a:rPr>
              <a:t> although all the senses are important, and each one is related to the next (for example, you need a sense of purpose to be able to get a sense of achievement), a sense of significance is possibly the most fundamental sense of all. This is about feeling that you “matter”, that your life has importance, and that other people recognise you and who you are. As we age our sense of significance is threatened, as older people often suffer multiple losses (of work, of health, of a partner or friends) and going into a care home also means the loss of your “home”. Therefore, creating an environment in which older people feel that they really “matter” is crucial.</a:t>
            </a:r>
          </a:p>
          <a:p>
            <a:endParaRPr lang="en-GB" sz="1200" kern="1200" dirty="0">
              <a:solidFill>
                <a:schemeClr val="tx1"/>
              </a:solidFill>
              <a:effectLst/>
              <a:latin typeface="+mn-lt"/>
              <a:ea typeface="+mn-ea"/>
              <a:cs typeface="+mn-cs"/>
            </a:endParaRPr>
          </a:p>
          <a:p>
            <a:r>
              <a:rPr lang="en-GB" dirty="0"/>
              <a:t>It may be useful to refer to personal outcomes training (Chapter 1.1).</a:t>
            </a:r>
          </a:p>
          <a:p>
            <a:endParaRPr lang="en-GB" dirty="0"/>
          </a:p>
          <a:p>
            <a:br>
              <a:rPr lang="en-GB" sz="1200" kern="1200" dirty="0">
                <a:solidFill>
                  <a:schemeClr val="tx1"/>
                </a:solidFill>
                <a:effectLst/>
                <a:latin typeface="+mn-lt"/>
                <a:ea typeface="+mn-ea"/>
                <a:cs typeface="+mn-cs"/>
              </a:rPr>
            </a:br>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solidFill>
                  <a:prstClr val="black"/>
                </a:solidFill>
              </a:rPr>
              <a:pPr>
                <a:defRPr/>
              </a:pPr>
              <a:t>5</a:t>
            </a:fld>
            <a:endParaRPr lang="en-US">
              <a:solidFill>
                <a:prstClr val="black"/>
              </a:solidFill>
            </a:endParaRPr>
          </a:p>
        </p:txBody>
      </p:sp>
    </p:spTree>
    <p:extLst>
      <p:ext uri="{BB962C8B-B14F-4D97-AF65-F5344CB8AC3E}">
        <p14:creationId xmlns:p14="http://schemas.microsoft.com/office/powerpoint/2010/main" val="521694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dirty="0"/>
              <a:t>SCROLL DOWN FOR ENGLISH NOTES</a:t>
            </a:r>
          </a:p>
          <a:p>
            <a:endParaRPr lang="en-GB" dirty="0"/>
          </a:p>
          <a:p>
            <a:endParaRPr lang="en-GB" dirty="0"/>
          </a:p>
          <a:p>
            <a:r>
              <a:rPr lang="en-GB" sz="1200" kern="1200" dirty="0" err="1">
                <a:solidFill>
                  <a:schemeClr val="tx1"/>
                </a:solidFill>
                <a:latin typeface="+mn-lt"/>
                <a:ea typeface="+mn-ea"/>
                <a:cs typeface="+mn-cs"/>
              </a:rPr>
              <a:t>Mae'r</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rhain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esiamplau</a:t>
            </a:r>
            <a:r>
              <a:rPr lang="en-GB" sz="1200" kern="1200" dirty="0">
                <a:solidFill>
                  <a:schemeClr val="tx1"/>
                </a:solidFill>
                <a:latin typeface="+mn-lt"/>
                <a:ea typeface="+mn-ea"/>
                <a:cs typeface="+mn-cs"/>
              </a:rPr>
              <a:t> go </a:t>
            </a:r>
            <a:r>
              <a:rPr lang="en-GB" sz="1200" kern="1200" dirty="0" err="1">
                <a:solidFill>
                  <a:schemeClr val="tx1"/>
                </a:solidFill>
                <a:latin typeface="+mn-lt"/>
                <a:ea typeface="+mn-ea"/>
                <a:cs typeface="+mn-cs"/>
              </a:rPr>
              <a:t>iawn</a:t>
            </a:r>
            <a:r>
              <a:rPr lang="en-GB" sz="1200" kern="1200" dirty="0">
                <a:solidFill>
                  <a:schemeClr val="tx1"/>
                </a:solidFill>
                <a:latin typeface="+mn-lt"/>
                <a:ea typeface="+mn-ea"/>
                <a:cs typeface="+mn-cs"/>
              </a:rPr>
              <a:t> y </a:t>
            </a:r>
            <a:r>
              <a:rPr lang="en-GB" sz="1200" kern="1200" dirty="0" err="1">
                <a:solidFill>
                  <a:schemeClr val="tx1"/>
                </a:solidFill>
                <a:latin typeface="+mn-lt"/>
                <a:ea typeface="+mn-ea"/>
                <a:cs typeface="+mn-cs"/>
              </a:rPr>
              <a:t>mae</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pobl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wedi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rhannu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gyda</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ni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Maen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nhw’n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weithredai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bach</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dangos</a:t>
            </a:r>
            <a:r>
              <a:rPr lang="en-GB" sz="1200" kern="1200" dirty="0">
                <a:solidFill>
                  <a:schemeClr val="tx1"/>
                </a:solidFill>
                <a:latin typeface="+mn-lt"/>
                <a:ea typeface="+mn-ea"/>
                <a:cs typeface="+mn-cs"/>
              </a:rPr>
              <a:t> bod y </a:t>
            </a:r>
            <a:r>
              <a:rPr lang="en-GB" sz="1200" kern="1200" dirty="0" err="1">
                <a:solidFill>
                  <a:schemeClr val="tx1"/>
                </a:solidFill>
                <a:latin typeface="+mn-lt"/>
                <a:ea typeface="+mn-ea"/>
                <a:cs typeface="+mn-cs"/>
              </a:rPr>
              <a:t>gweithwyr</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gwir</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gwrando</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ar</a:t>
            </a:r>
            <a:r>
              <a:rPr lang="en-GB" sz="1200" kern="1200" dirty="0">
                <a:solidFill>
                  <a:schemeClr val="tx1"/>
                </a:solidFill>
                <a:latin typeface="+mn-lt"/>
                <a:ea typeface="+mn-ea"/>
                <a:cs typeface="+mn-cs"/>
              </a:rPr>
              <a:t> y </a:t>
            </a:r>
            <a:r>
              <a:rPr lang="en-GB" sz="1200" kern="1200" dirty="0" err="1">
                <a:solidFill>
                  <a:schemeClr val="tx1"/>
                </a:solidFill>
                <a:latin typeface="+mn-lt"/>
                <a:ea typeface="+mn-ea"/>
                <a:cs typeface="+mn-cs"/>
              </a:rPr>
              <a:t>bobl</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maen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nhw’n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gweithio</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gyda</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nhw</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Weithiau'r</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pethau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bychain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sydd</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fwyaf</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pwysig</a:t>
            </a:r>
            <a:r>
              <a:rPr lang="en-GB" sz="1200" kern="1200" dirty="0">
                <a:solidFill>
                  <a:schemeClr val="tx1"/>
                </a:solidFill>
                <a:latin typeface="+mn-lt"/>
                <a:ea typeface="+mn-ea"/>
                <a:cs typeface="+mn-cs"/>
              </a:rPr>
              <a:t> ac </a:t>
            </a:r>
            <a:r>
              <a:rPr lang="en-GB" sz="1200" kern="1200" dirty="0" err="1">
                <a:solidFill>
                  <a:schemeClr val="tx1"/>
                </a:solidFill>
                <a:latin typeface="+mn-lt"/>
                <a:ea typeface="+mn-ea"/>
                <a:cs typeface="+mn-cs"/>
              </a:rPr>
              <a:t>sy’n</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helpu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i</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adeiladu</a:t>
            </a:r>
            <a:r>
              <a:rPr lang="en-GB" sz="1200" kern="1200" dirty="0">
                <a:solidFill>
                  <a:schemeClr val="tx1"/>
                </a:solidFill>
                <a:latin typeface="+mn-lt"/>
                <a:ea typeface="+mn-ea"/>
                <a:cs typeface="+mn-cs"/>
              </a:rPr>
              <a:t> </a:t>
            </a:r>
            <a:r>
              <a:rPr lang="en-GB" sz="1200" kern="1200" dirty="0" err="1">
                <a:solidFill>
                  <a:schemeClr val="tx1"/>
                </a:solidFill>
                <a:latin typeface="+mn-lt"/>
                <a:ea typeface="+mn-ea"/>
                <a:cs typeface="+mn-cs"/>
              </a:rPr>
              <a:t>perthnasoedd</a:t>
            </a:r>
            <a:r>
              <a:rPr lang="en-GB" sz="1200" kern="1200" dirty="0">
                <a:solidFill>
                  <a:schemeClr val="tx1"/>
                </a:solidFill>
                <a:latin typeface="+mn-lt"/>
                <a:ea typeface="+mn-ea"/>
                <a:cs typeface="+mn-cs"/>
              </a:rPr>
              <a:t> da. </a:t>
            </a:r>
          </a:p>
          <a:p>
            <a:endParaRPr lang="en-GB" dirty="0"/>
          </a:p>
          <a:p>
            <a:r>
              <a:rPr lang="en-GB" dirty="0"/>
              <a:t>**************************************************************************************************************************************************************************</a:t>
            </a:r>
          </a:p>
          <a:p>
            <a:endParaRPr lang="en-GB" dirty="0"/>
          </a:p>
          <a:p>
            <a:r>
              <a:rPr lang="en-GB" dirty="0"/>
              <a:t>These are examples</a:t>
            </a:r>
            <a:r>
              <a:rPr lang="en-GB" baseline="0" dirty="0"/>
              <a:t> from practice that people have shared with us. They are small actions that show the worker is really listening to the people they work with. Sometimes it’s the little things that matter and help build good relationships.</a:t>
            </a:r>
            <a:endParaRPr lang="en-GB" dirty="0"/>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solidFill>
                  <a:prstClr val="black"/>
                </a:solidFill>
              </a:rPr>
              <a:pPr>
                <a:defRPr/>
              </a:pPr>
              <a:t>6</a:t>
            </a:fld>
            <a:endParaRPr lang="en-US">
              <a:solidFill>
                <a:prstClr val="black"/>
              </a:solidFill>
            </a:endParaRPr>
          </a:p>
        </p:txBody>
      </p:sp>
    </p:spTree>
    <p:extLst>
      <p:ext uri="{BB962C8B-B14F-4D97-AF65-F5344CB8AC3E}">
        <p14:creationId xmlns:p14="http://schemas.microsoft.com/office/powerpoint/2010/main" val="1120988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dirty="0"/>
              <a:t>SCROLL DOWN FOR ENGLISH NOTES</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dirty="0">
              <a:solidFill>
                <a:schemeClr val="tx1"/>
              </a:solidFil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err="1">
                <a:solidFill>
                  <a:schemeClr val="tx1"/>
                </a:solidFill>
              </a:rPr>
              <a:t>Ydych</a:t>
            </a:r>
            <a:r>
              <a:rPr lang="en-GB" dirty="0">
                <a:solidFill>
                  <a:schemeClr val="tx1"/>
                </a:solidFill>
              </a:rPr>
              <a:t> </a:t>
            </a:r>
            <a:r>
              <a:rPr lang="en-GB" dirty="0" err="1">
                <a:solidFill>
                  <a:schemeClr val="tx1"/>
                </a:solidFill>
              </a:rPr>
              <a:t>chi’n</a:t>
            </a:r>
            <a:r>
              <a:rPr lang="en-GB" dirty="0">
                <a:solidFill>
                  <a:schemeClr val="tx1"/>
                </a:solidFill>
              </a:rPr>
              <a:t> </a:t>
            </a:r>
            <a:r>
              <a:rPr lang="en-GB" dirty="0" err="1">
                <a:solidFill>
                  <a:schemeClr val="tx1"/>
                </a:solidFill>
              </a:rPr>
              <a:t>gallu</a:t>
            </a:r>
            <a:r>
              <a:rPr lang="en-GB" dirty="0">
                <a:solidFill>
                  <a:schemeClr val="tx1"/>
                </a:solidFill>
              </a:rPr>
              <a:t> </a:t>
            </a:r>
            <a:r>
              <a:rPr lang="en-GB" dirty="0" err="1">
                <a:solidFill>
                  <a:schemeClr val="tx1"/>
                </a:solidFill>
              </a:rPr>
              <a:t>meddwl</a:t>
            </a:r>
            <a:r>
              <a:rPr lang="en-GB" dirty="0">
                <a:solidFill>
                  <a:schemeClr val="tx1"/>
                </a:solidFill>
              </a:rPr>
              <a:t> am </a:t>
            </a:r>
            <a:r>
              <a:rPr lang="en-GB" dirty="0" err="1">
                <a:solidFill>
                  <a:schemeClr val="tx1"/>
                </a:solidFill>
              </a:rPr>
              <a:t>esiamplau</a:t>
            </a:r>
            <a:r>
              <a:rPr lang="en-GB" dirty="0">
                <a:solidFill>
                  <a:schemeClr val="tx1"/>
                </a:solidFill>
              </a:rPr>
              <a:t> o </a:t>
            </a:r>
            <a:r>
              <a:rPr lang="en-GB" dirty="0" err="1">
                <a:solidFill>
                  <a:schemeClr val="tx1"/>
                </a:solidFill>
              </a:rPr>
              <a:t>gwestiynau</a:t>
            </a:r>
            <a:r>
              <a:rPr lang="en-GB" dirty="0">
                <a:solidFill>
                  <a:schemeClr val="tx1"/>
                </a:solidFill>
              </a:rPr>
              <a:t>, </a:t>
            </a:r>
            <a:r>
              <a:rPr lang="en-GB" dirty="0" err="1">
                <a:solidFill>
                  <a:schemeClr val="tx1"/>
                </a:solidFill>
              </a:rPr>
              <a:t>agored</a:t>
            </a:r>
            <a:r>
              <a:rPr lang="en-GB" dirty="0">
                <a:solidFill>
                  <a:schemeClr val="tx1"/>
                </a:solidFill>
              </a:rPr>
              <a:t>, </a:t>
            </a:r>
            <a:r>
              <a:rPr lang="en-GB" dirty="0" err="1">
                <a:solidFill>
                  <a:schemeClr val="tx1"/>
                </a:solidFill>
              </a:rPr>
              <a:t>deniadol</a:t>
            </a:r>
            <a:r>
              <a:rPr lang="en-GB" dirty="0">
                <a:solidFill>
                  <a:schemeClr val="tx1"/>
                </a:solidFill>
              </a:rPr>
              <a:t>? </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dirty="0">
              <a:solidFill>
                <a:schemeClr val="tx1"/>
              </a:solidFil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err="1">
                <a:solidFill>
                  <a:schemeClr val="tx1"/>
                </a:solidFill>
              </a:rPr>
              <a:t>Gofynnwch</a:t>
            </a:r>
            <a:r>
              <a:rPr lang="en-GB" dirty="0">
                <a:solidFill>
                  <a:schemeClr val="tx1"/>
                </a:solidFill>
              </a:rPr>
              <a:t> </a:t>
            </a:r>
            <a:r>
              <a:rPr lang="en-GB" dirty="0" err="1">
                <a:solidFill>
                  <a:schemeClr val="tx1"/>
                </a:solidFill>
              </a:rPr>
              <a:t>i’r</a:t>
            </a:r>
            <a:r>
              <a:rPr lang="en-GB" dirty="0">
                <a:solidFill>
                  <a:schemeClr val="tx1"/>
                </a:solidFill>
              </a:rPr>
              <a:t> </a:t>
            </a:r>
            <a:r>
              <a:rPr lang="en-GB" dirty="0" err="1">
                <a:solidFill>
                  <a:schemeClr val="tx1"/>
                </a:solidFill>
              </a:rPr>
              <a:t>grwp</a:t>
            </a:r>
            <a:r>
              <a:rPr lang="en-GB" dirty="0">
                <a:solidFill>
                  <a:schemeClr val="tx1"/>
                </a:solidFill>
              </a:rPr>
              <a:t>, </a:t>
            </a:r>
            <a:r>
              <a:rPr lang="en-GB" dirty="0" err="1">
                <a:solidFill>
                  <a:schemeClr val="tx1"/>
                </a:solidFill>
              </a:rPr>
              <a:t>neu’r</a:t>
            </a:r>
            <a:r>
              <a:rPr lang="en-GB" dirty="0">
                <a:solidFill>
                  <a:schemeClr val="tx1"/>
                </a:solidFill>
              </a:rPr>
              <a:t> person </a:t>
            </a:r>
            <a:r>
              <a:rPr lang="en-GB" dirty="0" err="1">
                <a:solidFill>
                  <a:schemeClr val="tx1"/>
                </a:solidFill>
              </a:rPr>
              <a:t>rydych</a:t>
            </a:r>
            <a:r>
              <a:rPr lang="en-GB" dirty="0">
                <a:solidFill>
                  <a:schemeClr val="tx1"/>
                </a:solidFill>
              </a:rPr>
              <a:t> </a:t>
            </a:r>
            <a:r>
              <a:rPr lang="en-GB" dirty="0" err="1">
                <a:solidFill>
                  <a:schemeClr val="tx1"/>
                </a:solidFill>
              </a:rPr>
              <a:t>yn</a:t>
            </a:r>
            <a:r>
              <a:rPr lang="en-GB" dirty="0">
                <a:solidFill>
                  <a:schemeClr val="tx1"/>
                </a:solidFill>
              </a:rPr>
              <a:t> </a:t>
            </a:r>
            <a:r>
              <a:rPr lang="en-GB" dirty="0" err="1">
                <a:solidFill>
                  <a:schemeClr val="tx1"/>
                </a:solidFill>
              </a:rPr>
              <a:t>gweithio</a:t>
            </a:r>
            <a:r>
              <a:rPr lang="en-GB" dirty="0">
                <a:solidFill>
                  <a:schemeClr val="tx1"/>
                </a:solidFill>
              </a:rPr>
              <a:t> </a:t>
            </a:r>
            <a:r>
              <a:rPr lang="en-GB" dirty="0" err="1">
                <a:solidFill>
                  <a:schemeClr val="tx1"/>
                </a:solidFill>
              </a:rPr>
              <a:t>gyda</a:t>
            </a:r>
            <a:r>
              <a:rPr lang="en-GB" dirty="0">
                <a:solidFill>
                  <a:schemeClr val="tx1"/>
                </a:solidFill>
              </a:rPr>
              <a:t> </a:t>
            </a:r>
            <a:r>
              <a:rPr lang="en-GB" dirty="0" err="1">
                <a:solidFill>
                  <a:schemeClr val="tx1"/>
                </a:solidFill>
              </a:rPr>
              <a:t>nhw</a:t>
            </a:r>
            <a:r>
              <a:rPr lang="en-GB" dirty="0">
                <a:solidFill>
                  <a:schemeClr val="tx1"/>
                </a:solidFill>
              </a:rPr>
              <a:t>, </a:t>
            </a:r>
            <a:r>
              <a:rPr lang="en-GB" dirty="0" err="1">
                <a:solidFill>
                  <a:schemeClr val="tx1"/>
                </a:solidFill>
              </a:rPr>
              <a:t>i</a:t>
            </a:r>
            <a:r>
              <a:rPr lang="en-GB" dirty="0">
                <a:solidFill>
                  <a:schemeClr val="tx1"/>
                </a:solidFill>
              </a:rPr>
              <a:t> </a:t>
            </a:r>
            <a:r>
              <a:rPr lang="en-GB" dirty="0" err="1">
                <a:solidFill>
                  <a:schemeClr val="tx1"/>
                </a:solidFill>
              </a:rPr>
              <a:t>gymryd</a:t>
            </a:r>
            <a:r>
              <a:rPr lang="en-GB" dirty="0">
                <a:solidFill>
                  <a:schemeClr val="tx1"/>
                </a:solidFill>
              </a:rPr>
              <a:t> </a:t>
            </a:r>
            <a:r>
              <a:rPr lang="en-GB" dirty="0" err="1">
                <a:solidFill>
                  <a:schemeClr val="tx1"/>
                </a:solidFill>
              </a:rPr>
              <a:t>ychydig</a:t>
            </a:r>
            <a:r>
              <a:rPr lang="en-GB" dirty="0">
                <a:solidFill>
                  <a:schemeClr val="tx1"/>
                </a:solidFill>
              </a:rPr>
              <a:t> o </a:t>
            </a:r>
            <a:r>
              <a:rPr lang="en-GB" dirty="0" err="1">
                <a:solidFill>
                  <a:schemeClr val="tx1"/>
                </a:solidFill>
              </a:rPr>
              <a:t>amser</a:t>
            </a:r>
            <a:r>
              <a:rPr lang="en-GB" dirty="0">
                <a:solidFill>
                  <a:schemeClr val="tx1"/>
                </a:solidFill>
              </a:rPr>
              <a:t> </a:t>
            </a:r>
            <a:r>
              <a:rPr lang="en-GB" dirty="0" err="1">
                <a:solidFill>
                  <a:schemeClr val="tx1"/>
                </a:solidFill>
              </a:rPr>
              <a:t>i</a:t>
            </a:r>
            <a:r>
              <a:rPr lang="en-GB" dirty="0">
                <a:solidFill>
                  <a:schemeClr val="tx1"/>
                </a:solidFill>
              </a:rPr>
              <a:t> </a:t>
            </a:r>
            <a:r>
              <a:rPr lang="en-GB" dirty="0" err="1">
                <a:solidFill>
                  <a:schemeClr val="tx1"/>
                </a:solidFill>
              </a:rPr>
              <a:t>gynnig</a:t>
            </a:r>
            <a:r>
              <a:rPr lang="en-GB" dirty="0">
                <a:solidFill>
                  <a:schemeClr val="tx1"/>
                </a:solidFill>
              </a:rPr>
              <a:t> </a:t>
            </a:r>
            <a:r>
              <a:rPr lang="en-GB" dirty="0" err="1">
                <a:solidFill>
                  <a:schemeClr val="tx1"/>
                </a:solidFill>
              </a:rPr>
              <a:t>cwestiynau</a:t>
            </a:r>
            <a:r>
              <a:rPr lang="en-GB" dirty="0">
                <a:solidFill>
                  <a:schemeClr val="tx1"/>
                </a:solidFill>
              </a:rPr>
              <a:t> </a:t>
            </a:r>
            <a:r>
              <a:rPr lang="en-GB" dirty="0" err="1">
                <a:solidFill>
                  <a:schemeClr val="tx1"/>
                </a:solidFill>
              </a:rPr>
              <a:t>agored</a:t>
            </a:r>
            <a:r>
              <a:rPr lang="en-GB" dirty="0">
                <a:solidFill>
                  <a:schemeClr val="tx1"/>
                </a:solidFill>
              </a:rPr>
              <a:t> a </a:t>
            </a:r>
            <a:r>
              <a:rPr lang="en-GB" dirty="0" err="1">
                <a:solidFill>
                  <a:schemeClr val="tx1"/>
                </a:solidFill>
              </a:rPr>
              <a:t>chwestiynau</a:t>
            </a:r>
            <a:r>
              <a:rPr lang="en-GB" dirty="0">
                <a:solidFill>
                  <a:schemeClr val="tx1"/>
                </a:solidFill>
              </a:rPr>
              <a:t> </a:t>
            </a:r>
            <a:r>
              <a:rPr lang="en-GB" dirty="0" err="1">
                <a:solidFill>
                  <a:schemeClr val="tx1"/>
                </a:solidFill>
              </a:rPr>
              <a:t>caeedig</a:t>
            </a:r>
            <a:r>
              <a:rPr lang="en-GB" dirty="0">
                <a:solidFill>
                  <a:schemeClr val="tx1"/>
                </a:solidFill>
              </a:rPr>
              <a:t>. </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dirty="0">
              <a:solidFill>
                <a:schemeClr val="tx1"/>
              </a:solidFil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a:solidFill>
                  <a:schemeClr val="tx1"/>
                </a:solidFill>
              </a:rPr>
              <a:t>*****************************************************************************************************************************************************</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GB" dirty="0">
              <a:solidFill>
                <a:schemeClr val="tx1"/>
              </a:solidFil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a:solidFill>
                  <a:schemeClr val="tx1"/>
                </a:solidFill>
              </a:rPr>
              <a:t>Can you come up with some examples of open, engaging questions?</a:t>
            </a:r>
            <a:endParaRPr lang="en-GB" dirty="0"/>
          </a:p>
          <a:p>
            <a:endParaRPr lang="en-GB" dirty="0"/>
          </a:p>
          <a:p>
            <a:r>
              <a:rPr lang="en-GB" dirty="0"/>
              <a:t>Ask the group or person you are working with to spend some time suggesting open and closed questions.</a:t>
            </a: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9</a:t>
            </a:fld>
            <a:endParaRPr lang="en-US"/>
          </a:p>
        </p:txBody>
      </p:sp>
    </p:spTree>
    <p:extLst>
      <p:ext uri="{BB962C8B-B14F-4D97-AF65-F5344CB8AC3E}">
        <p14:creationId xmlns:p14="http://schemas.microsoft.com/office/powerpoint/2010/main" val="20841829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dirty="0"/>
              <a:t>SCROLL DOWN FOR ENGLISH NOTES</a:t>
            </a:r>
          </a:p>
          <a:p>
            <a:endParaRPr lang="en-GB" dirty="0"/>
          </a:p>
          <a:p>
            <a:r>
              <a:rPr lang="en-GB" dirty="0" err="1"/>
              <a:t>Animeiddio</a:t>
            </a:r>
            <a:r>
              <a:rPr lang="en-GB" dirty="0"/>
              <a:t>: </a:t>
            </a:r>
            <a:r>
              <a:rPr lang="en-GB" dirty="0" err="1"/>
              <a:t>bydd</a:t>
            </a:r>
            <a:r>
              <a:rPr lang="en-GB" dirty="0"/>
              <a:t> y </a:t>
            </a:r>
            <a:r>
              <a:rPr lang="en-GB" dirty="0" err="1"/>
              <a:t>pwyntiau</a:t>
            </a:r>
            <a:r>
              <a:rPr lang="en-GB" dirty="0"/>
              <a:t> </a:t>
            </a:r>
            <a:r>
              <a:rPr lang="en-GB" dirty="0" err="1"/>
              <a:t>bwled</a:t>
            </a:r>
            <a:r>
              <a:rPr lang="en-GB" dirty="0"/>
              <a:t>  </a:t>
            </a:r>
            <a:r>
              <a:rPr lang="en-GB" dirty="0" err="1"/>
              <a:t>yn</a:t>
            </a:r>
            <a:r>
              <a:rPr lang="en-GB" dirty="0"/>
              <a:t> </a:t>
            </a:r>
            <a:r>
              <a:rPr lang="en-GB" dirty="0" err="1"/>
              <a:t>ymddangos</a:t>
            </a:r>
            <a:r>
              <a:rPr lang="en-GB" dirty="0"/>
              <a:t> </a:t>
            </a:r>
            <a:r>
              <a:rPr lang="en-GB" dirty="0" err="1"/>
              <a:t>fesul</a:t>
            </a:r>
            <a:r>
              <a:rPr lang="en-GB" dirty="0"/>
              <a:t> un.</a:t>
            </a:r>
          </a:p>
          <a:p>
            <a:endParaRPr lang="en-GB" dirty="0"/>
          </a:p>
          <a:p>
            <a:r>
              <a:rPr lang="en-GB" dirty="0" err="1"/>
              <a:t>Gofynnwch</a:t>
            </a:r>
            <a:r>
              <a:rPr lang="en-GB" dirty="0"/>
              <a:t> </a:t>
            </a:r>
            <a:r>
              <a:rPr lang="en-GB" dirty="0" err="1"/>
              <a:t>i</a:t>
            </a:r>
            <a:r>
              <a:rPr lang="en-GB" dirty="0"/>
              <a:t> </a:t>
            </a:r>
            <a:r>
              <a:rPr lang="en-GB" dirty="0" err="1"/>
              <a:t>bobl</a:t>
            </a:r>
            <a:r>
              <a:rPr lang="en-GB" dirty="0"/>
              <a:t> </a:t>
            </a:r>
            <a:r>
              <a:rPr lang="en-GB" dirty="0" err="1"/>
              <a:t>os</a:t>
            </a:r>
            <a:r>
              <a:rPr lang="en-GB" dirty="0"/>
              <a:t> </a:t>
            </a:r>
            <a:r>
              <a:rPr lang="en-GB" dirty="0" err="1"/>
              <a:t>oes</a:t>
            </a:r>
            <a:r>
              <a:rPr lang="en-GB" dirty="0"/>
              <a:t> </a:t>
            </a:r>
            <a:r>
              <a:rPr lang="en-GB" dirty="0" err="1"/>
              <a:t>unrhywbeth</a:t>
            </a:r>
            <a:r>
              <a:rPr lang="en-GB" dirty="0"/>
              <a:t> </a:t>
            </a:r>
            <a:r>
              <a:rPr lang="en-GB" dirty="0" err="1"/>
              <a:t>bydden</a:t>
            </a:r>
            <a:r>
              <a:rPr lang="en-GB" dirty="0"/>
              <a:t> </a:t>
            </a:r>
            <a:r>
              <a:rPr lang="en-GB" dirty="0" err="1"/>
              <a:t>nhw’n</a:t>
            </a:r>
            <a:r>
              <a:rPr lang="en-GB" dirty="0"/>
              <a:t> </a:t>
            </a:r>
            <a:r>
              <a:rPr lang="en-GB" dirty="0" err="1"/>
              <a:t>ffeindio’n</a:t>
            </a:r>
            <a:r>
              <a:rPr lang="en-GB" dirty="0"/>
              <a:t> </a:t>
            </a:r>
            <a:r>
              <a:rPr lang="en-GB" dirty="0" err="1"/>
              <a:t>heriol</a:t>
            </a:r>
            <a:r>
              <a:rPr lang="en-GB" dirty="0"/>
              <a:t>. </a:t>
            </a:r>
          </a:p>
          <a:p>
            <a:endParaRPr lang="en-GB" dirty="0"/>
          </a:p>
          <a:p>
            <a:r>
              <a:rPr lang="en-GB" dirty="0" err="1"/>
              <a:t>Weithiau</a:t>
            </a:r>
            <a:r>
              <a:rPr lang="en-GB" dirty="0"/>
              <a:t> </a:t>
            </a:r>
            <a:r>
              <a:rPr lang="en-GB" b="1" i="1" dirty="0" err="1"/>
              <a:t>ni</a:t>
            </a:r>
            <a:r>
              <a:rPr lang="en-GB" b="1" i="1" dirty="0"/>
              <a:t> </a:t>
            </a:r>
            <a:r>
              <a:rPr lang="en-GB" b="1" i="1" dirty="0" err="1"/>
              <a:t>fydd</a:t>
            </a:r>
            <a:r>
              <a:rPr lang="en-GB" b="1" i="1" dirty="0"/>
              <a:t> </a:t>
            </a:r>
            <a:r>
              <a:rPr lang="en-GB" b="1" i="1" dirty="0" err="1"/>
              <a:t>ymddygiad</a:t>
            </a:r>
            <a:r>
              <a:rPr lang="en-GB" dirty="0"/>
              <a:t> </a:t>
            </a:r>
            <a:r>
              <a:rPr lang="en-GB" dirty="0" err="1"/>
              <a:t>unigolyn</a:t>
            </a:r>
            <a:r>
              <a:rPr lang="en-GB" dirty="0"/>
              <a:t> </a:t>
            </a:r>
            <a:r>
              <a:rPr lang="en-GB" b="0" i="0" u="none" dirty="0"/>
              <a:t>bob</a:t>
            </a:r>
            <a:r>
              <a:rPr lang="en-GB" b="1" i="1" dirty="0"/>
              <a:t> </a:t>
            </a:r>
            <a:r>
              <a:rPr lang="en-GB" b="0" i="0" dirty="0" err="1"/>
              <a:t>tro</a:t>
            </a:r>
            <a:r>
              <a:rPr lang="en-GB" b="1" i="1" dirty="0"/>
              <a:t> </a:t>
            </a:r>
            <a:r>
              <a:rPr lang="en-GB" dirty="0" err="1"/>
              <a:t>yn</a:t>
            </a:r>
            <a:r>
              <a:rPr lang="en-GB" dirty="0"/>
              <a:t> </a:t>
            </a:r>
            <a:r>
              <a:rPr lang="en-GB" dirty="0" err="1"/>
              <a:t>dweud</a:t>
            </a:r>
            <a:r>
              <a:rPr lang="en-GB" dirty="0"/>
              <a:t> </a:t>
            </a:r>
            <a:r>
              <a:rPr lang="en-GB" dirty="0" err="1"/>
              <a:t>wrthym</a:t>
            </a:r>
            <a:r>
              <a:rPr lang="en-GB" dirty="0"/>
              <a:t> </a:t>
            </a:r>
            <a:r>
              <a:rPr lang="en-GB" b="1" i="1" dirty="0" err="1"/>
              <a:t>sut</a:t>
            </a:r>
            <a:r>
              <a:rPr lang="en-GB" b="1" i="1" dirty="0"/>
              <a:t> </a:t>
            </a:r>
            <a:r>
              <a:rPr lang="en-GB" b="1" i="1" dirty="0" err="1"/>
              <a:t>mae</a:t>
            </a:r>
            <a:r>
              <a:rPr lang="en-GB" b="1" i="1" dirty="0"/>
              <a:t> </a:t>
            </a:r>
            <a:r>
              <a:rPr lang="en-GB" b="1" i="1" dirty="0" err="1"/>
              <a:t>nhw’n</a:t>
            </a:r>
            <a:r>
              <a:rPr lang="en-GB" b="1" i="1" dirty="0"/>
              <a:t> </a:t>
            </a:r>
            <a:r>
              <a:rPr lang="en-GB" b="1" i="1" dirty="0" err="1"/>
              <a:t>teimo</a:t>
            </a:r>
            <a:r>
              <a:rPr lang="en-GB" b="1" i="1" dirty="0"/>
              <a:t> </a:t>
            </a:r>
            <a:r>
              <a:rPr lang="en-GB" i="0" dirty="0"/>
              <a:t>(</a:t>
            </a:r>
            <a:r>
              <a:rPr lang="en-GB" i="0" dirty="0" err="1"/>
              <a:t>esiamplau</a:t>
            </a:r>
            <a:r>
              <a:rPr lang="en-GB" i="0" dirty="0"/>
              <a:t> </a:t>
            </a:r>
            <a:r>
              <a:rPr lang="en-GB" i="0" dirty="0" err="1"/>
              <a:t>ar</a:t>
            </a:r>
            <a:r>
              <a:rPr lang="en-GB" i="0" dirty="0"/>
              <a:t> </a:t>
            </a:r>
            <a:r>
              <a:rPr lang="en-GB" i="0" dirty="0" err="1"/>
              <a:t>sleidiau</a:t>
            </a:r>
            <a:r>
              <a:rPr lang="en-GB" i="0" dirty="0"/>
              <a:t> 14)</a:t>
            </a:r>
          </a:p>
          <a:p>
            <a:endParaRPr lang="en-GB" dirty="0"/>
          </a:p>
          <a:p>
            <a:r>
              <a:rPr lang="en-GB" dirty="0"/>
              <a:t>***************************************************************************************************************************************************</a:t>
            </a:r>
          </a:p>
          <a:p>
            <a:endParaRPr lang="en-GB" dirty="0"/>
          </a:p>
          <a:p>
            <a:r>
              <a:rPr lang="en-GB" dirty="0"/>
              <a:t>Animation: each bullet point will appear individually.</a:t>
            </a:r>
          </a:p>
          <a:p>
            <a:endParaRPr lang="en-GB" dirty="0"/>
          </a:p>
          <a:p>
            <a:r>
              <a:rPr lang="en-GB" dirty="0"/>
              <a:t>Ask participants if there is anything that they may find challenging? </a:t>
            </a:r>
          </a:p>
          <a:p>
            <a:endParaRPr lang="en-GB"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dirty="0">
                <a:solidFill>
                  <a:schemeClr val="tx1"/>
                </a:solidFill>
              </a:rPr>
              <a:t>Sometimes a person’s </a:t>
            </a:r>
            <a:r>
              <a:rPr lang="en-GB" sz="1200" b="1" i="1" dirty="0">
                <a:solidFill>
                  <a:schemeClr val="tx1"/>
                </a:solidFill>
              </a:rPr>
              <a:t>behaviour</a:t>
            </a:r>
            <a:r>
              <a:rPr lang="en-GB" sz="1200" dirty="0">
                <a:solidFill>
                  <a:schemeClr val="tx1"/>
                </a:solidFill>
              </a:rPr>
              <a:t> does </a:t>
            </a:r>
            <a:r>
              <a:rPr lang="en-GB" sz="1200" b="1" i="1" dirty="0">
                <a:solidFill>
                  <a:schemeClr val="tx1"/>
                </a:solidFill>
              </a:rPr>
              <a:t>not always </a:t>
            </a:r>
            <a:r>
              <a:rPr lang="en-GB" sz="1200" dirty="0">
                <a:solidFill>
                  <a:schemeClr val="tx1"/>
                </a:solidFill>
              </a:rPr>
              <a:t>tell us </a:t>
            </a:r>
            <a:r>
              <a:rPr lang="en-GB" sz="1200" b="1" i="1" dirty="0">
                <a:solidFill>
                  <a:schemeClr val="tx1"/>
                </a:solidFill>
              </a:rPr>
              <a:t>how they really feel  </a:t>
            </a:r>
            <a:r>
              <a:rPr lang="en-GB" sz="1400" b="0" i="0" u="none" dirty="0">
                <a:solidFill>
                  <a:schemeClr val="tx1"/>
                </a:solidFill>
              </a:rPr>
              <a:t>(examples can be found on slide 14).</a:t>
            </a:r>
          </a:p>
          <a:p>
            <a:endParaRPr lang="en-GB" dirty="0"/>
          </a:p>
          <a:p>
            <a:r>
              <a:rPr lang="en-GB" dirty="0"/>
              <a:t>. </a:t>
            </a: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10</a:t>
            </a:fld>
            <a:endParaRPr lang="en-US"/>
          </a:p>
        </p:txBody>
      </p:sp>
    </p:spTree>
    <p:extLst>
      <p:ext uri="{BB962C8B-B14F-4D97-AF65-F5344CB8AC3E}">
        <p14:creationId xmlns:p14="http://schemas.microsoft.com/office/powerpoint/2010/main" val="8934788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dirty="0"/>
              <a:t>SCROLL DOWN FOR ENGLISH NOTES</a:t>
            </a:r>
          </a:p>
          <a:p>
            <a:endParaRPr lang="en-GB" dirty="0"/>
          </a:p>
          <a:p>
            <a:r>
              <a:rPr lang="en-GB" dirty="0" err="1"/>
              <a:t>Os</a:t>
            </a:r>
            <a:r>
              <a:rPr lang="en-GB" dirty="0"/>
              <a:t> </a:t>
            </a:r>
            <a:r>
              <a:rPr lang="en-GB" dirty="0" err="1"/>
              <a:t>oes</a:t>
            </a:r>
            <a:r>
              <a:rPr lang="en-GB" dirty="0"/>
              <a:t> </a:t>
            </a:r>
            <a:r>
              <a:rPr lang="en-GB" dirty="0" err="1"/>
              <a:t>amser</a:t>
            </a:r>
            <a:r>
              <a:rPr lang="en-GB" dirty="0"/>
              <a:t>, </a:t>
            </a:r>
            <a:r>
              <a:rPr lang="en-GB" dirty="0" err="1"/>
              <a:t>anogwch</a:t>
            </a:r>
            <a:r>
              <a:rPr lang="en-GB" dirty="0"/>
              <a:t> </a:t>
            </a:r>
            <a:r>
              <a:rPr lang="en-GB" dirty="0" err="1"/>
              <a:t>bawb</a:t>
            </a:r>
            <a:r>
              <a:rPr lang="en-GB" dirty="0"/>
              <a:t> </a:t>
            </a:r>
            <a:r>
              <a:rPr lang="en-GB" dirty="0" err="1"/>
              <a:t>i</a:t>
            </a:r>
            <a:r>
              <a:rPr lang="en-GB" dirty="0"/>
              <a:t> </a:t>
            </a:r>
            <a:r>
              <a:rPr lang="en-GB" dirty="0" err="1"/>
              <a:t>roi</a:t>
            </a:r>
            <a:r>
              <a:rPr lang="en-GB" dirty="0"/>
              <a:t> </a:t>
            </a:r>
            <a:r>
              <a:rPr lang="en-GB" dirty="0" err="1"/>
              <a:t>cynnig</a:t>
            </a:r>
            <a:r>
              <a:rPr lang="en-GB" dirty="0"/>
              <a:t> </a:t>
            </a:r>
            <a:r>
              <a:rPr lang="en-GB" dirty="0" err="1"/>
              <a:t>ar</a:t>
            </a:r>
            <a:r>
              <a:rPr lang="en-GB" dirty="0"/>
              <a:t> </a:t>
            </a:r>
            <a:r>
              <a:rPr lang="en-GB" dirty="0" err="1"/>
              <a:t>ddefnyddio</a:t>
            </a:r>
            <a:r>
              <a:rPr lang="en-GB" dirty="0"/>
              <a:t> </a:t>
            </a:r>
            <a:r>
              <a:rPr lang="en-GB" dirty="0" err="1"/>
              <a:t>iaith</a:t>
            </a:r>
            <a:r>
              <a:rPr lang="en-GB" dirty="0"/>
              <a:t> y corf </a:t>
            </a:r>
            <a:r>
              <a:rPr lang="en-GB" dirty="0" err="1"/>
              <a:t>agored</a:t>
            </a:r>
            <a:r>
              <a:rPr lang="en-GB" dirty="0"/>
              <a:t> a </a:t>
            </a:r>
            <a:r>
              <a:rPr lang="en-GB" dirty="0" err="1"/>
              <a:t>chaeedig</a:t>
            </a:r>
            <a:r>
              <a:rPr lang="en-GB" dirty="0"/>
              <a:t>. </a:t>
            </a:r>
          </a:p>
          <a:p>
            <a:endParaRPr lang="en-GB" dirty="0"/>
          </a:p>
          <a:p>
            <a:r>
              <a:rPr lang="en-GB" dirty="0" err="1"/>
              <a:t>Gofynnwch</a:t>
            </a:r>
            <a:r>
              <a:rPr lang="en-GB" dirty="0"/>
              <a:t> </a:t>
            </a:r>
            <a:r>
              <a:rPr lang="en-GB" dirty="0" err="1"/>
              <a:t>i</a:t>
            </a:r>
            <a:r>
              <a:rPr lang="en-GB" dirty="0"/>
              <a:t> </a:t>
            </a:r>
            <a:r>
              <a:rPr lang="en-GB" dirty="0" err="1"/>
              <a:t>bobl</a:t>
            </a:r>
            <a:r>
              <a:rPr lang="en-GB" dirty="0"/>
              <a:t> </a:t>
            </a:r>
            <a:r>
              <a:rPr lang="en-GB" dirty="0" err="1"/>
              <a:t>i</a:t>
            </a:r>
            <a:r>
              <a:rPr lang="en-GB" dirty="0"/>
              <a:t> </a:t>
            </a:r>
            <a:r>
              <a:rPr lang="en-GB" dirty="0" err="1"/>
              <a:t>rannu</a:t>
            </a:r>
            <a:r>
              <a:rPr lang="en-GB" dirty="0"/>
              <a:t> </a:t>
            </a:r>
            <a:r>
              <a:rPr lang="en-GB" dirty="0" err="1"/>
              <a:t>eu</a:t>
            </a:r>
            <a:r>
              <a:rPr lang="en-GB" dirty="0"/>
              <a:t> barn, </a:t>
            </a:r>
            <a:r>
              <a:rPr lang="en-GB" dirty="0" err="1"/>
              <a:t>i</a:t>
            </a:r>
            <a:r>
              <a:rPr lang="en-GB" dirty="0"/>
              <a:t> </a:t>
            </a:r>
            <a:r>
              <a:rPr lang="en-GB" dirty="0" err="1"/>
              <a:t>ganolbwyntio</a:t>
            </a:r>
            <a:r>
              <a:rPr lang="en-GB" dirty="0"/>
              <a:t> </a:t>
            </a:r>
            <a:r>
              <a:rPr lang="en-GB" dirty="0" err="1"/>
              <a:t>ar</a:t>
            </a:r>
            <a:r>
              <a:rPr lang="en-GB" dirty="0"/>
              <a:t> </a:t>
            </a:r>
            <a:r>
              <a:rPr lang="en-GB" dirty="0" err="1"/>
              <a:t>sut</a:t>
            </a:r>
            <a:r>
              <a:rPr lang="en-GB" dirty="0"/>
              <a:t> </a:t>
            </a:r>
            <a:r>
              <a:rPr lang="en-GB" dirty="0" err="1"/>
              <a:t>mae’r</a:t>
            </a:r>
            <a:r>
              <a:rPr lang="en-GB" dirty="0"/>
              <a:t> person </a:t>
            </a:r>
            <a:r>
              <a:rPr lang="en-GB" dirty="0" err="1"/>
              <a:t>sy’n</a:t>
            </a:r>
            <a:r>
              <a:rPr lang="en-GB" dirty="0"/>
              <a:t> </a:t>
            </a:r>
            <a:r>
              <a:rPr lang="en-GB" dirty="0" err="1"/>
              <a:t>rhannu</a:t>
            </a:r>
            <a:r>
              <a:rPr lang="en-GB" dirty="0"/>
              <a:t> </a:t>
            </a:r>
            <a:r>
              <a:rPr lang="en-GB" dirty="0" err="1"/>
              <a:t>eu</a:t>
            </a:r>
            <a:r>
              <a:rPr lang="en-GB" dirty="0"/>
              <a:t> </a:t>
            </a:r>
            <a:r>
              <a:rPr lang="en-GB" dirty="0" err="1"/>
              <a:t>pryderon</a:t>
            </a:r>
            <a:r>
              <a:rPr lang="en-GB" dirty="0"/>
              <a:t> </a:t>
            </a:r>
            <a:r>
              <a:rPr lang="en-GB" dirty="0" err="1"/>
              <a:t>yn</a:t>
            </a:r>
            <a:r>
              <a:rPr lang="en-GB" dirty="0"/>
              <a:t> </a:t>
            </a:r>
            <a:r>
              <a:rPr lang="en-GB" dirty="0" err="1"/>
              <a:t>teimlo</a:t>
            </a:r>
            <a:r>
              <a:rPr lang="en-GB" dirty="0"/>
              <a:t> pan for y person </a:t>
            </a:r>
            <a:r>
              <a:rPr lang="en-GB" dirty="0" err="1"/>
              <a:t>sy’n</a:t>
            </a:r>
            <a:r>
              <a:rPr lang="en-GB" dirty="0"/>
              <a:t> </a:t>
            </a:r>
            <a:r>
              <a:rPr lang="en-GB" dirty="0" err="1"/>
              <a:t>gwrando</a:t>
            </a:r>
            <a:r>
              <a:rPr lang="en-GB" dirty="0"/>
              <a:t> </a:t>
            </a:r>
            <a:r>
              <a:rPr lang="en-GB" dirty="0" err="1"/>
              <a:t>yn</a:t>
            </a:r>
            <a:r>
              <a:rPr lang="en-GB" dirty="0"/>
              <a:t> ‘</a:t>
            </a:r>
            <a:r>
              <a:rPr lang="en-GB" dirty="0" err="1"/>
              <a:t>gaeedig</a:t>
            </a:r>
            <a:r>
              <a:rPr lang="en-GB" dirty="0"/>
              <a:t>’, </a:t>
            </a:r>
            <a:r>
              <a:rPr lang="en-GB" dirty="0" err="1"/>
              <a:t>a’r</a:t>
            </a:r>
            <a:r>
              <a:rPr lang="en-GB" dirty="0"/>
              <a:t> </a:t>
            </a:r>
            <a:r>
              <a:rPr lang="en-GB" dirty="0" err="1"/>
              <a:t>gwahaniaeth</a:t>
            </a:r>
            <a:r>
              <a:rPr lang="en-GB" dirty="0"/>
              <a:t> </a:t>
            </a:r>
            <a:r>
              <a:rPr lang="en-GB" dirty="0" err="1"/>
              <a:t>mae’n</a:t>
            </a:r>
            <a:r>
              <a:rPr lang="en-GB" dirty="0"/>
              <a:t> </a:t>
            </a:r>
            <a:r>
              <a:rPr lang="en-GB" dirty="0" err="1"/>
              <a:t>gwneud</a:t>
            </a:r>
            <a:r>
              <a:rPr lang="en-GB" dirty="0"/>
              <a:t> pan </a:t>
            </a:r>
            <a:r>
              <a:rPr lang="en-GB" dirty="0" err="1"/>
              <a:t>fod</a:t>
            </a:r>
            <a:r>
              <a:rPr lang="en-GB" dirty="0"/>
              <a:t> </a:t>
            </a:r>
            <a:r>
              <a:rPr lang="en-GB" dirty="0" err="1"/>
              <a:t>iaith</a:t>
            </a:r>
            <a:r>
              <a:rPr lang="en-GB" dirty="0"/>
              <a:t> y </a:t>
            </a:r>
            <a:r>
              <a:rPr lang="en-GB" dirty="0" err="1"/>
              <a:t>corff</a:t>
            </a:r>
            <a:r>
              <a:rPr lang="en-GB" dirty="0"/>
              <a:t> </a:t>
            </a:r>
            <a:r>
              <a:rPr lang="en-GB" dirty="0" err="1"/>
              <a:t>yn</a:t>
            </a:r>
            <a:r>
              <a:rPr lang="en-GB" dirty="0"/>
              <a:t> ‘</a:t>
            </a:r>
            <a:r>
              <a:rPr lang="en-GB" dirty="0" err="1"/>
              <a:t>agored</a:t>
            </a:r>
            <a:r>
              <a:rPr lang="en-GB" dirty="0"/>
              <a:t>’. </a:t>
            </a:r>
          </a:p>
          <a:p>
            <a:endParaRPr lang="en-GB" dirty="0"/>
          </a:p>
          <a:p>
            <a:r>
              <a:rPr lang="en-GB" dirty="0"/>
              <a:t>****************************************************************************************************************************************************************************</a:t>
            </a:r>
          </a:p>
          <a:p>
            <a:endParaRPr lang="en-GB" dirty="0"/>
          </a:p>
          <a:p>
            <a:r>
              <a:rPr lang="en-GB" dirty="0"/>
              <a:t>If time allows, encourage everyone to have a go using open and closed body language. </a:t>
            </a:r>
          </a:p>
          <a:p>
            <a:endParaRPr lang="en-GB" dirty="0"/>
          </a:p>
          <a:p>
            <a:r>
              <a:rPr lang="en-GB" dirty="0"/>
              <a:t>Ask participants for their views, focus on how the person who is sharing their concerns feels when the listener is ‘closed’ and what difference it makes when the body language is ‘open’. </a:t>
            </a: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12</a:t>
            </a:fld>
            <a:endParaRPr lang="en-US"/>
          </a:p>
        </p:txBody>
      </p:sp>
    </p:spTree>
    <p:extLst>
      <p:ext uri="{BB962C8B-B14F-4D97-AF65-F5344CB8AC3E}">
        <p14:creationId xmlns:p14="http://schemas.microsoft.com/office/powerpoint/2010/main" val="1213273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en-GB" sz="1200" b="1" dirty="0"/>
              <a:t>SCROLL DOWN FOR ENGLISH NOTES</a:t>
            </a:r>
          </a:p>
          <a:p>
            <a:endParaRPr lang="en-GB" dirty="0"/>
          </a:p>
          <a:p>
            <a:r>
              <a:rPr lang="en-GB" dirty="0" err="1"/>
              <a:t>Os</a:t>
            </a:r>
            <a:r>
              <a:rPr lang="en-GB" dirty="0"/>
              <a:t> </a:t>
            </a:r>
            <a:r>
              <a:rPr lang="en-GB" dirty="0" err="1"/>
              <a:t>oes</a:t>
            </a:r>
            <a:r>
              <a:rPr lang="en-GB" dirty="0"/>
              <a:t> </a:t>
            </a:r>
            <a:r>
              <a:rPr lang="en-GB" dirty="0" err="1"/>
              <a:t>amser</a:t>
            </a:r>
            <a:r>
              <a:rPr lang="en-GB" dirty="0"/>
              <a:t>, </a:t>
            </a:r>
            <a:r>
              <a:rPr lang="en-GB" dirty="0" err="1"/>
              <a:t>anogwch</a:t>
            </a:r>
            <a:r>
              <a:rPr lang="en-GB" dirty="0"/>
              <a:t> </a:t>
            </a:r>
            <a:r>
              <a:rPr lang="en-GB" dirty="0" err="1"/>
              <a:t>bawb</a:t>
            </a:r>
            <a:r>
              <a:rPr lang="en-GB" dirty="0"/>
              <a:t> </a:t>
            </a:r>
            <a:r>
              <a:rPr lang="en-GB" dirty="0" err="1"/>
              <a:t>i</a:t>
            </a:r>
            <a:r>
              <a:rPr lang="en-GB" dirty="0"/>
              <a:t> </a:t>
            </a:r>
            <a:r>
              <a:rPr lang="en-GB" dirty="0" err="1"/>
              <a:t>roi</a:t>
            </a:r>
            <a:r>
              <a:rPr lang="en-GB" dirty="0"/>
              <a:t> </a:t>
            </a:r>
            <a:r>
              <a:rPr lang="en-GB" dirty="0" err="1"/>
              <a:t>cynnig</a:t>
            </a:r>
            <a:r>
              <a:rPr lang="en-GB" dirty="0"/>
              <a:t> </a:t>
            </a:r>
            <a:r>
              <a:rPr lang="en-GB" dirty="0" err="1"/>
              <a:t>ar</a:t>
            </a:r>
            <a:r>
              <a:rPr lang="en-GB" dirty="0"/>
              <a:t> </a:t>
            </a:r>
            <a:r>
              <a:rPr lang="en-GB" dirty="0" err="1"/>
              <a:t>ddefnyddio</a:t>
            </a:r>
            <a:r>
              <a:rPr lang="en-GB" dirty="0"/>
              <a:t> </a:t>
            </a:r>
            <a:r>
              <a:rPr lang="en-GB" dirty="0" err="1"/>
              <a:t>iaith</a:t>
            </a:r>
            <a:r>
              <a:rPr lang="en-GB" dirty="0"/>
              <a:t> y corf </a:t>
            </a:r>
            <a:r>
              <a:rPr lang="en-GB" dirty="0" err="1"/>
              <a:t>agored</a:t>
            </a:r>
            <a:r>
              <a:rPr lang="en-GB" dirty="0"/>
              <a:t> a </a:t>
            </a:r>
            <a:r>
              <a:rPr lang="en-GB" dirty="0" err="1"/>
              <a:t>chaeedig</a:t>
            </a:r>
            <a:r>
              <a:rPr lang="en-GB" dirty="0"/>
              <a:t>. </a:t>
            </a:r>
          </a:p>
          <a:p>
            <a:endParaRPr lang="en-GB" dirty="0"/>
          </a:p>
          <a:p>
            <a:r>
              <a:rPr lang="en-GB" dirty="0" err="1"/>
              <a:t>Gofynnwch</a:t>
            </a:r>
            <a:r>
              <a:rPr lang="en-GB" dirty="0"/>
              <a:t> </a:t>
            </a:r>
            <a:r>
              <a:rPr lang="en-GB" dirty="0" err="1"/>
              <a:t>i</a:t>
            </a:r>
            <a:r>
              <a:rPr lang="en-GB" dirty="0"/>
              <a:t> </a:t>
            </a:r>
            <a:r>
              <a:rPr lang="en-GB" dirty="0" err="1"/>
              <a:t>bobl</a:t>
            </a:r>
            <a:r>
              <a:rPr lang="en-GB" dirty="0"/>
              <a:t> </a:t>
            </a:r>
            <a:r>
              <a:rPr lang="en-GB" dirty="0" err="1"/>
              <a:t>i</a:t>
            </a:r>
            <a:r>
              <a:rPr lang="en-GB" dirty="0"/>
              <a:t> </a:t>
            </a:r>
            <a:r>
              <a:rPr lang="en-GB" dirty="0" err="1"/>
              <a:t>rannu</a:t>
            </a:r>
            <a:r>
              <a:rPr lang="en-GB" dirty="0"/>
              <a:t> </a:t>
            </a:r>
            <a:r>
              <a:rPr lang="en-GB" dirty="0" err="1"/>
              <a:t>eu</a:t>
            </a:r>
            <a:r>
              <a:rPr lang="en-GB" dirty="0"/>
              <a:t> barn, </a:t>
            </a:r>
            <a:r>
              <a:rPr lang="en-GB" dirty="0" err="1"/>
              <a:t>i</a:t>
            </a:r>
            <a:r>
              <a:rPr lang="en-GB" dirty="0"/>
              <a:t> </a:t>
            </a:r>
            <a:r>
              <a:rPr lang="en-GB" dirty="0" err="1"/>
              <a:t>ganolbwyntio</a:t>
            </a:r>
            <a:r>
              <a:rPr lang="en-GB" dirty="0"/>
              <a:t> </a:t>
            </a:r>
            <a:r>
              <a:rPr lang="en-GB" dirty="0" err="1"/>
              <a:t>ar</a:t>
            </a:r>
            <a:r>
              <a:rPr lang="en-GB" dirty="0"/>
              <a:t> </a:t>
            </a:r>
            <a:r>
              <a:rPr lang="en-GB" dirty="0" err="1"/>
              <a:t>sut</a:t>
            </a:r>
            <a:r>
              <a:rPr lang="en-GB" dirty="0"/>
              <a:t> </a:t>
            </a:r>
            <a:r>
              <a:rPr lang="en-GB" dirty="0" err="1"/>
              <a:t>mae’r</a:t>
            </a:r>
            <a:r>
              <a:rPr lang="en-GB" dirty="0"/>
              <a:t> person </a:t>
            </a:r>
            <a:r>
              <a:rPr lang="en-GB" dirty="0" err="1"/>
              <a:t>sy’n</a:t>
            </a:r>
            <a:r>
              <a:rPr lang="en-GB" dirty="0"/>
              <a:t> </a:t>
            </a:r>
            <a:r>
              <a:rPr lang="en-GB" dirty="0" err="1"/>
              <a:t>rhannu</a:t>
            </a:r>
            <a:r>
              <a:rPr lang="en-GB" dirty="0"/>
              <a:t> </a:t>
            </a:r>
            <a:r>
              <a:rPr lang="en-GB" dirty="0" err="1"/>
              <a:t>eu</a:t>
            </a:r>
            <a:r>
              <a:rPr lang="en-GB" dirty="0"/>
              <a:t> </a:t>
            </a:r>
            <a:r>
              <a:rPr lang="en-GB" dirty="0" err="1"/>
              <a:t>pryderon</a:t>
            </a:r>
            <a:r>
              <a:rPr lang="en-GB" dirty="0"/>
              <a:t> </a:t>
            </a:r>
            <a:r>
              <a:rPr lang="en-GB" dirty="0" err="1"/>
              <a:t>yn</a:t>
            </a:r>
            <a:r>
              <a:rPr lang="en-GB" dirty="0"/>
              <a:t> </a:t>
            </a:r>
            <a:r>
              <a:rPr lang="en-GB" dirty="0" err="1"/>
              <a:t>teimlo</a:t>
            </a:r>
            <a:r>
              <a:rPr lang="en-GB" dirty="0"/>
              <a:t> pan for y person </a:t>
            </a:r>
            <a:r>
              <a:rPr lang="en-GB" dirty="0" err="1"/>
              <a:t>sy’n</a:t>
            </a:r>
            <a:r>
              <a:rPr lang="en-GB" dirty="0"/>
              <a:t> </a:t>
            </a:r>
            <a:r>
              <a:rPr lang="en-GB" dirty="0" err="1"/>
              <a:t>gwrando</a:t>
            </a:r>
            <a:r>
              <a:rPr lang="en-GB" dirty="0"/>
              <a:t> </a:t>
            </a:r>
            <a:r>
              <a:rPr lang="en-GB" dirty="0" err="1"/>
              <a:t>yn</a:t>
            </a:r>
            <a:r>
              <a:rPr lang="en-GB" dirty="0"/>
              <a:t> ‘</a:t>
            </a:r>
            <a:r>
              <a:rPr lang="en-GB" dirty="0" err="1"/>
              <a:t>gaeedig</a:t>
            </a:r>
            <a:r>
              <a:rPr lang="en-GB" dirty="0"/>
              <a:t>’, </a:t>
            </a:r>
            <a:r>
              <a:rPr lang="en-GB" dirty="0" err="1"/>
              <a:t>a’r</a:t>
            </a:r>
            <a:r>
              <a:rPr lang="en-GB" dirty="0"/>
              <a:t> </a:t>
            </a:r>
            <a:r>
              <a:rPr lang="en-GB" dirty="0" err="1"/>
              <a:t>gwahaniaeth</a:t>
            </a:r>
            <a:r>
              <a:rPr lang="en-GB" dirty="0"/>
              <a:t> </a:t>
            </a:r>
            <a:r>
              <a:rPr lang="en-GB" dirty="0" err="1"/>
              <a:t>mae’n</a:t>
            </a:r>
            <a:r>
              <a:rPr lang="en-GB" dirty="0"/>
              <a:t> </a:t>
            </a:r>
            <a:r>
              <a:rPr lang="en-GB" dirty="0" err="1"/>
              <a:t>gwneud</a:t>
            </a:r>
            <a:r>
              <a:rPr lang="en-GB" dirty="0"/>
              <a:t> pan </a:t>
            </a:r>
            <a:r>
              <a:rPr lang="en-GB" dirty="0" err="1"/>
              <a:t>fod</a:t>
            </a:r>
            <a:r>
              <a:rPr lang="en-GB" dirty="0"/>
              <a:t> </a:t>
            </a:r>
            <a:r>
              <a:rPr lang="en-GB" dirty="0" err="1"/>
              <a:t>iaith</a:t>
            </a:r>
            <a:r>
              <a:rPr lang="en-GB" dirty="0"/>
              <a:t> y </a:t>
            </a:r>
            <a:r>
              <a:rPr lang="en-GB" dirty="0" err="1"/>
              <a:t>corff</a:t>
            </a:r>
            <a:r>
              <a:rPr lang="en-GB" dirty="0"/>
              <a:t> </a:t>
            </a:r>
            <a:r>
              <a:rPr lang="en-GB" dirty="0" err="1"/>
              <a:t>yn</a:t>
            </a:r>
            <a:r>
              <a:rPr lang="en-GB" dirty="0"/>
              <a:t> ‘</a:t>
            </a:r>
            <a:r>
              <a:rPr lang="en-GB" dirty="0" err="1"/>
              <a:t>agored</a:t>
            </a:r>
            <a:r>
              <a:rPr lang="en-GB" dirty="0"/>
              <a:t>’. </a:t>
            </a:r>
          </a:p>
          <a:p>
            <a:endParaRPr lang="en-GB" dirty="0"/>
          </a:p>
          <a:p>
            <a:r>
              <a:rPr lang="en-GB" dirty="0"/>
              <a:t>****************************************************************************************************************************************************************************</a:t>
            </a:r>
          </a:p>
          <a:p>
            <a:endParaRPr lang="en-GB" dirty="0"/>
          </a:p>
          <a:p>
            <a:r>
              <a:rPr lang="en-GB" dirty="0"/>
              <a:t>If time allows, encourage everyone to have a go using open and closed body language. </a:t>
            </a:r>
          </a:p>
          <a:p>
            <a:endParaRPr lang="en-GB" dirty="0"/>
          </a:p>
          <a:p>
            <a:r>
              <a:rPr lang="en-GB" dirty="0"/>
              <a:t>Ask participants for their views, focus on how the person who is sharing their concerns feels when the listener is ‘closed’ and what difference it makes when the body language is ‘open’. </a:t>
            </a:r>
          </a:p>
        </p:txBody>
      </p:sp>
      <p:sp>
        <p:nvSpPr>
          <p:cNvPr id="4" name="Slide Number Placeholder 3"/>
          <p:cNvSpPr>
            <a:spLocks noGrp="1"/>
          </p:cNvSpPr>
          <p:nvPr>
            <p:ph type="sldNum" sz="quarter" idx="10"/>
          </p:nvPr>
        </p:nvSpPr>
        <p:spPr/>
        <p:txBody>
          <a:bodyPr/>
          <a:lstStyle/>
          <a:p>
            <a:pPr>
              <a:defRPr/>
            </a:pPr>
            <a:fld id="{71639E39-D34D-164C-8100-77BC79329E5D}" type="slidenum">
              <a:rPr lang="en-US" smtClean="0"/>
              <a:pPr>
                <a:defRPr/>
              </a:pPr>
              <a:t>13</a:t>
            </a:fld>
            <a:endParaRPr lang="en-US"/>
          </a:p>
        </p:txBody>
      </p:sp>
    </p:spTree>
    <p:extLst>
      <p:ext uri="{BB962C8B-B14F-4D97-AF65-F5344CB8AC3E}">
        <p14:creationId xmlns:p14="http://schemas.microsoft.com/office/powerpoint/2010/main" val="13152016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slideMaster" Target="../slideMasters/slideMaster2.xml"/><Relationship Id="rId4" Type="http://schemas.openxmlformats.org/officeDocument/2006/relationships/image" Target="../media/image5.emf"/></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2.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2.xml"/><Relationship Id="rId4" Type="http://schemas.openxmlformats.org/officeDocument/2006/relationships/image" Target="../media/image1.emf"/></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9.emf"/><Relationship Id="rId1" Type="http://schemas.openxmlformats.org/officeDocument/2006/relationships/slideMaster" Target="../slideMasters/slideMaster2.xml"/><Relationship Id="rId4" Type="http://schemas.openxmlformats.org/officeDocument/2006/relationships/image" Target="../media/image4.emf"/></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Workforce learning &amp; Dev">
    <p:bg>
      <p:bgPr>
        <a:solidFill>
          <a:srgbClr val="16AD85"/>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922547" y="5999825"/>
            <a:ext cx="1496910" cy="640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77872"/>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06953"/>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3915"/>
            <a:ext cx="3759283" cy="1024286"/>
          </a:xfrm>
        </p:spPr>
        <p:txBody>
          <a:bodyPr>
            <a:normAutofit/>
          </a:bodyPr>
          <a:lstStyle>
            <a:lvl1pPr marL="0" indent="0">
              <a:buNone/>
              <a:defRPr sz="2800">
                <a:solidFill>
                  <a:srgbClr val="37394C"/>
                </a:solidFill>
              </a:defRPr>
            </a:lvl1pPr>
          </a:lstStyle>
          <a:p>
            <a:pPr lvl="0"/>
            <a:r>
              <a:rPr lang="en-US" dirty="0"/>
              <a:t>Workforce and learning development </a:t>
            </a:r>
          </a:p>
        </p:txBody>
      </p:sp>
      <p:sp>
        <p:nvSpPr>
          <p:cNvPr id="15" name="Text Placeholder 14"/>
          <p:cNvSpPr>
            <a:spLocks noGrp="1"/>
          </p:cNvSpPr>
          <p:nvPr>
            <p:ph type="body" sz="quarter" idx="14"/>
          </p:nvPr>
        </p:nvSpPr>
        <p:spPr>
          <a:xfrm>
            <a:off x="628486" y="5164834"/>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298378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ndscape image slide">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8" name="Straight Connector 7"/>
          <p:cNvCxnSpPr/>
          <p:nvPr/>
        </p:nvCxnSpPr>
        <p:spPr>
          <a:xfrm>
            <a:off x="0" y="5957888"/>
            <a:ext cx="9144000" cy="0"/>
          </a:xfrm>
          <a:prstGeom prst="line">
            <a:avLst/>
          </a:prstGeom>
          <a:ln w="12700">
            <a:solidFill>
              <a:srgbClr val="F7AB6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9" name="Text Placeholder 38"/>
          <p:cNvSpPr>
            <a:spLocks noGrp="1"/>
          </p:cNvSpPr>
          <p:nvPr>
            <p:ph type="body" sz="quarter" idx="11"/>
          </p:nvPr>
        </p:nvSpPr>
        <p:spPr>
          <a:xfrm>
            <a:off x="4887471" y="441665"/>
            <a:ext cx="3665537" cy="862480"/>
          </a:xfrm>
        </p:spPr>
        <p:txBody>
          <a:bodyPr>
            <a:noAutofit/>
          </a:bodyPr>
          <a:lstStyle>
            <a:lvl1pPr marL="0" indent="0">
              <a:buNone/>
              <a:defRPr sz="2800">
                <a:solidFill>
                  <a:srgbClr val="EB5E57"/>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dirty="0"/>
              <a:t>Click to edit Master text styles</a:t>
            </a:r>
          </a:p>
        </p:txBody>
      </p:sp>
      <p:sp>
        <p:nvSpPr>
          <p:cNvPr id="45" name="Picture Placeholder 44"/>
          <p:cNvSpPr>
            <a:spLocks noGrp="1"/>
          </p:cNvSpPr>
          <p:nvPr>
            <p:ph type="pic" sz="quarter" idx="14"/>
          </p:nvPr>
        </p:nvSpPr>
        <p:spPr>
          <a:xfrm>
            <a:off x="623889" y="1550833"/>
            <a:ext cx="7929119" cy="4025508"/>
          </a:xfrm>
          <a:ln w="120650">
            <a:solidFill>
              <a:srgbClr val="37394C"/>
            </a:solidFill>
            <a:round/>
          </a:ln>
        </p:spPr>
        <p:txBody>
          <a:bodyPr rtlCol="0">
            <a:normAutofit/>
          </a:bodyPr>
          <a:lstStyle/>
          <a:p>
            <a:pPr lvl="0"/>
            <a:r>
              <a:rPr lang="en-US" noProof="0"/>
              <a:t>Click icon to add picture</a:t>
            </a:r>
            <a:endParaRPr lang="en-US" noProof="0" dirty="0"/>
          </a:p>
        </p:txBody>
      </p:sp>
      <p:pic>
        <p:nvPicPr>
          <p:cNvPr id="9"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1088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rgbClr val="37394C"/>
        </a:solidFill>
        <a:effectLst/>
      </p:bgPr>
    </p:bg>
    <p:spTree>
      <p:nvGrpSpPr>
        <p:cNvPr id="1" name=""/>
        <p:cNvGrpSpPr/>
        <p:nvPr/>
      </p:nvGrpSpPr>
      <p:grpSpPr>
        <a:xfrm>
          <a:off x="0" y="0"/>
          <a:ext cx="0" cy="0"/>
          <a:chOff x="0" y="0"/>
          <a:chExt cx="0" cy="0"/>
        </a:xfrm>
      </p:grpSpPr>
      <p:pic>
        <p:nvPicPr>
          <p:cNvPr id="10" name="Picture 5">
            <a:extLst>
              <a:ext uri="{FF2B5EF4-FFF2-40B4-BE49-F238E27FC236}">
                <a16:creationId xmlns:a16="http://schemas.microsoft.com/office/drawing/2014/main" id="{6AA430D6-FA4F-6643-B118-662991B99881}"/>
              </a:ext>
            </a:extLst>
          </p:cNvPr>
          <p:cNvPicPr>
            <a:picLocks noChangeAspect="1"/>
          </p:cNvPicPr>
          <p:nvPr userDrawn="1"/>
        </p:nvPicPr>
        <p:blipFill>
          <a:blip r:embed="rId2"/>
          <a:stretch>
            <a:fillRect/>
          </a:stretch>
        </p:blipFill>
        <p:spPr bwMode="auto">
          <a:xfrm>
            <a:off x="4836014" y="726831"/>
            <a:ext cx="7242298" cy="71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28650" y="6157913"/>
            <a:ext cx="1868488"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lgn="ctr" eaLnBrk="1" hangingPunct="1"/>
            <a:r>
              <a:rPr lang="en-US" altLang="x-none" sz="1100" dirty="0" err="1">
                <a:solidFill>
                  <a:schemeClr val="bg1"/>
                </a:solidFill>
              </a:rPr>
              <a:t>gofalcymdeithasol.cymru</a:t>
            </a:r>
            <a:endParaRPr lang="en-US" altLang="x-none" sz="1100" dirty="0">
              <a:solidFill>
                <a:schemeClr val="bg1"/>
              </a:solidFill>
            </a:endParaRPr>
          </a:p>
          <a:p>
            <a:pPr algn="ctr" eaLnBrk="1" hangingPunct="1"/>
            <a:r>
              <a:rPr lang="en-US" altLang="x-none" sz="1100" dirty="0" err="1">
                <a:solidFill>
                  <a:schemeClr val="bg1"/>
                </a:solidFill>
              </a:rPr>
              <a:t>socialcare.wales</a:t>
            </a:r>
            <a:endParaRPr lang="en-US" altLang="x-none" sz="1100" dirty="0">
              <a:solidFill>
                <a:schemeClr val="bg1"/>
              </a:solidFill>
            </a:endParaRPr>
          </a:p>
        </p:txBody>
      </p:sp>
      <p:sp>
        <p:nvSpPr>
          <p:cNvPr id="5" name="TextBox 7"/>
          <p:cNvSpPr txBox="1">
            <a:spLocks noChangeArrowheads="1"/>
          </p:cNvSpPr>
          <p:nvPr/>
        </p:nvSpPr>
        <p:spPr bwMode="auto">
          <a:xfrm>
            <a:off x="757238" y="24765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endParaRPr lang="x-none" altLang="x-none"/>
          </a:p>
        </p:txBody>
      </p:sp>
      <p:pic>
        <p:nvPicPr>
          <p:cNvPr id="6"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72300" y="5986463"/>
            <a:ext cx="1717675"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9"/>
          <p:cNvSpPr txBox="1">
            <a:spLocks noChangeArrowheads="1"/>
          </p:cNvSpPr>
          <p:nvPr/>
        </p:nvSpPr>
        <p:spPr bwMode="auto">
          <a:xfrm>
            <a:off x="696913" y="2054225"/>
            <a:ext cx="3759200" cy="164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4800" dirty="0" err="1">
                <a:solidFill>
                  <a:srgbClr val="F7AB64"/>
                </a:solidFill>
              </a:rPr>
              <a:t>Diolch</a:t>
            </a:r>
            <a:endParaRPr lang="en-US" altLang="x-none" sz="4800" dirty="0">
              <a:solidFill>
                <a:srgbClr val="F7AB64"/>
              </a:solidFill>
            </a:endParaRPr>
          </a:p>
          <a:p>
            <a:pPr eaLnBrk="1" hangingPunct="1"/>
            <a:r>
              <a:rPr lang="en-US" altLang="x-none" sz="4800" dirty="0">
                <a:solidFill>
                  <a:srgbClr val="F7AB64"/>
                </a:solidFill>
              </a:rPr>
              <a:t>Thank you</a:t>
            </a:r>
          </a:p>
        </p:txBody>
      </p:sp>
      <p:cxnSp>
        <p:nvCxnSpPr>
          <p:cNvPr id="8" name="Straight Connector 7"/>
          <p:cNvCxnSpPr/>
          <p:nvPr/>
        </p:nvCxnSpPr>
        <p:spPr>
          <a:xfrm>
            <a:off x="831850" y="4002088"/>
            <a:ext cx="3170238" cy="0"/>
          </a:xfrm>
          <a:prstGeom prst="line">
            <a:avLst/>
          </a:prstGeom>
          <a:ln w="31750">
            <a:solidFill>
              <a:srgbClr val="F7AB64"/>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31850" y="1754188"/>
            <a:ext cx="3170238" cy="0"/>
          </a:xfrm>
          <a:prstGeom prst="line">
            <a:avLst/>
          </a:prstGeom>
          <a:ln w="31750">
            <a:solidFill>
              <a:srgbClr val="F7AB6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278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A634F050-CADA-4C40-8DC4-FA2BCB9EA614}" type="datetimeFigureOut">
              <a:rPr lang="en-US"/>
              <a:pPr>
                <a:defRPr/>
              </a:pPr>
              <a:t>5/7/2019</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D85A6F1E-FA0D-074E-A111-CB4010084BFD}" type="slidenum">
              <a:rPr lang="en-US"/>
              <a:pPr>
                <a:defRPr/>
              </a:pPr>
              <a:t>‹#›</a:t>
            </a:fld>
            <a:endParaRPr lang="en-US" dirty="0"/>
          </a:p>
        </p:txBody>
      </p:sp>
    </p:spTree>
    <p:extLst>
      <p:ext uri="{BB962C8B-B14F-4D97-AF65-F5344CB8AC3E}">
        <p14:creationId xmlns:p14="http://schemas.microsoft.com/office/powerpoint/2010/main" val="1492140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solidFill>
                  <a:srgbClr val="EB5E57"/>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9A938BC3-ECCE-154A-946A-2066AC66F1F8}" type="datetimeFigureOut">
              <a:rPr lang="en-US"/>
              <a:pPr>
                <a:defRPr/>
              </a:pPr>
              <a:t>5/7/2019</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D97770EF-719A-5D4E-9390-ECD3B273CE68}" type="slidenum">
              <a:rPr lang="en-US"/>
              <a:pPr>
                <a:defRPr/>
              </a:pPr>
              <a:t>‹#›</a:t>
            </a:fld>
            <a:endParaRPr lang="en-US"/>
          </a:p>
        </p:txBody>
      </p:sp>
    </p:spTree>
    <p:extLst>
      <p:ext uri="{BB962C8B-B14F-4D97-AF65-F5344CB8AC3E}">
        <p14:creationId xmlns:p14="http://schemas.microsoft.com/office/powerpoint/2010/main" val="973875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132DF217-E8EC-014C-AF51-267D3BD1B1A8}" type="datetimeFigureOut">
              <a:rPr lang="en-US"/>
              <a:pPr>
                <a:defRPr/>
              </a:pPr>
              <a:t>5/7/2019</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800084F6-EA53-4643-9DBC-C3306A12AB46}" type="slidenum">
              <a:rPr lang="en-US"/>
              <a:pPr>
                <a:defRPr/>
              </a:pPr>
              <a:t>‹#›</a:t>
            </a:fld>
            <a:endParaRPr lang="en-US"/>
          </a:p>
        </p:txBody>
      </p:sp>
    </p:spTree>
    <p:extLst>
      <p:ext uri="{BB962C8B-B14F-4D97-AF65-F5344CB8AC3E}">
        <p14:creationId xmlns:p14="http://schemas.microsoft.com/office/powerpoint/2010/main" val="409963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7F1AAC81-8505-A04E-AABE-085949CF4E39}" type="datetimeFigureOut">
              <a:rPr lang="en-US"/>
              <a:pPr>
                <a:defRPr/>
              </a:pPr>
              <a:t>5/7/2019</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C5C6B7AB-542E-A641-A8D9-0DE6232F6FBC}" type="slidenum">
              <a:rPr lang="en-US"/>
              <a:pPr>
                <a:defRPr/>
              </a:pPr>
              <a:t>‹#›</a:t>
            </a:fld>
            <a:endParaRPr lang="en-US"/>
          </a:p>
        </p:txBody>
      </p:sp>
    </p:spTree>
    <p:extLst>
      <p:ext uri="{BB962C8B-B14F-4D97-AF65-F5344CB8AC3E}">
        <p14:creationId xmlns:p14="http://schemas.microsoft.com/office/powerpoint/2010/main" val="1127576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9BC1135B-B182-A940-9B72-9DCFCE0F1432}" type="datetimeFigureOut">
              <a:rPr lang="en-US"/>
              <a:pPr>
                <a:defRPr/>
              </a:pPr>
              <a:t>5/7/2019</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C5D79289-4032-E045-802A-D09BDE4B3882}" type="slidenum">
              <a:rPr lang="en-US"/>
              <a:pPr>
                <a:defRPr/>
              </a:pPr>
              <a:t>‹#›</a:t>
            </a:fld>
            <a:endParaRPr lang="en-US"/>
          </a:p>
        </p:txBody>
      </p:sp>
    </p:spTree>
    <p:extLst>
      <p:ext uri="{BB962C8B-B14F-4D97-AF65-F5344CB8AC3E}">
        <p14:creationId xmlns:p14="http://schemas.microsoft.com/office/powerpoint/2010/main" val="17796603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 Workforce learning &amp; Dev">
    <p:bg>
      <p:bgPr>
        <a:solidFill>
          <a:srgbClr val="16AD85"/>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922547" y="5999825"/>
            <a:ext cx="1496910" cy="640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77872"/>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06953"/>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3915"/>
            <a:ext cx="3759283" cy="1024286"/>
          </a:xfrm>
        </p:spPr>
        <p:txBody>
          <a:bodyPr>
            <a:normAutofit/>
          </a:bodyPr>
          <a:lstStyle>
            <a:lvl1pPr marL="0" indent="0">
              <a:buNone/>
              <a:defRPr sz="2800">
                <a:solidFill>
                  <a:srgbClr val="37394C"/>
                </a:solidFill>
              </a:defRPr>
            </a:lvl1pPr>
          </a:lstStyle>
          <a:p>
            <a:pPr lvl="0"/>
            <a:r>
              <a:rPr lang="en-US" dirty="0"/>
              <a:t>Workforce and learning development </a:t>
            </a:r>
          </a:p>
        </p:txBody>
      </p:sp>
      <p:sp>
        <p:nvSpPr>
          <p:cNvPr id="15" name="Text Placeholder 14"/>
          <p:cNvSpPr>
            <a:spLocks noGrp="1"/>
          </p:cNvSpPr>
          <p:nvPr>
            <p:ph type="body" sz="quarter" idx="14"/>
          </p:nvPr>
        </p:nvSpPr>
        <p:spPr>
          <a:xfrm>
            <a:off x="628486" y="5164834"/>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15017075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Slide - Research">
    <p:bg>
      <p:bgPr>
        <a:solidFill>
          <a:srgbClr val="257D86"/>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42138" y="5929313"/>
            <a:ext cx="171767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58800" y="280988"/>
            <a:ext cx="335915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831138"/>
            <a:ext cx="3765220" cy="568748"/>
          </a:xfrm>
        </p:spPr>
        <p:txBody>
          <a:bodyPr>
            <a:normAutofit/>
          </a:bodyPr>
          <a:lstStyle>
            <a:lvl1pPr marL="0" indent="0" algn="l">
              <a:buNone/>
              <a:defRPr sz="1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60219"/>
            <a:ext cx="3765220" cy="1024286"/>
          </a:xfrm>
          <a:prstGeom prst="rect">
            <a:avLst/>
          </a:prstGeom>
        </p:spPr>
        <p:txBody>
          <a:bodyPr anchor="t">
            <a:normAutofit/>
          </a:bodyPr>
          <a:lstStyle>
            <a:lvl1pPr>
              <a:defRPr sz="2800" baseline="0">
                <a:solidFill>
                  <a:schemeClr val="bg1"/>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47181"/>
            <a:ext cx="3759283" cy="1024286"/>
          </a:xfrm>
        </p:spPr>
        <p:txBody>
          <a:bodyPr>
            <a:normAutofit/>
          </a:bodyPr>
          <a:lstStyle>
            <a:lvl1pPr marL="0" indent="0">
              <a:buNone/>
              <a:defRPr sz="2800">
                <a:solidFill>
                  <a:schemeClr val="bg1"/>
                </a:solidFill>
              </a:defRPr>
            </a:lvl1pPr>
          </a:lstStyle>
          <a:p>
            <a:pPr lvl="0"/>
            <a:r>
              <a:rPr lang="en-US" dirty="0"/>
              <a:t>Research template</a:t>
            </a:r>
          </a:p>
        </p:txBody>
      </p:sp>
      <p:sp>
        <p:nvSpPr>
          <p:cNvPr id="15" name="Text Placeholder 14"/>
          <p:cNvSpPr>
            <a:spLocks noGrp="1"/>
          </p:cNvSpPr>
          <p:nvPr>
            <p:ph type="body" sz="quarter" idx="14"/>
          </p:nvPr>
        </p:nvSpPr>
        <p:spPr>
          <a:xfrm>
            <a:off x="628486" y="5218100"/>
            <a:ext cx="3759447" cy="569541"/>
          </a:xfrm>
        </p:spPr>
        <p:txBody>
          <a:bodyPr>
            <a:normAutofit/>
          </a:bodyPr>
          <a:lstStyle>
            <a:lvl1pPr marL="0" indent="0">
              <a:buNone/>
              <a:defRPr sz="16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24376089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lide - Workforce regulation">
    <p:bg>
      <p:bgPr>
        <a:solidFill>
          <a:srgbClr val="EB5E57"/>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74138" y="5999450"/>
            <a:ext cx="1665190" cy="712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9899"/>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8980"/>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05942"/>
            <a:ext cx="3759283" cy="1024286"/>
          </a:xfrm>
        </p:spPr>
        <p:txBody>
          <a:bodyPr>
            <a:normAutofit/>
          </a:bodyPr>
          <a:lstStyle>
            <a:lvl1pPr marL="0" indent="0">
              <a:buNone/>
              <a:defRPr sz="2800">
                <a:solidFill>
                  <a:srgbClr val="37394C"/>
                </a:solidFill>
              </a:defRPr>
            </a:lvl1pPr>
          </a:lstStyle>
          <a:p>
            <a:pPr lvl="0"/>
            <a:r>
              <a:rPr lang="en-US" dirty="0"/>
              <a:t>Workforce regulation</a:t>
            </a:r>
          </a:p>
        </p:txBody>
      </p:sp>
      <p:sp>
        <p:nvSpPr>
          <p:cNvPr id="15" name="Text Placeholder 14"/>
          <p:cNvSpPr>
            <a:spLocks noGrp="1"/>
          </p:cNvSpPr>
          <p:nvPr>
            <p:ph type="body" sz="quarter" idx="14"/>
          </p:nvPr>
        </p:nvSpPr>
        <p:spPr>
          <a:xfrm>
            <a:off x="628486" y="5176861"/>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1452804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Research">
    <p:bg>
      <p:bgPr>
        <a:solidFill>
          <a:srgbClr val="257D86"/>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42138" y="5929313"/>
            <a:ext cx="171767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58800" y="280988"/>
            <a:ext cx="335915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831138"/>
            <a:ext cx="3765220" cy="568748"/>
          </a:xfrm>
        </p:spPr>
        <p:txBody>
          <a:bodyPr>
            <a:normAutofit/>
          </a:bodyPr>
          <a:lstStyle>
            <a:lvl1pPr marL="0" indent="0" algn="l">
              <a:buNone/>
              <a:defRPr sz="1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60219"/>
            <a:ext cx="3765220" cy="1024286"/>
          </a:xfrm>
          <a:prstGeom prst="rect">
            <a:avLst/>
          </a:prstGeom>
        </p:spPr>
        <p:txBody>
          <a:bodyPr anchor="t">
            <a:normAutofit/>
          </a:bodyPr>
          <a:lstStyle>
            <a:lvl1pPr>
              <a:defRPr sz="2800" baseline="0">
                <a:solidFill>
                  <a:schemeClr val="bg1"/>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47181"/>
            <a:ext cx="3759283" cy="1024286"/>
          </a:xfrm>
        </p:spPr>
        <p:txBody>
          <a:bodyPr>
            <a:normAutofit/>
          </a:bodyPr>
          <a:lstStyle>
            <a:lvl1pPr marL="0" indent="0">
              <a:buNone/>
              <a:defRPr sz="2800">
                <a:solidFill>
                  <a:schemeClr val="bg1"/>
                </a:solidFill>
              </a:defRPr>
            </a:lvl1pPr>
          </a:lstStyle>
          <a:p>
            <a:pPr lvl="0"/>
            <a:r>
              <a:rPr lang="en-US" dirty="0"/>
              <a:t>Research template</a:t>
            </a:r>
          </a:p>
        </p:txBody>
      </p:sp>
      <p:sp>
        <p:nvSpPr>
          <p:cNvPr id="15" name="Text Placeholder 14"/>
          <p:cNvSpPr>
            <a:spLocks noGrp="1"/>
          </p:cNvSpPr>
          <p:nvPr>
            <p:ph type="body" sz="quarter" idx="14"/>
          </p:nvPr>
        </p:nvSpPr>
        <p:spPr>
          <a:xfrm>
            <a:off x="628486" y="5218100"/>
            <a:ext cx="3759447" cy="569541"/>
          </a:xfrm>
        </p:spPr>
        <p:txBody>
          <a:bodyPr>
            <a:normAutofit/>
          </a:bodyPr>
          <a:lstStyle>
            <a:lvl1pPr marL="0" indent="0">
              <a:buNone/>
              <a:defRPr sz="16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4814196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lide - Service improvement">
    <p:bg>
      <p:bgPr>
        <a:solidFill>
          <a:srgbClr val="F7AB64"/>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43934" y="5986630"/>
            <a:ext cx="1634456" cy="699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2404"/>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1485"/>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8447"/>
            <a:ext cx="3759283" cy="1024286"/>
          </a:xfrm>
        </p:spPr>
        <p:txBody>
          <a:bodyPr>
            <a:normAutofit/>
          </a:bodyPr>
          <a:lstStyle>
            <a:lvl1pPr marL="0" indent="0">
              <a:buNone/>
              <a:defRPr sz="2800">
                <a:solidFill>
                  <a:srgbClr val="37394C"/>
                </a:solidFill>
              </a:defRPr>
            </a:lvl1pPr>
          </a:lstStyle>
          <a:p>
            <a:pPr lvl="0"/>
            <a:r>
              <a:rPr lang="en-US" dirty="0"/>
              <a:t>Service improvement</a:t>
            </a:r>
          </a:p>
        </p:txBody>
      </p:sp>
      <p:sp>
        <p:nvSpPr>
          <p:cNvPr id="15" name="Text Placeholder 14"/>
          <p:cNvSpPr>
            <a:spLocks noGrp="1"/>
          </p:cNvSpPr>
          <p:nvPr>
            <p:ph type="body" sz="quarter" idx="14"/>
          </p:nvPr>
        </p:nvSpPr>
        <p:spPr>
          <a:xfrm>
            <a:off x="628486" y="5169366"/>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5565750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037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4363" y="277813"/>
            <a:ext cx="3303587"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63683"/>
            <a:ext cx="3765220"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628650" y="1492764"/>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628650" y="3879726"/>
            <a:ext cx="3759283"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628486" y="5150645"/>
            <a:ext cx="3759447"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767428" y="5952930"/>
            <a:ext cx="1632050"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14253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lgn="ctr" eaLnBrk="1" hangingPunct="1"/>
            <a:r>
              <a:rPr lang="en-US" altLang="x-none" sz="1100" dirty="0" err="1">
                <a:solidFill>
                  <a:srgbClr val="37394C"/>
                </a:solidFill>
              </a:rPr>
              <a:t>gofalcymdeithasol.cymru</a:t>
            </a:r>
            <a:endParaRPr lang="en-US" altLang="x-none" sz="1100" dirty="0">
              <a:solidFill>
                <a:srgbClr val="37394C"/>
              </a:solidFill>
            </a:endParaRPr>
          </a:p>
          <a:p>
            <a:pPr algn="ctr" eaLnBrk="1" hangingPunct="1"/>
            <a:r>
              <a:rPr lang="en-US" altLang="x-none" sz="1100" dirty="0" err="1">
                <a:solidFill>
                  <a:srgbClr val="37394C"/>
                </a:solidFill>
              </a:rPr>
              <a:t>socialcare.wales</a:t>
            </a:r>
            <a:endParaRPr lang="en-US" altLang="x-none" sz="1100" dirty="0">
              <a:solidFill>
                <a:srgbClr val="37394C"/>
              </a:solidFill>
            </a:endParaRPr>
          </a:p>
        </p:txBody>
      </p:sp>
      <p:cxnSp>
        <p:nvCxnSpPr>
          <p:cNvPr id="9" name="Straight Connector 8"/>
          <p:cNvCxnSpPr/>
          <p:nvPr/>
        </p:nvCxnSpPr>
        <p:spPr>
          <a:xfrm>
            <a:off x="0" y="5957888"/>
            <a:ext cx="9144000" cy="0"/>
          </a:xfrm>
          <a:prstGeom prst="line">
            <a:avLst/>
          </a:prstGeom>
          <a:ln w="12700">
            <a:solidFill>
              <a:srgbClr val="F7AB6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16AD85"/>
                </a:solidFill>
              </a:defRPr>
            </a:lvl1pPr>
          </a:lstStyle>
          <a:p>
            <a:pPr lvl="0"/>
            <a:r>
              <a:rPr lang="en-US"/>
              <a:t>Click to edit Master text styles</a:t>
            </a:r>
          </a:p>
        </p:txBody>
      </p:sp>
      <p:sp>
        <p:nvSpPr>
          <p:cNvPr id="12" name="Text Placeholder 11"/>
          <p:cNvSpPr>
            <a:spLocks noGrp="1"/>
          </p:cNvSpPr>
          <p:nvPr>
            <p:ph type="body" sz="quarter" idx="11"/>
          </p:nvPr>
        </p:nvSpPr>
        <p:spPr>
          <a:xfrm>
            <a:off x="4862513" y="1935163"/>
            <a:ext cx="3690937"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628650" y="1935163"/>
            <a:ext cx="3681413"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2"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27712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bullet slide">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lgn="ctr" eaLnBrk="1" hangingPunct="1"/>
            <a:r>
              <a:rPr lang="en-US" altLang="x-none" sz="1100" dirty="0" err="1">
                <a:solidFill>
                  <a:srgbClr val="37394C"/>
                </a:solidFill>
              </a:rPr>
              <a:t>gofalcymdeithasol.cymru</a:t>
            </a:r>
            <a:endParaRPr lang="en-US" altLang="x-none" sz="1100" dirty="0">
              <a:solidFill>
                <a:srgbClr val="37394C"/>
              </a:solidFill>
            </a:endParaRPr>
          </a:p>
          <a:p>
            <a:pPr algn="ctr" eaLnBrk="1" hangingPunct="1"/>
            <a:r>
              <a:rPr lang="en-US" altLang="x-none" sz="1100" dirty="0" err="1">
                <a:solidFill>
                  <a:srgbClr val="37394C"/>
                </a:solidFill>
              </a:rPr>
              <a:t>socialcare.wales</a:t>
            </a:r>
            <a:endParaRPr lang="en-US" altLang="x-none" sz="1100" dirty="0">
              <a:solidFill>
                <a:srgbClr val="37394C"/>
              </a:solidFill>
            </a:endParaRPr>
          </a:p>
        </p:txBody>
      </p:sp>
      <p:cxnSp>
        <p:nvCxnSpPr>
          <p:cNvPr id="11" name="Straight Connector 10"/>
          <p:cNvCxnSpPr/>
          <p:nvPr/>
        </p:nvCxnSpPr>
        <p:spPr>
          <a:xfrm>
            <a:off x="0" y="5957888"/>
            <a:ext cx="9144000" cy="0"/>
          </a:xfrm>
          <a:prstGeom prst="line">
            <a:avLst/>
          </a:prstGeom>
          <a:ln w="12700">
            <a:solidFill>
              <a:srgbClr val="F7AB6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16AD85"/>
                </a:solidFill>
              </a:defRPr>
            </a:lvl1pPr>
          </a:lstStyle>
          <a:p>
            <a:pPr lvl="0"/>
            <a:r>
              <a:rPr lang="en-US"/>
              <a:t>Click to edit Master text styles</a:t>
            </a:r>
          </a:p>
        </p:txBody>
      </p:sp>
      <p:sp>
        <p:nvSpPr>
          <p:cNvPr id="4" name="Text Placeholder 3"/>
          <p:cNvSpPr>
            <a:spLocks noGrp="1"/>
          </p:cNvSpPr>
          <p:nvPr>
            <p:ph type="body" sz="quarter" idx="11"/>
          </p:nvPr>
        </p:nvSpPr>
        <p:spPr>
          <a:xfrm>
            <a:off x="628650" y="1649413"/>
            <a:ext cx="3681413"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2"/>
          </p:nvPr>
        </p:nvSpPr>
        <p:spPr>
          <a:xfrm>
            <a:off x="4862513" y="1649413"/>
            <a:ext cx="3690495"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65866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 and image slide">
    <p:spTree>
      <p:nvGrpSpPr>
        <p:cNvPr id="1" name=""/>
        <p:cNvGrpSpPr/>
        <p:nvPr/>
      </p:nvGrpSpPr>
      <p:grpSpPr>
        <a:xfrm>
          <a:off x="0" y="0"/>
          <a:ext cx="0" cy="0"/>
          <a:chOff x="0" y="0"/>
          <a:chExt cx="0" cy="0"/>
        </a:xfrm>
      </p:grpSpPr>
      <p:pic>
        <p:nvPicPr>
          <p:cNvPr id="10"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lgn="ctr" eaLnBrk="1" hangingPunct="1"/>
            <a:r>
              <a:rPr lang="en-US" altLang="x-none" sz="1100" dirty="0" err="1">
                <a:solidFill>
                  <a:srgbClr val="37394C"/>
                </a:solidFill>
              </a:rPr>
              <a:t>gofalcymdeithasol.cymru</a:t>
            </a:r>
            <a:endParaRPr lang="en-US" altLang="x-none" sz="1100" dirty="0">
              <a:solidFill>
                <a:srgbClr val="37394C"/>
              </a:solidFill>
            </a:endParaRPr>
          </a:p>
          <a:p>
            <a:pPr algn="ctr" eaLnBrk="1" hangingPunct="1"/>
            <a:r>
              <a:rPr lang="en-US" altLang="x-none" sz="1100" dirty="0" err="1">
                <a:solidFill>
                  <a:srgbClr val="37394C"/>
                </a:solidFill>
              </a:rPr>
              <a:t>socialcare.wales</a:t>
            </a:r>
            <a:endParaRPr lang="en-US" altLang="x-none" sz="1100" dirty="0">
              <a:solidFill>
                <a:srgbClr val="37394C"/>
              </a:solidFill>
            </a:endParaRPr>
          </a:p>
        </p:txBody>
      </p:sp>
      <p:cxnSp>
        <p:nvCxnSpPr>
          <p:cNvPr id="13" name="Straight Connector 12"/>
          <p:cNvCxnSpPr/>
          <p:nvPr/>
        </p:nvCxnSpPr>
        <p:spPr>
          <a:xfrm>
            <a:off x="0" y="5957888"/>
            <a:ext cx="9144000" cy="0"/>
          </a:xfrm>
          <a:prstGeom prst="line">
            <a:avLst/>
          </a:prstGeom>
          <a:ln w="12700">
            <a:solidFill>
              <a:srgbClr val="F7AB6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16AD85"/>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16AD85"/>
              </a:buClr>
              <a:defRPr sz="1600">
                <a:solidFill>
                  <a:srgbClr val="37394C"/>
                </a:solidFill>
              </a:defRPr>
            </a:lvl1pPr>
            <a:lvl2pPr>
              <a:defRPr sz="1600"/>
            </a:lvl2pPr>
            <a:lvl3pPr>
              <a:defRPr sz="1600"/>
            </a:lvl3pPr>
            <a:lvl4pPr>
              <a:defRPr sz="1600"/>
            </a:lvl4pPr>
            <a:lvl5pPr>
              <a:defRPr sz="1600"/>
            </a:lvl5pPr>
          </a:lstStyle>
          <a:p>
            <a:pPr lvl="0"/>
            <a:r>
              <a:rPr lang="en-US"/>
              <a:t>Click to edit Master text styles</a:t>
            </a:r>
          </a:p>
        </p:txBody>
      </p:sp>
      <p:sp>
        <p:nvSpPr>
          <p:cNvPr id="45" name="Picture Placeholder 44"/>
          <p:cNvSpPr>
            <a:spLocks noGrp="1"/>
          </p:cNvSpPr>
          <p:nvPr>
            <p:ph type="pic" sz="quarter" idx="14"/>
          </p:nvPr>
        </p:nvSpPr>
        <p:spPr>
          <a:xfrm>
            <a:off x="4579833" y="464695"/>
            <a:ext cx="4167187" cy="5111646"/>
          </a:xfrm>
          <a:ln w="120650">
            <a:solidFill>
              <a:srgbClr val="37394C"/>
            </a:solidFill>
            <a:round/>
          </a:ln>
        </p:spPr>
        <p:txBody>
          <a:bodyPr rtlCol="0">
            <a:normAutofit/>
          </a:bodyPr>
          <a:lstStyle/>
          <a:p>
            <a:pPr lvl="0"/>
            <a:r>
              <a:rPr lang="en-US" noProof="0"/>
              <a:t>Click icon to add picture</a:t>
            </a:r>
            <a:endParaRPr lang="en-US" noProof="0" dirty="0"/>
          </a:p>
        </p:txBody>
      </p:sp>
      <p:pic>
        <p:nvPicPr>
          <p:cNvPr id="1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3199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Mutiple image and text slide">
    <p:spTree>
      <p:nvGrpSpPr>
        <p:cNvPr id="1" name=""/>
        <p:cNvGrpSpPr/>
        <p:nvPr/>
      </p:nvGrpSpPr>
      <p:grpSpPr>
        <a:xfrm>
          <a:off x="0" y="0"/>
          <a:ext cx="0" cy="0"/>
          <a:chOff x="0" y="0"/>
          <a:chExt cx="0" cy="0"/>
        </a:xfrm>
      </p:grpSpPr>
      <p:pic>
        <p:nvPicPr>
          <p:cNvPr id="15"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lgn="ctr" eaLnBrk="1" hangingPunct="1"/>
            <a:r>
              <a:rPr lang="en-US" altLang="x-none" sz="1100" dirty="0" err="1">
                <a:solidFill>
                  <a:srgbClr val="37394C"/>
                </a:solidFill>
              </a:rPr>
              <a:t>gofalcymdeithasol.cymru</a:t>
            </a:r>
            <a:endParaRPr lang="en-US" altLang="x-none" sz="1100" dirty="0">
              <a:solidFill>
                <a:srgbClr val="37394C"/>
              </a:solidFill>
            </a:endParaRPr>
          </a:p>
          <a:p>
            <a:pPr algn="ctr" eaLnBrk="1" hangingPunct="1"/>
            <a:r>
              <a:rPr lang="en-US" altLang="x-none" sz="1100" dirty="0" err="1">
                <a:solidFill>
                  <a:srgbClr val="37394C"/>
                </a:solidFill>
              </a:rPr>
              <a:t>socialcare.wales</a:t>
            </a:r>
            <a:endParaRPr lang="en-US" altLang="x-none" sz="1100" dirty="0">
              <a:solidFill>
                <a:srgbClr val="37394C"/>
              </a:solidFill>
            </a:endParaRPr>
          </a:p>
        </p:txBody>
      </p:sp>
      <p:cxnSp>
        <p:nvCxnSpPr>
          <p:cNvPr id="17" name="Straight Connector 16"/>
          <p:cNvCxnSpPr/>
          <p:nvPr/>
        </p:nvCxnSpPr>
        <p:spPr>
          <a:xfrm>
            <a:off x="0" y="5957888"/>
            <a:ext cx="9144000" cy="0"/>
          </a:xfrm>
          <a:prstGeom prst="line">
            <a:avLst/>
          </a:prstGeom>
          <a:ln w="12700">
            <a:solidFill>
              <a:srgbClr val="F7AB6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16AD85"/>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16AD85"/>
              </a:buClr>
              <a:defRPr sz="1600">
                <a:solidFill>
                  <a:srgbClr val="37394C"/>
                </a:solidFill>
              </a:defRPr>
            </a:lvl1pPr>
            <a:lvl2pPr>
              <a:defRPr sz="1600"/>
            </a:lvl2pPr>
            <a:lvl3pPr>
              <a:defRPr sz="1600"/>
            </a:lvl3pPr>
            <a:lvl4pPr>
              <a:defRPr sz="1600"/>
            </a:lvl4pPr>
            <a:lvl5pPr>
              <a:defRPr sz="1600"/>
            </a:lvl5pPr>
          </a:lstStyle>
          <a:p>
            <a:pPr lvl="0"/>
            <a:r>
              <a:rPr lang="en-US"/>
              <a:t>Click to edit Master text styles</a:t>
            </a:r>
          </a:p>
        </p:txBody>
      </p:sp>
      <p:sp>
        <p:nvSpPr>
          <p:cNvPr id="45" name="Picture Placeholder 44"/>
          <p:cNvSpPr>
            <a:spLocks noGrp="1"/>
          </p:cNvSpPr>
          <p:nvPr>
            <p:ph type="pic" sz="quarter" idx="14"/>
          </p:nvPr>
        </p:nvSpPr>
        <p:spPr>
          <a:xfrm>
            <a:off x="4579834"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3" name="Picture Placeholder 44"/>
          <p:cNvSpPr>
            <a:spLocks noGrp="1"/>
          </p:cNvSpPr>
          <p:nvPr>
            <p:ph type="pic" sz="quarter" idx="15"/>
          </p:nvPr>
        </p:nvSpPr>
        <p:spPr>
          <a:xfrm>
            <a:off x="6850845"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4" name="Picture Placeholder 44"/>
          <p:cNvSpPr>
            <a:spLocks noGrp="1"/>
          </p:cNvSpPr>
          <p:nvPr>
            <p:ph type="pic" sz="quarter" idx="16"/>
          </p:nvPr>
        </p:nvSpPr>
        <p:spPr>
          <a:xfrm>
            <a:off x="4579833" y="2599184"/>
            <a:ext cx="4264365" cy="3055498"/>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pic>
        <p:nvPicPr>
          <p:cNvPr id="18"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74344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Landscape image slide">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lgn="ctr" eaLnBrk="1" hangingPunct="1"/>
            <a:r>
              <a:rPr lang="en-US" altLang="x-none" sz="1100" dirty="0" err="1">
                <a:solidFill>
                  <a:srgbClr val="37394C"/>
                </a:solidFill>
              </a:rPr>
              <a:t>gofalcymdeithasol.cymru</a:t>
            </a:r>
            <a:endParaRPr lang="en-US" altLang="x-none" sz="1100" dirty="0">
              <a:solidFill>
                <a:srgbClr val="37394C"/>
              </a:solidFill>
            </a:endParaRPr>
          </a:p>
          <a:p>
            <a:pPr algn="ctr" eaLnBrk="1" hangingPunct="1"/>
            <a:r>
              <a:rPr lang="en-US" altLang="x-none" sz="1100" dirty="0" err="1">
                <a:solidFill>
                  <a:srgbClr val="37394C"/>
                </a:solidFill>
              </a:rPr>
              <a:t>socialcare.wales</a:t>
            </a:r>
            <a:endParaRPr lang="en-US" altLang="x-none" sz="1100" dirty="0">
              <a:solidFill>
                <a:srgbClr val="37394C"/>
              </a:solidFill>
            </a:endParaRPr>
          </a:p>
        </p:txBody>
      </p:sp>
      <p:cxnSp>
        <p:nvCxnSpPr>
          <p:cNvPr id="8" name="Straight Connector 7"/>
          <p:cNvCxnSpPr/>
          <p:nvPr/>
        </p:nvCxnSpPr>
        <p:spPr>
          <a:xfrm>
            <a:off x="0" y="5957888"/>
            <a:ext cx="9144000" cy="0"/>
          </a:xfrm>
          <a:prstGeom prst="line">
            <a:avLst/>
          </a:prstGeom>
          <a:ln w="12700">
            <a:solidFill>
              <a:srgbClr val="F7AB6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9" name="Text Placeholder 38"/>
          <p:cNvSpPr>
            <a:spLocks noGrp="1"/>
          </p:cNvSpPr>
          <p:nvPr>
            <p:ph type="body" sz="quarter" idx="11"/>
          </p:nvPr>
        </p:nvSpPr>
        <p:spPr>
          <a:xfrm>
            <a:off x="4887471" y="441665"/>
            <a:ext cx="3665537" cy="862480"/>
          </a:xfrm>
        </p:spPr>
        <p:txBody>
          <a:bodyPr>
            <a:noAutofit/>
          </a:bodyPr>
          <a:lstStyle>
            <a:lvl1pPr marL="0" indent="0">
              <a:buNone/>
              <a:defRPr sz="2800">
                <a:solidFill>
                  <a:srgbClr val="EB5E57"/>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dirty="0"/>
              <a:t>Click to edit Master text styles</a:t>
            </a:r>
          </a:p>
        </p:txBody>
      </p:sp>
      <p:sp>
        <p:nvSpPr>
          <p:cNvPr id="45" name="Picture Placeholder 44"/>
          <p:cNvSpPr>
            <a:spLocks noGrp="1"/>
          </p:cNvSpPr>
          <p:nvPr>
            <p:ph type="pic" sz="quarter" idx="14"/>
          </p:nvPr>
        </p:nvSpPr>
        <p:spPr>
          <a:xfrm>
            <a:off x="623889" y="1550833"/>
            <a:ext cx="7929119" cy="4025508"/>
          </a:xfrm>
          <a:ln w="120650">
            <a:solidFill>
              <a:srgbClr val="37394C"/>
            </a:solidFill>
            <a:round/>
          </a:ln>
        </p:spPr>
        <p:txBody>
          <a:bodyPr rtlCol="0">
            <a:normAutofit/>
          </a:bodyPr>
          <a:lstStyle/>
          <a:p>
            <a:pPr lvl="0"/>
            <a:r>
              <a:rPr lang="en-US" noProof="0"/>
              <a:t>Click icon to add picture</a:t>
            </a:r>
            <a:endParaRPr lang="en-US" noProof="0" dirty="0"/>
          </a:p>
        </p:txBody>
      </p:sp>
      <p:pic>
        <p:nvPicPr>
          <p:cNvPr id="9"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798174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rgbClr val="37394C"/>
        </a:solidFill>
        <a:effectLst/>
      </p:bgPr>
    </p:bg>
    <p:spTree>
      <p:nvGrpSpPr>
        <p:cNvPr id="1" name=""/>
        <p:cNvGrpSpPr/>
        <p:nvPr/>
      </p:nvGrpSpPr>
      <p:grpSpPr>
        <a:xfrm>
          <a:off x="0" y="0"/>
          <a:ext cx="0" cy="0"/>
          <a:chOff x="0" y="0"/>
          <a:chExt cx="0" cy="0"/>
        </a:xfrm>
      </p:grpSpPr>
      <p:pic>
        <p:nvPicPr>
          <p:cNvPr id="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650" y="6157913"/>
            <a:ext cx="1868488"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656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lgn="ctr" eaLnBrk="1" hangingPunct="1"/>
            <a:r>
              <a:rPr lang="en-US" altLang="x-none" sz="1100" dirty="0" err="1">
                <a:solidFill>
                  <a:prstClr val="white"/>
                </a:solidFill>
              </a:rPr>
              <a:t>gofalcymdeithasol.cymru</a:t>
            </a:r>
            <a:endParaRPr lang="en-US" altLang="x-none" sz="1100" dirty="0">
              <a:solidFill>
                <a:prstClr val="white"/>
              </a:solidFill>
            </a:endParaRPr>
          </a:p>
          <a:p>
            <a:pPr algn="ctr" eaLnBrk="1" hangingPunct="1"/>
            <a:r>
              <a:rPr lang="en-US" altLang="x-none" sz="1100" dirty="0" err="1">
                <a:solidFill>
                  <a:prstClr val="white"/>
                </a:solidFill>
              </a:rPr>
              <a:t>socialcare.wales</a:t>
            </a:r>
            <a:endParaRPr lang="en-US" altLang="x-none" sz="1100" dirty="0">
              <a:solidFill>
                <a:prstClr val="white"/>
              </a:solidFill>
            </a:endParaRPr>
          </a:p>
        </p:txBody>
      </p:sp>
      <p:sp>
        <p:nvSpPr>
          <p:cNvPr id="5" name="TextBox 7"/>
          <p:cNvSpPr txBox="1">
            <a:spLocks noChangeArrowheads="1"/>
          </p:cNvSpPr>
          <p:nvPr/>
        </p:nvSpPr>
        <p:spPr bwMode="auto">
          <a:xfrm>
            <a:off x="757238" y="24765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endParaRPr lang="x-none" altLang="x-none">
              <a:solidFill>
                <a:prstClr val="black"/>
              </a:solidFill>
            </a:endParaRPr>
          </a:p>
        </p:txBody>
      </p:sp>
      <p:pic>
        <p:nvPicPr>
          <p:cNvPr id="6"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72300" y="5986463"/>
            <a:ext cx="1717675"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9"/>
          <p:cNvSpPr txBox="1">
            <a:spLocks noChangeArrowheads="1"/>
          </p:cNvSpPr>
          <p:nvPr/>
        </p:nvSpPr>
        <p:spPr bwMode="auto">
          <a:xfrm>
            <a:off x="696913" y="2054225"/>
            <a:ext cx="3759200" cy="164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4800">
                <a:solidFill>
                  <a:srgbClr val="16AD85"/>
                </a:solidFill>
              </a:rPr>
              <a:t>Diolch</a:t>
            </a:r>
          </a:p>
          <a:p>
            <a:pPr eaLnBrk="1" hangingPunct="1"/>
            <a:r>
              <a:rPr lang="en-US" altLang="x-none" sz="4800">
                <a:solidFill>
                  <a:srgbClr val="16AD85"/>
                </a:solidFill>
              </a:rPr>
              <a:t>Thank you</a:t>
            </a:r>
          </a:p>
        </p:txBody>
      </p:sp>
      <p:cxnSp>
        <p:nvCxnSpPr>
          <p:cNvPr id="8" name="Straight Connector 7"/>
          <p:cNvCxnSpPr/>
          <p:nvPr/>
        </p:nvCxnSpPr>
        <p:spPr>
          <a:xfrm>
            <a:off x="831850" y="4002088"/>
            <a:ext cx="3170238" cy="0"/>
          </a:xfrm>
          <a:prstGeom prst="line">
            <a:avLst/>
          </a:prstGeom>
          <a:ln w="31750">
            <a:solidFill>
              <a:srgbClr val="16AD8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31850" y="1754188"/>
            <a:ext cx="3170238" cy="0"/>
          </a:xfrm>
          <a:prstGeom prst="line">
            <a:avLst/>
          </a:prstGeom>
          <a:ln w="31750">
            <a:solidFill>
              <a:srgbClr val="16AD8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13301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A634F050-CADA-4C40-8DC4-FA2BCB9EA614}" type="datetimeFigureOut">
              <a:rPr lang="en-US">
                <a:solidFill>
                  <a:prstClr val="black"/>
                </a:solidFill>
              </a:rPr>
              <a:pPr>
                <a:defRPr/>
              </a:pPr>
              <a:t>5/7/2019</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D85A6F1E-FA0D-074E-A111-CB4010084BFD}" type="slidenum">
              <a:rPr lang="en-US">
                <a:solidFill>
                  <a:prstClr val="black"/>
                </a:solidFill>
              </a:rPr>
              <a:pPr>
                <a:defRPr/>
              </a:pPr>
              <a:t>‹#›</a:t>
            </a:fld>
            <a:endParaRPr lang="en-US" dirty="0">
              <a:solidFill>
                <a:prstClr val="black"/>
              </a:solidFill>
            </a:endParaRPr>
          </a:p>
        </p:txBody>
      </p:sp>
    </p:spTree>
    <p:extLst>
      <p:ext uri="{BB962C8B-B14F-4D97-AF65-F5344CB8AC3E}">
        <p14:creationId xmlns:p14="http://schemas.microsoft.com/office/powerpoint/2010/main" val="2229610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solidFill>
                  <a:srgbClr val="EB5E57"/>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9A938BC3-ECCE-154A-946A-2066AC66F1F8}" type="datetimeFigureOut">
              <a:rPr lang="en-US">
                <a:solidFill>
                  <a:prstClr val="black"/>
                </a:solidFill>
              </a:rPr>
              <a:pPr>
                <a:defRPr/>
              </a:pPr>
              <a:t>5/7/2019</a:t>
            </a:fld>
            <a:endParaRPr lang="en-US">
              <a:solidFill>
                <a:prstClr val="black"/>
              </a:solidFill>
            </a:endParaRPr>
          </a:p>
        </p:txBody>
      </p:sp>
      <p:sp>
        <p:nvSpPr>
          <p:cNvPr id="8" name="Footer Placeholder 7"/>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D97770EF-719A-5D4E-9390-ECD3B273CE6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243124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Workforce regulation">
    <p:bg>
      <p:bgPr>
        <a:solidFill>
          <a:srgbClr val="EB5E57"/>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74138" y="5999450"/>
            <a:ext cx="1665190" cy="712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9899"/>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8980"/>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05942"/>
            <a:ext cx="3759283" cy="1024286"/>
          </a:xfrm>
        </p:spPr>
        <p:txBody>
          <a:bodyPr>
            <a:normAutofit/>
          </a:bodyPr>
          <a:lstStyle>
            <a:lvl1pPr marL="0" indent="0">
              <a:buNone/>
              <a:defRPr sz="2800">
                <a:solidFill>
                  <a:srgbClr val="37394C"/>
                </a:solidFill>
              </a:defRPr>
            </a:lvl1pPr>
          </a:lstStyle>
          <a:p>
            <a:pPr lvl="0"/>
            <a:r>
              <a:rPr lang="en-US" dirty="0"/>
              <a:t>Workforce regulation</a:t>
            </a:r>
          </a:p>
        </p:txBody>
      </p:sp>
      <p:sp>
        <p:nvSpPr>
          <p:cNvPr id="15" name="Text Placeholder 14"/>
          <p:cNvSpPr>
            <a:spLocks noGrp="1"/>
          </p:cNvSpPr>
          <p:nvPr>
            <p:ph type="body" sz="quarter" idx="14"/>
          </p:nvPr>
        </p:nvSpPr>
        <p:spPr>
          <a:xfrm>
            <a:off x="628486" y="5176861"/>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16484197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132DF217-E8EC-014C-AF51-267D3BD1B1A8}" type="datetimeFigureOut">
              <a:rPr lang="en-US">
                <a:solidFill>
                  <a:prstClr val="black"/>
                </a:solidFill>
              </a:rPr>
              <a:pPr>
                <a:defRPr/>
              </a:pPr>
              <a:t>5/7/2019</a:t>
            </a:fld>
            <a:endParaRPr lang="en-US">
              <a:solidFill>
                <a:prstClr val="black"/>
              </a:solidFill>
            </a:endParaRPr>
          </a:p>
        </p:txBody>
      </p:sp>
      <p:sp>
        <p:nvSpPr>
          <p:cNvPr id="4" name="Footer Placeholder 3"/>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800084F6-EA53-4643-9DBC-C3306A12AB46}"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0693578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7F1AAC81-8505-A04E-AABE-085949CF4E39}" type="datetimeFigureOut">
              <a:rPr lang="en-US">
                <a:solidFill>
                  <a:prstClr val="black"/>
                </a:solidFill>
              </a:rPr>
              <a:pPr>
                <a:defRPr/>
              </a:pPr>
              <a:t>5/7/2019</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C5C6B7AB-542E-A641-A8D9-0DE6232F6FBC}"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07940381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9BC1135B-B182-A940-9B72-9DCFCE0F1432}" type="datetimeFigureOut">
              <a:rPr lang="en-US">
                <a:solidFill>
                  <a:prstClr val="black"/>
                </a:solidFill>
              </a:rPr>
              <a:pPr>
                <a:defRPr/>
              </a:pPr>
              <a:t>5/7/2019</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C5D79289-4032-E045-802A-D09BDE4B3882}"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964755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 Service improvement">
    <p:bg>
      <p:bgPr>
        <a:solidFill>
          <a:srgbClr val="F7AB64"/>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43934" y="5986630"/>
            <a:ext cx="1634456" cy="699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2404"/>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1485"/>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8447"/>
            <a:ext cx="3759283" cy="1024286"/>
          </a:xfrm>
        </p:spPr>
        <p:txBody>
          <a:bodyPr>
            <a:normAutofit/>
          </a:bodyPr>
          <a:lstStyle>
            <a:lvl1pPr marL="0" indent="0">
              <a:buNone/>
              <a:defRPr sz="2800">
                <a:solidFill>
                  <a:srgbClr val="37394C"/>
                </a:solidFill>
              </a:defRPr>
            </a:lvl1pPr>
          </a:lstStyle>
          <a:p>
            <a:pPr lvl="0"/>
            <a:r>
              <a:rPr lang="en-US" dirty="0"/>
              <a:t>Service improvement</a:t>
            </a:r>
          </a:p>
        </p:txBody>
      </p:sp>
      <p:sp>
        <p:nvSpPr>
          <p:cNvPr id="15" name="Text Placeholder 14"/>
          <p:cNvSpPr>
            <a:spLocks noGrp="1"/>
          </p:cNvSpPr>
          <p:nvPr>
            <p:ph type="body" sz="quarter" idx="14"/>
          </p:nvPr>
        </p:nvSpPr>
        <p:spPr>
          <a:xfrm>
            <a:off x="628486" y="5169366"/>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304931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037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4363" y="277813"/>
            <a:ext cx="3303587"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63683"/>
            <a:ext cx="3765220"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628650" y="1492764"/>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628650" y="3879726"/>
            <a:ext cx="3759283"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628486" y="5150645"/>
            <a:ext cx="3759447"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767428" y="5952930"/>
            <a:ext cx="1632050"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9402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lgn="ctr" eaLnBrk="1" hangingPunct="1"/>
            <a:r>
              <a:rPr lang="en-US" altLang="x-none" sz="1100" dirty="0" err="1">
                <a:solidFill>
                  <a:srgbClr val="37394C"/>
                </a:solidFill>
              </a:rPr>
              <a:t>gofalcymdeithasol.cymru</a:t>
            </a:r>
            <a:endParaRPr lang="en-US" altLang="x-none" sz="1100" dirty="0">
              <a:solidFill>
                <a:srgbClr val="37394C"/>
              </a:solidFill>
            </a:endParaRPr>
          </a:p>
          <a:p>
            <a:pPr algn="ctr" eaLnBrk="1" hangingPunct="1"/>
            <a:r>
              <a:rPr lang="en-US" altLang="x-none" sz="1100" dirty="0" err="1">
                <a:solidFill>
                  <a:srgbClr val="37394C"/>
                </a:solidFill>
              </a:rPr>
              <a:t>socialcare.wales</a:t>
            </a:r>
            <a:endParaRPr lang="en-US" altLang="x-none" sz="1100" dirty="0">
              <a:solidFill>
                <a:srgbClr val="37394C"/>
              </a:solidFill>
            </a:endParaRPr>
          </a:p>
        </p:txBody>
      </p:sp>
      <p:cxnSp>
        <p:nvCxnSpPr>
          <p:cNvPr id="9" name="Straight Connector 8"/>
          <p:cNvCxnSpPr/>
          <p:nvPr/>
        </p:nvCxnSpPr>
        <p:spPr>
          <a:xfrm>
            <a:off x="0" y="5957888"/>
            <a:ext cx="9144000" cy="0"/>
          </a:xfrm>
          <a:prstGeom prst="line">
            <a:avLst/>
          </a:prstGeom>
          <a:ln w="12700">
            <a:solidFill>
              <a:srgbClr val="F7AB6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16AD85"/>
                </a:solidFill>
              </a:defRPr>
            </a:lvl1pPr>
          </a:lstStyle>
          <a:p>
            <a:pPr lvl="0"/>
            <a:r>
              <a:rPr lang="en-US"/>
              <a:t>Click to edit Master text styles</a:t>
            </a:r>
          </a:p>
        </p:txBody>
      </p:sp>
      <p:sp>
        <p:nvSpPr>
          <p:cNvPr id="12" name="Text Placeholder 11"/>
          <p:cNvSpPr>
            <a:spLocks noGrp="1"/>
          </p:cNvSpPr>
          <p:nvPr>
            <p:ph type="body" sz="quarter" idx="11"/>
          </p:nvPr>
        </p:nvSpPr>
        <p:spPr>
          <a:xfrm>
            <a:off x="4862513" y="1935163"/>
            <a:ext cx="3690937"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628650" y="1935163"/>
            <a:ext cx="3681413"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2"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3215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bullet slide">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lgn="ctr" eaLnBrk="1" hangingPunct="1"/>
            <a:r>
              <a:rPr lang="en-US" altLang="x-none" sz="1100" dirty="0" err="1">
                <a:solidFill>
                  <a:srgbClr val="37394C"/>
                </a:solidFill>
              </a:rPr>
              <a:t>gofalcymdeithasol.cymru</a:t>
            </a:r>
            <a:endParaRPr lang="en-US" altLang="x-none" sz="1100" dirty="0">
              <a:solidFill>
                <a:srgbClr val="37394C"/>
              </a:solidFill>
            </a:endParaRPr>
          </a:p>
          <a:p>
            <a:pPr algn="ctr" eaLnBrk="1" hangingPunct="1"/>
            <a:r>
              <a:rPr lang="en-US" altLang="x-none" sz="1100" dirty="0" err="1">
                <a:solidFill>
                  <a:srgbClr val="37394C"/>
                </a:solidFill>
              </a:rPr>
              <a:t>socialcare.wales</a:t>
            </a:r>
            <a:endParaRPr lang="en-US" altLang="x-none" sz="1100" dirty="0">
              <a:solidFill>
                <a:srgbClr val="37394C"/>
              </a:solidFill>
            </a:endParaRPr>
          </a:p>
        </p:txBody>
      </p:sp>
      <p:cxnSp>
        <p:nvCxnSpPr>
          <p:cNvPr id="11" name="Straight Connector 10"/>
          <p:cNvCxnSpPr/>
          <p:nvPr/>
        </p:nvCxnSpPr>
        <p:spPr>
          <a:xfrm>
            <a:off x="0" y="5957888"/>
            <a:ext cx="9144000" cy="0"/>
          </a:xfrm>
          <a:prstGeom prst="line">
            <a:avLst/>
          </a:prstGeom>
          <a:ln w="12700">
            <a:solidFill>
              <a:srgbClr val="F7AB6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16AD85"/>
                </a:solidFill>
              </a:defRPr>
            </a:lvl1pPr>
          </a:lstStyle>
          <a:p>
            <a:pPr lvl="0"/>
            <a:r>
              <a:rPr lang="en-US"/>
              <a:t>Click to edit Master text styles</a:t>
            </a:r>
          </a:p>
        </p:txBody>
      </p:sp>
      <p:sp>
        <p:nvSpPr>
          <p:cNvPr id="4" name="Text Placeholder 3"/>
          <p:cNvSpPr>
            <a:spLocks noGrp="1"/>
          </p:cNvSpPr>
          <p:nvPr>
            <p:ph type="body" sz="quarter" idx="11"/>
          </p:nvPr>
        </p:nvSpPr>
        <p:spPr>
          <a:xfrm>
            <a:off x="628650" y="1649413"/>
            <a:ext cx="3681413"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2"/>
          </p:nvPr>
        </p:nvSpPr>
        <p:spPr>
          <a:xfrm>
            <a:off x="4862513" y="1649413"/>
            <a:ext cx="3690495"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673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nd image slide">
    <p:spTree>
      <p:nvGrpSpPr>
        <p:cNvPr id="1" name=""/>
        <p:cNvGrpSpPr/>
        <p:nvPr/>
      </p:nvGrpSpPr>
      <p:grpSpPr>
        <a:xfrm>
          <a:off x="0" y="0"/>
          <a:ext cx="0" cy="0"/>
          <a:chOff x="0" y="0"/>
          <a:chExt cx="0" cy="0"/>
        </a:xfrm>
      </p:grpSpPr>
      <p:pic>
        <p:nvPicPr>
          <p:cNvPr id="10"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lgn="ctr" eaLnBrk="1" hangingPunct="1"/>
            <a:r>
              <a:rPr lang="en-US" altLang="x-none" sz="1100" dirty="0" err="1">
                <a:solidFill>
                  <a:srgbClr val="37394C"/>
                </a:solidFill>
              </a:rPr>
              <a:t>gofalcymdeithasol.cymru</a:t>
            </a:r>
            <a:endParaRPr lang="en-US" altLang="x-none" sz="1100" dirty="0">
              <a:solidFill>
                <a:srgbClr val="37394C"/>
              </a:solidFill>
            </a:endParaRPr>
          </a:p>
          <a:p>
            <a:pPr algn="ctr" eaLnBrk="1" hangingPunct="1"/>
            <a:r>
              <a:rPr lang="en-US" altLang="x-none" sz="1100" dirty="0" err="1">
                <a:solidFill>
                  <a:srgbClr val="37394C"/>
                </a:solidFill>
              </a:rPr>
              <a:t>socialcare.wales</a:t>
            </a:r>
            <a:endParaRPr lang="en-US" altLang="x-none" sz="1100" dirty="0">
              <a:solidFill>
                <a:srgbClr val="37394C"/>
              </a:solidFill>
            </a:endParaRPr>
          </a:p>
        </p:txBody>
      </p:sp>
      <p:cxnSp>
        <p:nvCxnSpPr>
          <p:cNvPr id="13" name="Straight Connector 12"/>
          <p:cNvCxnSpPr/>
          <p:nvPr/>
        </p:nvCxnSpPr>
        <p:spPr>
          <a:xfrm>
            <a:off x="0" y="5957888"/>
            <a:ext cx="9144000" cy="0"/>
          </a:xfrm>
          <a:prstGeom prst="line">
            <a:avLst/>
          </a:prstGeom>
          <a:ln w="12700">
            <a:solidFill>
              <a:srgbClr val="F7AB6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16AD85"/>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16AD85"/>
              </a:buClr>
              <a:defRPr sz="1600">
                <a:solidFill>
                  <a:srgbClr val="37394C"/>
                </a:solidFill>
              </a:defRPr>
            </a:lvl1pPr>
            <a:lvl2pPr>
              <a:defRPr sz="1600"/>
            </a:lvl2pPr>
            <a:lvl3pPr>
              <a:defRPr sz="1600"/>
            </a:lvl3pPr>
            <a:lvl4pPr>
              <a:defRPr sz="1600"/>
            </a:lvl4pPr>
            <a:lvl5pPr>
              <a:defRPr sz="1600"/>
            </a:lvl5pPr>
          </a:lstStyle>
          <a:p>
            <a:pPr lvl="0"/>
            <a:r>
              <a:rPr lang="en-US"/>
              <a:t>Click to edit Master text styles</a:t>
            </a:r>
          </a:p>
        </p:txBody>
      </p:sp>
      <p:sp>
        <p:nvSpPr>
          <p:cNvPr id="45" name="Picture Placeholder 44"/>
          <p:cNvSpPr>
            <a:spLocks noGrp="1"/>
          </p:cNvSpPr>
          <p:nvPr>
            <p:ph type="pic" sz="quarter" idx="14"/>
          </p:nvPr>
        </p:nvSpPr>
        <p:spPr>
          <a:xfrm>
            <a:off x="4579833" y="464695"/>
            <a:ext cx="4167187" cy="5111646"/>
          </a:xfrm>
          <a:ln w="120650">
            <a:solidFill>
              <a:srgbClr val="37394C"/>
            </a:solidFill>
            <a:round/>
          </a:ln>
        </p:spPr>
        <p:txBody>
          <a:bodyPr rtlCol="0">
            <a:normAutofit/>
          </a:bodyPr>
          <a:lstStyle/>
          <a:p>
            <a:pPr lvl="0"/>
            <a:r>
              <a:rPr lang="en-US" noProof="0"/>
              <a:t>Click icon to add picture</a:t>
            </a:r>
            <a:endParaRPr lang="en-US" noProof="0" dirty="0"/>
          </a:p>
        </p:txBody>
      </p:sp>
      <p:pic>
        <p:nvPicPr>
          <p:cNvPr id="1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5588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utiple image and text slide">
    <p:spTree>
      <p:nvGrpSpPr>
        <p:cNvPr id="1" name=""/>
        <p:cNvGrpSpPr/>
        <p:nvPr/>
      </p:nvGrpSpPr>
      <p:grpSpPr>
        <a:xfrm>
          <a:off x="0" y="0"/>
          <a:ext cx="0" cy="0"/>
          <a:chOff x="0" y="0"/>
          <a:chExt cx="0" cy="0"/>
        </a:xfrm>
      </p:grpSpPr>
      <p:pic>
        <p:nvPicPr>
          <p:cNvPr id="15"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lgn="ctr" eaLnBrk="1" hangingPunct="1"/>
            <a:r>
              <a:rPr lang="en-US" altLang="x-none" sz="1100" dirty="0" err="1">
                <a:solidFill>
                  <a:srgbClr val="37394C"/>
                </a:solidFill>
              </a:rPr>
              <a:t>gofalcymdeithasol.cymru</a:t>
            </a:r>
            <a:endParaRPr lang="en-US" altLang="x-none" sz="1100" dirty="0">
              <a:solidFill>
                <a:srgbClr val="37394C"/>
              </a:solidFill>
            </a:endParaRPr>
          </a:p>
          <a:p>
            <a:pPr algn="ctr" eaLnBrk="1" hangingPunct="1"/>
            <a:r>
              <a:rPr lang="en-US" altLang="x-none" sz="1100" dirty="0" err="1">
                <a:solidFill>
                  <a:srgbClr val="37394C"/>
                </a:solidFill>
              </a:rPr>
              <a:t>socialcare.wales</a:t>
            </a:r>
            <a:endParaRPr lang="en-US" altLang="x-none" sz="1100" dirty="0">
              <a:solidFill>
                <a:srgbClr val="37394C"/>
              </a:solidFill>
            </a:endParaRPr>
          </a:p>
        </p:txBody>
      </p:sp>
      <p:cxnSp>
        <p:nvCxnSpPr>
          <p:cNvPr id="17" name="Straight Connector 16"/>
          <p:cNvCxnSpPr/>
          <p:nvPr/>
        </p:nvCxnSpPr>
        <p:spPr>
          <a:xfrm>
            <a:off x="0" y="5957888"/>
            <a:ext cx="9144000" cy="0"/>
          </a:xfrm>
          <a:prstGeom prst="line">
            <a:avLst/>
          </a:prstGeom>
          <a:ln w="12700">
            <a:solidFill>
              <a:srgbClr val="F7AB6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16AD85"/>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16AD85"/>
              </a:buClr>
              <a:defRPr sz="1600">
                <a:solidFill>
                  <a:srgbClr val="37394C"/>
                </a:solidFill>
              </a:defRPr>
            </a:lvl1pPr>
            <a:lvl2pPr>
              <a:defRPr sz="1600"/>
            </a:lvl2pPr>
            <a:lvl3pPr>
              <a:defRPr sz="1600"/>
            </a:lvl3pPr>
            <a:lvl4pPr>
              <a:defRPr sz="1600"/>
            </a:lvl4pPr>
            <a:lvl5pPr>
              <a:defRPr sz="1600"/>
            </a:lvl5pPr>
          </a:lstStyle>
          <a:p>
            <a:pPr lvl="0"/>
            <a:r>
              <a:rPr lang="en-US"/>
              <a:t>Click to edit Master text styles</a:t>
            </a:r>
          </a:p>
        </p:txBody>
      </p:sp>
      <p:sp>
        <p:nvSpPr>
          <p:cNvPr id="45" name="Picture Placeholder 44"/>
          <p:cNvSpPr>
            <a:spLocks noGrp="1"/>
          </p:cNvSpPr>
          <p:nvPr>
            <p:ph type="pic" sz="quarter" idx="14"/>
          </p:nvPr>
        </p:nvSpPr>
        <p:spPr>
          <a:xfrm>
            <a:off x="4579834"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3" name="Picture Placeholder 44"/>
          <p:cNvSpPr>
            <a:spLocks noGrp="1"/>
          </p:cNvSpPr>
          <p:nvPr>
            <p:ph type="pic" sz="quarter" idx="15"/>
          </p:nvPr>
        </p:nvSpPr>
        <p:spPr>
          <a:xfrm>
            <a:off x="6850845"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4" name="Picture Placeholder 44"/>
          <p:cNvSpPr>
            <a:spLocks noGrp="1"/>
          </p:cNvSpPr>
          <p:nvPr>
            <p:ph type="pic" sz="quarter" idx="16"/>
          </p:nvPr>
        </p:nvSpPr>
        <p:spPr>
          <a:xfrm>
            <a:off x="4579833" y="2599184"/>
            <a:ext cx="4264365" cy="3055498"/>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pic>
        <p:nvPicPr>
          <p:cNvPr id="18"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364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628650" y="2871788"/>
            <a:ext cx="7886700"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x-none" dirty="0"/>
              <a:t>Click to edit Master text styles</a:t>
            </a:r>
          </a:p>
          <a:p>
            <a:pPr lvl="1"/>
            <a:r>
              <a:rPr lang="en-US" altLang="x-none" dirty="0"/>
              <a:t>Second level</a:t>
            </a:r>
          </a:p>
          <a:p>
            <a:pPr lvl="2"/>
            <a:r>
              <a:rPr lang="en-US" altLang="x-none" dirty="0"/>
              <a:t>Third level</a:t>
            </a:r>
          </a:p>
          <a:p>
            <a:pPr lvl="3"/>
            <a:r>
              <a:rPr lang="en-US" altLang="x-none" dirty="0"/>
              <a:t>Fourth level</a:t>
            </a:r>
          </a:p>
          <a:p>
            <a:pPr lvl="4"/>
            <a:r>
              <a:rPr lang="en-US" altLang="x-none" dirty="0"/>
              <a:t>Fifth level</a:t>
            </a:r>
          </a:p>
        </p:txBody>
      </p:sp>
      <p:sp>
        <p:nvSpPr>
          <p:cNvPr id="1027" name="Title Placeholder 1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x-none" dirty="0"/>
              <a:t>Click to edit Master title style</a:t>
            </a:r>
          </a:p>
        </p:txBody>
      </p:sp>
      <p:sp>
        <p:nvSpPr>
          <p:cNvPr id="13" name="Footer Placeholder 12"/>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defTabSz="914377"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Lst>
  <p:txStyles>
    <p:titleStyle>
      <a:lvl1pPr algn="l" rtl="0" eaLnBrk="1" fontAlgn="base" hangingPunct="1">
        <a:lnSpc>
          <a:spcPct val="90000"/>
        </a:lnSpc>
        <a:spcBef>
          <a:spcPct val="0"/>
        </a:spcBef>
        <a:spcAft>
          <a:spcPct val="0"/>
        </a:spcAft>
        <a:defRPr sz="4400" kern="1200">
          <a:solidFill>
            <a:srgbClr val="37394C"/>
          </a:solidFill>
          <a:latin typeface="+mj-lt"/>
          <a:ea typeface="+mj-ea"/>
          <a:cs typeface="+mj-cs"/>
        </a:defRPr>
      </a:lvl1pPr>
      <a:lvl2pPr algn="l" rtl="0" eaLnBrk="1" fontAlgn="base" hangingPunct="1">
        <a:lnSpc>
          <a:spcPct val="90000"/>
        </a:lnSpc>
        <a:spcBef>
          <a:spcPct val="0"/>
        </a:spcBef>
        <a:spcAft>
          <a:spcPct val="0"/>
        </a:spcAft>
        <a:defRPr sz="4400">
          <a:solidFill>
            <a:srgbClr val="37394C"/>
          </a:solidFill>
          <a:latin typeface="Arial" charset="0"/>
        </a:defRPr>
      </a:lvl2pPr>
      <a:lvl3pPr algn="l" rtl="0" eaLnBrk="1" fontAlgn="base" hangingPunct="1">
        <a:lnSpc>
          <a:spcPct val="90000"/>
        </a:lnSpc>
        <a:spcBef>
          <a:spcPct val="0"/>
        </a:spcBef>
        <a:spcAft>
          <a:spcPct val="0"/>
        </a:spcAft>
        <a:defRPr sz="4400">
          <a:solidFill>
            <a:srgbClr val="37394C"/>
          </a:solidFill>
          <a:latin typeface="Arial" charset="0"/>
        </a:defRPr>
      </a:lvl3pPr>
      <a:lvl4pPr algn="l" rtl="0" eaLnBrk="1" fontAlgn="base" hangingPunct="1">
        <a:lnSpc>
          <a:spcPct val="90000"/>
        </a:lnSpc>
        <a:spcBef>
          <a:spcPct val="0"/>
        </a:spcBef>
        <a:spcAft>
          <a:spcPct val="0"/>
        </a:spcAft>
        <a:defRPr sz="4400">
          <a:solidFill>
            <a:srgbClr val="37394C"/>
          </a:solidFill>
          <a:latin typeface="Arial" charset="0"/>
        </a:defRPr>
      </a:lvl4pPr>
      <a:lvl5pPr algn="l" rtl="0" eaLnBrk="1" fontAlgn="base" hangingPunct="1">
        <a:lnSpc>
          <a:spcPct val="90000"/>
        </a:lnSpc>
        <a:spcBef>
          <a:spcPct val="0"/>
        </a:spcBef>
        <a:spcAft>
          <a:spcPct val="0"/>
        </a:spcAft>
        <a:defRPr sz="4400">
          <a:solidFill>
            <a:srgbClr val="37394C"/>
          </a:solidFill>
          <a:latin typeface="Arial" charset="0"/>
        </a:defRPr>
      </a:lvl5pPr>
      <a:lvl6pPr marL="457200" algn="l" rtl="0" eaLnBrk="1" fontAlgn="base" hangingPunct="1">
        <a:lnSpc>
          <a:spcPct val="90000"/>
        </a:lnSpc>
        <a:spcBef>
          <a:spcPct val="0"/>
        </a:spcBef>
        <a:spcAft>
          <a:spcPct val="0"/>
        </a:spcAft>
        <a:defRPr sz="4400">
          <a:solidFill>
            <a:srgbClr val="37394C"/>
          </a:solidFill>
          <a:latin typeface="Arial" charset="0"/>
        </a:defRPr>
      </a:lvl6pPr>
      <a:lvl7pPr marL="914400" algn="l" rtl="0" eaLnBrk="1" fontAlgn="base" hangingPunct="1">
        <a:lnSpc>
          <a:spcPct val="90000"/>
        </a:lnSpc>
        <a:spcBef>
          <a:spcPct val="0"/>
        </a:spcBef>
        <a:spcAft>
          <a:spcPct val="0"/>
        </a:spcAft>
        <a:defRPr sz="4400">
          <a:solidFill>
            <a:srgbClr val="37394C"/>
          </a:solidFill>
          <a:latin typeface="Arial" charset="0"/>
        </a:defRPr>
      </a:lvl7pPr>
      <a:lvl8pPr marL="1371600" algn="l" rtl="0" eaLnBrk="1" fontAlgn="base" hangingPunct="1">
        <a:lnSpc>
          <a:spcPct val="90000"/>
        </a:lnSpc>
        <a:spcBef>
          <a:spcPct val="0"/>
        </a:spcBef>
        <a:spcAft>
          <a:spcPct val="0"/>
        </a:spcAft>
        <a:defRPr sz="4400">
          <a:solidFill>
            <a:srgbClr val="37394C"/>
          </a:solidFill>
          <a:latin typeface="Arial" charset="0"/>
        </a:defRPr>
      </a:lvl8pPr>
      <a:lvl9pPr marL="1828800" algn="l" rtl="0" eaLnBrk="1" fontAlgn="base" hangingPunct="1">
        <a:lnSpc>
          <a:spcPct val="90000"/>
        </a:lnSpc>
        <a:spcBef>
          <a:spcPct val="0"/>
        </a:spcBef>
        <a:spcAft>
          <a:spcPct val="0"/>
        </a:spcAft>
        <a:defRPr sz="4400">
          <a:solidFill>
            <a:srgbClr val="37394C"/>
          </a:solidFill>
          <a:latin typeface="Arial"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rgbClr val="37394C"/>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628650" y="2871788"/>
            <a:ext cx="7886700"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x-none" dirty="0"/>
              <a:t>Click to edit Master text styles</a:t>
            </a:r>
          </a:p>
          <a:p>
            <a:pPr lvl="1"/>
            <a:r>
              <a:rPr lang="en-US" altLang="x-none" dirty="0"/>
              <a:t>Second level</a:t>
            </a:r>
          </a:p>
          <a:p>
            <a:pPr lvl="2"/>
            <a:r>
              <a:rPr lang="en-US" altLang="x-none" dirty="0"/>
              <a:t>Third level</a:t>
            </a:r>
          </a:p>
          <a:p>
            <a:pPr lvl="3"/>
            <a:r>
              <a:rPr lang="en-US" altLang="x-none" dirty="0"/>
              <a:t>Fourth level</a:t>
            </a:r>
          </a:p>
          <a:p>
            <a:pPr lvl="4"/>
            <a:r>
              <a:rPr lang="en-US" altLang="x-none" dirty="0"/>
              <a:t>Fifth level</a:t>
            </a:r>
          </a:p>
        </p:txBody>
      </p:sp>
      <p:sp>
        <p:nvSpPr>
          <p:cNvPr id="1027" name="Title Placeholder 1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x-none" dirty="0"/>
              <a:t>Click to edit Master title style</a:t>
            </a:r>
          </a:p>
        </p:txBody>
      </p:sp>
      <p:sp>
        <p:nvSpPr>
          <p:cNvPr id="13" name="Footer Placeholder 12"/>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defTabSz="914377" eaLnBrk="1" fontAlgn="auto" hangingPunct="1">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Tree>
    <p:extLst>
      <p:ext uri="{BB962C8B-B14F-4D97-AF65-F5344CB8AC3E}">
        <p14:creationId xmlns:p14="http://schemas.microsoft.com/office/powerpoint/2010/main" val="1881410031"/>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Lst>
  <p:txStyles>
    <p:titleStyle>
      <a:lvl1pPr algn="l" rtl="0" eaLnBrk="1" fontAlgn="base" hangingPunct="1">
        <a:lnSpc>
          <a:spcPct val="90000"/>
        </a:lnSpc>
        <a:spcBef>
          <a:spcPct val="0"/>
        </a:spcBef>
        <a:spcAft>
          <a:spcPct val="0"/>
        </a:spcAft>
        <a:defRPr sz="4400" kern="1200">
          <a:solidFill>
            <a:srgbClr val="37394C"/>
          </a:solidFill>
          <a:latin typeface="+mj-lt"/>
          <a:ea typeface="+mj-ea"/>
          <a:cs typeface="+mj-cs"/>
        </a:defRPr>
      </a:lvl1pPr>
      <a:lvl2pPr algn="l" rtl="0" eaLnBrk="1" fontAlgn="base" hangingPunct="1">
        <a:lnSpc>
          <a:spcPct val="90000"/>
        </a:lnSpc>
        <a:spcBef>
          <a:spcPct val="0"/>
        </a:spcBef>
        <a:spcAft>
          <a:spcPct val="0"/>
        </a:spcAft>
        <a:defRPr sz="4400">
          <a:solidFill>
            <a:srgbClr val="37394C"/>
          </a:solidFill>
          <a:latin typeface="Arial" charset="0"/>
        </a:defRPr>
      </a:lvl2pPr>
      <a:lvl3pPr algn="l" rtl="0" eaLnBrk="1" fontAlgn="base" hangingPunct="1">
        <a:lnSpc>
          <a:spcPct val="90000"/>
        </a:lnSpc>
        <a:spcBef>
          <a:spcPct val="0"/>
        </a:spcBef>
        <a:spcAft>
          <a:spcPct val="0"/>
        </a:spcAft>
        <a:defRPr sz="4400">
          <a:solidFill>
            <a:srgbClr val="37394C"/>
          </a:solidFill>
          <a:latin typeface="Arial" charset="0"/>
        </a:defRPr>
      </a:lvl3pPr>
      <a:lvl4pPr algn="l" rtl="0" eaLnBrk="1" fontAlgn="base" hangingPunct="1">
        <a:lnSpc>
          <a:spcPct val="90000"/>
        </a:lnSpc>
        <a:spcBef>
          <a:spcPct val="0"/>
        </a:spcBef>
        <a:spcAft>
          <a:spcPct val="0"/>
        </a:spcAft>
        <a:defRPr sz="4400">
          <a:solidFill>
            <a:srgbClr val="37394C"/>
          </a:solidFill>
          <a:latin typeface="Arial" charset="0"/>
        </a:defRPr>
      </a:lvl4pPr>
      <a:lvl5pPr algn="l" rtl="0" eaLnBrk="1" fontAlgn="base" hangingPunct="1">
        <a:lnSpc>
          <a:spcPct val="90000"/>
        </a:lnSpc>
        <a:spcBef>
          <a:spcPct val="0"/>
        </a:spcBef>
        <a:spcAft>
          <a:spcPct val="0"/>
        </a:spcAft>
        <a:defRPr sz="4400">
          <a:solidFill>
            <a:srgbClr val="37394C"/>
          </a:solidFill>
          <a:latin typeface="Arial" charset="0"/>
        </a:defRPr>
      </a:lvl5pPr>
      <a:lvl6pPr marL="457200" algn="l" rtl="0" eaLnBrk="1" fontAlgn="base" hangingPunct="1">
        <a:lnSpc>
          <a:spcPct val="90000"/>
        </a:lnSpc>
        <a:spcBef>
          <a:spcPct val="0"/>
        </a:spcBef>
        <a:spcAft>
          <a:spcPct val="0"/>
        </a:spcAft>
        <a:defRPr sz="4400">
          <a:solidFill>
            <a:srgbClr val="37394C"/>
          </a:solidFill>
          <a:latin typeface="Arial" charset="0"/>
        </a:defRPr>
      </a:lvl6pPr>
      <a:lvl7pPr marL="914400" algn="l" rtl="0" eaLnBrk="1" fontAlgn="base" hangingPunct="1">
        <a:lnSpc>
          <a:spcPct val="90000"/>
        </a:lnSpc>
        <a:spcBef>
          <a:spcPct val="0"/>
        </a:spcBef>
        <a:spcAft>
          <a:spcPct val="0"/>
        </a:spcAft>
        <a:defRPr sz="4400">
          <a:solidFill>
            <a:srgbClr val="37394C"/>
          </a:solidFill>
          <a:latin typeface="Arial" charset="0"/>
        </a:defRPr>
      </a:lvl7pPr>
      <a:lvl8pPr marL="1371600" algn="l" rtl="0" eaLnBrk="1" fontAlgn="base" hangingPunct="1">
        <a:lnSpc>
          <a:spcPct val="90000"/>
        </a:lnSpc>
        <a:spcBef>
          <a:spcPct val="0"/>
        </a:spcBef>
        <a:spcAft>
          <a:spcPct val="0"/>
        </a:spcAft>
        <a:defRPr sz="4400">
          <a:solidFill>
            <a:srgbClr val="37394C"/>
          </a:solidFill>
          <a:latin typeface="Arial" charset="0"/>
        </a:defRPr>
      </a:lvl8pPr>
      <a:lvl9pPr marL="1828800" algn="l" rtl="0" eaLnBrk="1" fontAlgn="base" hangingPunct="1">
        <a:lnSpc>
          <a:spcPct val="90000"/>
        </a:lnSpc>
        <a:spcBef>
          <a:spcPct val="0"/>
        </a:spcBef>
        <a:spcAft>
          <a:spcPct val="0"/>
        </a:spcAft>
        <a:defRPr sz="4400">
          <a:solidFill>
            <a:srgbClr val="37394C"/>
          </a:solidFill>
          <a:latin typeface="Arial"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rgbClr val="37394C"/>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7AB64"/>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628649" y="1506953"/>
            <a:ext cx="4231585" cy="1024286"/>
          </a:xfrm>
        </p:spPr>
        <p:txBody>
          <a:bodyPr>
            <a:noAutofit/>
          </a:bodyPr>
          <a:lstStyle/>
          <a:p>
            <a:r>
              <a:rPr lang="en-GB" altLang="x-none" sz="2400" dirty="0" err="1"/>
              <a:t>Hyfforddiant</a:t>
            </a:r>
            <a:r>
              <a:rPr lang="en-GB" altLang="x-none" sz="2400" dirty="0"/>
              <a:t> </a:t>
            </a:r>
            <a:r>
              <a:rPr lang="en-GB" altLang="x-none" sz="2400" dirty="0" err="1"/>
              <a:t>Canlyniadau</a:t>
            </a:r>
            <a:r>
              <a:rPr lang="en-GB" altLang="x-none" sz="2400" dirty="0"/>
              <a:t> </a:t>
            </a:r>
            <a:r>
              <a:rPr lang="en-GB" altLang="x-none" sz="2400" dirty="0" err="1"/>
              <a:t>Personol</a:t>
            </a:r>
            <a:r>
              <a:rPr lang="en-GB" altLang="x-none" sz="2400" dirty="0"/>
              <a:t> </a:t>
            </a:r>
            <a:r>
              <a:rPr lang="en-GB" altLang="x-none" sz="2400" dirty="0" err="1"/>
              <a:t>i</a:t>
            </a:r>
            <a:r>
              <a:rPr lang="en-GB" altLang="x-none" sz="2400" dirty="0"/>
              <a:t> </a:t>
            </a:r>
            <a:r>
              <a:rPr lang="en-GB" altLang="x-none" sz="2400" dirty="0" err="1"/>
              <a:t>Ddarparwyr</a:t>
            </a:r>
            <a:r>
              <a:rPr lang="en-GB" altLang="x-none" sz="2400" dirty="0"/>
              <a:t> </a:t>
            </a:r>
            <a:r>
              <a:rPr lang="en-GB" altLang="x-none" sz="2400" dirty="0" err="1"/>
              <a:t>Gofal</a:t>
            </a:r>
            <a:r>
              <a:rPr lang="en-GB" altLang="x-none" sz="2400" dirty="0"/>
              <a:t> </a:t>
            </a:r>
            <a:r>
              <a:rPr lang="en-GB" altLang="x-none" sz="2400" dirty="0" err="1"/>
              <a:t>yn</a:t>
            </a:r>
            <a:r>
              <a:rPr lang="en-GB" altLang="x-none" sz="2400" dirty="0"/>
              <a:t> y </a:t>
            </a:r>
            <a:r>
              <a:rPr lang="en-GB" altLang="x-none" sz="2400" dirty="0" err="1"/>
              <a:t>Cartref</a:t>
            </a:r>
            <a:endParaRPr lang="x-none" altLang="x-none" sz="2400" dirty="0"/>
          </a:p>
        </p:txBody>
      </p:sp>
      <p:sp>
        <p:nvSpPr>
          <p:cNvPr id="20483" name="Text Placeholder 3"/>
          <p:cNvSpPr>
            <a:spLocks noGrp="1"/>
          </p:cNvSpPr>
          <p:nvPr>
            <p:ph type="body" sz="quarter" idx="13"/>
          </p:nvPr>
        </p:nvSpPr>
        <p:spPr>
          <a:xfrm>
            <a:off x="628648" y="4179665"/>
            <a:ext cx="3759283" cy="1024286"/>
          </a:xfrm>
        </p:spPr>
        <p:txBody>
          <a:bodyPr>
            <a:noAutofit/>
          </a:bodyPr>
          <a:lstStyle/>
          <a:p>
            <a:r>
              <a:rPr lang="en-GB" altLang="x-none" sz="2000" b="1" dirty="0" err="1"/>
              <a:t>Cynnal</a:t>
            </a:r>
            <a:r>
              <a:rPr lang="en-GB" altLang="x-none" sz="2000" b="1" dirty="0"/>
              <a:t> </a:t>
            </a:r>
            <a:r>
              <a:rPr lang="en-GB" altLang="x-none" sz="2000" b="1" dirty="0" err="1"/>
              <a:t>sgyrsiau</a:t>
            </a:r>
            <a:r>
              <a:rPr lang="en-GB" altLang="x-none" sz="2000" b="1" dirty="0"/>
              <a:t> da</a:t>
            </a:r>
          </a:p>
          <a:p>
            <a:r>
              <a:rPr lang="en-GB" altLang="x-none" sz="2000" dirty="0" err="1"/>
              <a:t>Pennod</a:t>
            </a:r>
            <a:r>
              <a:rPr lang="en-GB" altLang="x-none" sz="2000" dirty="0"/>
              <a:t> 2 – </a:t>
            </a:r>
            <a:r>
              <a:rPr lang="en-GB" altLang="x-none" sz="2000" i="1" dirty="0" err="1"/>
              <a:t>Sgwrs</a:t>
            </a:r>
            <a:r>
              <a:rPr lang="en-GB" altLang="x-none" sz="2000" i="1" dirty="0"/>
              <a:t> am </a:t>
            </a:r>
            <a:r>
              <a:rPr lang="en-GB" altLang="x-none" sz="2000" i="1" dirty="0" err="1"/>
              <a:t>yr</a:t>
            </a:r>
            <a:r>
              <a:rPr lang="en-GB" altLang="x-none" sz="2000" i="1" dirty="0"/>
              <a:t> </a:t>
            </a:r>
            <a:r>
              <a:rPr lang="en-GB" altLang="x-none" sz="2000" i="1" dirty="0" err="1"/>
              <a:t>hyn</a:t>
            </a:r>
            <a:r>
              <a:rPr lang="en-GB" altLang="x-none" sz="2000" i="1" dirty="0"/>
              <a:t> </a:t>
            </a:r>
            <a:r>
              <a:rPr lang="en-GB" altLang="x-none" sz="2000" i="1" dirty="0" err="1"/>
              <a:t>sy’n</a:t>
            </a:r>
            <a:r>
              <a:rPr lang="en-GB" altLang="x-none" sz="2000" i="1" dirty="0"/>
              <a:t> </a:t>
            </a:r>
            <a:r>
              <a:rPr lang="en-GB" altLang="x-none" sz="2000" i="1" dirty="0" err="1"/>
              <a:t>bwysig</a:t>
            </a:r>
            <a:endParaRPr lang="x-none" altLang="x-none" sz="2000" i="1" dirty="0"/>
          </a:p>
        </p:txBody>
      </p:sp>
      <p:sp>
        <p:nvSpPr>
          <p:cNvPr id="5" name="Title 3">
            <a:extLst>
              <a:ext uri="{FF2B5EF4-FFF2-40B4-BE49-F238E27FC236}">
                <a16:creationId xmlns:a16="http://schemas.microsoft.com/office/drawing/2014/main" id="{17549AFE-6EBC-46F3-826A-5DB57596903C}"/>
              </a:ext>
            </a:extLst>
          </p:cNvPr>
          <p:cNvSpPr txBox="1">
            <a:spLocks/>
          </p:cNvSpPr>
          <p:nvPr/>
        </p:nvSpPr>
        <p:spPr bwMode="auto">
          <a:xfrm>
            <a:off x="628650" y="2611853"/>
            <a:ext cx="4231585" cy="102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Autofit/>
          </a:bodyPr>
          <a:lstStyle>
            <a:lvl1pPr algn="l" rtl="0" eaLnBrk="1" fontAlgn="base" hangingPunct="1">
              <a:lnSpc>
                <a:spcPct val="90000"/>
              </a:lnSpc>
              <a:spcBef>
                <a:spcPct val="0"/>
              </a:spcBef>
              <a:spcAft>
                <a:spcPct val="0"/>
              </a:spcAft>
              <a:defRPr sz="2800" kern="1200" baseline="0">
                <a:solidFill>
                  <a:srgbClr val="37394C"/>
                </a:solidFill>
                <a:latin typeface="+mj-lt"/>
                <a:ea typeface="+mj-ea"/>
                <a:cs typeface="+mj-cs"/>
              </a:defRPr>
            </a:lvl1pPr>
            <a:lvl2pPr algn="l" rtl="0" eaLnBrk="1" fontAlgn="base" hangingPunct="1">
              <a:lnSpc>
                <a:spcPct val="90000"/>
              </a:lnSpc>
              <a:spcBef>
                <a:spcPct val="0"/>
              </a:spcBef>
              <a:spcAft>
                <a:spcPct val="0"/>
              </a:spcAft>
              <a:defRPr sz="4400">
                <a:solidFill>
                  <a:srgbClr val="37394C"/>
                </a:solidFill>
                <a:latin typeface="Arial" charset="0"/>
              </a:defRPr>
            </a:lvl2pPr>
            <a:lvl3pPr algn="l" rtl="0" eaLnBrk="1" fontAlgn="base" hangingPunct="1">
              <a:lnSpc>
                <a:spcPct val="90000"/>
              </a:lnSpc>
              <a:spcBef>
                <a:spcPct val="0"/>
              </a:spcBef>
              <a:spcAft>
                <a:spcPct val="0"/>
              </a:spcAft>
              <a:defRPr sz="4400">
                <a:solidFill>
                  <a:srgbClr val="37394C"/>
                </a:solidFill>
                <a:latin typeface="Arial" charset="0"/>
              </a:defRPr>
            </a:lvl3pPr>
            <a:lvl4pPr algn="l" rtl="0" eaLnBrk="1" fontAlgn="base" hangingPunct="1">
              <a:lnSpc>
                <a:spcPct val="90000"/>
              </a:lnSpc>
              <a:spcBef>
                <a:spcPct val="0"/>
              </a:spcBef>
              <a:spcAft>
                <a:spcPct val="0"/>
              </a:spcAft>
              <a:defRPr sz="4400">
                <a:solidFill>
                  <a:srgbClr val="37394C"/>
                </a:solidFill>
                <a:latin typeface="Arial" charset="0"/>
              </a:defRPr>
            </a:lvl4pPr>
            <a:lvl5pPr algn="l" rtl="0" eaLnBrk="1" fontAlgn="base" hangingPunct="1">
              <a:lnSpc>
                <a:spcPct val="90000"/>
              </a:lnSpc>
              <a:spcBef>
                <a:spcPct val="0"/>
              </a:spcBef>
              <a:spcAft>
                <a:spcPct val="0"/>
              </a:spcAft>
              <a:defRPr sz="4400">
                <a:solidFill>
                  <a:srgbClr val="37394C"/>
                </a:solidFill>
                <a:latin typeface="Arial" charset="0"/>
              </a:defRPr>
            </a:lvl5pPr>
            <a:lvl6pPr marL="457200" algn="l" rtl="0" eaLnBrk="1" fontAlgn="base" hangingPunct="1">
              <a:lnSpc>
                <a:spcPct val="90000"/>
              </a:lnSpc>
              <a:spcBef>
                <a:spcPct val="0"/>
              </a:spcBef>
              <a:spcAft>
                <a:spcPct val="0"/>
              </a:spcAft>
              <a:defRPr sz="4400">
                <a:solidFill>
                  <a:srgbClr val="37394C"/>
                </a:solidFill>
                <a:latin typeface="Arial" charset="0"/>
              </a:defRPr>
            </a:lvl6pPr>
            <a:lvl7pPr marL="914400" algn="l" rtl="0" eaLnBrk="1" fontAlgn="base" hangingPunct="1">
              <a:lnSpc>
                <a:spcPct val="90000"/>
              </a:lnSpc>
              <a:spcBef>
                <a:spcPct val="0"/>
              </a:spcBef>
              <a:spcAft>
                <a:spcPct val="0"/>
              </a:spcAft>
              <a:defRPr sz="4400">
                <a:solidFill>
                  <a:srgbClr val="37394C"/>
                </a:solidFill>
                <a:latin typeface="Arial" charset="0"/>
              </a:defRPr>
            </a:lvl7pPr>
            <a:lvl8pPr marL="1371600" algn="l" rtl="0" eaLnBrk="1" fontAlgn="base" hangingPunct="1">
              <a:lnSpc>
                <a:spcPct val="90000"/>
              </a:lnSpc>
              <a:spcBef>
                <a:spcPct val="0"/>
              </a:spcBef>
              <a:spcAft>
                <a:spcPct val="0"/>
              </a:spcAft>
              <a:defRPr sz="4400">
                <a:solidFill>
                  <a:srgbClr val="37394C"/>
                </a:solidFill>
                <a:latin typeface="Arial" charset="0"/>
              </a:defRPr>
            </a:lvl8pPr>
            <a:lvl9pPr marL="1828800" algn="l" rtl="0" eaLnBrk="1" fontAlgn="base" hangingPunct="1">
              <a:lnSpc>
                <a:spcPct val="90000"/>
              </a:lnSpc>
              <a:spcBef>
                <a:spcPct val="0"/>
              </a:spcBef>
              <a:spcAft>
                <a:spcPct val="0"/>
              </a:spcAft>
              <a:defRPr sz="4400">
                <a:solidFill>
                  <a:srgbClr val="37394C"/>
                </a:solidFill>
                <a:latin typeface="Arial" charset="0"/>
              </a:defRPr>
            </a:lvl9pPr>
          </a:lstStyle>
          <a:p>
            <a:pPr defTabSz="914400"/>
            <a:r>
              <a:rPr lang="en-GB" altLang="x-none" sz="2400" dirty="0"/>
              <a:t>Personal Outcomes Training for Domiciliary Care Providers</a:t>
            </a:r>
            <a:endParaRPr lang="x-none" altLang="x-none" sz="2400" dirty="0"/>
          </a:p>
        </p:txBody>
      </p:sp>
      <p:sp>
        <p:nvSpPr>
          <p:cNvPr id="6" name="Text Placeholder 3">
            <a:extLst>
              <a:ext uri="{FF2B5EF4-FFF2-40B4-BE49-F238E27FC236}">
                <a16:creationId xmlns:a16="http://schemas.microsoft.com/office/drawing/2014/main" id="{3FAA7A3A-8206-47F2-B18E-13C35BECF0CC}"/>
              </a:ext>
            </a:extLst>
          </p:cNvPr>
          <p:cNvSpPr txBox="1">
            <a:spLocks/>
          </p:cNvSpPr>
          <p:nvPr/>
        </p:nvSpPr>
        <p:spPr bwMode="auto">
          <a:xfrm>
            <a:off x="628649" y="5417915"/>
            <a:ext cx="3759283" cy="102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Autofit/>
          </a:bodyPr>
          <a:lstStyle>
            <a:lvl1pPr marL="0" indent="0" algn="l" rtl="0" eaLnBrk="1" fontAlgn="base" hangingPunct="1">
              <a:lnSpc>
                <a:spcPct val="90000"/>
              </a:lnSpc>
              <a:spcBef>
                <a:spcPts val="1000"/>
              </a:spcBef>
              <a:spcAft>
                <a:spcPct val="0"/>
              </a:spcAft>
              <a:buFont typeface="Arial" charset="0"/>
              <a:buNone/>
              <a:defRPr sz="2800" kern="1200">
                <a:solidFill>
                  <a:srgbClr val="37394C"/>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en-GB" altLang="x-none" sz="2000" b="1" dirty="0"/>
              <a:t>Having a good conversation</a:t>
            </a:r>
          </a:p>
          <a:p>
            <a:pPr defTabSz="914400"/>
            <a:r>
              <a:rPr lang="en-GB" altLang="x-none" sz="2000"/>
              <a:t>Chapter 2 </a:t>
            </a:r>
            <a:r>
              <a:rPr lang="en-GB" altLang="x-none" sz="2000" dirty="0"/>
              <a:t>– </a:t>
            </a:r>
            <a:r>
              <a:rPr lang="en-GB" altLang="x-none" sz="2000" i="1" dirty="0"/>
              <a:t>What matters conversation</a:t>
            </a:r>
            <a:endParaRPr lang="x-none" altLang="x-none" sz="2000" i="1" dirty="0"/>
          </a:p>
        </p:txBody>
      </p:sp>
    </p:spTree>
    <p:extLst>
      <p:ext uri="{BB962C8B-B14F-4D97-AF65-F5344CB8AC3E}">
        <p14:creationId xmlns:p14="http://schemas.microsoft.com/office/powerpoint/2010/main" val="4217085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E6271-9430-4BA4-BAA6-E36A55B4F527}"/>
              </a:ext>
            </a:extLst>
          </p:cNvPr>
          <p:cNvSpPr>
            <a:spLocks noGrp="1"/>
          </p:cNvSpPr>
          <p:nvPr>
            <p:ph type="title"/>
          </p:nvPr>
        </p:nvSpPr>
        <p:spPr>
          <a:xfrm>
            <a:off x="628650" y="365127"/>
            <a:ext cx="3900486" cy="1031283"/>
          </a:xfrm>
        </p:spPr>
        <p:txBody>
          <a:bodyPr>
            <a:noAutofit/>
          </a:bodyPr>
          <a:lstStyle/>
          <a:p>
            <a:pPr>
              <a:lnSpc>
                <a:spcPct val="100000"/>
              </a:lnSpc>
            </a:pPr>
            <a:r>
              <a:rPr lang="en-GB" dirty="0">
                <a:solidFill>
                  <a:srgbClr val="F7AB64"/>
                </a:solidFill>
                <a:latin typeface="+mn-lt"/>
              </a:rPr>
              <a:t>Sut </a:t>
            </a:r>
            <a:r>
              <a:rPr lang="en-GB" dirty="0" err="1">
                <a:solidFill>
                  <a:srgbClr val="F7AB64"/>
                </a:solidFill>
                <a:latin typeface="+mn-lt"/>
              </a:rPr>
              <a:t>i</a:t>
            </a:r>
            <a:r>
              <a:rPr lang="en-GB" dirty="0">
                <a:solidFill>
                  <a:srgbClr val="F7AB64"/>
                </a:solidFill>
                <a:latin typeface="+mn-lt"/>
              </a:rPr>
              <a:t> </a:t>
            </a:r>
            <a:r>
              <a:rPr lang="en-GB" dirty="0" err="1">
                <a:solidFill>
                  <a:srgbClr val="F7AB64"/>
                </a:solidFill>
                <a:latin typeface="+mn-lt"/>
              </a:rPr>
              <a:t>ddangos</a:t>
            </a:r>
            <a:r>
              <a:rPr lang="en-GB" dirty="0">
                <a:solidFill>
                  <a:srgbClr val="F7AB64"/>
                </a:solidFill>
                <a:latin typeface="+mn-lt"/>
              </a:rPr>
              <a:t> </a:t>
            </a:r>
            <a:r>
              <a:rPr lang="en-GB" dirty="0" err="1">
                <a:solidFill>
                  <a:srgbClr val="F7AB64"/>
                </a:solidFill>
                <a:latin typeface="+mn-lt"/>
              </a:rPr>
              <a:t>eich</a:t>
            </a:r>
            <a:r>
              <a:rPr lang="en-GB" dirty="0">
                <a:solidFill>
                  <a:srgbClr val="F7AB64"/>
                </a:solidFill>
                <a:latin typeface="+mn-lt"/>
              </a:rPr>
              <a:t> bod chi </a:t>
            </a:r>
            <a:r>
              <a:rPr lang="en-GB" dirty="0" err="1">
                <a:solidFill>
                  <a:srgbClr val="F7AB64"/>
                </a:solidFill>
                <a:latin typeface="+mn-lt"/>
              </a:rPr>
              <a:t>wir</a:t>
            </a:r>
            <a:r>
              <a:rPr lang="en-GB" dirty="0">
                <a:solidFill>
                  <a:srgbClr val="F7AB64"/>
                </a:solidFill>
                <a:latin typeface="+mn-lt"/>
              </a:rPr>
              <a:t> </a:t>
            </a:r>
            <a:r>
              <a:rPr lang="en-GB" dirty="0" err="1">
                <a:solidFill>
                  <a:srgbClr val="F7AB64"/>
                </a:solidFill>
                <a:latin typeface="+mn-lt"/>
              </a:rPr>
              <a:t>yn</a:t>
            </a:r>
            <a:r>
              <a:rPr lang="en-GB" dirty="0">
                <a:solidFill>
                  <a:srgbClr val="F7AB64"/>
                </a:solidFill>
                <a:latin typeface="+mn-lt"/>
              </a:rPr>
              <a:t> </a:t>
            </a:r>
            <a:r>
              <a:rPr lang="en-GB" dirty="0" err="1">
                <a:solidFill>
                  <a:srgbClr val="F7AB64"/>
                </a:solidFill>
                <a:latin typeface="+mn-lt"/>
              </a:rPr>
              <a:t>gwrando</a:t>
            </a:r>
            <a:endParaRPr lang="en-GB" dirty="0">
              <a:solidFill>
                <a:srgbClr val="F7AB64"/>
              </a:solidFill>
              <a:latin typeface="+mn-lt"/>
            </a:endParaRPr>
          </a:p>
        </p:txBody>
      </p:sp>
      <p:sp>
        <p:nvSpPr>
          <p:cNvPr id="3" name="Text Placeholder 2"/>
          <p:cNvSpPr>
            <a:spLocks noGrp="1"/>
          </p:cNvSpPr>
          <p:nvPr>
            <p:ph type="body" sz="quarter" idx="10"/>
          </p:nvPr>
        </p:nvSpPr>
        <p:spPr>
          <a:xfrm>
            <a:off x="4976813" y="365127"/>
            <a:ext cx="3900487" cy="1031284"/>
          </a:xfrm>
        </p:spPr>
        <p:txBody>
          <a:bodyPr/>
          <a:lstStyle/>
          <a:p>
            <a:pPr>
              <a:lnSpc>
                <a:spcPct val="100000"/>
              </a:lnSpc>
            </a:pPr>
            <a:r>
              <a:rPr lang="en-GB" dirty="0">
                <a:solidFill>
                  <a:srgbClr val="F7AB64"/>
                </a:solidFill>
              </a:rPr>
              <a:t>How to show that you really are listening</a:t>
            </a:r>
          </a:p>
        </p:txBody>
      </p:sp>
      <p:sp>
        <p:nvSpPr>
          <p:cNvPr id="4" name="Text Placeholder 3"/>
          <p:cNvSpPr>
            <a:spLocks noGrp="1"/>
          </p:cNvSpPr>
          <p:nvPr>
            <p:ph type="body" sz="quarter" idx="11"/>
          </p:nvPr>
        </p:nvSpPr>
        <p:spPr>
          <a:xfrm>
            <a:off x="4823862" y="1401979"/>
            <a:ext cx="4282039" cy="4597537"/>
          </a:xfrm>
        </p:spPr>
        <p:txBody>
          <a:bodyPr>
            <a:noAutofit/>
          </a:bodyPr>
          <a:lstStyle/>
          <a:p>
            <a:pPr marL="342900" indent="-342900">
              <a:lnSpc>
                <a:spcPct val="100000"/>
              </a:lnSpc>
              <a:spcBef>
                <a:spcPts val="0"/>
              </a:spcBef>
              <a:buClr>
                <a:srgbClr val="F7AB64"/>
              </a:buClr>
              <a:buFont typeface="Arial" panose="020B0604020202020204" pitchFamily="34" charset="0"/>
              <a:buChar char="•"/>
            </a:pPr>
            <a:r>
              <a:rPr lang="en-GB" dirty="0"/>
              <a:t>Think about what the person is saying, visualise it if you can</a:t>
            </a:r>
            <a:br>
              <a:rPr lang="en-GB" dirty="0"/>
            </a:br>
            <a:endParaRPr lang="en-GB" dirty="0"/>
          </a:p>
          <a:p>
            <a:pPr marL="342900" indent="-342900">
              <a:lnSpc>
                <a:spcPct val="100000"/>
              </a:lnSpc>
              <a:spcBef>
                <a:spcPts val="0"/>
              </a:spcBef>
              <a:buClr>
                <a:srgbClr val="F7AB64"/>
              </a:buClr>
              <a:buFont typeface="Arial" panose="020B0604020202020204" pitchFamily="34" charset="0"/>
              <a:buChar char="•"/>
            </a:pPr>
            <a:r>
              <a:rPr lang="en-GB" dirty="0"/>
              <a:t>Be aware of your body language</a:t>
            </a:r>
            <a:br>
              <a:rPr lang="en-GB" dirty="0"/>
            </a:br>
            <a:r>
              <a:rPr lang="en-GB" dirty="0"/>
              <a:t> </a:t>
            </a:r>
          </a:p>
          <a:p>
            <a:pPr marL="342900" indent="-342900">
              <a:lnSpc>
                <a:spcPct val="100000"/>
              </a:lnSpc>
              <a:spcBef>
                <a:spcPts val="0"/>
              </a:spcBef>
              <a:buClr>
                <a:srgbClr val="F7AB64"/>
              </a:buClr>
              <a:buFont typeface="Arial" panose="020B0604020202020204" pitchFamily="34" charset="0"/>
              <a:buChar char="•"/>
            </a:pPr>
            <a:r>
              <a:rPr lang="en-GB" dirty="0"/>
              <a:t>Remember what they say</a:t>
            </a:r>
            <a:br>
              <a:rPr lang="en-GB" dirty="0"/>
            </a:br>
            <a:endParaRPr lang="en-GB" dirty="0"/>
          </a:p>
          <a:p>
            <a:pPr marL="342900" indent="-342900">
              <a:lnSpc>
                <a:spcPct val="100000"/>
              </a:lnSpc>
              <a:spcBef>
                <a:spcPts val="0"/>
              </a:spcBef>
              <a:buClr>
                <a:srgbClr val="F7AB64"/>
              </a:buClr>
              <a:buFont typeface="Arial" panose="020B0604020202020204" pitchFamily="34" charset="0"/>
              <a:buChar char="•"/>
            </a:pPr>
            <a:r>
              <a:rPr lang="en-GB" dirty="0"/>
              <a:t>Silence is perfectly fine. Try and allow the person to have space to think</a:t>
            </a:r>
            <a:br>
              <a:rPr lang="en-GB" dirty="0"/>
            </a:br>
            <a:endParaRPr lang="en-GB" dirty="0"/>
          </a:p>
          <a:p>
            <a:pPr marL="342900" indent="-342900">
              <a:lnSpc>
                <a:spcPct val="100000"/>
              </a:lnSpc>
              <a:spcBef>
                <a:spcPts val="0"/>
              </a:spcBef>
              <a:buClr>
                <a:srgbClr val="F7AB64"/>
              </a:buClr>
              <a:buFont typeface="Arial" panose="020B0604020202020204" pitchFamily="34" charset="0"/>
              <a:buChar char="•"/>
            </a:pPr>
            <a:r>
              <a:rPr lang="en-GB" dirty="0">
                <a:cs typeface="Arial" panose="020B0604020202020204" pitchFamily="34" charset="0"/>
              </a:rPr>
              <a:t>Respond with </a:t>
            </a:r>
            <a:r>
              <a:rPr lang="en-GB" b="1" i="1" dirty="0">
                <a:cs typeface="Arial" panose="020B0604020202020204" pitchFamily="34" charset="0"/>
              </a:rPr>
              <a:t>short</a:t>
            </a:r>
            <a:r>
              <a:rPr lang="en-GB" dirty="0">
                <a:cs typeface="Arial" panose="020B0604020202020204" pitchFamily="34" charset="0"/>
              </a:rPr>
              <a:t> reflective statements that summarise what you are hearing and confirm that you have a shared understanding</a:t>
            </a:r>
          </a:p>
          <a:p>
            <a:pPr>
              <a:lnSpc>
                <a:spcPct val="100000"/>
              </a:lnSpc>
              <a:buClr>
                <a:srgbClr val="F7AB64"/>
              </a:buClr>
            </a:pPr>
            <a:endParaRPr lang="en-GB" dirty="0"/>
          </a:p>
        </p:txBody>
      </p:sp>
      <p:sp>
        <p:nvSpPr>
          <p:cNvPr id="5" name="Text Placeholder 4">
            <a:extLst>
              <a:ext uri="{FF2B5EF4-FFF2-40B4-BE49-F238E27FC236}">
                <a16:creationId xmlns:a16="http://schemas.microsoft.com/office/drawing/2014/main" id="{78262B39-6E2F-48E6-915A-7D3B00D714A8}"/>
              </a:ext>
            </a:extLst>
          </p:cNvPr>
          <p:cNvSpPr>
            <a:spLocks noGrp="1"/>
          </p:cNvSpPr>
          <p:nvPr>
            <p:ph type="body" sz="quarter" idx="12"/>
          </p:nvPr>
        </p:nvSpPr>
        <p:spPr>
          <a:xfrm>
            <a:off x="333924" y="1396410"/>
            <a:ext cx="4489938" cy="4701783"/>
          </a:xfrm>
        </p:spPr>
        <p:txBody>
          <a:bodyPr>
            <a:normAutofit/>
          </a:bodyPr>
          <a:lstStyle/>
          <a:p>
            <a:pPr marL="285750" indent="-285750">
              <a:lnSpc>
                <a:spcPct val="100000"/>
              </a:lnSpc>
              <a:spcBef>
                <a:spcPts val="0"/>
              </a:spcBef>
              <a:buClr>
                <a:srgbClr val="F7AB64"/>
              </a:buClr>
              <a:buFont typeface="Arial" panose="020B0604020202020204" pitchFamily="34" charset="0"/>
              <a:buChar char="•"/>
            </a:pPr>
            <a:r>
              <a:rPr lang="en-GB" dirty="0" err="1"/>
              <a:t>Meddyliwch</a:t>
            </a:r>
            <a:r>
              <a:rPr lang="en-GB" dirty="0"/>
              <a:t> am </a:t>
            </a:r>
            <a:r>
              <a:rPr lang="en-GB" dirty="0" err="1"/>
              <a:t>beth</a:t>
            </a:r>
            <a:r>
              <a:rPr lang="en-GB" dirty="0"/>
              <a:t> </a:t>
            </a:r>
            <a:r>
              <a:rPr lang="en-GB" dirty="0" err="1"/>
              <a:t>mae’r</a:t>
            </a:r>
            <a:r>
              <a:rPr lang="en-GB" dirty="0"/>
              <a:t> person </a:t>
            </a:r>
            <a:r>
              <a:rPr lang="en-GB" dirty="0" err="1"/>
              <a:t>yn</a:t>
            </a:r>
            <a:r>
              <a:rPr lang="en-GB" dirty="0"/>
              <a:t> </a:t>
            </a:r>
            <a:r>
              <a:rPr lang="en-GB" dirty="0" err="1"/>
              <a:t>ddweud</a:t>
            </a:r>
            <a:r>
              <a:rPr lang="en-GB" dirty="0"/>
              <a:t>, </a:t>
            </a:r>
            <a:r>
              <a:rPr lang="en-GB" dirty="0" err="1"/>
              <a:t>dychmygwch</a:t>
            </a:r>
            <a:r>
              <a:rPr lang="en-GB" dirty="0"/>
              <a:t> </a:t>
            </a:r>
            <a:r>
              <a:rPr lang="en-GB" dirty="0" err="1"/>
              <a:t>os</a:t>
            </a:r>
            <a:r>
              <a:rPr lang="en-GB" dirty="0"/>
              <a:t> </a:t>
            </a:r>
            <a:r>
              <a:rPr lang="en-GB" dirty="0" err="1"/>
              <a:t>fedrwch</a:t>
            </a:r>
            <a:r>
              <a:rPr lang="en-GB" dirty="0"/>
              <a:t> chi</a:t>
            </a:r>
            <a:br>
              <a:rPr lang="en-GB" dirty="0"/>
            </a:br>
            <a:endParaRPr lang="en-GB" dirty="0"/>
          </a:p>
          <a:p>
            <a:pPr marL="285750" indent="-285750">
              <a:lnSpc>
                <a:spcPct val="100000"/>
              </a:lnSpc>
              <a:spcBef>
                <a:spcPts val="0"/>
              </a:spcBef>
              <a:buClr>
                <a:srgbClr val="F7AB64"/>
              </a:buClr>
              <a:buFont typeface="Arial" panose="020B0604020202020204" pitchFamily="34" charset="0"/>
              <a:buChar char="•"/>
            </a:pPr>
            <a:r>
              <a:rPr lang="en-GB" dirty="0" err="1"/>
              <a:t>Byddwch</a:t>
            </a:r>
            <a:r>
              <a:rPr lang="en-GB" dirty="0"/>
              <a:t> </a:t>
            </a:r>
            <a:r>
              <a:rPr lang="en-GB" dirty="0" err="1"/>
              <a:t>yn</a:t>
            </a:r>
            <a:r>
              <a:rPr lang="en-GB" dirty="0"/>
              <a:t> </a:t>
            </a:r>
            <a:r>
              <a:rPr lang="en-GB" dirty="0" err="1"/>
              <a:t>ymwybodol</a:t>
            </a:r>
            <a:r>
              <a:rPr lang="en-GB" dirty="0"/>
              <a:t> </a:t>
            </a:r>
            <a:r>
              <a:rPr lang="en-GB" dirty="0" err="1"/>
              <a:t>o’ch</a:t>
            </a:r>
            <a:r>
              <a:rPr lang="en-GB" dirty="0"/>
              <a:t> </a:t>
            </a:r>
            <a:r>
              <a:rPr lang="en-GB" dirty="0" err="1"/>
              <a:t>iaith</a:t>
            </a:r>
            <a:r>
              <a:rPr lang="en-GB" dirty="0"/>
              <a:t> </a:t>
            </a:r>
            <a:r>
              <a:rPr lang="en-GB" dirty="0" err="1"/>
              <a:t>corfforol</a:t>
            </a:r>
            <a:br>
              <a:rPr lang="en-GB" dirty="0"/>
            </a:br>
            <a:endParaRPr lang="en-GB" dirty="0"/>
          </a:p>
          <a:p>
            <a:pPr marL="285750" indent="-285750">
              <a:lnSpc>
                <a:spcPct val="100000"/>
              </a:lnSpc>
              <a:spcBef>
                <a:spcPts val="0"/>
              </a:spcBef>
              <a:buClr>
                <a:srgbClr val="F7AB64"/>
              </a:buClr>
              <a:buFont typeface="Arial" panose="020B0604020202020204" pitchFamily="34" charset="0"/>
              <a:buChar char="•"/>
            </a:pPr>
            <a:r>
              <a:rPr lang="en-GB" dirty="0" err="1"/>
              <a:t>Cofiwch</a:t>
            </a:r>
            <a:r>
              <a:rPr lang="en-GB" dirty="0"/>
              <a:t> </a:t>
            </a:r>
            <a:r>
              <a:rPr lang="en-GB" dirty="0" err="1"/>
              <a:t>beth</a:t>
            </a:r>
            <a:r>
              <a:rPr lang="en-GB" dirty="0"/>
              <a:t> </a:t>
            </a:r>
            <a:r>
              <a:rPr lang="en-GB" dirty="0" err="1"/>
              <a:t>maen</a:t>
            </a:r>
            <a:r>
              <a:rPr lang="en-GB" dirty="0"/>
              <a:t> </a:t>
            </a:r>
            <a:r>
              <a:rPr lang="en-GB" dirty="0" err="1"/>
              <a:t>nhw’n</a:t>
            </a:r>
            <a:r>
              <a:rPr lang="en-GB" dirty="0"/>
              <a:t> </a:t>
            </a:r>
            <a:r>
              <a:rPr lang="en-GB" dirty="0" err="1"/>
              <a:t>ddweud</a:t>
            </a:r>
            <a:br>
              <a:rPr lang="en-GB" dirty="0"/>
            </a:br>
            <a:endParaRPr lang="en-GB" dirty="0"/>
          </a:p>
          <a:p>
            <a:pPr marL="285750" indent="-285750">
              <a:lnSpc>
                <a:spcPct val="100000"/>
              </a:lnSpc>
              <a:spcBef>
                <a:spcPts val="0"/>
              </a:spcBef>
              <a:buClr>
                <a:srgbClr val="F7AB64"/>
              </a:buClr>
              <a:buFont typeface="Arial" panose="020B0604020202020204" pitchFamily="34" charset="0"/>
              <a:buChar char="•"/>
            </a:pPr>
            <a:r>
              <a:rPr lang="en-GB" dirty="0"/>
              <a:t>Mae </a:t>
            </a:r>
            <a:r>
              <a:rPr lang="en-GB" dirty="0" err="1"/>
              <a:t>tawelwch</a:t>
            </a:r>
            <a:r>
              <a:rPr lang="en-GB" dirty="0"/>
              <a:t> </a:t>
            </a:r>
            <a:r>
              <a:rPr lang="en-GB" dirty="0" err="1"/>
              <a:t>yn</a:t>
            </a:r>
            <a:r>
              <a:rPr lang="en-GB" dirty="0"/>
              <a:t> </a:t>
            </a:r>
            <a:r>
              <a:rPr lang="en-GB" dirty="0" err="1"/>
              <a:t>iawn</a:t>
            </a:r>
            <a:r>
              <a:rPr lang="en-GB" dirty="0"/>
              <a:t>. </a:t>
            </a:r>
            <a:r>
              <a:rPr lang="en-GB" dirty="0" err="1"/>
              <a:t>Rhowch</a:t>
            </a:r>
            <a:r>
              <a:rPr lang="en-GB" dirty="0"/>
              <a:t> </a:t>
            </a:r>
            <a:r>
              <a:rPr lang="en-GB" dirty="0" err="1"/>
              <a:t>amser</a:t>
            </a:r>
            <a:r>
              <a:rPr lang="en-GB" dirty="0"/>
              <a:t> </a:t>
            </a:r>
            <a:r>
              <a:rPr lang="en-GB" dirty="0" err="1"/>
              <a:t>i’r</a:t>
            </a:r>
            <a:r>
              <a:rPr lang="en-GB" dirty="0"/>
              <a:t> person </a:t>
            </a:r>
            <a:r>
              <a:rPr lang="en-GB" dirty="0" err="1"/>
              <a:t>i</a:t>
            </a:r>
            <a:r>
              <a:rPr lang="en-GB" dirty="0"/>
              <a:t> </a:t>
            </a:r>
            <a:r>
              <a:rPr lang="en-GB" dirty="0" err="1"/>
              <a:t>feddwl</a:t>
            </a:r>
            <a:br>
              <a:rPr lang="en-GB" dirty="0"/>
            </a:br>
            <a:endParaRPr lang="en-GB" dirty="0"/>
          </a:p>
          <a:p>
            <a:pPr marL="285750" indent="-285750">
              <a:lnSpc>
                <a:spcPct val="100000"/>
              </a:lnSpc>
              <a:spcBef>
                <a:spcPts val="0"/>
              </a:spcBef>
              <a:buClr>
                <a:srgbClr val="F7AB64"/>
              </a:buClr>
              <a:buFont typeface="Arial" panose="020B0604020202020204" pitchFamily="34" charset="0"/>
              <a:buChar char="•"/>
            </a:pPr>
            <a:r>
              <a:rPr lang="en-GB" dirty="0" err="1"/>
              <a:t>Dylech</a:t>
            </a:r>
            <a:r>
              <a:rPr lang="en-GB" dirty="0"/>
              <a:t> </a:t>
            </a:r>
            <a:r>
              <a:rPr lang="en-GB" dirty="0" err="1"/>
              <a:t>ymateb</a:t>
            </a:r>
            <a:r>
              <a:rPr lang="en-GB" dirty="0"/>
              <a:t> </a:t>
            </a:r>
            <a:r>
              <a:rPr lang="en-GB" dirty="0" err="1"/>
              <a:t>gyda</a:t>
            </a:r>
            <a:r>
              <a:rPr lang="en-GB" dirty="0"/>
              <a:t> </a:t>
            </a:r>
            <a:r>
              <a:rPr lang="en-GB" dirty="0" err="1"/>
              <a:t>datganiadau</a:t>
            </a:r>
            <a:r>
              <a:rPr lang="en-GB" dirty="0"/>
              <a:t> </a:t>
            </a:r>
            <a:r>
              <a:rPr lang="en-GB" b="1" i="1" dirty="0" err="1"/>
              <a:t>byr</a:t>
            </a:r>
            <a:r>
              <a:rPr lang="en-GB" dirty="0"/>
              <a:t>, </a:t>
            </a:r>
            <a:r>
              <a:rPr lang="en-GB" dirty="0" err="1"/>
              <a:t>adlewyrchol</a:t>
            </a:r>
            <a:r>
              <a:rPr lang="en-GB" dirty="0"/>
              <a:t> </a:t>
            </a:r>
            <a:r>
              <a:rPr lang="en-GB" dirty="0" err="1"/>
              <a:t>sy’n</a:t>
            </a:r>
            <a:r>
              <a:rPr lang="en-GB" dirty="0"/>
              <a:t> </a:t>
            </a:r>
            <a:r>
              <a:rPr lang="en-GB" dirty="0" err="1"/>
              <a:t>crynhoi’r</a:t>
            </a:r>
            <a:r>
              <a:rPr lang="en-GB" dirty="0"/>
              <a:t> </a:t>
            </a:r>
            <a:r>
              <a:rPr lang="en-GB" dirty="0" err="1"/>
              <a:t>hyn</a:t>
            </a:r>
            <a:r>
              <a:rPr lang="en-GB" dirty="0"/>
              <a:t> </a:t>
            </a:r>
            <a:r>
              <a:rPr lang="en-GB" dirty="0" err="1"/>
              <a:t>rydych</a:t>
            </a:r>
            <a:r>
              <a:rPr lang="en-GB" dirty="0"/>
              <a:t> chi </a:t>
            </a:r>
            <a:r>
              <a:rPr lang="en-GB" dirty="0" err="1"/>
              <a:t>wedi</a:t>
            </a:r>
            <a:r>
              <a:rPr lang="en-GB" dirty="0"/>
              <a:t> </a:t>
            </a:r>
            <a:r>
              <a:rPr lang="en-GB" dirty="0" err="1"/>
              <a:t>clywed</a:t>
            </a:r>
            <a:r>
              <a:rPr lang="en-GB" dirty="0"/>
              <a:t> a </a:t>
            </a:r>
            <a:r>
              <a:rPr lang="en-GB" dirty="0" err="1"/>
              <a:t>chadarnhau</a:t>
            </a:r>
            <a:r>
              <a:rPr lang="en-GB" dirty="0"/>
              <a:t> </a:t>
            </a:r>
            <a:r>
              <a:rPr lang="en-GB" dirty="0" err="1"/>
              <a:t>eich</a:t>
            </a:r>
            <a:r>
              <a:rPr lang="en-GB" dirty="0"/>
              <a:t> bod </a:t>
            </a:r>
            <a:r>
              <a:rPr lang="en-GB" dirty="0" err="1"/>
              <a:t>gennych</a:t>
            </a:r>
            <a:r>
              <a:rPr lang="en-GB" dirty="0"/>
              <a:t> </a:t>
            </a:r>
            <a:r>
              <a:rPr lang="en-GB" dirty="0" err="1"/>
              <a:t>cyd-ddealltwriaeth</a:t>
            </a:r>
            <a:endParaRPr lang="en-GB" dirty="0"/>
          </a:p>
          <a:p>
            <a:pPr marL="285750" indent="-285750">
              <a:lnSpc>
                <a:spcPct val="100000"/>
              </a:lnSpc>
              <a:buClr>
                <a:srgbClr val="F7AB64"/>
              </a:buClr>
              <a:buFont typeface="Arial" panose="020B0604020202020204" pitchFamily="34" charset="0"/>
              <a:buChar char="•"/>
            </a:pPr>
            <a:endParaRPr lang="en-GB" dirty="0"/>
          </a:p>
        </p:txBody>
      </p:sp>
    </p:spTree>
    <p:extLst>
      <p:ext uri="{BB962C8B-B14F-4D97-AF65-F5344CB8AC3E}">
        <p14:creationId xmlns:p14="http://schemas.microsoft.com/office/powerpoint/2010/main" val="3901753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A6836-1C52-4C61-BCB7-84D11D7E85D8}"/>
              </a:ext>
            </a:extLst>
          </p:cNvPr>
          <p:cNvSpPr>
            <a:spLocks noGrp="1"/>
          </p:cNvSpPr>
          <p:nvPr>
            <p:ph type="title"/>
          </p:nvPr>
        </p:nvSpPr>
        <p:spPr>
          <a:xfrm>
            <a:off x="492016" y="365127"/>
            <a:ext cx="3775184" cy="1031283"/>
          </a:xfrm>
        </p:spPr>
        <p:txBody>
          <a:bodyPr>
            <a:noAutofit/>
          </a:bodyPr>
          <a:lstStyle/>
          <a:p>
            <a:pPr>
              <a:lnSpc>
                <a:spcPct val="100000"/>
              </a:lnSpc>
            </a:pPr>
            <a:r>
              <a:rPr lang="en-GB" sz="2400" dirty="0">
                <a:solidFill>
                  <a:srgbClr val="F7AB64"/>
                </a:solidFill>
              </a:rPr>
              <a:t>Sut </a:t>
            </a:r>
            <a:r>
              <a:rPr lang="en-GB" sz="2400" dirty="0" err="1">
                <a:solidFill>
                  <a:srgbClr val="F7AB64"/>
                </a:solidFill>
              </a:rPr>
              <a:t>i</a:t>
            </a:r>
            <a:r>
              <a:rPr lang="en-GB" sz="2400" dirty="0">
                <a:solidFill>
                  <a:srgbClr val="F7AB64"/>
                </a:solidFill>
              </a:rPr>
              <a:t> </a:t>
            </a:r>
            <a:r>
              <a:rPr lang="en-GB" sz="2400" dirty="0" err="1">
                <a:solidFill>
                  <a:srgbClr val="F7AB64"/>
                </a:solidFill>
              </a:rPr>
              <a:t>ddangos</a:t>
            </a:r>
            <a:r>
              <a:rPr lang="en-GB" sz="2400" dirty="0">
                <a:solidFill>
                  <a:srgbClr val="F7AB64"/>
                </a:solidFill>
              </a:rPr>
              <a:t> </a:t>
            </a:r>
            <a:r>
              <a:rPr lang="en-GB" sz="2400" dirty="0" err="1">
                <a:solidFill>
                  <a:srgbClr val="F7AB64"/>
                </a:solidFill>
              </a:rPr>
              <a:t>eich</a:t>
            </a:r>
            <a:r>
              <a:rPr lang="en-GB" sz="2400" dirty="0">
                <a:solidFill>
                  <a:srgbClr val="F7AB64"/>
                </a:solidFill>
              </a:rPr>
              <a:t> bod chi </a:t>
            </a:r>
            <a:r>
              <a:rPr lang="en-GB" sz="2400" dirty="0" err="1">
                <a:solidFill>
                  <a:srgbClr val="F7AB64"/>
                </a:solidFill>
              </a:rPr>
              <a:t>wir</a:t>
            </a:r>
            <a:r>
              <a:rPr lang="en-GB" sz="2400" dirty="0">
                <a:solidFill>
                  <a:srgbClr val="F7AB64"/>
                </a:solidFill>
              </a:rPr>
              <a:t> </a:t>
            </a:r>
            <a:r>
              <a:rPr lang="en-GB" sz="2400" dirty="0" err="1">
                <a:solidFill>
                  <a:srgbClr val="F7AB64"/>
                </a:solidFill>
              </a:rPr>
              <a:t>yn</a:t>
            </a:r>
            <a:r>
              <a:rPr lang="en-GB" sz="2400" dirty="0">
                <a:solidFill>
                  <a:srgbClr val="F7AB64"/>
                </a:solidFill>
              </a:rPr>
              <a:t> </a:t>
            </a:r>
            <a:r>
              <a:rPr lang="en-GB" sz="2400" dirty="0" err="1">
                <a:solidFill>
                  <a:srgbClr val="F7AB64"/>
                </a:solidFill>
              </a:rPr>
              <a:t>gwrando</a:t>
            </a:r>
            <a:r>
              <a:rPr lang="en-GB" sz="2400" dirty="0">
                <a:solidFill>
                  <a:srgbClr val="F7AB64"/>
                </a:solidFill>
              </a:rPr>
              <a:t>, </a:t>
            </a:r>
            <a:r>
              <a:rPr lang="en-GB" sz="2400" dirty="0" err="1">
                <a:solidFill>
                  <a:srgbClr val="F7AB64"/>
                </a:solidFill>
              </a:rPr>
              <a:t>parhad</a:t>
            </a:r>
            <a:r>
              <a:rPr lang="en-GB" sz="2400" dirty="0">
                <a:solidFill>
                  <a:srgbClr val="F7AB64"/>
                </a:solidFill>
              </a:rPr>
              <a:t>…</a:t>
            </a:r>
            <a:endParaRPr lang="en-GB" sz="2400" dirty="0"/>
          </a:p>
        </p:txBody>
      </p:sp>
      <p:sp>
        <p:nvSpPr>
          <p:cNvPr id="3" name="Text Placeholder 2">
            <a:extLst>
              <a:ext uri="{FF2B5EF4-FFF2-40B4-BE49-F238E27FC236}">
                <a16:creationId xmlns:a16="http://schemas.microsoft.com/office/drawing/2014/main" id="{F7C532AF-D798-49B3-B2AD-F78B6A056760}"/>
              </a:ext>
            </a:extLst>
          </p:cNvPr>
          <p:cNvSpPr>
            <a:spLocks noGrp="1"/>
          </p:cNvSpPr>
          <p:nvPr>
            <p:ph type="body" sz="quarter" idx="10"/>
          </p:nvPr>
        </p:nvSpPr>
        <p:spPr>
          <a:xfrm>
            <a:off x="4862513" y="365125"/>
            <a:ext cx="3871584" cy="1220273"/>
          </a:xfrm>
        </p:spPr>
        <p:txBody>
          <a:bodyPr/>
          <a:lstStyle/>
          <a:p>
            <a:pPr>
              <a:lnSpc>
                <a:spcPct val="100000"/>
              </a:lnSpc>
            </a:pPr>
            <a:r>
              <a:rPr lang="en-GB" sz="2400" dirty="0">
                <a:solidFill>
                  <a:srgbClr val="F7AB64"/>
                </a:solidFill>
              </a:rPr>
              <a:t>How to show that you really are listening cont’d...</a:t>
            </a:r>
          </a:p>
          <a:p>
            <a:pPr>
              <a:lnSpc>
                <a:spcPct val="100000"/>
              </a:lnSpc>
            </a:pPr>
            <a:endParaRPr lang="en-GB" dirty="0"/>
          </a:p>
        </p:txBody>
      </p:sp>
      <p:sp>
        <p:nvSpPr>
          <p:cNvPr id="4" name="Text Placeholder 3">
            <a:extLst>
              <a:ext uri="{FF2B5EF4-FFF2-40B4-BE49-F238E27FC236}">
                <a16:creationId xmlns:a16="http://schemas.microsoft.com/office/drawing/2014/main" id="{0DD7DF5D-1684-4B17-9270-E77C0302C2B1}"/>
              </a:ext>
            </a:extLst>
          </p:cNvPr>
          <p:cNvSpPr>
            <a:spLocks noGrp="1"/>
          </p:cNvSpPr>
          <p:nvPr>
            <p:ph type="body" sz="quarter" idx="11"/>
          </p:nvPr>
        </p:nvSpPr>
        <p:spPr>
          <a:xfrm>
            <a:off x="4862513" y="1585398"/>
            <a:ext cx="3690937" cy="4203607"/>
          </a:xfrm>
        </p:spPr>
        <p:txBody>
          <a:bodyPr/>
          <a:lstStyle/>
          <a:p>
            <a:pPr>
              <a:lnSpc>
                <a:spcPct val="100000"/>
              </a:lnSpc>
              <a:buClr>
                <a:srgbClr val="F7AB64"/>
              </a:buClr>
            </a:pPr>
            <a:r>
              <a:rPr lang="en-GB" dirty="0"/>
              <a:t>Showing that we are really listening includes our body language  not just the words we are using.</a:t>
            </a:r>
          </a:p>
          <a:p>
            <a:pPr marL="285750" indent="-285750">
              <a:lnSpc>
                <a:spcPct val="100000"/>
              </a:lnSpc>
              <a:buClr>
                <a:srgbClr val="F7AB64"/>
              </a:buClr>
              <a:buFont typeface="Arial" panose="020B0604020202020204" pitchFamily="34" charset="0"/>
              <a:buChar char="•"/>
            </a:pPr>
            <a:r>
              <a:rPr lang="en-GB" dirty="0"/>
              <a:t>Tone of voice</a:t>
            </a:r>
          </a:p>
          <a:p>
            <a:pPr marL="285750" indent="-285750">
              <a:lnSpc>
                <a:spcPct val="100000"/>
              </a:lnSpc>
              <a:buClr>
                <a:srgbClr val="F7AB64"/>
              </a:buClr>
              <a:buFont typeface="Arial" panose="020B0604020202020204" pitchFamily="34" charset="0"/>
              <a:buChar char="•"/>
            </a:pPr>
            <a:r>
              <a:rPr lang="en-GB" dirty="0"/>
              <a:t>Eye contact </a:t>
            </a:r>
          </a:p>
          <a:p>
            <a:pPr marL="285750" indent="-285750">
              <a:lnSpc>
                <a:spcPct val="100000"/>
              </a:lnSpc>
              <a:buClr>
                <a:srgbClr val="F7AB64"/>
              </a:buClr>
              <a:buFont typeface="Arial" panose="020B0604020202020204" pitchFamily="34" charset="0"/>
              <a:buChar char="•"/>
            </a:pPr>
            <a:r>
              <a:rPr lang="en-GB" dirty="0"/>
              <a:t>Facial expressions</a:t>
            </a:r>
          </a:p>
          <a:p>
            <a:pPr marL="285750" indent="-285750">
              <a:lnSpc>
                <a:spcPct val="100000"/>
              </a:lnSpc>
              <a:buClr>
                <a:srgbClr val="F7AB64"/>
              </a:buClr>
              <a:buFont typeface="Arial" panose="020B0604020202020204" pitchFamily="34" charset="0"/>
              <a:buChar char="•"/>
            </a:pPr>
            <a:r>
              <a:rPr lang="en-GB" dirty="0"/>
              <a:t>Hand and Leg posture</a:t>
            </a:r>
          </a:p>
          <a:p>
            <a:pPr>
              <a:lnSpc>
                <a:spcPct val="100000"/>
              </a:lnSpc>
              <a:buClr>
                <a:srgbClr val="F7AB64"/>
              </a:buClr>
            </a:pPr>
            <a:r>
              <a:rPr lang="en-GB" dirty="0"/>
              <a:t>These are examples of non verbal communication and are equally as important</a:t>
            </a:r>
          </a:p>
        </p:txBody>
      </p:sp>
      <p:sp>
        <p:nvSpPr>
          <p:cNvPr id="5" name="Text Placeholder 4">
            <a:extLst>
              <a:ext uri="{FF2B5EF4-FFF2-40B4-BE49-F238E27FC236}">
                <a16:creationId xmlns:a16="http://schemas.microsoft.com/office/drawing/2014/main" id="{EC7262A1-F5CB-45FA-9D45-59092B8BCD14}"/>
              </a:ext>
            </a:extLst>
          </p:cNvPr>
          <p:cNvSpPr>
            <a:spLocks noGrp="1"/>
          </p:cNvSpPr>
          <p:nvPr>
            <p:ph type="body" sz="quarter" idx="12"/>
          </p:nvPr>
        </p:nvSpPr>
        <p:spPr>
          <a:xfrm>
            <a:off x="492016" y="1585399"/>
            <a:ext cx="3681413" cy="4203608"/>
          </a:xfrm>
        </p:spPr>
        <p:txBody>
          <a:bodyPr/>
          <a:lstStyle/>
          <a:p>
            <a:pPr>
              <a:lnSpc>
                <a:spcPct val="100000"/>
              </a:lnSpc>
              <a:buClr>
                <a:srgbClr val="F7AB64"/>
              </a:buClr>
            </a:pPr>
            <a:r>
              <a:rPr lang="en-GB" dirty="0"/>
              <a:t>Mae </a:t>
            </a:r>
            <a:r>
              <a:rPr lang="en-GB" dirty="0" err="1"/>
              <a:t>dangos</a:t>
            </a:r>
            <a:r>
              <a:rPr lang="en-GB" dirty="0"/>
              <a:t> </a:t>
            </a:r>
            <a:r>
              <a:rPr lang="en-GB" dirty="0" err="1"/>
              <a:t>ein</a:t>
            </a:r>
            <a:r>
              <a:rPr lang="en-GB" dirty="0"/>
              <a:t> bod </a:t>
            </a:r>
            <a:r>
              <a:rPr lang="en-GB" dirty="0" err="1"/>
              <a:t>ni</a:t>
            </a:r>
            <a:r>
              <a:rPr lang="en-GB" dirty="0"/>
              <a:t> </a:t>
            </a:r>
            <a:r>
              <a:rPr lang="en-GB" dirty="0" err="1"/>
              <a:t>wir</a:t>
            </a:r>
            <a:r>
              <a:rPr lang="en-GB" dirty="0"/>
              <a:t> </a:t>
            </a:r>
            <a:r>
              <a:rPr lang="en-GB" dirty="0" err="1"/>
              <a:t>yn</a:t>
            </a:r>
            <a:r>
              <a:rPr lang="en-GB" dirty="0"/>
              <a:t> </a:t>
            </a:r>
            <a:r>
              <a:rPr lang="en-GB" dirty="0" err="1"/>
              <a:t>gwrando</a:t>
            </a:r>
            <a:r>
              <a:rPr lang="en-GB" dirty="0"/>
              <a:t> </a:t>
            </a:r>
            <a:r>
              <a:rPr lang="en-GB" dirty="0" err="1"/>
              <a:t>yn</a:t>
            </a:r>
            <a:r>
              <a:rPr lang="en-GB" dirty="0"/>
              <a:t> </a:t>
            </a:r>
            <a:r>
              <a:rPr lang="en-GB" dirty="0" err="1"/>
              <a:t>cynnwys</a:t>
            </a:r>
            <a:r>
              <a:rPr lang="en-GB" dirty="0"/>
              <a:t> </a:t>
            </a:r>
            <a:r>
              <a:rPr lang="en-GB" dirty="0" err="1"/>
              <a:t>iaith</a:t>
            </a:r>
            <a:r>
              <a:rPr lang="en-GB" dirty="0"/>
              <a:t> y </a:t>
            </a:r>
            <a:r>
              <a:rPr lang="en-GB" dirty="0" err="1"/>
              <a:t>corff</a:t>
            </a:r>
            <a:r>
              <a:rPr lang="en-GB" dirty="0"/>
              <a:t>, </a:t>
            </a:r>
            <a:r>
              <a:rPr lang="en-GB" dirty="0" err="1"/>
              <a:t>nid</a:t>
            </a:r>
            <a:r>
              <a:rPr lang="en-GB" dirty="0"/>
              <a:t> </a:t>
            </a:r>
            <a:r>
              <a:rPr lang="en-GB" dirty="0" err="1"/>
              <a:t>yn</a:t>
            </a:r>
            <a:r>
              <a:rPr lang="en-GB" dirty="0"/>
              <a:t> </a:t>
            </a:r>
            <a:r>
              <a:rPr lang="en-GB" dirty="0" err="1"/>
              <a:t>unig</a:t>
            </a:r>
            <a:r>
              <a:rPr lang="en-GB" dirty="0"/>
              <a:t> y </a:t>
            </a:r>
            <a:r>
              <a:rPr lang="en-GB" dirty="0" err="1"/>
              <a:t>geiriau</a:t>
            </a:r>
            <a:r>
              <a:rPr lang="en-GB" dirty="0"/>
              <a:t> </a:t>
            </a:r>
            <a:r>
              <a:rPr lang="en-GB" dirty="0" err="1"/>
              <a:t>rydyn</a:t>
            </a:r>
            <a:r>
              <a:rPr lang="en-GB" dirty="0"/>
              <a:t> </a:t>
            </a:r>
            <a:r>
              <a:rPr lang="en-GB" dirty="0" err="1"/>
              <a:t>ni’n</a:t>
            </a:r>
            <a:r>
              <a:rPr lang="en-GB" dirty="0"/>
              <a:t> </a:t>
            </a:r>
            <a:r>
              <a:rPr lang="en-GB" dirty="0" err="1"/>
              <a:t>defnyddio</a:t>
            </a:r>
            <a:r>
              <a:rPr lang="en-GB" dirty="0"/>
              <a:t>. </a:t>
            </a:r>
          </a:p>
          <a:p>
            <a:pPr marL="285750" indent="-285750">
              <a:lnSpc>
                <a:spcPct val="100000"/>
              </a:lnSpc>
              <a:buClr>
                <a:srgbClr val="F7AB64"/>
              </a:buClr>
              <a:buFont typeface="Arial" panose="020B0604020202020204" pitchFamily="34" charset="0"/>
              <a:buChar char="•"/>
            </a:pPr>
            <a:r>
              <a:rPr lang="en-GB" dirty="0" err="1"/>
              <a:t>Tôn</a:t>
            </a:r>
            <a:r>
              <a:rPr lang="en-GB" dirty="0"/>
              <a:t> </a:t>
            </a:r>
            <a:r>
              <a:rPr lang="en-GB" dirty="0" err="1"/>
              <a:t>ein</a:t>
            </a:r>
            <a:r>
              <a:rPr lang="en-GB" dirty="0"/>
              <a:t> </a:t>
            </a:r>
            <a:r>
              <a:rPr lang="en-GB" dirty="0" err="1"/>
              <a:t>llais</a:t>
            </a:r>
            <a:endParaRPr lang="en-GB" dirty="0"/>
          </a:p>
          <a:p>
            <a:pPr marL="285750" indent="-285750">
              <a:lnSpc>
                <a:spcPct val="100000"/>
              </a:lnSpc>
              <a:buClr>
                <a:srgbClr val="F7AB64"/>
              </a:buClr>
              <a:buFont typeface="Arial" panose="020B0604020202020204" pitchFamily="34" charset="0"/>
              <a:buChar char="•"/>
            </a:pPr>
            <a:r>
              <a:rPr lang="en-GB" dirty="0" err="1"/>
              <a:t>Cyswllt</a:t>
            </a:r>
            <a:r>
              <a:rPr lang="en-GB" dirty="0"/>
              <a:t> </a:t>
            </a:r>
            <a:r>
              <a:rPr lang="en-GB" dirty="0" err="1"/>
              <a:t>llygaid</a:t>
            </a:r>
            <a:endParaRPr lang="en-GB" dirty="0"/>
          </a:p>
          <a:p>
            <a:pPr marL="285750" indent="-285750">
              <a:lnSpc>
                <a:spcPct val="100000"/>
              </a:lnSpc>
              <a:buClr>
                <a:srgbClr val="F7AB64"/>
              </a:buClr>
              <a:buFont typeface="Arial" panose="020B0604020202020204" pitchFamily="34" charset="0"/>
              <a:buChar char="•"/>
            </a:pPr>
            <a:r>
              <a:rPr lang="en-GB" dirty="0" err="1"/>
              <a:t>Mynegiant</a:t>
            </a:r>
            <a:r>
              <a:rPr lang="en-GB" dirty="0"/>
              <a:t> </a:t>
            </a:r>
            <a:r>
              <a:rPr lang="en-GB" dirty="0" err="1"/>
              <a:t>gwyneb</a:t>
            </a:r>
            <a:endParaRPr lang="en-GB" dirty="0"/>
          </a:p>
          <a:p>
            <a:pPr marL="285750" indent="-285750">
              <a:lnSpc>
                <a:spcPct val="100000"/>
              </a:lnSpc>
              <a:buClr>
                <a:srgbClr val="F7AB64"/>
              </a:buClr>
              <a:buFont typeface="Arial" panose="020B0604020202020204" pitchFamily="34" charset="0"/>
              <a:buChar char="•"/>
            </a:pPr>
            <a:r>
              <a:rPr lang="en-GB" dirty="0" err="1"/>
              <a:t>Safle</a:t>
            </a:r>
            <a:r>
              <a:rPr lang="en-GB" dirty="0"/>
              <a:t> </a:t>
            </a:r>
            <a:r>
              <a:rPr lang="en-GB" dirty="0" err="1"/>
              <a:t>breichiau</a:t>
            </a:r>
            <a:r>
              <a:rPr lang="en-GB" dirty="0"/>
              <a:t> a </a:t>
            </a:r>
            <a:r>
              <a:rPr lang="en-GB" dirty="0" err="1"/>
              <a:t>choesau</a:t>
            </a:r>
            <a:endParaRPr lang="en-GB" dirty="0"/>
          </a:p>
          <a:p>
            <a:pPr>
              <a:lnSpc>
                <a:spcPct val="100000"/>
              </a:lnSpc>
              <a:buClr>
                <a:srgbClr val="F7AB64"/>
              </a:buClr>
            </a:pPr>
            <a:r>
              <a:rPr lang="en-GB" dirty="0"/>
              <a:t>Mae </a:t>
            </a:r>
            <a:r>
              <a:rPr lang="en-GB" dirty="0" err="1"/>
              <a:t>rhain</a:t>
            </a:r>
            <a:r>
              <a:rPr lang="en-GB" dirty="0"/>
              <a:t> </a:t>
            </a:r>
            <a:r>
              <a:rPr lang="en-GB" dirty="0" err="1"/>
              <a:t>yn</a:t>
            </a:r>
            <a:r>
              <a:rPr lang="en-GB" dirty="0"/>
              <a:t> </a:t>
            </a:r>
            <a:r>
              <a:rPr lang="en-GB" dirty="0" err="1"/>
              <a:t>esiamplau</a:t>
            </a:r>
            <a:r>
              <a:rPr lang="en-GB" dirty="0"/>
              <a:t> o </a:t>
            </a:r>
            <a:r>
              <a:rPr lang="en-GB" dirty="0" err="1"/>
              <a:t>gyfathrebu</a:t>
            </a:r>
            <a:r>
              <a:rPr lang="en-GB" dirty="0"/>
              <a:t> di-</a:t>
            </a:r>
            <a:r>
              <a:rPr lang="en-GB" dirty="0" err="1"/>
              <a:t>eiriau</a:t>
            </a:r>
            <a:r>
              <a:rPr lang="en-GB" dirty="0"/>
              <a:t> ac </a:t>
            </a:r>
            <a:r>
              <a:rPr lang="en-GB" dirty="0" err="1"/>
              <a:t>mae</a:t>
            </a:r>
            <a:r>
              <a:rPr lang="en-GB" dirty="0"/>
              <a:t> </a:t>
            </a:r>
            <a:r>
              <a:rPr lang="en-GB" dirty="0" err="1"/>
              <a:t>nhw</a:t>
            </a:r>
            <a:r>
              <a:rPr lang="en-GB" dirty="0"/>
              <a:t> </a:t>
            </a:r>
            <a:r>
              <a:rPr lang="en-GB" dirty="0" err="1"/>
              <a:t>yr</a:t>
            </a:r>
            <a:r>
              <a:rPr lang="en-GB" dirty="0"/>
              <a:t> un </a:t>
            </a:r>
            <a:r>
              <a:rPr lang="en-GB" dirty="0" err="1"/>
              <a:t>mor</a:t>
            </a:r>
            <a:r>
              <a:rPr lang="en-GB" dirty="0"/>
              <a:t> </a:t>
            </a:r>
            <a:r>
              <a:rPr lang="en-GB" dirty="0" err="1"/>
              <a:t>bwysig</a:t>
            </a:r>
            <a:endParaRPr lang="en-GB" dirty="0"/>
          </a:p>
        </p:txBody>
      </p:sp>
    </p:spTree>
    <p:extLst>
      <p:ext uri="{BB962C8B-B14F-4D97-AF65-F5344CB8AC3E}">
        <p14:creationId xmlns:p14="http://schemas.microsoft.com/office/powerpoint/2010/main" val="3458491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542649" y="328163"/>
            <a:ext cx="3525664" cy="644344"/>
          </a:xfrm>
        </p:spPr>
        <p:txBody>
          <a:bodyPr/>
          <a:lstStyle/>
          <a:p>
            <a:r>
              <a:rPr lang="en-GB" dirty="0" err="1">
                <a:solidFill>
                  <a:srgbClr val="F7AB64"/>
                </a:solidFill>
              </a:rPr>
              <a:t>Ymafer</a:t>
            </a:r>
            <a:r>
              <a:rPr lang="en-GB" dirty="0">
                <a:solidFill>
                  <a:srgbClr val="F7AB64"/>
                </a:solidFill>
              </a:rPr>
              <a:t> </a:t>
            </a:r>
            <a:r>
              <a:rPr lang="en-GB" dirty="0" err="1">
                <a:solidFill>
                  <a:srgbClr val="F7AB64"/>
                </a:solidFill>
              </a:rPr>
              <a:t>iaith</a:t>
            </a:r>
            <a:r>
              <a:rPr lang="en-GB" dirty="0">
                <a:solidFill>
                  <a:srgbClr val="F7AB64"/>
                </a:solidFill>
              </a:rPr>
              <a:t> y </a:t>
            </a:r>
            <a:r>
              <a:rPr lang="en-GB" dirty="0" err="1">
                <a:solidFill>
                  <a:srgbClr val="F7AB64"/>
                </a:solidFill>
              </a:rPr>
              <a:t>corff</a:t>
            </a:r>
            <a:endParaRPr lang="en-GB" dirty="0">
              <a:solidFill>
                <a:srgbClr val="F7AB64"/>
              </a:solidFill>
            </a:endParaRPr>
          </a:p>
        </p:txBody>
      </p:sp>
      <p:sp>
        <p:nvSpPr>
          <p:cNvPr id="4" name="Text Placeholder 3">
            <a:extLst>
              <a:ext uri="{FF2B5EF4-FFF2-40B4-BE49-F238E27FC236}">
                <a16:creationId xmlns:a16="http://schemas.microsoft.com/office/drawing/2014/main" id="{0C6C4953-FE87-40BD-B6CC-CAA623C4894B}"/>
              </a:ext>
            </a:extLst>
          </p:cNvPr>
          <p:cNvSpPr>
            <a:spLocks noGrp="1"/>
          </p:cNvSpPr>
          <p:nvPr>
            <p:ph type="body" sz="quarter" idx="11"/>
          </p:nvPr>
        </p:nvSpPr>
        <p:spPr>
          <a:xfrm>
            <a:off x="542649" y="1064841"/>
            <a:ext cx="3815760" cy="4820652"/>
          </a:xfrm>
        </p:spPr>
        <p:txBody>
          <a:bodyPr>
            <a:normAutofit/>
          </a:bodyPr>
          <a:lstStyle/>
          <a:p>
            <a:pPr>
              <a:lnSpc>
                <a:spcPct val="100000"/>
              </a:lnSpc>
            </a:pPr>
            <a:r>
              <a:rPr lang="en-GB" sz="2000" dirty="0" err="1"/>
              <a:t>Mewn</a:t>
            </a:r>
            <a:r>
              <a:rPr lang="en-GB" sz="2000" dirty="0"/>
              <a:t> </a:t>
            </a:r>
            <a:r>
              <a:rPr lang="en-GB" sz="2000" dirty="0" err="1"/>
              <a:t>grwpiau</a:t>
            </a:r>
            <a:r>
              <a:rPr lang="en-GB" sz="2000" dirty="0"/>
              <a:t> o </a:t>
            </a:r>
            <a:r>
              <a:rPr lang="en-GB" sz="2000" dirty="0" err="1"/>
              <a:t>dri</a:t>
            </a:r>
            <a:r>
              <a:rPr lang="en-GB" sz="2000" dirty="0"/>
              <a:t>:</a:t>
            </a:r>
          </a:p>
          <a:p>
            <a:pPr>
              <a:lnSpc>
                <a:spcPct val="100000"/>
              </a:lnSpc>
            </a:pPr>
            <a:endParaRPr lang="en-GB" sz="2000" dirty="0"/>
          </a:p>
          <a:p>
            <a:pPr>
              <a:lnSpc>
                <a:spcPct val="100000"/>
              </a:lnSpc>
            </a:pPr>
            <a:r>
              <a:rPr lang="en-GB" sz="2000" dirty="0"/>
              <a:t>Y person </a:t>
            </a:r>
            <a:r>
              <a:rPr lang="en-GB" sz="2000" dirty="0" err="1"/>
              <a:t>cyntaf</a:t>
            </a:r>
            <a:r>
              <a:rPr lang="en-GB" sz="2000" dirty="0"/>
              <a:t> </a:t>
            </a:r>
            <a:r>
              <a:rPr lang="en-GB" sz="2000" dirty="0" err="1"/>
              <a:t>yw’r</a:t>
            </a:r>
            <a:r>
              <a:rPr lang="en-GB" sz="2000" dirty="0"/>
              <a:t> </a:t>
            </a:r>
            <a:r>
              <a:rPr lang="en-GB" sz="2000" dirty="0" err="1"/>
              <a:t>siaradwr</a:t>
            </a:r>
            <a:r>
              <a:rPr lang="en-GB" sz="2000" dirty="0"/>
              <a:t>; </a:t>
            </a:r>
            <a:r>
              <a:rPr lang="en-GB" sz="2000" dirty="0" err="1"/>
              <a:t>siaradwch</a:t>
            </a:r>
            <a:r>
              <a:rPr lang="en-GB" sz="2000" dirty="0"/>
              <a:t> am </a:t>
            </a:r>
            <a:r>
              <a:rPr lang="en-GB" sz="2000" dirty="0" err="1"/>
              <a:t>rywbeth</a:t>
            </a:r>
            <a:r>
              <a:rPr lang="en-GB" sz="2000" dirty="0"/>
              <a:t> </a:t>
            </a:r>
            <a:r>
              <a:rPr lang="en-GB" sz="2000" dirty="0" err="1"/>
              <a:t>sy’n</a:t>
            </a:r>
            <a:r>
              <a:rPr lang="en-GB" sz="2000" dirty="0"/>
              <a:t> </a:t>
            </a:r>
            <a:r>
              <a:rPr lang="en-GB" sz="2000" dirty="0" err="1"/>
              <a:t>codi</a:t>
            </a:r>
            <a:r>
              <a:rPr lang="en-GB" sz="2000" dirty="0"/>
              <a:t> </a:t>
            </a:r>
            <a:r>
              <a:rPr lang="en-GB" sz="2000" dirty="0" err="1"/>
              <a:t>pryder</a:t>
            </a:r>
            <a:r>
              <a:rPr lang="en-GB" sz="2000" dirty="0"/>
              <a:t> </a:t>
            </a:r>
            <a:r>
              <a:rPr lang="en-GB" sz="2000" dirty="0" err="1"/>
              <a:t>arnoch</a:t>
            </a:r>
            <a:endParaRPr lang="en-GB" sz="2000" dirty="0"/>
          </a:p>
          <a:p>
            <a:pPr>
              <a:lnSpc>
                <a:spcPct val="100000"/>
              </a:lnSpc>
            </a:pPr>
            <a:endParaRPr lang="en-GB" sz="2000" dirty="0"/>
          </a:p>
          <a:p>
            <a:pPr>
              <a:lnSpc>
                <a:spcPct val="100000"/>
              </a:lnSpc>
            </a:pPr>
            <a:r>
              <a:rPr lang="en-GB" sz="2000" dirty="0" err="1"/>
              <a:t>Mae’r</a:t>
            </a:r>
            <a:r>
              <a:rPr lang="en-GB" sz="2000" dirty="0"/>
              <a:t> ail </a:t>
            </a:r>
            <a:r>
              <a:rPr lang="en-GB" sz="2000" dirty="0" err="1"/>
              <a:t>berson</a:t>
            </a:r>
            <a:r>
              <a:rPr lang="en-GB" sz="2000" dirty="0"/>
              <a:t> </a:t>
            </a:r>
            <a:r>
              <a:rPr lang="en-GB" sz="2000" dirty="0" err="1"/>
              <a:t>yn</a:t>
            </a:r>
            <a:r>
              <a:rPr lang="en-GB" sz="2000" dirty="0"/>
              <a:t> </a:t>
            </a:r>
            <a:r>
              <a:rPr lang="en-GB" sz="2000" dirty="0" err="1"/>
              <a:t>gwrando</a:t>
            </a:r>
            <a:r>
              <a:rPr lang="en-GB" sz="2000" dirty="0"/>
              <a:t> </a:t>
            </a:r>
            <a:r>
              <a:rPr lang="en-GB" sz="2000" dirty="0" err="1"/>
              <a:t>ond</a:t>
            </a:r>
            <a:r>
              <a:rPr lang="en-GB" sz="2000" dirty="0"/>
              <a:t> </a:t>
            </a:r>
            <a:r>
              <a:rPr lang="en-GB" sz="2000" b="1" dirty="0" err="1"/>
              <a:t>ddim</a:t>
            </a:r>
            <a:r>
              <a:rPr lang="en-GB" sz="2000" dirty="0"/>
              <a:t> </a:t>
            </a:r>
            <a:r>
              <a:rPr lang="en-GB" sz="2000" dirty="0" err="1"/>
              <a:t>yn</a:t>
            </a:r>
            <a:r>
              <a:rPr lang="en-GB" sz="2000" dirty="0"/>
              <a:t> </a:t>
            </a:r>
            <a:r>
              <a:rPr lang="en-GB" sz="2000" dirty="0" err="1"/>
              <a:t>defnyddio</a:t>
            </a:r>
            <a:r>
              <a:rPr lang="en-GB" sz="2000" dirty="0"/>
              <a:t> </a:t>
            </a:r>
            <a:r>
              <a:rPr lang="en-GB" sz="2000" dirty="0" err="1"/>
              <a:t>sgiliau</a:t>
            </a:r>
            <a:r>
              <a:rPr lang="en-GB" sz="2000" dirty="0"/>
              <a:t> </a:t>
            </a:r>
            <a:r>
              <a:rPr lang="en-GB" sz="2000" dirty="0" err="1"/>
              <a:t>cyfathrebu</a:t>
            </a:r>
            <a:r>
              <a:rPr lang="en-GB" sz="2000" dirty="0"/>
              <a:t> da, </a:t>
            </a:r>
            <a:r>
              <a:rPr lang="en-GB" sz="2000" dirty="0" err="1"/>
              <a:t>hynny</a:t>
            </a:r>
            <a:r>
              <a:rPr lang="en-GB" sz="2000" dirty="0"/>
              <a:t> </a:t>
            </a:r>
            <a:r>
              <a:rPr lang="en-GB" sz="2000" dirty="0" err="1"/>
              <a:t>yw</a:t>
            </a:r>
            <a:r>
              <a:rPr lang="en-GB" sz="2000" dirty="0"/>
              <a:t>, </a:t>
            </a:r>
            <a:r>
              <a:rPr lang="en-GB" sz="2000" dirty="0" err="1"/>
              <a:t>croesi</a:t>
            </a:r>
            <a:r>
              <a:rPr lang="en-GB" sz="2000" dirty="0"/>
              <a:t> </a:t>
            </a:r>
            <a:r>
              <a:rPr lang="en-GB" sz="2000" dirty="0" err="1"/>
              <a:t>breichiau</a:t>
            </a:r>
            <a:r>
              <a:rPr lang="en-GB" sz="2000" dirty="0"/>
              <a:t>, dim </a:t>
            </a:r>
            <a:r>
              <a:rPr lang="en-GB" sz="2000" dirty="0" err="1"/>
              <a:t>llawer</a:t>
            </a:r>
            <a:r>
              <a:rPr lang="en-GB" sz="2000" dirty="0"/>
              <a:t> o </a:t>
            </a:r>
            <a:r>
              <a:rPr lang="en-GB" sz="2000" dirty="0" err="1"/>
              <a:t>ymatebion</a:t>
            </a:r>
            <a:r>
              <a:rPr lang="en-GB" sz="2000" dirty="0"/>
              <a:t>, </a:t>
            </a:r>
            <a:r>
              <a:rPr lang="en-GB" sz="2000" dirty="0" err="1"/>
              <a:t>gofyn</a:t>
            </a:r>
            <a:r>
              <a:rPr lang="en-GB" sz="2000" dirty="0"/>
              <a:t> </a:t>
            </a:r>
            <a:r>
              <a:rPr lang="en-GB" sz="2000" dirty="0" err="1"/>
              <a:t>cwestiynau</a:t>
            </a:r>
            <a:r>
              <a:rPr lang="en-GB" sz="2000" dirty="0"/>
              <a:t> </a:t>
            </a:r>
            <a:r>
              <a:rPr lang="en-GB" sz="2000" dirty="0" err="1"/>
              <a:t>heb</a:t>
            </a:r>
            <a:r>
              <a:rPr lang="en-GB" sz="2000" dirty="0"/>
              <a:t> </a:t>
            </a:r>
            <a:r>
              <a:rPr lang="en-GB" sz="2000" dirty="0" err="1"/>
              <a:t>fod</a:t>
            </a:r>
            <a:r>
              <a:rPr lang="en-GB" sz="2000" dirty="0"/>
              <a:t> </a:t>
            </a:r>
            <a:r>
              <a:rPr lang="en-GB" sz="2000" dirty="0" err="1"/>
              <a:t>yn</a:t>
            </a:r>
            <a:r>
              <a:rPr lang="en-GB" sz="2000" dirty="0"/>
              <a:t> </a:t>
            </a:r>
            <a:r>
              <a:rPr lang="en-GB" sz="2000" dirty="0" err="1"/>
              <a:t>wirioneddol</a:t>
            </a:r>
            <a:r>
              <a:rPr lang="en-GB" sz="2000" dirty="0"/>
              <a:t> </a:t>
            </a:r>
            <a:r>
              <a:rPr lang="en-GB" sz="2000" dirty="0" err="1"/>
              <a:t>gwrando</a:t>
            </a:r>
            <a:endParaRPr lang="en-GB" sz="2000" dirty="0"/>
          </a:p>
        </p:txBody>
      </p:sp>
      <p:sp>
        <p:nvSpPr>
          <p:cNvPr id="5" name="Text Placeholder 2">
            <a:extLst>
              <a:ext uri="{FF2B5EF4-FFF2-40B4-BE49-F238E27FC236}">
                <a16:creationId xmlns:a16="http://schemas.microsoft.com/office/drawing/2014/main" id="{4C13B16C-3ADA-EA43-BC9D-439901EB89F8}"/>
              </a:ext>
            </a:extLst>
          </p:cNvPr>
          <p:cNvSpPr txBox="1">
            <a:spLocks/>
          </p:cNvSpPr>
          <p:nvPr/>
        </p:nvSpPr>
        <p:spPr bwMode="auto">
          <a:xfrm>
            <a:off x="4841631" y="328163"/>
            <a:ext cx="4032738" cy="736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en-GB" dirty="0">
                <a:solidFill>
                  <a:srgbClr val="F7AB64"/>
                </a:solidFill>
              </a:rPr>
              <a:t>Body language exercise </a:t>
            </a:r>
          </a:p>
        </p:txBody>
      </p:sp>
      <p:sp>
        <p:nvSpPr>
          <p:cNvPr id="6" name="Text Placeholder 3">
            <a:extLst>
              <a:ext uri="{FF2B5EF4-FFF2-40B4-BE49-F238E27FC236}">
                <a16:creationId xmlns:a16="http://schemas.microsoft.com/office/drawing/2014/main" id="{3ED4F647-DDA9-ED40-B489-96BC04642E5C}"/>
              </a:ext>
            </a:extLst>
          </p:cNvPr>
          <p:cNvSpPr txBox="1">
            <a:spLocks/>
          </p:cNvSpPr>
          <p:nvPr/>
        </p:nvSpPr>
        <p:spPr bwMode="auto">
          <a:xfrm>
            <a:off x="4841631" y="1064841"/>
            <a:ext cx="3654618" cy="4820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a:bodyPr>
          <a:lstStyle>
            <a:lvl1pPr marL="0" indent="0" algn="l" rtl="0" eaLnBrk="1" fontAlgn="base" hangingPunct="1">
              <a:lnSpc>
                <a:spcPct val="90000"/>
              </a:lnSpc>
              <a:spcBef>
                <a:spcPts val="1000"/>
              </a:spcBef>
              <a:spcAft>
                <a:spcPct val="0"/>
              </a:spcAft>
              <a:buClr>
                <a:srgbClr val="16AD85"/>
              </a:buClr>
              <a:buFont typeface="Arial" charset="0"/>
              <a:buNone/>
              <a:defRPr sz="1800" kern="1200">
                <a:solidFill>
                  <a:srgbClr val="37394C"/>
                </a:solidFill>
                <a:latin typeface="+mn-lt"/>
                <a:ea typeface="+mn-ea"/>
                <a:cs typeface="+mn-cs"/>
              </a:defRPr>
            </a:lvl1pPr>
            <a:lvl2pPr marL="4572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2pPr>
            <a:lvl3pPr marL="9144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3pPr>
            <a:lvl4pPr marL="13716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4pPr>
            <a:lvl5pPr marL="18288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pPr>
            <a:r>
              <a:rPr lang="en-GB" sz="2000" dirty="0"/>
              <a:t>In groups of three:</a:t>
            </a:r>
          </a:p>
          <a:p>
            <a:pPr defTabSz="914400">
              <a:lnSpc>
                <a:spcPct val="100000"/>
              </a:lnSpc>
            </a:pPr>
            <a:endParaRPr lang="en-GB" sz="2000" dirty="0"/>
          </a:p>
          <a:p>
            <a:pPr defTabSz="914400">
              <a:lnSpc>
                <a:spcPct val="100000"/>
              </a:lnSpc>
            </a:pPr>
            <a:r>
              <a:rPr lang="en-GB" sz="2000" dirty="0"/>
              <a:t>First person becomes the speaker; talk</a:t>
            </a:r>
            <a:r>
              <a:rPr lang="en-GB" sz="2000" strike="sngStrike" dirty="0"/>
              <a:t> </a:t>
            </a:r>
            <a:r>
              <a:rPr lang="en-GB" sz="2000" dirty="0"/>
              <a:t>about something that concerns you </a:t>
            </a:r>
          </a:p>
          <a:p>
            <a:pPr defTabSz="914400">
              <a:lnSpc>
                <a:spcPct val="100000"/>
              </a:lnSpc>
            </a:pPr>
            <a:endParaRPr lang="en-GB" sz="2000" dirty="0"/>
          </a:p>
          <a:p>
            <a:pPr defTabSz="914400">
              <a:lnSpc>
                <a:spcPct val="100000"/>
              </a:lnSpc>
            </a:pPr>
            <a:r>
              <a:rPr lang="en-GB" sz="2000" dirty="0"/>
              <a:t>Second person listens but does </a:t>
            </a:r>
            <a:r>
              <a:rPr lang="en-GB" sz="2000" b="1" dirty="0"/>
              <a:t>not</a:t>
            </a:r>
            <a:r>
              <a:rPr lang="en-GB" sz="2000" dirty="0"/>
              <a:t> use good communication skills, that is crossed arms, minimal responses, asks questions without actually listening</a:t>
            </a:r>
          </a:p>
        </p:txBody>
      </p:sp>
    </p:spTree>
    <p:extLst>
      <p:ext uri="{BB962C8B-B14F-4D97-AF65-F5344CB8AC3E}">
        <p14:creationId xmlns:p14="http://schemas.microsoft.com/office/powerpoint/2010/main" val="967030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16659AD7-A8DE-C449-A192-9AB78AFC16D9}"/>
              </a:ext>
            </a:extLst>
          </p:cNvPr>
          <p:cNvSpPr txBox="1">
            <a:spLocks/>
          </p:cNvSpPr>
          <p:nvPr/>
        </p:nvSpPr>
        <p:spPr bwMode="auto">
          <a:xfrm>
            <a:off x="532139" y="328163"/>
            <a:ext cx="3525664" cy="644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en-GB">
                <a:solidFill>
                  <a:srgbClr val="F7AB64"/>
                </a:solidFill>
              </a:rPr>
              <a:t>Ymafer iaith y corff</a:t>
            </a:r>
            <a:endParaRPr lang="en-GB" dirty="0">
              <a:solidFill>
                <a:srgbClr val="F7AB64"/>
              </a:solidFill>
            </a:endParaRPr>
          </a:p>
        </p:txBody>
      </p:sp>
      <p:sp>
        <p:nvSpPr>
          <p:cNvPr id="13" name="Text Placeholder 3">
            <a:extLst>
              <a:ext uri="{FF2B5EF4-FFF2-40B4-BE49-F238E27FC236}">
                <a16:creationId xmlns:a16="http://schemas.microsoft.com/office/drawing/2014/main" id="{C8A14256-0015-7541-B2D4-A64BE3D4421A}"/>
              </a:ext>
            </a:extLst>
          </p:cNvPr>
          <p:cNvSpPr txBox="1">
            <a:spLocks/>
          </p:cNvSpPr>
          <p:nvPr/>
        </p:nvSpPr>
        <p:spPr bwMode="auto">
          <a:xfrm>
            <a:off x="532138" y="1064840"/>
            <a:ext cx="3924249" cy="5346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a:bodyPr>
          <a:lstStyle>
            <a:lvl1pPr marL="0" indent="0" algn="l" rtl="0" eaLnBrk="1" fontAlgn="base" hangingPunct="1">
              <a:lnSpc>
                <a:spcPct val="90000"/>
              </a:lnSpc>
              <a:spcBef>
                <a:spcPts val="1000"/>
              </a:spcBef>
              <a:spcAft>
                <a:spcPct val="0"/>
              </a:spcAft>
              <a:buClr>
                <a:srgbClr val="16AD85"/>
              </a:buClr>
              <a:buFont typeface="Arial" charset="0"/>
              <a:buNone/>
              <a:defRPr sz="1800" kern="1200">
                <a:solidFill>
                  <a:srgbClr val="37394C"/>
                </a:solidFill>
                <a:latin typeface="+mn-lt"/>
                <a:ea typeface="+mn-ea"/>
                <a:cs typeface="+mn-cs"/>
              </a:defRPr>
            </a:lvl1pPr>
            <a:lvl2pPr marL="4572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2pPr>
            <a:lvl3pPr marL="9144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3pPr>
            <a:lvl4pPr marL="13716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4pPr>
            <a:lvl5pPr marL="18288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pPr>
            <a:r>
              <a:rPr lang="en-GB" sz="2000" dirty="0" err="1"/>
              <a:t>Mae’r</a:t>
            </a:r>
            <a:r>
              <a:rPr lang="en-GB" sz="2000" dirty="0"/>
              <a:t> </a:t>
            </a:r>
            <a:r>
              <a:rPr lang="en-GB" sz="2000" dirty="0" err="1"/>
              <a:t>trydydd</a:t>
            </a:r>
            <a:r>
              <a:rPr lang="en-GB" sz="2000" dirty="0"/>
              <a:t> person </a:t>
            </a:r>
            <a:r>
              <a:rPr lang="en-GB" sz="2000" dirty="0" err="1"/>
              <a:t>cadw</a:t>
            </a:r>
            <a:r>
              <a:rPr lang="en-GB" sz="2000" dirty="0"/>
              <a:t> </a:t>
            </a:r>
            <a:r>
              <a:rPr lang="en-GB" sz="2000" dirty="0" err="1"/>
              <a:t>llygad</a:t>
            </a:r>
            <a:r>
              <a:rPr lang="en-GB" sz="2000" dirty="0"/>
              <a:t> </a:t>
            </a:r>
            <a:r>
              <a:rPr lang="en-GB" sz="2000" dirty="0" err="1"/>
              <a:t>ar</a:t>
            </a:r>
            <a:r>
              <a:rPr lang="en-GB" sz="2000" dirty="0"/>
              <a:t> </a:t>
            </a:r>
            <a:r>
              <a:rPr lang="en-GB" sz="2000" dirty="0" err="1"/>
              <a:t>yr</a:t>
            </a:r>
            <a:r>
              <a:rPr lang="en-GB" sz="2000" dirty="0"/>
              <a:t> </a:t>
            </a:r>
            <a:r>
              <a:rPr lang="en-GB" sz="2000" dirty="0" err="1"/>
              <a:t>amser</a:t>
            </a:r>
            <a:r>
              <a:rPr lang="en-GB" sz="2000" dirty="0"/>
              <a:t> (</a:t>
            </a:r>
            <a:r>
              <a:rPr lang="en-GB" sz="2000" dirty="0" err="1"/>
              <a:t>pum</a:t>
            </a:r>
            <a:r>
              <a:rPr lang="en-GB" sz="2000" dirty="0"/>
              <a:t> </a:t>
            </a:r>
            <a:r>
              <a:rPr lang="en-GB" sz="2000" dirty="0" err="1"/>
              <a:t>munud</a:t>
            </a:r>
            <a:r>
              <a:rPr lang="en-GB" sz="2000" dirty="0"/>
              <a:t>), ac </a:t>
            </a:r>
            <a:r>
              <a:rPr lang="en-GB" sz="2000" dirty="0" err="1"/>
              <a:t>yn</a:t>
            </a:r>
            <a:r>
              <a:rPr lang="en-GB" sz="2000" dirty="0"/>
              <a:t> </a:t>
            </a:r>
            <a:r>
              <a:rPr lang="en-GB" sz="2000" dirty="0" err="1"/>
              <a:t>arsylwi’r</a:t>
            </a:r>
            <a:r>
              <a:rPr lang="en-GB" sz="2000" dirty="0"/>
              <a:t> </a:t>
            </a:r>
            <a:r>
              <a:rPr lang="en-GB" sz="2000" dirty="0" err="1"/>
              <a:t>perthynas</a:t>
            </a:r>
            <a:r>
              <a:rPr lang="en-GB" sz="2000" dirty="0"/>
              <a:t> a </a:t>
            </a:r>
            <a:r>
              <a:rPr lang="en-GB" sz="2000" dirty="0" err="1"/>
              <a:t>rhannu</a:t>
            </a:r>
            <a:r>
              <a:rPr lang="en-GB" sz="2000" dirty="0"/>
              <a:t> </a:t>
            </a:r>
            <a:r>
              <a:rPr lang="en-GB" sz="2000" dirty="0" err="1"/>
              <a:t>eu</a:t>
            </a:r>
            <a:r>
              <a:rPr lang="en-GB" sz="2000" dirty="0"/>
              <a:t> </a:t>
            </a:r>
            <a:r>
              <a:rPr lang="en-GB" sz="2000" dirty="0" err="1"/>
              <a:t>meddyliau</a:t>
            </a:r>
            <a:endParaRPr lang="en-GB" sz="2000" dirty="0"/>
          </a:p>
          <a:p>
            <a:pPr defTabSz="914400">
              <a:lnSpc>
                <a:spcPct val="100000"/>
              </a:lnSpc>
            </a:pPr>
            <a:endParaRPr lang="en-GB" sz="2000" dirty="0"/>
          </a:p>
          <a:p>
            <a:pPr defTabSz="914400">
              <a:lnSpc>
                <a:spcPct val="100000"/>
              </a:lnSpc>
            </a:pPr>
            <a:r>
              <a:rPr lang="en-GB" sz="2000" dirty="0" err="1"/>
              <a:t>Ailadrodd</a:t>
            </a:r>
            <a:r>
              <a:rPr lang="en-GB" sz="2000" dirty="0"/>
              <a:t> </a:t>
            </a:r>
            <a:r>
              <a:rPr lang="en-GB" sz="2000" dirty="0" err="1"/>
              <a:t>yr</a:t>
            </a:r>
            <a:r>
              <a:rPr lang="en-GB" sz="2000" dirty="0"/>
              <a:t> </a:t>
            </a:r>
            <a:r>
              <a:rPr lang="en-GB" sz="2000" dirty="0" err="1"/>
              <a:t>ymarfer</a:t>
            </a:r>
            <a:r>
              <a:rPr lang="en-GB" sz="2000" dirty="0"/>
              <a:t> </a:t>
            </a:r>
            <a:r>
              <a:rPr lang="en-GB" sz="2000" dirty="0" err="1"/>
              <a:t>gan</a:t>
            </a:r>
            <a:r>
              <a:rPr lang="en-GB" sz="2000" dirty="0"/>
              <a:t> </a:t>
            </a:r>
            <a:r>
              <a:rPr lang="en-GB" sz="2000" dirty="0" err="1"/>
              <a:t>ddefnyddio</a:t>
            </a:r>
            <a:r>
              <a:rPr lang="en-GB" sz="2000" dirty="0"/>
              <a:t> </a:t>
            </a:r>
            <a:r>
              <a:rPr lang="en-GB" sz="2000" dirty="0" err="1"/>
              <a:t>sgiliau</a:t>
            </a:r>
            <a:r>
              <a:rPr lang="en-GB" sz="2000" dirty="0"/>
              <a:t> </a:t>
            </a:r>
            <a:r>
              <a:rPr lang="en-GB" sz="2000" dirty="0" err="1"/>
              <a:t>cyfathrebu</a:t>
            </a:r>
            <a:r>
              <a:rPr lang="en-GB" sz="2000" dirty="0"/>
              <a:t> da y </a:t>
            </a:r>
            <a:r>
              <a:rPr lang="en-GB" sz="2000" dirty="0" err="1"/>
              <a:t>tro</a:t>
            </a:r>
            <a:r>
              <a:rPr lang="en-GB" sz="2000" dirty="0"/>
              <a:t> </a:t>
            </a:r>
            <a:r>
              <a:rPr lang="en-GB" sz="2000" dirty="0" err="1"/>
              <a:t>hwn</a:t>
            </a:r>
            <a:r>
              <a:rPr lang="en-GB" sz="2000" dirty="0"/>
              <a:t>; </a:t>
            </a:r>
            <a:r>
              <a:rPr lang="en-GB" sz="2000" dirty="0" err="1"/>
              <a:t>ymlaciwch</a:t>
            </a:r>
            <a:r>
              <a:rPr lang="en-GB" sz="2000" dirty="0"/>
              <a:t>, </a:t>
            </a:r>
            <a:r>
              <a:rPr lang="en-GB" sz="2000" dirty="0" err="1"/>
              <a:t>gwrandewch</a:t>
            </a:r>
            <a:r>
              <a:rPr lang="en-GB" sz="2000" dirty="0"/>
              <a:t>, </a:t>
            </a:r>
            <a:r>
              <a:rPr lang="en-GB" sz="2000" dirty="0" err="1"/>
              <a:t>dangos</a:t>
            </a:r>
            <a:r>
              <a:rPr lang="en-GB" sz="2000" dirty="0"/>
              <a:t> </a:t>
            </a:r>
            <a:r>
              <a:rPr lang="en-GB" sz="2000" dirty="0" err="1"/>
              <a:t>eich</a:t>
            </a:r>
            <a:r>
              <a:rPr lang="en-GB" sz="2000" dirty="0"/>
              <a:t> bod </a:t>
            </a:r>
            <a:r>
              <a:rPr lang="en-GB" sz="2000" dirty="0" err="1"/>
              <a:t>yn</a:t>
            </a:r>
            <a:r>
              <a:rPr lang="en-GB" sz="2000" dirty="0"/>
              <a:t> </a:t>
            </a:r>
            <a:r>
              <a:rPr lang="en-GB" sz="2000" dirty="0" err="1"/>
              <a:t>cymryd</a:t>
            </a:r>
            <a:r>
              <a:rPr lang="en-GB" sz="2000" dirty="0"/>
              <a:t> </a:t>
            </a:r>
            <a:r>
              <a:rPr lang="en-GB" sz="2000" dirty="0" err="1"/>
              <a:t>sylw</a:t>
            </a:r>
            <a:r>
              <a:rPr lang="en-GB" sz="2000" dirty="0"/>
              <a:t>, </a:t>
            </a:r>
            <a:r>
              <a:rPr lang="en-GB" sz="2000" dirty="0" err="1"/>
              <a:t>meddyliwch</a:t>
            </a:r>
            <a:r>
              <a:rPr lang="en-GB" sz="2000" dirty="0"/>
              <a:t> am </a:t>
            </a:r>
            <a:r>
              <a:rPr lang="en-GB" sz="2000" dirty="0" err="1"/>
              <a:t>eich</a:t>
            </a:r>
            <a:r>
              <a:rPr lang="en-GB" sz="2000" dirty="0"/>
              <a:t> </a:t>
            </a:r>
            <a:r>
              <a:rPr lang="en-GB" sz="2000" dirty="0" err="1"/>
              <a:t>tôn</a:t>
            </a:r>
            <a:r>
              <a:rPr lang="en-GB" sz="2000" dirty="0"/>
              <a:t> </a:t>
            </a:r>
            <a:r>
              <a:rPr lang="en-GB" sz="2000" dirty="0" err="1"/>
              <a:t>llais</a:t>
            </a:r>
            <a:r>
              <a:rPr lang="en-GB" sz="2000" dirty="0"/>
              <a:t>, </a:t>
            </a:r>
            <a:r>
              <a:rPr lang="en-GB" sz="2000" dirty="0" err="1"/>
              <a:t>defnyddiwch</a:t>
            </a:r>
            <a:r>
              <a:rPr lang="en-GB" sz="2000" dirty="0"/>
              <a:t> </a:t>
            </a:r>
            <a:r>
              <a:rPr lang="en-GB" sz="2000" dirty="0" err="1"/>
              <a:t>cyswllt</a:t>
            </a:r>
            <a:r>
              <a:rPr lang="en-GB" sz="2000" dirty="0"/>
              <a:t> </a:t>
            </a:r>
            <a:r>
              <a:rPr lang="en-GB" sz="2000" dirty="0" err="1"/>
              <a:t>llygaid</a:t>
            </a:r>
            <a:r>
              <a:rPr lang="en-GB" sz="2000" dirty="0"/>
              <a:t>, </a:t>
            </a:r>
            <a:r>
              <a:rPr lang="en-GB" sz="2000" dirty="0" err="1"/>
              <a:t>gofynnwch</a:t>
            </a:r>
            <a:r>
              <a:rPr lang="en-GB" sz="2000" dirty="0"/>
              <a:t> </a:t>
            </a:r>
            <a:r>
              <a:rPr lang="en-GB" sz="2000" dirty="0" err="1"/>
              <a:t>cwestiynau</a:t>
            </a:r>
            <a:r>
              <a:rPr lang="en-GB" sz="2000" dirty="0"/>
              <a:t> </a:t>
            </a:r>
            <a:r>
              <a:rPr lang="en-GB" sz="2000" dirty="0" err="1"/>
              <a:t>sy’n</a:t>
            </a:r>
            <a:r>
              <a:rPr lang="en-GB" sz="2000" dirty="0"/>
              <a:t> </a:t>
            </a:r>
            <a:r>
              <a:rPr lang="en-GB" sz="2000" dirty="0" err="1"/>
              <a:t>berthnasol</a:t>
            </a:r>
            <a:r>
              <a:rPr lang="en-GB" sz="2000" dirty="0"/>
              <a:t> </a:t>
            </a:r>
            <a:r>
              <a:rPr lang="en-GB" sz="2000" dirty="0" err="1"/>
              <a:t>i’r</a:t>
            </a:r>
            <a:r>
              <a:rPr lang="en-GB" sz="2000" dirty="0"/>
              <a:t> </a:t>
            </a:r>
            <a:r>
              <a:rPr lang="en-GB" sz="2000" dirty="0" err="1"/>
              <a:t>hyn</a:t>
            </a:r>
            <a:r>
              <a:rPr lang="en-GB" sz="2000" dirty="0"/>
              <a:t> </a:t>
            </a:r>
            <a:r>
              <a:rPr lang="en-GB" sz="2000" dirty="0" err="1"/>
              <a:t>sy’n</a:t>
            </a:r>
            <a:r>
              <a:rPr lang="en-GB" sz="2000" dirty="0"/>
              <a:t> </a:t>
            </a:r>
            <a:r>
              <a:rPr lang="en-GB" sz="2000" dirty="0" err="1"/>
              <a:t>cael</a:t>
            </a:r>
            <a:r>
              <a:rPr lang="en-GB" sz="2000" dirty="0"/>
              <a:t> </a:t>
            </a:r>
            <a:r>
              <a:rPr lang="en-GB" sz="2000" dirty="0" err="1"/>
              <a:t>ei</a:t>
            </a:r>
            <a:r>
              <a:rPr lang="en-GB" sz="2000" dirty="0"/>
              <a:t> </a:t>
            </a:r>
            <a:r>
              <a:rPr lang="en-GB" sz="2000" dirty="0" err="1"/>
              <a:t>ddweud</a:t>
            </a:r>
            <a:endParaRPr lang="en-GB" sz="2000" dirty="0"/>
          </a:p>
          <a:p>
            <a:pPr defTabSz="914400">
              <a:lnSpc>
                <a:spcPct val="100000"/>
              </a:lnSpc>
            </a:pPr>
            <a:endParaRPr lang="en-GB" sz="2000" dirty="0">
              <a:solidFill>
                <a:schemeClr val="tx1"/>
              </a:solidFill>
            </a:endParaRPr>
          </a:p>
          <a:p>
            <a:pPr defTabSz="914400">
              <a:lnSpc>
                <a:spcPct val="100000"/>
              </a:lnSpc>
            </a:pPr>
            <a:endParaRPr lang="en-GB" sz="2000" dirty="0">
              <a:solidFill>
                <a:schemeClr val="tx1"/>
              </a:solidFill>
            </a:endParaRPr>
          </a:p>
          <a:p>
            <a:pPr defTabSz="914400">
              <a:lnSpc>
                <a:spcPct val="100000"/>
              </a:lnSpc>
            </a:pPr>
            <a:endParaRPr lang="en-GB" sz="2000" dirty="0">
              <a:solidFill>
                <a:schemeClr val="tx1"/>
              </a:solidFill>
            </a:endParaRPr>
          </a:p>
        </p:txBody>
      </p:sp>
      <p:sp>
        <p:nvSpPr>
          <p:cNvPr id="14" name="Text Placeholder 2">
            <a:extLst>
              <a:ext uri="{FF2B5EF4-FFF2-40B4-BE49-F238E27FC236}">
                <a16:creationId xmlns:a16="http://schemas.microsoft.com/office/drawing/2014/main" id="{503D9F2D-3C9C-154A-B094-0B3E29F134FD}"/>
              </a:ext>
            </a:extLst>
          </p:cNvPr>
          <p:cNvSpPr txBox="1">
            <a:spLocks/>
          </p:cNvSpPr>
          <p:nvPr/>
        </p:nvSpPr>
        <p:spPr bwMode="auto">
          <a:xfrm>
            <a:off x="4841631" y="328163"/>
            <a:ext cx="4032738" cy="736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en-GB" dirty="0">
                <a:solidFill>
                  <a:srgbClr val="F7AB64"/>
                </a:solidFill>
              </a:rPr>
              <a:t>Body language exercise </a:t>
            </a:r>
          </a:p>
        </p:txBody>
      </p:sp>
      <p:sp>
        <p:nvSpPr>
          <p:cNvPr id="15" name="Text Placeholder 3">
            <a:extLst>
              <a:ext uri="{FF2B5EF4-FFF2-40B4-BE49-F238E27FC236}">
                <a16:creationId xmlns:a16="http://schemas.microsoft.com/office/drawing/2014/main" id="{292E34D3-09AA-DC4A-BDE4-D7E3B4C7AD26}"/>
              </a:ext>
            </a:extLst>
          </p:cNvPr>
          <p:cNvSpPr txBox="1">
            <a:spLocks/>
          </p:cNvSpPr>
          <p:nvPr/>
        </p:nvSpPr>
        <p:spPr bwMode="auto">
          <a:xfrm>
            <a:off x="4841631" y="1064840"/>
            <a:ext cx="3924248" cy="4999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a:bodyPr>
          <a:lstStyle>
            <a:lvl1pPr marL="0" indent="0" algn="l" rtl="0" eaLnBrk="1" fontAlgn="base" hangingPunct="1">
              <a:lnSpc>
                <a:spcPct val="90000"/>
              </a:lnSpc>
              <a:spcBef>
                <a:spcPts val="1000"/>
              </a:spcBef>
              <a:spcAft>
                <a:spcPct val="0"/>
              </a:spcAft>
              <a:buClr>
                <a:srgbClr val="16AD85"/>
              </a:buClr>
              <a:buFont typeface="Arial" charset="0"/>
              <a:buNone/>
              <a:defRPr sz="1800" kern="1200">
                <a:solidFill>
                  <a:srgbClr val="37394C"/>
                </a:solidFill>
                <a:latin typeface="+mn-lt"/>
                <a:ea typeface="+mn-ea"/>
                <a:cs typeface="+mn-cs"/>
              </a:defRPr>
            </a:lvl1pPr>
            <a:lvl2pPr marL="4572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2pPr>
            <a:lvl3pPr marL="9144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3pPr>
            <a:lvl4pPr marL="13716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4pPr>
            <a:lvl5pPr marL="18288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pPr>
            <a:r>
              <a:rPr lang="en-GB" sz="2000" dirty="0"/>
              <a:t>Third person keeps an eye on the time (five minutes), observes the relationship and shares their thoughts</a:t>
            </a:r>
          </a:p>
          <a:p>
            <a:pPr defTabSz="914400">
              <a:lnSpc>
                <a:spcPct val="100000"/>
              </a:lnSpc>
            </a:pPr>
            <a:endParaRPr lang="en-GB" sz="2000" dirty="0"/>
          </a:p>
          <a:p>
            <a:pPr defTabSz="914400">
              <a:lnSpc>
                <a:spcPct val="100000"/>
              </a:lnSpc>
            </a:pPr>
            <a:r>
              <a:rPr lang="en-GB" sz="2000" dirty="0"/>
              <a:t>Repeat the exercise this time use good communication skills, be relaxed, listen, show you’re paying attention, think about your tone of voice, use eye contact, ask questions that are relevant to what is being said </a:t>
            </a:r>
          </a:p>
          <a:p>
            <a:pPr defTabSz="914400">
              <a:lnSpc>
                <a:spcPct val="100000"/>
              </a:lnSpc>
            </a:pPr>
            <a:endParaRPr lang="en-GB" sz="2000" dirty="0">
              <a:solidFill>
                <a:schemeClr val="tx1"/>
              </a:solidFill>
            </a:endParaRPr>
          </a:p>
          <a:p>
            <a:pPr defTabSz="914400">
              <a:lnSpc>
                <a:spcPct val="100000"/>
              </a:lnSpc>
            </a:pPr>
            <a:endParaRPr lang="en-GB" sz="2000" dirty="0">
              <a:solidFill>
                <a:schemeClr val="tx1"/>
              </a:solidFill>
            </a:endParaRPr>
          </a:p>
          <a:p>
            <a:pPr defTabSz="914400">
              <a:lnSpc>
                <a:spcPct val="100000"/>
              </a:lnSpc>
            </a:pPr>
            <a:endParaRPr lang="en-GB" sz="2000" dirty="0">
              <a:solidFill>
                <a:schemeClr val="tx1"/>
              </a:solidFill>
            </a:endParaRPr>
          </a:p>
        </p:txBody>
      </p:sp>
    </p:spTree>
    <p:extLst>
      <p:ext uri="{BB962C8B-B14F-4D97-AF65-F5344CB8AC3E}">
        <p14:creationId xmlns:p14="http://schemas.microsoft.com/office/powerpoint/2010/main" val="1892822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23732" y="344017"/>
            <a:ext cx="4361857" cy="1965007"/>
          </a:xfrm>
        </p:spPr>
        <p:txBody>
          <a:bodyPr/>
          <a:lstStyle/>
          <a:p>
            <a:pPr>
              <a:lnSpc>
                <a:spcPct val="100000"/>
              </a:lnSpc>
              <a:buClr>
                <a:srgbClr val="F7AB64"/>
              </a:buClr>
            </a:pPr>
            <a:r>
              <a:rPr lang="en-GB" dirty="0">
                <a:solidFill>
                  <a:srgbClr val="F7AB64"/>
                </a:solidFill>
              </a:rPr>
              <a:t>Weithiau </a:t>
            </a:r>
            <a:r>
              <a:rPr lang="en-GB" dirty="0" err="1">
                <a:solidFill>
                  <a:srgbClr val="F7AB64"/>
                </a:solidFill>
              </a:rPr>
              <a:t>nid</a:t>
            </a:r>
            <a:r>
              <a:rPr lang="en-GB" dirty="0">
                <a:solidFill>
                  <a:srgbClr val="F7AB64"/>
                </a:solidFill>
              </a:rPr>
              <a:t> </a:t>
            </a:r>
            <a:r>
              <a:rPr lang="en-GB" dirty="0" err="1">
                <a:solidFill>
                  <a:srgbClr val="F7AB64"/>
                </a:solidFill>
              </a:rPr>
              <a:t>yw</a:t>
            </a:r>
            <a:r>
              <a:rPr lang="en-GB" dirty="0">
                <a:solidFill>
                  <a:srgbClr val="F7AB64"/>
                </a:solidFill>
              </a:rPr>
              <a:t> </a:t>
            </a:r>
            <a:r>
              <a:rPr lang="en-GB" dirty="0" err="1">
                <a:solidFill>
                  <a:srgbClr val="F7AB64"/>
                </a:solidFill>
              </a:rPr>
              <a:t>ymddygiad</a:t>
            </a:r>
            <a:r>
              <a:rPr lang="en-GB" dirty="0">
                <a:solidFill>
                  <a:srgbClr val="F7AB64"/>
                </a:solidFill>
              </a:rPr>
              <a:t> person bob </a:t>
            </a:r>
            <a:r>
              <a:rPr lang="en-GB" dirty="0" err="1">
                <a:solidFill>
                  <a:srgbClr val="F7AB64"/>
                </a:solidFill>
              </a:rPr>
              <a:t>tro’n</a:t>
            </a:r>
            <a:r>
              <a:rPr lang="en-GB" dirty="0">
                <a:solidFill>
                  <a:srgbClr val="F7AB64"/>
                </a:solidFill>
              </a:rPr>
              <a:t> </a:t>
            </a:r>
            <a:r>
              <a:rPr lang="en-GB" dirty="0" err="1">
                <a:solidFill>
                  <a:srgbClr val="F7AB64"/>
                </a:solidFill>
              </a:rPr>
              <a:t>dweud</a:t>
            </a:r>
            <a:r>
              <a:rPr lang="en-GB" dirty="0">
                <a:solidFill>
                  <a:srgbClr val="F7AB64"/>
                </a:solidFill>
              </a:rPr>
              <a:t> </a:t>
            </a:r>
            <a:r>
              <a:rPr lang="en-GB" dirty="0" err="1">
                <a:solidFill>
                  <a:srgbClr val="F7AB64"/>
                </a:solidFill>
              </a:rPr>
              <a:t>sut</a:t>
            </a:r>
            <a:r>
              <a:rPr lang="en-GB" dirty="0">
                <a:solidFill>
                  <a:srgbClr val="F7AB64"/>
                </a:solidFill>
              </a:rPr>
              <a:t> </a:t>
            </a:r>
            <a:r>
              <a:rPr lang="en-GB" dirty="0" err="1">
                <a:solidFill>
                  <a:srgbClr val="F7AB64"/>
                </a:solidFill>
              </a:rPr>
              <a:t>mae</a:t>
            </a:r>
            <a:r>
              <a:rPr lang="en-GB" dirty="0">
                <a:solidFill>
                  <a:srgbClr val="F7AB64"/>
                </a:solidFill>
              </a:rPr>
              <a:t> </a:t>
            </a:r>
            <a:r>
              <a:rPr lang="en-GB" dirty="0" err="1">
                <a:solidFill>
                  <a:srgbClr val="F7AB64"/>
                </a:solidFill>
              </a:rPr>
              <a:t>nhw’n</a:t>
            </a:r>
            <a:r>
              <a:rPr lang="en-GB" dirty="0">
                <a:solidFill>
                  <a:srgbClr val="F7AB64"/>
                </a:solidFill>
              </a:rPr>
              <a:t> </a:t>
            </a:r>
            <a:r>
              <a:rPr lang="en-GB" dirty="0" err="1">
                <a:solidFill>
                  <a:srgbClr val="F7AB64"/>
                </a:solidFill>
              </a:rPr>
              <a:t>teimlo</a:t>
            </a:r>
            <a:r>
              <a:rPr lang="en-GB" dirty="0">
                <a:solidFill>
                  <a:srgbClr val="F7AB64"/>
                </a:solidFill>
              </a:rPr>
              <a:t> go </a:t>
            </a:r>
            <a:r>
              <a:rPr lang="en-GB" dirty="0" err="1">
                <a:solidFill>
                  <a:srgbClr val="F7AB64"/>
                </a:solidFill>
              </a:rPr>
              <a:t>iawn</a:t>
            </a:r>
            <a:endParaRPr lang="en-GB" dirty="0">
              <a:solidFill>
                <a:srgbClr val="F7AB64"/>
              </a:solidFill>
            </a:endParaRPr>
          </a:p>
        </p:txBody>
      </p:sp>
      <p:graphicFrame>
        <p:nvGraphicFramePr>
          <p:cNvPr id="6" name="Table 5">
            <a:extLst>
              <a:ext uri="{FF2B5EF4-FFF2-40B4-BE49-F238E27FC236}">
                <a16:creationId xmlns:a16="http://schemas.microsoft.com/office/drawing/2014/main" id="{F8EF0798-7857-4EED-BF75-2C38D00567EE}"/>
              </a:ext>
            </a:extLst>
          </p:cNvPr>
          <p:cNvGraphicFramePr>
            <a:graphicFrameLocks noGrp="1"/>
          </p:cNvGraphicFramePr>
          <p:nvPr>
            <p:extLst>
              <p:ext uri="{D42A27DB-BD31-4B8C-83A1-F6EECF244321}">
                <p14:modId xmlns:p14="http://schemas.microsoft.com/office/powerpoint/2010/main" val="2701728929"/>
              </p:ext>
            </p:extLst>
          </p:nvPr>
        </p:nvGraphicFramePr>
        <p:xfrm>
          <a:off x="345830" y="2308858"/>
          <a:ext cx="4134071" cy="3567165"/>
        </p:xfrm>
        <a:graphic>
          <a:graphicData uri="http://schemas.openxmlformats.org/drawingml/2006/table">
            <a:tbl>
              <a:tblPr firstRow="1" bandRow="1">
                <a:tableStyleId>{17292A2E-F333-43FB-9621-5CBBE7FDCDCB}</a:tableStyleId>
              </a:tblPr>
              <a:tblGrid>
                <a:gridCol w="2109053">
                  <a:extLst>
                    <a:ext uri="{9D8B030D-6E8A-4147-A177-3AD203B41FA5}">
                      <a16:colId xmlns:a16="http://schemas.microsoft.com/office/drawing/2014/main" val="20000"/>
                    </a:ext>
                  </a:extLst>
                </a:gridCol>
                <a:gridCol w="2025018">
                  <a:extLst>
                    <a:ext uri="{9D8B030D-6E8A-4147-A177-3AD203B41FA5}">
                      <a16:colId xmlns:a16="http://schemas.microsoft.com/office/drawing/2014/main" val="20001"/>
                    </a:ext>
                  </a:extLst>
                </a:gridCol>
              </a:tblGrid>
              <a:tr h="872011">
                <a:tc>
                  <a:txBody>
                    <a:bodyPr/>
                    <a:lstStyle/>
                    <a:p>
                      <a:pPr marL="247650" algn="l">
                        <a:lnSpc>
                          <a:spcPct val="115000"/>
                        </a:lnSpc>
                        <a:spcAft>
                          <a:spcPts val="600"/>
                        </a:spcAft>
                      </a:pPr>
                      <a:r>
                        <a:rPr lang="en-GB" sz="1600" dirty="0">
                          <a:solidFill>
                            <a:schemeClr val="tx1"/>
                          </a:solidFill>
                          <a:effectLst/>
                          <a:latin typeface="Arial" panose="020B0604020202020204" pitchFamily="34" charset="0"/>
                          <a:ea typeface="Cambria"/>
                          <a:cs typeface="Arial" panose="020B0604020202020204" pitchFamily="34" charset="0"/>
                        </a:rPr>
                        <a:t>Pan </a:t>
                      </a:r>
                      <a:r>
                        <a:rPr lang="en-GB" sz="1600" dirty="0" err="1">
                          <a:solidFill>
                            <a:schemeClr val="tx1"/>
                          </a:solidFill>
                          <a:effectLst/>
                          <a:latin typeface="Arial" panose="020B0604020202020204" pitchFamily="34" charset="0"/>
                          <a:ea typeface="Cambria"/>
                          <a:cs typeface="Arial" panose="020B0604020202020204" pitchFamily="34" charset="0"/>
                        </a:rPr>
                        <a:t>fo</a:t>
                      </a:r>
                      <a:r>
                        <a:rPr lang="en-GB" sz="1600" dirty="0">
                          <a:solidFill>
                            <a:schemeClr val="tx1"/>
                          </a:solidFill>
                          <a:effectLst/>
                          <a:latin typeface="Arial" panose="020B0604020202020204" pitchFamily="34" charset="0"/>
                          <a:ea typeface="Cambria"/>
                          <a:cs typeface="Arial" panose="020B0604020202020204" pitchFamily="34" charset="0"/>
                        </a:rPr>
                        <a:t> person </a:t>
                      </a:r>
                      <a:r>
                        <a:rPr lang="en-GB" sz="1600" dirty="0" err="1">
                          <a:solidFill>
                            <a:schemeClr val="tx1"/>
                          </a:solidFill>
                          <a:effectLst/>
                          <a:latin typeface="Arial" panose="020B0604020202020204" pitchFamily="34" charset="0"/>
                          <a:ea typeface="Cambria"/>
                          <a:cs typeface="Arial" panose="020B0604020202020204" pitchFamily="34" charset="0"/>
                        </a:rPr>
                        <a:t>yn</a:t>
                      </a:r>
                      <a:r>
                        <a:rPr lang="en-GB" sz="1600" dirty="0">
                          <a:solidFill>
                            <a:schemeClr val="tx1"/>
                          </a:solidFill>
                          <a:effectLst/>
                          <a:latin typeface="Arial" panose="020B0604020202020204" pitchFamily="34" charset="0"/>
                          <a:ea typeface="Cambria"/>
                          <a:cs typeface="Arial" panose="020B0604020202020204" pitchFamily="34" charset="0"/>
                        </a:rPr>
                        <a:t> </a:t>
                      </a:r>
                      <a:r>
                        <a:rPr lang="en-GB" sz="1600" dirty="0" err="1">
                          <a:solidFill>
                            <a:schemeClr val="tx1"/>
                          </a:solidFill>
                          <a:effectLst/>
                          <a:latin typeface="Arial" panose="020B0604020202020204" pitchFamily="34" charset="0"/>
                          <a:ea typeface="Cambria"/>
                          <a:cs typeface="Arial" panose="020B0604020202020204" pitchFamily="34" charset="0"/>
                        </a:rPr>
                        <a:t>teimlo</a:t>
                      </a:r>
                      <a:endParaRPr lang="en-GB" sz="1100" dirty="0">
                        <a:solidFill>
                          <a:schemeClr val="tx1"/>
                        </a:solidFill>
                        <a:effectLst/>
                        <a:latin typeface="Arial" panose="020B0604020202020204" pitchFamily="34" charset="0"/>
                        <a:ea typeface="Cambria"/>
                        <a:cs typeface="Arial" panose="020B0604020202020204" pitchFamily="34" charset="0"/>
                      </a:endParaRPr>
                    </a:p>
                  </a:txBody>
                  <a:tcPr>
                    <a:solidFill>
                      <a:srgbClr val="F7AB64"/>
                    </a:solidFill>
                  </a:tcPr>
                </a:tc>
                <a:tc>
                  <a:txBody>
                    <a:bodyPr/>
                    <a:lstStyle/>
                    <a:p>
                      <a:pPr marL="247650" algn="l">
                        <a:lnSpc>
                          <a:spcPct val="115000"/>
                        </a:lnSpc>
                        <a:spcAft>
                          <a:spcPts val="600"/>
                        </a:spcAft>
                      </a:pPr>
                      <a:r>
                        <a:rPr lang="en-GB" sz="1600" dirty="0" err="1">
                          <a:solidFill>
                            <a:schemeClr val="tx1"/>
                          </a:solidFill>
                          <a:effectLst/>
                          <a:latin typeface="Arial" panose="020B0604020202020204" pitchFamily="34" charset="0"/>
                          <a:cs typeface="Arial" panose="020B0604020202020204" pitchFamily="34" charset="0"/>
                        </a:rPr>
                        <a:t>Efallai</a:t>
                      </a:r>
                      <a:r>
                        <a:rPr lang="en-GB" sz="1600" dirty="0">
                          <a:solidFill>
                            <a:schemeClr val="tx1"/>
                          </a:solidFill>
                          <a:effectLst/>
                          <a:latin typeface="Arial" panose="020B0604020202020204" pitchFamily="34" charset="0"/>
                          <a:cs typeface="Arial" panose="020B0604020202020204" pitchFamily="34" charset="0"/>
                        </a:rPr>
                        <a:t> </a:t>
                      </a:r>
                      <a:r>
                        <a:rPr lang="en-GB" sz="1600" dirty="0" err="1">
                          <a:solidFill>
                            <a:schemeClr val="tx1"/>
                          </a:solidFill>
                          <a:effectLst/>
                          <a:latin typeface="Arial" panose="020B0604020202020204" pitchFamily="34" charset="0"/>
                          <a:cs typeface="Arial" panose="020B0604020202020204" pitchFamily="34" charset="0"/>
                        </a:rPr>
                        <a:t>byddan</a:t>
                      </a:r>
                      <a:r>
                        <a:rPr lang="en-GB" sz="1600" dirty="0">
                          <a:solidFill>
                            <a:schemeClr val="tx1"/>
                          </a:solidFill>
                          <a:effectLst/>
                          <a:latin typeface="Arial" panose="020B0604020202020204" pitchFamily="34" charset="0"/>
                          <a:cs typeface="Arial" panose="020B0604020202020204" pitchFamily="34" charset="0"/>
                        </a:rPr>
                        <a:t> </a:t>
                      </a:r>
                      <a:r>
                        <a:rPr lang="en-GB" sz="1600" dirty="0" err="1">
                          <a:solidFill>
                            <a:schemeClr val="tx1"/>
                          </a:solidFill>
                          <a:effectLst/>
                          <a:latin typeface="Arial" panose="020B0604020202020204" pitchFamily="34" charset="0"/>
                          <a:cs typeface="Arial" panose="020B0604020202020204" pitchFamily="34" charset="0"/>
                        </a:rPr>
                        <a:t>nhw</a:t>
                      </a:r>
                      <a:r>
                        <a:rPr lang="en-GB" sz="1600" dirty="0">
                          <a:solidFill>
                            <a:schemeClr val="tx1"/>
                          </a:solidFill>
                          <a:effectLst/>
                          <a:latin typeface="Arial" panose="020B0604020202020204" pitchFamily="34" charset="0"/>
                          <a:cs typeface="Arial" panose="020B0604020202020204" pitchFamily="34" charset="0"/>
                        </a:rPr>
                        <a:t> (</a:t>
                      </a:r>
                      <a:r>
                        <a:rPr lang="en-GB" sz="1600" dirty="0" err="1">
                          <a:solidFill>
                            <a:schemeClr val="tx1"/>
                          </a:solidFill>
                          <a:effectLst/>
                          <a:latin typeface="Arial" panose="020B0604020202020204" pitchFamily="34" charset="0"/>
                          <a:cs typeface="Arial" panose="020B0604020202020204" pitchFamily="34" charset="0"/>
                        </a:rPr>
                        <a:t>ymddygiad</a:t>
                      </a:r>
                      <a:r>
                        <a:rPr lang="en-GB" sz="1600" dirty="0">
                          <a:solidFill>
                            <a:schemeClr val="tx1"/>
                          </a:solidFill>
                          <a:effectLst/>
                          <a:latin typeface="Arial" panose="020B0604020202020204" pitchFamily="34" charset="0"/>
                          <a:cs typeface="Arial" panose="020B0604020202020204" pitchFamily="34" charset="0"/>
                        </a:rPr>
                        <a:t>)</a:t>
                      </a:r>
                      <a:endParaRPr lang="en-GB" sz="1100" dirty="0">
                        <a:solidFill>
                          <a:schemeClr val="tx1"/>
                        </a:solidFill>
                        <a:effectLst/>
                        <a:latin typeface="Arial" panose="020B0604020202020204" pitchFamily="34" charset="0"/>
                        <a:ea typeface="Cambria"/>
                        <a:cs typeface="Arial" panose="020B0604020202020204" pitchFamily="34" charset="0"/>
                      </a:endParaRPr>
                    </a:p>
                  </a:txBody>
                  <a:tcPr>
                    <a:solidFill>
                      <a:srgbClr val="F7AB64"/>
                    </a:solidFill>
                  </a:tcPr>
                </a:tc>
                <a:extLst>
                  <a:ext uri="{0D108BD9-81ED-4DB2-BD59-A6C34878D82A}">
                    <a16:rowId xmlns:a16="http://schemas.microsoft.com/office/drawing/2014/main" val="10000"/>
                  </a:ext>
                </a:extLst>
              </a:tr>
              <a:tr h="349536">
                <a:tc>
                  <a:txBody>
                    <a:bodyPr/>
                    <a:lstStyle/>
                    <a:p>
                      <a:pPr marL="248400" marR="0" lvl="0" indent="0" algn="l" defTabSz="914400" rtl="0" eaLnBrk="1" fontAlgn="t" latinLnBrk="0" hangingPunct="1">
                        <a:lnSpc>
                          <a:spcPct val="114000"/>
                        </a:lnSpc>
                        <a:spcBef>
                          <a:spcPts val="0"/>
                        </a:spcBef>
                        <a:spcAft>
                          <a:spcPts val="600"/>
                        </a:spcAft>
                        <a:buClrTx/>
                        <a:buSzTx/>
                        <a:buFontTx/>
                        <a:buNone/>
                        <a:tabLst/>
                        <a:defRPr/>
                      </a:pPr>
                      <a:r>
                        <a:rPr lang="en-GB" sz="1600" dirty="0" err="1">
                          <a:solidFill>
                            <a:srgbClr val="37394C"/>
                          </a:solidFill>
                          <a:effectLst/>
                          <a:latin typeface="+mn-lt"/>
                          <a:ea typeface="Cambria"/>
                          <a:cs typeface="Arial" panose="020B0604020202020204" pitchFamily="34" charset="0"/>
                        </a:rPr>
                        <a:t>Yn</a:t>
                      </a:r>
                      <a:r>
                        <a:rPr lang="en-GB" sz="1600" dirty="0">
                          <a:solidFill>
                            <a:srgbClr val="37394C"/>
                          </a:solidFill>
                          <a:effectLst/>
                          <a:latin typeface="+mn-lt"/>
                          <a:ea typeface="Cambria"/>
                          <a:cs typeface="Arial" panose="020B0604020202020204" pitchFamily="34" charset="0"/>
                        </a:rPr>
                        <a:t> </a:t>
                      </a:r>
                      <a:r>
                        <a:rPr lang="en-GB" sz="1600" dirty="0" err="1">
                          <a:solidFill>
                            <a:srgbClr val="37394C"/>
                          </a:solidFill>
                          <a:effectLst/>
                          <a:latin typeface="+mn-lt"/>
                          <a:ea typeface="Cambria"/>
                          <a:cs typeface="Arial" panose="020B0604020202020204" pitchFamily="34" charset="0"/>
                        </a:rPr>
                        <a:t>fregus</a:t>
                      </a:r>
                      <a:endParaRPr lang="en-GB" sz="1600" dirty="0">
                        <a:solidFill>
                          <a:srgbClr val="37394C"/>
                        </a:solidFill>
                        <a:effectLst/>
                        <a:latin typeface="+mn-lt"/>
                        <a:ea typeface="Cambria"/>
                        <a:cs typeface="Arial" panose="020B0604020202020204" pitchFamily="34" charset="0"/>
                      </a:endParaRPr>
                    </a:p>
                  </a:txBody>
                  <a:tcPr marL="114300" marR="487680" marB="228600"/>
                </a:tc>
                <a:tc>
                  <a:txBody>
                    <a:bodyPr/>
                    <a:lstStyle/>
                    <a:p>
                      <a:pPr marL="248400" algn="l">
                        <a:lnSpc>
                          <a:spcPct val="114000"/>
                        </a:lnSpc>
                        <a:spcBef>
                          <a:spcPts val="0"/>
                        </a:spcBef>
                        <a:spcAft>
                          <a:spcPts val="600"/>
                        </a:spcAft>
                      </a:pPr>
                      <a:r>
                        <a:rPr lang="en-GB" sz="1600" kern="1200" dirty="0" err="1">
                          <a:solidFill>
                            <a:srgbClr val="37394C"/>
                          </a:solidFill>
                          <a:effectLst/>
                          <a:latin typeface="+mn-lt"/>
                          <a:cs typeface="Arial" panose="020B0604020202020204" pitchFamily="34" charset="0"/>
                        </a:rPr>
                        <a:t>Dadlau</a:t>
                      </a:r>
                      <a:endParaRPr lang="en-GB" sz="1600" kern="1200" dirty="0">
                        <a:solidFill>
                          <a:srgbClr val="37394C"/>
                        </a:solidFill>
                        <a:effectLst/>
                        <a:latin typeface="+mn-lt"/>
                        <a:cs typeface="Arial" panose="020B0604020202020204" pitchFamily="34" charset="0"/>
                      </a:endParaRPr>
                    </a:p>
                  </a:txBody>
                  <a:tcPr marL="114300" marR="487680" marB="228600" anchor="ctr"/>
                </a:tc>
                <a:extLst>
                  <a:ext uri="{0D108BD9-81ED-4DB2-BD59-A6C34878D82A}">
                    <a16:rowId xmlns:a16="http://schemas.microsoft.com/office/drawing/2014/main" val="10001"/>
                  </a:ext>
                </a:extLst>
              </a:tr>
              <a:tr h="872011">
                <a:tc>
                  <a:txBody>
                    <a:bodyPr/>
                    <a:lstStyle/>
                    <a:p>
                      <a:pPr marL="247650" algn="l">
                        <a:lnSpc>
                          <a:spcPct val="115000"/>
                        </a:lnSpc>
                        <a:spcAft>
                          <a:spcPts val="600"/>
                        </a:spcAft>
                      </a:pPr>
                      <a:r>
                        <a:rPr lang="en-GB" sz="1600" dirty="0" err="1">
                          <a:solidFill>
                            <a:srgbClr val="37394C"/>
                          </a:solidFill>
                          <a:effectLst/>
                          <a:latin typeface="+mn-lt"/>
                          <a:ea typeface="Cambria"/>
                          <a:cs typeface="Arial" panose="020B0604020202020204" pitchFamily="34" charset="0"/>
                        </a:rPr>
                        <a:t>Pryderus</a:t>
                      </a:r>
                      <a:endParaRPr lang="en-GB" sz="1600" dirty="0">
                        <a:solidFill>
                          <a:srgbClr val="37394C"/>
                        </a:solidFill>
                        <a:effectLst/>
                        <a:latin typeface="+mn-lt"/>
                        <a:ea typeface="Cambria"/>
                        <a:cs typeface="Arial" panose="020B0604020202020204" pitchFamily="34" charset="0"/>
                      </a:endParaRPr>
                    </a:p>
                  </a:txBody>
                  <a:tcPr/>
                </a:tc>
                <a:tc>
                  <a:txBody>
                    <a:bodyPr/>
                    <a:lstStyle/>
                    <a:p>
                      <a:pPr marL="247650" algn="l">
                        <a:lnSpc>
                          <a:spcPct val="115000"/>
                        </a:lnSpc>
                        <a:spcAft>
                          <a:spcPts val="600"/>
                        </a:spcAft>
                      </a:pPr>
                      <a:r>
                        <a:rPr lang="en-GB" sz="1600" dirty="0" err="1">
                          <a:solidFill>
                            <a:srgbClr val="37394C"/>
                          </a:solidFill>
                          <a:effectLst/>
                          <a:latin typeface="+mn-lt"/>
                          <a:ea typeface="Cambria"/>
                          <a:cs typeface="Arial" panose="020B0604020202020204" pitchFamily="34" charset="0"/>
                        </a:rPr>
                        <a:t>Dangos</a:t>
                      </a:r>
                      <a:r>
                        <a:rPr lang="en-GB" sz="1600" dirty="0">
                          <a:solidFill>
                            <a:srgbClr val="37394C"/>
                          </a:solidFill>
                          <a:effectLst/>
                          <a:latin typeface="+mn-lt"/>
                          <a:ea typeface="Cambria"/>
                          <a:cs typeface="Arial" panose="020B0604020202020204" pitchFamily="34" charset="0"/>
                        </a:rPr>
                        <a:t> </a:t>
                      </a:r>
                      <a:r>
                        <a:rPr lang="en-GB" sz="1600" dirty="0" err="1">
                          <a:solidFill>
                            <a:srgbClr val="37394C"/>
                          </a:solidFill>
                          <a:effectLst/>
                          <a:latin typeface="+mn-lt"/>
                          <a:ea typeface="Cambria"/>
                          <a:cs typeface="Arial" panose="020B0604020202020204" pitchFamily="34" charset="0"/>
                        </a:rPr>
                        <a:t>cytundeb</a:t>
                      </a:r>
                      <a:r>
                        <a:rPr lang="en-GB" sz="1600" dirty="0">
                          <a:solidFill>
                            <a:srgbClr val="37394C"/>
                          </a:solidFill>
                          <a:effectLst/>
                          <a:latin typeface="+mn-lt"/>
                          <a:ea typeface="Cambria"/>
                          <a:cs typeface="Arial" panose="020B0604020202020204" pitchFamily="34" charset="0"/>
                        </a:rPr>
                        <a:t> </a:t>
                      </a:r>
                      <a:r>
                        <a:rPr lang="en-GB" sz="1600" dirty="0" err="1">
                          <a:solidFill>
                            <a:srgbClr val="37394C"/>
                          </a:solidFill>
                          <a:effectLst/>
                          <a:latin typeface="+mn-lt"/>
                          <a:ea typeface="Cambria"/>
                          <a:cs typeface="Arial" panose="020B0604020202020204" pitchFamily="34" charset="0"/>
                        </a:rPr>
                        <a:t>goddefol</a:t>
                      </a:r>
                      <a:endParaRPr lang="en-GB" sz="1600" dirty="0">
                        <a:solidFill>
                          <a:srgbClr val="37394C"/>
                        </a:solidFill>
                        <a:effectLst/>
                        <a:latin typeface="+mn-lt"/>
                        <a:ea typeface="Cambria"/>
                        <a:cs typeface="Arial" panose="020B0604020202020204" pitchFamily="34" charset="0"/>
                      </a:endParaRPr>
                    </a:p>
                  </a:txBody>
                  <a:tcPr/>
                </a:tc>
                <a:extLst>
                  <a:ext uri="{0D108BD9-81ED-4DB2-BD59-A6C34878D82A}">
                    <a16:rowId xmlns:a16="http://schemas.microsoft.com/office/drawing/2014/main" val="10002"/>
                  </a:ext>
                </a:extLst>
              </a:tr>
              <a:tr h="605623">
                <a:tc>
                  <a:txBody>
                    <a:bodyPr/>
                    <a:lstStyle/>
                    <a:p>
                      <a:pPr marL="247650" algn="l">
                        <a:lnSpc>
                          <a:spcPct val="115000"/>
                        </a:lnSpc>
                        <a:spcAft>
                          <a:spcPts val="600"/>
                        </a:spcAft>
                      </a:pPr>
                      <a:r>
                        <a:rPr lang="en-GB" sz="1600" dirty="0" err="1">
                          <a:solidFill>
                            <a:srgbClr val="37394C"/>
                          </a:solidFill>
                          <a:effectLst/>
                          <a:latin typeface="+mn-lt"/>
                          <a:ea typeface="Cambria"/>
                          <a:cs typeface="Arial" panose="020B0604020202020204" pitchFamily="34" charset="0"/>
                        </a:rPr>
                        <a:t>Ofn</a:t>
                      </a:r>
                      <a:r>
                        <a:rPr lang="en-GB" sz="1600" dirty="0">
                          <a:solidFill>
                            <a:srgbClr val="37394C"/>
                          </a:solidFill>
                          <a:effectLst/>
                          <a:latin typeface="+mn-lt"/>
                          <a:ea typeface="Cambria"/>
                          <a:cs typeface="Arial" panose="020B0604020202020204" pitchFamily="34" charset="0"/>
                        </a:rPr>
                        <a:t> </a:t>
                      </a:r>
                      <a:r>
                        <a:rPr lang="en-GB" sz="1600" dirty="0" err="1">
                          <a:solidFill>
                            <a:srgbClr val="37394C"/>
                          </a:solidFill>
                          <a:effectLst/>
                          <a:latin typeface="+mn-lt"/>
                          <a:ea typeface="Cambria"/>
                          <a:cs typeface="Arial" panose="020B0604020202020204" pitchFamily="34" charset="0"/>
                        </a:rPr>
                        <a:t>barnu</a:t>
                      </a:r>
                      <a:endParaRPr lang="en-GB" sz="1600" dirty="0">
                        <a:solidFill>
                          <a:srgbClr val="37394C"/>
                        </a:solidFill>
                        <a:effectLst/>
                        <a:latin typeface="+mn-lt"/>
                        <a:ea typeface="Cambria"/>
                        <a:cs typeface="Arial" panose="020B0604020202020204" pitchFamily="34" charset="0"/>
                      </a:endParaRPr>
                    </a:p>
                  </a:txBody>
                  <a:tcPr/>
                </a:tc>
                <a:tc>
                  <a:txBody>
                    <a:bodyPr/>
                    <a:lstStyle/>
                    <a:p>
                      <a:pPr marL="247650" algn="l">
                        <a:lnSpc>
                          <a:spcPct val="115000"/>
                        </a:lnSpc>
                        <a:spcAft>
                          <a:spcPts val="600"/>
                        </a:spcAft>
                      </a:pPr>
                      <a:r>
                        <a:rPr lang="en-GB" sz="1600" dirty="0" err="1">
                          <a:solidFill>
                            <a:srgbClr val="37394C"/>
                          </a:solidFill>
                          <a:effectLst/>
                          <a:latin typeface="+mn-lt"/>
                          <a:ea typeface="Cambria"/>
                          <a:cs typeface="Arial" panose="020B0604020202020204" pitchFamily="34" charset="0"/>
                        </a:rPr>
                        <a:t>Lleihau’r</a:t>
                      </a:r>
                      <a:r>
                        <a:rPr lang="en-GB" sz="1600" dirty="0">
                          <a:solidFill>
                            <a:srgbClr val="37394C"/>
                          </a:solidFill>
                          <a:effectLst/>
                          <a:latin typeface="+mn-lt"/>
                          <a:ea typeface="Cambria"/>
                          <a:cs typeface="Arial" panose="020B0604020202020204" pitchFamily="34" charset="0"/>
                        </a:rPr>
                        <a:t> </a:t>
                      </a:r>
                      <a:r>
                        <a:rPr lang="en-GB" sz="1600" dirty="0" err="1">
                          <a:solidFill>
                            <a:srgbClr val="37394C"/>
                          </a:solidFill>
                          <a:effectLst/>
                          <a:latin typeface="+mn-lt"/>
                          <a:ea typeface="Cambria"/>
                          <a:cs typeface="Arial" panose="020B0604020202020204" pitchFamily="34" charset="0"/>
                        </a:rPr>
                        <a:t>broblem</a:t>
                      </a:r>
                      <a:endParaRPr lang="en-GB" sz="1600" dirty="0">
                        <a:solidFill>
                          <a:srgbClr val="37394C"/>
                        </a:solidFill>
                        <a:effectLst/>
                        <a:latin typeface="+mn-lt"/>
                        <a:ea typeface="Cambria"/>
                        <a:cs typeface="Arial" panose="020B0604020202020204" pitchFamily="34" charset="0"/>
                      </a:endParaRPr>
                    </a:p>
                  </a:txBody>
                  <a:tcPr/>
                </a:tc>
                <a:extLst>
                  <a:ext uri="{0D108BD9-81ED-4DB2-BD59-A6C34878D82A}">
                    <a16:rowId xmlns:a16="http://schemas.microsoft.com/office/drawing/2014/main" val="10003"/>
                  </a:ext>
                </a:extLst>
              </a:tr>
              <a:tr h="605623">
                <a:tc>
                  <a:txBody>
                    <a:bodyPr/>
                    <a:lstStyle/>
                    <a:p>
                      <a:pPr marL="247650" algn="l">
                        <a:lnSpc>
                          <a:spcPct val="115000"/>
                        </a:lnSpc>
                        <a:spcAft>
                          <a:spcPts val="600"/>
                        </a:spcAft>
                      </a:pPr>
                      <a:r>
                        <a:rPr lang="en-GB" sz="1600" dirty="0" err="1">
                          <a:solidFill>
                            <a:srgbClr val="37394C"/>
                          </a:solidFill>
                          <a:effectLst/>
                          <a:latin typeface="+mn-lt"/>
                          <a:ea typeface="Cambria"/>
                          <a:cs typeface="Arial" panose="020B0604020202020204" pitchFamily="34" charset="0"/>
                        </a:rPr>
                        <a:t>Cywilydd</a:t>
                      </a:r>
                      <a:endParaRPr lang="en-GB" sz="1600" dirty="0">
                        <a:solidFill>
                          <a:srgbClr val="37394C"/>
                        </a:solidFill>
                        <a:effectLst/>
                        <a:latin typeface="+mn-lt"/>
                        <a:ea typeface="Cambria"/>
                        <a:cs typeface="Arial" panose="020B0604020202020204" pitchFamily="34" charset="0"/>
                      </a:endParaRPr>
                    </a:p>
                  </a:txBody>
                  <a:tcPr/>
                </a:tc>
                <a:tc>
                  <a:txBody>
                    <a:bodyPr/>
                    <a:lstStyle/>
                    <a:p>
                      <a:pPr marL="247650" algn="l">
                        <a:lnSpc>
                          <a:spcPct val="115000"/>
                        </a:lnSpc>
                        <a:spcAft>
                          <a:spcPts val="600"/>
                        </a:spcAft>
                      </a:pPr>
                      <a:r>
                        <a:rPr lang="en-GB" sz="1600" dirty="0" err="1">
                          <a:solidFill>
                            <a:srgbClr val="37394C"/>
                          </a:solidFill>
                          <a:effectLst/>
                          <a:latin typeface="+mn-lt"/>
                          <a:ea typeface="Cambria"/>
                          <a:cs typeface="Arial" panose="020B0604020202020204" pitchFamily="34" charset="0"/>
                        </a:rPr>
                        <a:t>Gwrthod</a:t>
                      </a:r>
                      <a:r>
                        <a:rPr lang="en-GB" sz="1600" dirty="0">
                          <a:solidFill>
                            <a:srgbClr val="37394C"/>
                          </a:solidFill>
                          <a:effectLst/>
                          <a:latin typeface="+mn-lt"/>
                          <a:ea typeface="Cambria"/>
                          <a:cs typeface="Arial" panose="020B0604020202020204" pitchFamily="34" charset="0"/>
                        </a:rPr>
                        <a:t> </a:t>
                      </a:r>
                      <a:r>
                        <a:rPr lang="en-GB" sz="1600" dirty="0" err="1">
                          <a:solidFill>
                            <a:srgbClr val="37394C"/>
                          </a:solidFill>
                          <a:effectLst/>
                          <a:latin typeface="+mn-lt"/>
                          <a:ea typeface="Cambria"/>
                          <a:cs typeface="Arial" panose="020B0604020202020204" pitchFamily="34" charset="0"/>
                        </a:rPr>
                        <a:t>cydweithredu</a:t>
                      </a:r>
                      <a:endParaRPr lang="en-GB" sz="1600" dirty="0">
                        <a:solidFill>
                          <a:srgbClr val="37394C"/>
                        </a:solidFill>
                        <a:effectLst/>
                        <a:latin typeface="+mn-lt"/>
                        <a:ea typeface="Cambria"/>
                        <a:cs typeface="Arial" panose="020B0604020202020204" pitchFamily="34" charset="0"/>
                      </a:endParaRPr>
                    </a:p>
                  </a:txBody>
                  <a:tcPr/>
                </a:tc>
                <a:extLst>
                  <a:ext uri="{0D108BD9-81ED-4DB2-BD59-A6C34878D82A}">
                    <a16:rowId xmlns:a16="http://schemas.microsoft.com/office/drawing/2014/main" val="10004"/>
                  </a:ext>
                </a:extLst>
              </a:tr>
            </a:tbl>
          </a:graphicData>
        </a:graphic>
      </p:graphicFrame>
      <p:sp>
        <p:nvSpPr>
          <p:cNvPr id="4" name="Text Placeholder 2">
            <a:extLst>
              <a:ext uri="{FF2B5EF4-FFF2-40B4-BE49-F238E27FC236}">
                <a16:creationId xmlns:a16="http://schemas.microsoft.com/office/drawing/2014/main" id="{530635C1-B693-374D-9C5D-C0AFAE3B82C0}"/>
              </a:ext>
            </a:extLst>
          </p:cNvPr>
          <p:cNvSpPr txBox="1">
            <a:spLocks/>
          </p:cNvSpPr>
          <p:nvPr/>
        </p:nvSpPr>
        <p:spPr bwMode="auto">
          <a:xfrm>
            <a:off x="4806462" y="427173"/>
            <a:ext cx="4150114" cy="1645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pPr>
            <a:r>
              <a:rPr lang="en-GB" dirty="0">
                <a:solidFill>
                  <a:srgbClr val="F7AB64"/>
                </a:solidFill>
              </a:rPr>
              <a:t>Sometimes a person’s behaviour does not always tell us how they really feel</a:t>
            </a:r>
          </a:p>
        </p:txBody>
      </p:sp>
      <p:graphicFrame>
        <p:nvGraphicFramePr>
          <p:cNvPr id="5" name="Table 4">
            <a:extLst>
              <a:ext uri="{FF2B5EF4-FFF2-40B4-BE49-F238E27FC236}">
                <a16:creationId xmlns:a16="http://schemas.microsoft.com/office/drawing/2014/main" id="{A1A75622-FF46-0341-8277-0F0F6FF7C180}"/>
              </a:ext>
            </a:extLst>
          </p:cNvPr>
          <p:cNvGraphicFramePr>
            <a:graphicFrameLocks noGrp="1"/>
          </p:cNvGraphicFramePr>
          <p:nvPr>
            <p:extLst>
              <p:ext uri="{D42A27DB-BD31-4B8C-83A1-F6EECF244321}">
                <p14:modId xmlns:p14="http://schemas.microsoft.com/office/powerpoint/2010/main" val="845066576"/>
              </p:ext>
            </p:extLst>
          </p:nvPr>
        </p:nvGraphicFramePr>
        <p:xfrm>
          <a:off x="4947069" y="2308858"/>
          <a:ext cx="3851100" cy="3504257"/>
        </p:xfrm>
        <a:graphic>
          <a:graphicData uri="http://schemas.openxmlformats.org/drawingml/2006/table">
            <a:tbl>
              <a:tblPr firstRow="1" bandRow="1">
                <a:tableStyleId>{17292A2E-F333-43FB-9621-5CBBE7FDCDCB}</a:tableStyleId>
              </a:tblPr>
              <a:tblGrid>
                <a:gridCol w="1925550">
                  <a:extLst>
                    <a:ext uri="{9D8B030D-6E8A-4147-A177-3AD203B41FA5}">
                      <a16:colId xmlns:a16="http://schemas.microsoft.com/office/drawing/2014/main" val="20000"/>
                    </a:ext>
                  </a:extLst>
                </a:gridCol>
                <a:gridCol w="1925550">
                  <a:extLst>
                    <a:ext uri="{9D8B030D-6E8A-4147-A177-3AD203B41FA5}">
                      <a16:colId xmlns:a16="http://schemas.microsoft.com/office/drawing/2014/main" val="20001"/>
                    </a:ext>
                  </a:extLst>
                </a:gridCol>
              </a:tblGrid>
              <a:tr h="743969">
                <a:tc>
                  <a:txBody>
                    <a:bodyPr/>
                    <a:lstStyle/>
                    <a:p>
                      <a:pPr marL="247650" algn="l">
                        <a:lnSpc>
                          <a:spcPct val="115000"/>
                        </a:lnSpc>
                        <a:spcAft>
                          <a:spcPts val="600"/>
                        </a:spcAft>
                      </a:pPr>
                      <a:r>
                        <a:rPr lang="en-GB" sz="1600" dirty="0">
                          <a:solidFill>
                            <a:schemeClr val="tx1"/>
                          </a:solidFill>
                          <a:effectLst/>
                          <a:latin typeface="Arial" panose="020B0604020202020204" pitchFamily="34" charset="0"/>
                          <a:cs typeface="Arial" panose="020B0604020202020204" pitchFamily="34" charset="0"/>
                        </a:rPr>
                        <a:t>Because a person feels</a:t>
                      </a:r>
                      <a:endParaRPr lang="en-GB" sz="1100" dirty="0">
                        <a:solidFill>
                          <a:schemeClr val="tx1"/>
                        </a:solidFill>
                        <a:effectLst/>
                        <a:latin typeface="Arial" panose="020B0604020202020204" pitchFamily="34" charset="0"/>
                        <a:ea typeface="Cambria"/>
                        <a:cs typeface="Arial" panose="020B0604020202020204" pitchFamily="34" charset="0"/>
                      </a:endParaRPr>
                    </a:p>
                  </a:txBody>
                  <a:tcPr>
                    <a:solidFill>
                      <a:srgbClr val="F7AB64"/>
                    </a:solidFill>
                  </a:tcPr>
                </a:tc>
                <a:tc>
                  <a:txBody>
                    <a:bodyPr/>
                    <a:lstStyle/>
                    <a:p>
                      <a:pPr marL="247650" algn="l">
                        <a:lnSpc>
                          <a:spcPct val="115000"/>
                        </a:lnSpc>
                        <a:spcAft>
                          <a:spcPts val="600"/>
                        </a:spcAft>
                      </a:pPr>
                      <a:r>
                        <a:rPr lang="en-GB" sz="1600" dirty="0">
                          <a:solidFill>
                            <a:schemeClr val="tx1"/>
                          </a:solidFill>
                          <a:effectLst/>
                          <a:latin typeface="Arial" panose="020B0604020202020204" pitchFamily="34" charset="0"/>
                          <a:cs typeface="Arial" panose="020B0604020202020204" pitchFamily="34" charset="0"/>
                        </a:rPr>
                        <a:t>They may (behaviour)</a:t>
                      </a:r>
                      <a:endParaRPr lang="en-GB" sz="1100" dirty="0">
                        <a:solidFill>
                          <a:schemeClr val="tx1"/>
                        </a:solidFill>
                        <a:effectLst/>
                        <a:latin typeface="Arial" panose="020B0604020202020204" pitchFamily="34" charset="0"/>
                        <a:ea typeface="Cambria"/>
                        <a:cs typeface="Arial" panose="020B0604020202020204" pitchFamily="34" charset="0"/>
                      </a:endParaRPr>
                    </a:p>
                  </a:txBody>
                  <a:tcPr>
                    <a:solidFill>
                      <a:srgbClr val="F7AB64"/>
                    </a:solidFill>
                  </a:tcPr>
                </a:tc>
                <a:extLst>
                  <a:ext uri="{0D108BD9-81ED-4DB2-BD59-A6C34878D82A}">
                    <a16:rowId xmlns:a16="http://schemas.microsoft.com/office/drawing/2014/main" val="10000"/>
                  </a:ext>
                </a:extLst>
              </a:tr>
              <a:tr h="690072">
                <a:tc>
                  <a:txBody>
                    <a:bodyPr/>
                    <a:lstStyle/>
                    <a:p>
                      <a:pPr marL="247650" algn="l">
                        <a:lnSpc>
                          <a:spcPct val="115000"/>
                        </a:lnSpc>
                        <a:spcAft>
                          <a:spcPts val="600"/>
                        </a:spcAft>
                      </a:pPr>
                      <a:r>
                        <a:rPr lang="en-GB" sz="1600" dirty="0">
                          <a:solidFill>
                            <a:srgbClr val="37394C"/>
                          </a:solidFill>
                          <a:effectLst/>
                          <a:latin typeface="Arial" panose="020B0604020202020204" pitchFamily="34" charset="0"/>
                          <a:cs typeface="Arial" panose="020B0604020202020204" pitchFamily="34" charset="0"/>
                        </a:rPr>
                        <a:t>Vulnerable</a:t>
                      </a:r>
                      <a:endParaRPr lang="en-GB" sz="1100" dirty="0">
                        <a:solidFill>
                          <a:srgbClr val="37394C"/>
                        </a:solidFill>
                        <a:effectLst/>
                        <a:latin typeface="Arial" panose="020B0604020202020204" pitchFamily="34" charset="0"/>
                        <a:ea typeface="Cambria"/>
                        <a:cs typeface="Arial" panose="020B0604020202020204" pitchFamily="34" charset="0"/>
                      </a:endParaRPr>
                    </a:p>
                  </a:txBody>
                  <a:tcPr/>
                </a:tc>
                <a:tc>
                  <a:txBody>
                    <a:bodyPr/>
                    <a:lstStyle/>
                    <a:p>
                      <a:pPr marL="247650" algn="l">
                        <a:lnSpc>
                          <a:spcPct val="115000"/>
                        </a:lnSpc>
                        <a:spcAft>
                          <a:spcPts val="600"/>
                        </a:spcAft>
                      </a:pPr>
                      <a:r>
                        <a:rPr lang="en-GB" sz="1600" dirty="0">
                          <a:solidFill>
                            <a:srgbClr val="37394C"/>
                          </a:solidFill>
                          <a:effectLst/>
                          <a:latin typeface="Arial" panose="020B0604020202020204" pitchFamily="34" charset="0"/>
                          <a:cs typeface="Arial" panose="020B0604020202020204" pitchFamily="34" charset="0"/>
                        </a:rPr>
                        <a:t>Argue</a:t>
                      </a:r>
                      <a:endParaRPr lang="en-GB" sz="1100" dirty="0">
                        <a:solidFill>
                          <a:srgbClr val="37394C"/>
                        </a:solidFill>
                        <a:effectLst/>
                        <a:latin typeface="Arial" panose="020B0604020202020204" pitchFamily="34" charset="0"/>
                        <a:ea typeface="Cambria"/>
                        <a:cs typeface="Arial" panose="020B0604020202020204" pitchFamily="34" charset="0"/>
                      </a:endParaRPr>
                    </a:p>
                  </a:txBody>
                  <a:tcPr/>
                </a:tc>
                <a:extLst>
                  <a:ext uri="{0D108BD9-81ED-4DB2-BD59-A6C34878D82A}">
                    <a16:rowId xmlns:a16="http://schemas.microsoft.com/office/drawing/2014/main" val="10001"/>
                  </a:ext>
                </a:extLst>
              </a:tr>
              <a:tr h="690072">
                <a:tc>
                  <a:txBody>
                    <a:bodyPr/>
                    <a:lstStyle/>
                    <a:p>
                      <a:pPr marL="247650" algn="l">
                        <a:lnSpc>
                          <a:spcPct val="115000"/>
                        </a:lnSpc>
                        <a:spcAft>
                          <a:spcPts val="600"/>
                        </a:spcAft>
                      </a:pPr>
                      <a:r>
                        <a:rPr lang="en-GB" sz="1600" dirty="0">
                          <a:solidFill>
                            <a:srgbClr val="37394C"/>
                          </a:solidFill>
                          <a:effectLst/>
                          <a:latin typeface="Arial" panose="020B0604020202020204" pitchFamily="34" charset="0"/>
                          <a:cs typeface="Arial" panose="020B0604020202020204" pitchFamily="34" charset="0"/>
                        </a:rPr>
                        <a:t>Anxious</a:t>
                      </a:r>
                      <a:endParaRPr lang="en-GB" sz="1100" dirty="0">
                        <a:solidFill>
                          <a:srgbClr val="37394C"/>
                        </a:solidFill>
                        <a:effectLst/>
                        <a:latin typeface="Arial" panose="020B0604020202020204" pitchFamily="34" charset="0"/>
                        <a:ea typeface="Cambria"/>
                        <a:cs typeface="Arial" panose="020B0604020202020204" pitchFamily="34" charset="0"/>
                      </a:endParaRPr>
                    </a:p>
                  </a:txBody>
                  <a:tcPr/>
                </a:tc>
                <a:tc>
                  <a:txBody>
                    <a:bodyPr/>
                    <a:lstStyle/>
                    <a:p>
                      <a:pPr marL="247650" algn="l">
                        <a:lnSpc>
                          <a:spcPct val="115000"/>
                        </a:lnSpc>
                        <a:spcAft>
                          <a:spcPts val="600"/>
                        </a:spcAft>
                      </a:pPr>
                      <a:r>
                        <a:rPr lang="en-GB" sz="1600" dirty="0">
                          <a:solidFill>
                            <a:srgbClr val="37394C"/>
                          </a:solidFill>
                          <a:effectLst/>
                          <a:latin typeface="Arial" panose="020B0604020202020204" pitchFamily="34" charset="0"/>
                          <a:cs typeface="Arial" panose="020B0604020202020204" pitchFamily="34" charset="0"/>
                        </a:rPr>
                        <a:t>Show passive agreement</a:t>
                      </a:r>
                      <a:endParaRPr lang="en-GB" sz="1100" dirty="0">
                        <a:solidFill>
                          <a:srgbClr val="37394C"/>
                        </a:solidFill>
                        <a:effectLst/>
                        <a:latin typeface="Arial" panose="020B0604020202020204" pitchFamily="34" charset="0"/>
                        <a:ea typeface="Cambria"/>
                        <a:cs typeface="Arial" panose="020B0604020202020204" pitchFamily="34" charset="0"/>
                      </a:endParaRPr>
                    </a:p>
                  </a:txBody>
                  <a:tcPr/>
                </a:tc>
                <a:extLst>
                  <a:ext uri="{0D108BD9-81ED-4DB2-BD59-A6C34878D82A}">
                    <a16:rowId xmlns:a16="http://schemas.microsoft.com/office/drawing/2014/main" val="10002"/>
                  </a:ext>
                </a:extLst>
              </a:tr>
              <a:tr h="690072">
                <a:tc>
                  <a:txBody>
                    <a:bodyPr/>
                    <a:lstStyle/>
                    <a:p>
                      <a:pPr marL="247650" algn="l">
                        <a:lnSpc>
                          <a:spcPct val="115000"/>
                        </a:lnSpc>
                        <a:spcAft>
                          <a:spcPts val="600"/>
                        </a:spcAft>
                      </a:pPr>
                      <a:r>
                        <a:rPr lang="en-GB" sz="1600" dirty="0">
                          <a:solidFill>
                            <a:srgbClr val="37394C"/>
                          </a:solidFill>
                          <a:effectLst/>
                          <a:latin typeface="Arial" panose="020B0604020202020204" pitchFamily="34" charset="0"/>
                          <a:cs typeface="Arial" panose="020B0604020202020204" pitchFamily="34" charset="0"/>
                        </a:rPr>
                        <a:t>Fear of judgement </a:t>
                      </a:r>
                      <a:endParaRPr lang="en-GB" sz="1100" dirty="0">
                        <a:solidFill>
                          <a:srgbClr val="37394C"/>
                        </a:solidFill>
                        <a:effectLst/>
                        <a:latin typeface="Arial" panose="020B0604020202020204" pitchFamily="34" charset="0"/>
                        <a:ea typeface="Cambria"/>
                        <a:cs typeface="Arial" panose="020B0604020202020204" pitchFamily="34" charset="0"/>
                      </a:endParaRPr>
                    </a:p>
                  </a:txBody>
                  <a:tcPr/>
                </a:tc>
                <a:tc>
                  <a:txBody>
                    <a:bodyPr/>
                    <a:lstStyle/>
                    <a:p>
                      <a:pPr marL="247650" algn="l">
                        <a:lnSpc>
                          <a:spcPct val="115000"/>
                        </a:lnSpc>
                        <a:spcAft>
                          <a:spcPts val="600"/>
                        </a:spcAft>
                      </a:pPr>
                      <a:r>
                        <a:rPr lang="en-GB" sz="1600" dirty="0">
                          <a:solidFill>
                            <a:srgbClr val="37394C"/>
                          </a:solidFill>
                          <a:effectLst/>
                          <a:latin typeface="Arial" panose="020B0604020202020204" pitchFamily="34" charset="0"/>
                          <a:cs typeface="Arial" panose="020B0604020202020204" pitchFamily="34" charset="0"/>
                        </a:rPr>
                        <a:t>Minimise the problems</a:t>
                      </a:r>
                      <a:endParaRPr lang="en-GB" sz="1100" dirty="0">
                        <a:solidFill>
                          <a:srgbClr val="37394C"/>
                        </a:solidFill>
                        <a:effectLst/>
                        <a:latin typeface="Arial" panose="020B0604020202020204" pitchFamily="34" charset="0"/>
                        <a:ea typeface="Cambria"/>
                        <a:cs typeface="Arial" panose="020B0604020202020204" pitchFamily="34" charset="0"/>
                      </a:endParaRPr>
                    </a:p>
                  </a:txBody>
                  <a:tcPr/>
                </a:tc>
                <a:extLst>
                  <a:ext uri="{0D108BD9-81ED-4DB2-BD59-A6C34878D82A}">
                    <a16:rowId xmlns:a16="http://schemas.microsoft.com/office/drawing/2014/main" val="10003"/>
                  </a:ext>
                </a:extLst>
              </a:tr>
              <a:tr h="690072">
                <a:tc>
                  <a:txBody>
                    <a:bodyPr/>
                    <a:lstStyle/>
                    <a:p>
                      <a:pPr marL="247650" algn="l">
                        <a:lnSpc>
                          <a:spcPct val="115000"/>
                        </a:lnSpc>
                        <a:spcAft>
                          <a:spcPts val="600"/>
                        </a:spcAft>
                      </a:pPr>
                      <a:r>
                        <a:rPr lang="en-GB" sz="1600" dirty="0">
                          <a:solidFill>
                            <a:srgbClr val="37394C"/>
                          </a:solidFill>
                          <a:effectLst/>
                          <a:latin typeface="Arial" panose="020B0604020202020204" pitchFamily="34" charset="0"/>
                          <a:ea typeface="Cambria"/>
                          <a:cs typeface="Arial" panose="020B0604020202020204" pitchFamily="34" charset="0"/>
                        </a:rPr>
                        <a:t>Shame</a:t>
                      </a:r>
                    </a:p>
                  </a:txBody>
                  <a:tcPr/>
                </a:tc>
                <a:tc>
                  <a:txBody>
                    <a:bodyPr/>
                    <a:lstStyle/>
                    <a:p>
                      <a:pPr marL="247650" algn="l">
                        <a:lnSpc>
                          <a:spcPct val="115000"/>
                        </a:lnSpc>
                        <a:spcAft>
                          <a:spcPts val="600"/>
                        </a:spcAft>
                      </a:pPr>
                      <a:r>
                        <a:rPr lang="en-GB" sz="1600" dirty="0">
                          <a:solidFill>
                            <a:srgbClr val="37394C"/>
                          </a:solidFill>
                          <a:effectLst/>
                          <a:latin typeface="Arial" panose="020B0604020202020204" pitchFamily="34" charset="0"/>
                          <a:ea typeface="Cambria"/>
                          <a:cs typeface="Arial" panose="020B0604020202020204" pitchFamily="34" charset="0"/>
                        </a:rPr>
                        <a:t>Refuse to      co-operate</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1580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3681080" cy="897929"/>
          </a:xfrm>
        </p:spPr>
        <p:txBody>
          <a:bodyPr/>
          <a:lstStyle/>
          <a:p>
            <a:r>
              <a:rPr lang="en-GB" dirty="0" err="1">
                <a:solidFill>
                  <a:srgbClr val="F7AB64"/>
                </a:solidFill>
              </a:rPr>
              <a:t>Awgrymiadau</a:t>
            </a:r>
            <a:r>
              <a:rPr lang="en-GB" dirty="0">
                <a:solidFill>
                  <a:srgbClr val="F7AB64"/>
                </a:solidFill>
              </a:rPr>
              <a:t> </a:t>
            </a:r>
            <a:r>
              <a:rPr lang="en-GB" dirty="0" err="1">
                <a:solidFill>
                  <a:srgbClr val="F7AB64"/>
                </a:solidFill>
              </a:rPr>
              <a:t>ar</a:t>
            </a:r>
            <a:r>
              <a:rPr lang="en-GB" dirty="0">
                <a:solidFill>
                  <a:srgbClr val="F7AB64"/>
                </a:solidFill>
              </a:rPr>
              <a:t> </a:t>
            </a:r>
            <a:r>
              <a:rPr lang="en-GB" dirty="0" err="1">
                <a:solidFill>
                  <a:srgbClr val="F7AB64"/>
                </a:solidFill>
              </a:rPr>
              <a:t>gyfer</a:t>
            </a:r>
            <a:r>
              <a:rPr lang="en-GB" dirty="0">
                <a:solidFill>
                  <a:srgbClr val="F7AB64"/>
                </a:solidFill>
              </a:rPr>
              <a:t> </a:t>
            </a:r>
            <a:r>
              <a:rPr lang="en-GB" dirty="0" err="1">
                <a:solidFill>
                  <a:srgbClr val="F7AB64"/>
                </a:solidFill>
              </a:rPr>
              <a:t>sgyrsiau</a:t>
            </a:r>
            <a:r>
              <a:rPr lang="en-GB" dirty="0">
                <a:solidFill>
                  <a:srgbClr val="F7AB64"/>
                </a:solidFill>
              </a:rPr>
              <a:t> da</a:t>
            </a:r>
          </a:p>
        </p:txBody>
      </p:sp>
      <p:sp>
        <p:nvSpPr>
          <p:cNvPr id="3" name="Text Placeholder 2"/>
          <p:cNvSpPr>
            <a:spLocks noGrp="1"/>
          </p:cNvSpPr>
          <p:nvPr>
            <p:ph type="body" sz="quarter" idx="10"/>
          </p:nvPr>
        </p:nvSpPr>
        <p:spPr>
          <a:xfrm>
            <a:off x="4862513" y="365126"/>
            <a:ext cx="3690937" cy="851881"/>
          </a:xfrm>
        </p:spPr>
        <p:txBody>
          <a:bodyPr/>
          <a:lstStyle/>
          <a:p>
            <a:r>
              <a:rPr lang="en-GB" dirty="0">
                <a:solidFill>
                  <a:srgbClr val="F7AB64"/>
                </a:solidFill>
              </a:rPr>
              <a:t>Tips for good conversations</a:t>
            </a:r>
          </a:p>
        </p:txBody>
      </p:sp>
      <p:sp>
        <p:nvSpPr>
          <p:cNvPr id="4" name="Text Placeholder 3"/>
          <p:cNvSpPr>
            <a:spLocks noGrp="1"/>
          </p:cNvSpPr>
          <p:nvPr>
            <p:ph type="body" sz="quarter" idx="11"/>
          </p:nvPr>
        </p:nvSpPr>
        <p:spPr>
          <a:xfrm>
            <a:off x="4862513" y="1328840"/>
            <a:ext cx="4058749" cy="4462059"/>
          </a:xfrm>
        </p:spPr>
        <p:txBody>
          <a:bodyPr>
            <a:noAutofit/>
          </a:bodyPr>
          <a:lstStyle/>
          <a:p>
            <a:pPr marL="285750" indent="-285750">
              <a:lnSpc>
                <a:spcPct val="100000"/>
              </a:lnSpc>
              <a:spcBef>
                <a:spcPts val="0"/>
              </a:spcBef>
              <a:buClr>
                <a:srgbClr val="F7AB64"/>
              </a:buClr>
              <a:buFont typeface="Arial" panose="020B0604020202020204" pitchFamily="34" charset="0"/>
              <a:buChar char="•"/>
            </a:pPr>
            <a:r>
              <a:rPr lang="en-GB" sz="1600" dirty="0">
                <a:cs typeface="Arial" panose="020B0604020202020204" pitchFamily="34" charset="0"/>
              </a:rPr>
              <a:t>Be honest with each other</a:t>
            </a:r>
            <a:br>
              <a:rPr lang="en-GB" sz="1600" dirty="0">
                <a:cs typeface="Arial" panose="020B0604020202020204" pitchFamily="34" charset="0"/>
              </a:rPr>
            </a:br>
            <a:endParaRPr lang="en-GB" sz="1600" dirty="0">
              <a:cs typeface="Arial" panose="020B0604020202020204" pitchFamily="34" charset="0"/>
            </a:endParaRPr>
          </a:p>
          <a:p>
            <a:pPr marL="285750" indent="-285750">
              <a:lnSpc>
                <a:spcPct val="100000"/>
              </a:lnSpc>
              <a:spcBef>
                <a:spcPts val="0"/>
              </a:spcBef>
              <a:buClr>
                <a:srgbClr val="F7AB64"/>
              </a:buClr>
              <a:buFont typeface="Arial" panose="020B0604020202020204" pitchFamily="34" charset="0"/>
              <a:buChar char="•"/>
            </a:pPr>
            <a:r>
              <a:rPr lang="en-GB" sz="1600" dirty="0">
                <a:cs typeface="Arial" panose="020B0604020202020204" pitchFamily="34" charset="0"/>
              </a:rPr>
              <a:t>Keep communicating</a:t>
            </a:r>
            <a:br>
              <a:rPr lang="en-GB" sz="1600" dirty="0">
                <a:cs typeface="Arial" panose="020B0604020202020204" pitchFamily="34" charset="0"/>
              </a:rPr>
            </a:br>
            <a:endParaRPr lang="en-GB" sz="1600" dirty="0">
              <a:cs typeface="Arial" panose="020B0604020202020204" pitchFamily="34" charset="0"/>
            </a:endParaRPr>
          </a:p>
          <a:p>
            <a:pPr marL="285750" indent="-285750">
              <a:lnSpc>
                <a:spcPct val="100000"/>
              </a:lnSpc>
              <a:spcBef>
                <a:spcPts val="0"/>
              </a:spcBef>
              <a:buClr>
                <a:srgbClr val="F7AB64"/>
              </a:buClr>
              <a:buFont typeface="Arial" panose="020B0604020202020204" pitchFamily="34" charset="0"/>
              <a:buChar char="•"/>
            </a:pPr>
            <a:r>
              <a:rPr lang="en-GB" sz="1600" dirty="0">
                <a:cs typeface="Arial" panose="020B0604020202020204" pitchFamily="34" charset="0"/>
              </a:rPr>
              <a:t>How you communicate with one person might be different to the next</a:t>
            </a:r>
            <a:br>
              <a:rPr lang="en-GB" sz="1600" dirty="0">
                <a:cs typeface="Arial" panose="020B0604020202020204" pitchFamily="34" charset="0"/>
              </a:rPr>
            </a:br>
            <a:br>
              <a:rPr lang="en-GB" sz="1600" dirty="0">
                <a:cs typeface="Arial" panose="020B0604020202020204" pitchFamily="34" charset="0"/>
              </a:rPr>
            </a:br>
            <a:endParaRPr lang="en-GB" sz="1600" dirty="0">
              <a:cs typeface="Arial" panose="020B0604020202020204" pitchFamily="34" charset="0"/>
            </a:endParaRPr>
          </a:p>
          <a:p>
            <a:pPr marL="285750" indent="-285750">
              <a:lnSpc>
                <a:spcPct val="100000"/>
              </a:lnSpc>
              <a:spcBef>
                <a:spcPts val="0"/>
              </a:spcBef>
              <a:buClr>
                <a:srgbClr val="F7AB64"/>
              </a:buClr>
              <a:buFont typeface="Arial" panose="020B0604020202020204" pitchFamily="34" charset="0"/>
              <a:buChar char="•"/>
            </a:pPr>
            <a:r>
              <a:rPr lang="en-GB" sz="1600" dirty="0">
                <a:cs typeface="Arial" panose="020B0604020202020204" pitchFamily="34" charset="0"/>
              </a:rPr>
              <a:t>Good conversations are built from trusting relationships</a:t>
            </a:r>
            <a:br>
              <a:rPr lang="en-GB" sz="1600" dirty="0">
                <a:cs typeface="Arial" panose="020B0604020202020204" pitchFamily="34" charset="0"/>
              </a:rPr>
            </a:br>
            <a:endParaRPr lang="en-GB" sz="1600" dirty="0">
              <a:cs typeface="Arial" panose="020B0604020202020204" pitchFamily="34" charset="0"/>
            </a:endParaRPr>
          </a:p>
          <a:p>
            <a:pPr marL="285750" indent="-285750">
              <a:lnSpc>
                <a:spcPct val="100000"/>
              </a:lnSpc>
              <a:spcBef>
                <a:spcPts val="0"/>
              </a:spcBef>
              <a:buClr>
                <a:srgbClr val="F7AB64"/>
              </a:buClr>
              <a:buFont typeface="Arial" panose="020B0604020202020204" pitchFamily="34" charset="0"/>
              <a:buChar char="•"/>
            </a:pPr>
            <a:r>
              <a:rPr lang="en-GB" sz="1600" dirty="0">
                <a:cs typeface="Arial" panose="020B0604020202020204" pitchFamily="34" charset="0"/>
              </a:rPr>
              <a:t>Try to avoid rescuing, advising, telling or “doing to” rather than “with”</a:t>
            </a:r>
            <a:br>
              <a:rPr lang="en-GB" sz="1600" dirty="0">
                <a:cs typeface="Arial" panose="020B0604020202020204" pitchFamily="34" charset="0"/>
              </a:rPr>
            </a:br>
            <a:endParaRPr lang="en-GB" sz="1600" dirty="0">
              <a:cs typeface="Arial" panose="020B0604020202020204" pitchFamily="34" charset="0"/>
            </a:endParaRPr>
          </a:p>
          <a:p>
            <a:pPr marL="285750" indent="-285750">
              <a:lnSpc>
                <a:spcPct val="100000"/>
              </a:lnSpc>
              <a:spcBef>
                <a:spcPts val="0"/>
              </a:spcBef>
              <a:buClr>
                <a:srgbClr val="F7AB64"/>
              </a:buClr>
              <a:buFont typeface="Arial" panose="020B0604020202020204" pitchFamily="34" charset="0"/>
              <a:buChar char="•"/>
            </a:pPr>
            <a:r>
              <a:rPr lang="en-GB" sz="1600" dirty="0">
                <a:cs typeface="Arial" panose="020B0604020202020204" pitchFamily="34" charset="0"/>
              </a:rPr>
              <a:t>It’s a journey not a destination</a:t>
            </a:r>
            <a:br>
              <a:rPr lang="en-GB" sz="1600" dirty="0">
                <a:cs typeface="Arial" panose="020B0604020202020204" pitchFamily="34" charset="0"/>
              </a:rPr>
            </a:br>
            <a:endParaRPr lang="en-GB" sz="1600" dirty="0">
              <a:cs typeface="Arial" panose="020B0604020202020204" pitchFamily="34" charset="0"/>
            </a:endParaRPr>
          </a:p>
          <a:p>
            <a:pPr marL="285750" indent="-285750">
              <a:lnSpc>
                <a:spcPct val="100000"/>
              </a:lnSpc>
              <a:spcBef>
                <a:spcPts val="0"/>
              </a:spcBef>
              <a:buClr>
                <a:srgbClr val="F7AB64"/>
              </a:buClr>
              <a:buFont typeface="Arial" panose="020B0604020202020204" pitchFamily="34" charset="0"/>
              <a:buChar char="•"/>
            </a:pPr>
            <a:r>
              <a:rPr lang="en-GB" sz="1600" dirty="0">
                <a:cs typeface="Arial" panose="020B0604020202020204" pitchFamily="34" charset="0"/>
              </a:rPr>
              <a:t>Sometimes it can be useful to have prompts to help the conversation flow</a:t>
            </a:r>
          </a:p>
          <a:p>
            <a:pPr marL="285750" indent="-285750">
              <a:lnSpc>
                <a:spcPct val="100000"/>
              </a:lnSpc>
              <a:buClr>
                <a:srgbClr val="F7AB64"/>
              </a:buClr>
              <a:buFont typeface="Arial" panose="020B0604020202020204" pitchFamily="34" charset="0"/>
              <a:buChar char="•"/>
            </a:pPr>
            <a:endParaRPr lang="en-GB" dirty="0">
              <a:solidFill>
                <a:schemeClr val="tx1"/>
              </a:solidFill>
              <a:cs typeface="Arial" panose="020B0604020202020204" pitchFamily="34" charset="0"/>
            </a:endParaRPr>
          </a:p>
          <a:p>
            <a:pPr>
              <a:lnSpc>
                <a:spcPct val="100000"/>
              </a:lnSpc>
              <a:buClr>
                <a:srgbClr val="F7AB64"/>
              </a:buClr>
            </a:pPr>
            <a:endParaRPr lang="en-GB" dirty="0">
              <a:solidFill>
                <a:srgbClr val="FF0000"/>
              </a:solidFill>
              <a:cs typeface="Arial" panose="020B0604020202020204" pitchFamily="34" charset="0"/>
            </a:endParaRPr>
          </a:p>
          <a:p>
            <a:pPr>
              <a:lnSpc>
                <a:spcPct val="100000"/>
              </a:lnSpc>
              <a:buClr>
                <a:srgbClr val="F7AB64"/>
              </a:buClr>
            </a:pPr>
            <a:endParaRPr lang="en-GB" dirty="0">
              <a:solidFill>
                <a:schemeClr val="tx1"/>
              </a:solidFill>
              <a:cs typeface="Arial" panose="020B0604020202020204" pitchFamily="34" charset="0"/>
            </a:endParaRPr>
          </a:p>
        </p:txBody>
      </p:sp>
      <p:sp>
        <p:nvSpPr>
          <p:cNvPr id="5" name="Text Placeholder 4"/>
          <p:cNvSpPr>
            <a:spLocks noGrp="1"/>
          </p:cNvSpPr>
          <p:nvPr>
            <p:ph type="body" sz="quarter" idx="12"/>
          </p:nvPr>
        </p:nvSpPr>
        <p:spPr>
          <a:xfrm>
            <a:off x="438150" y="1374889"/>
            <a:ext cx="4424363" cy="4416011"/>
          </a:xfrm>
        </p:spPr>
        <p:txBody>
          <a:bodyPr>
            <a:noAutofit/>
          </a:bodyPr>
          <a:lstStyle/>
          <a:p>
            <a:pPr marL="285750" indent="-285750">
              <a:lnSpc>
                <a:spcPct val="100000"/>
              </a:lnSpc>
              <a:spcBef>
                <a:spcPts val="0"/>
              </a:spcBef>
              <a:buClr>
                <a:srgbClr val="F7AB64"/>
              </a:buClr>
              <a:buFont typeface="Arial" panose="020B0604020202020204" pitchFamily="34" charset="0"/>
              <a:buChar char="•"/>
            </a:pPr>
            <a:r>
              <a:rPr lang="en-GB" sz="1600" dirty="0" err="1"/>
              <a:t>Byddwch</a:t>
            </a:r>
            <a:r>
              <a:rPr lang="en-GB" sz="1600" dirty="0"/>
              <a:t> </a:t>
            </a:r>
            <a:r>
              <a:rPr lang="en-GB" sz="1600" dirty="0" err="1"/>
              <a:t>yn</a:t>
            </a:r>
            <a:r>
              <a:rPr lang="en-GB" sz="1600" dirty="0"/>
              <a:t> </a:t>
            </a:r>
            <a:r>
              <a:rPr lang="en-GB" sz="1600" dirty="0" err="1"/>
              <a:t>onest</a:t>
            </a:r>
            <a:r>
              <a:rPr lang="en-GB" sz="1600" dirty="0"/>
              <a:t> </a:t>
            </a:r>
            <a:r>
              <a:rPr lang="en-GB" sz="1600" dirty="0" err="1"/>
              <a:t>gyda'ch</a:t>
            </a:r>
            <a:r>
              <a:rPr lang="en-GB" sz="1600" dirty="0"/>
              <a:t> </a:t>
            </a:r>
            <a:r>
              <a:rPr lang="en-GB" sz="1600" dirty="0" err="1"/>
              <a:t>gilydd</a:t>
            </a:r>
            <a:br>
              <a:rPr lang="en-GB" sz="1600" dirty="0"/>
            </a:br>
            <a:endParaRPr lang="en-GB" sz="1600" dirty="0"/>
          </a:p>
          <a:p>
            <a:pPr marL="285750" indent="-285750">
              <a:lnSpc>
                <a:spcPct val="100000"/>
              </a:lnSpc>
              <a:spcBef>
                <a:spcPts val="0"/>
              </a:spcBef>
              <a:buClr>
                <a:srgbClr val="F7AB64"/>
              </a:buClr>
              <a:buFont typeface="Arial" panose="020B0604020202020204" pitchFamily="34" charset="0"/>
              <a:buChar char="•"/>
            </a:pPr>
            <a:r>
              <a:rPr lang="en-GB" sz="1600" dirty="0" err="1"/>
              <a:t>Parhau</a:t>
            </a:r>
            <a:r>
              <a:rPr lang="en-GB" sz="1600" dirty="0"/>
              <a:t> </a:t>
            </a:r>
            <a:r>
              <a:rPr lang="en-GB" sz="1600" dirty="0" err="1"/>
              <a:t>i</a:t>
            </a:r>
            <a:r>
              <a:rPr lang="en-GB" sz="1600" dirty="0"/>
              <a:t> </a:t>
            </a:r>
            <a:r>
              <a:rPr lang="en-GB" sz="1600" dirty="0" err="1"/>
              <a:t>gyfathrebu</a:t>
            </a:r>
            <a:br>
              <a:rPr lang="en-GB" sz="1600" dirty="0"/>
            </a:br>
            <a:endParaRPr lang="en-GB" sz="1600" dirty="0"/>
          </a:p>
          <a:p>
            <a:pPr marL="285750" indent="-285750">
              <a:lnSpc>
                <a:spcPct val="100000"/>
              </a:lnSpc>
              <a:spcBef>
                <a:spcPts val="0"/>
              </a:spcBef>
              <a:buClr>
                <a:srgbClr val="F7AB64"/>
              </a:buClr>
              <a:buFont typeface="Arial" panose="020B0604020202020204" pitchFamily="34" charset="0"/>
              <a:buChar char="•"/>
            </a:pPr>
            <a:r>
              <a:rPr lang="en-GB" sz="1600" dirty="0" err="1"/>
              <a:t>Efallai</a:t>
            </a:r>
            <a:r>
              <a:rPr lang="en-GB" sz="1600" dirty="0"/>
              <a:t> y </a:t>
            </a:r>
            <a:r>
              <a:rPr lang="en-GB" sz="1600" dirty="0" err="1"/>
              <a:t>bydd</a:t>
            </a:r>
            <a:r>
              <a:rPr lang="en-GB" sz="1600" dirty="0"/>
              <a:t> y </a:t>
            </a:r>
            <a:r>
              <a:rPr lang="en-GB" sz="1600" dirty="0" err="1"/>
              <a:t>ffordd</a:t>
            </a:r>
            <a:r>
              <a:rPr lang="en-GB" sz="1600" dirty="0"/>
              <a:t> </a:t>
            </a:r>
            <a:r>
              <a:rPr lang="en-GB" sz="1600" dirty="0" err="1"/>
              <a:t>rydych</a:t>
            </a:r>
            <a:r>
              <a:rPr lang="en-GB" sz="1600" dirty="0"/>
              <a:t> </a:t>
            </a:r>
            <a:r>
              <a:rPr lang="en-GB" sz="1600" dirty="0" err="1"/>
              <a:t>chi'n</a:t>
            </a:r>
            <a:r>
              <a:rPr lang="en-GB" sz="1600" dirty="0"/>
              <a:t> </a:t>
            </a:r>
            <a:r>
              <a:rPr lang="en-GB" sz="1600" dirty="0" err="1"/>
              <a:t>cyfathrebu</a:t>
            </a:r>
            <a:r>
              <a:rPr lang="en-GB" sz="1600" dirty="0"/>
              <a:t> ag un person </a:t>
            </a:r>
            <a:r>
              <a:rPr lang="en-GB" sz="1600" dirty="0" err="1"/>
              <a:t>yn</a:t>
            </a:r>
            <a:r>
              <a:rPr lang="en-GB" sz="1600" dirty="0"/>
              <a:t> </a:t>
            </a:r>
            <a:r>
              <a:rPr lang="en-GB" sz="1600" dirty="0" err="1"/>
              <a:t>wahanol</a:t>
            </a:r>
            <a:r>
              <a:rPr lang="en-GB" sz="1600" dirty="0"/>
              <a:t> </a:t>
            </a:r>
            <a:r>
              <a:rPr lang="en-GB" sz="1600" dirty="0" err="1"/>
              <a:t>i'r</a:t>
            </a:r>
            <a:r>
              <a:rPr lang="en-GB" sz="1600" dirty="0"/>
              <a:t> </a:t>
            </a:r>
            <a:r>
              <a:rPr lang="en-GB" sz="1600" dirty="0" err="1"/>
              <a:t>nesaf</a:t>
            </a:r>
            <a:br>
              <a:rPr lang="en-GB" sz="1600" dirty="0"/>
            </a:br>
            <a:endParaRPr lang="en-GB" sz="1600" dirty="0"/>
          </a:p>
          <a:p>
            <a:pPr marL="285750" indent="-285750">
              <a:lnSpc>
                <a:spcPct val="100000"/>
              </a:lnSpc>
              <a:spcBef>
                <a:spcPts val="0"/>
              </a:spcBef>
              <a:buClr>
                <a:srgbClr val="F7AB64"/>
              </a:buClr>
              <a:buFont typeface="Arial" panose="020B0604020202020204" pitchFamily="34" charset="0"/>
              <a:buChar char="•"/>
            </a:pPr>
            <a:r>
              <a:rPr lang="en-GB" sz="1600" dirty="0"/>
              <a:t>Mae </a:t>
            </a:r>
            <a:r>
              <a:rPr lang="en-GB" sz="1600" dirty="0" err="1"/>
              <a:t>sgyrsiau</a:t>
            </a:r>
            <a:r>
              <a:rPr lang="en-GB" sz="1600" dirty="0"/>
              <a:t> da </a:t>
            </a:r>
            <a:r>
              <a:rPr lang="en-GB" sz="1600" dirty="0" err="1"/>
              <a:t>wedi'u</a:t>
            </a:r>
            <a:r>
              <a:rPr lang="en-GB" sz="1600" dirty="0"/>
              <a:t> </a:t>
            </a:r>
            <a:r>
              <a:rPr lang="en-GB" sz="1600" dirty="0" err="1"/>
              <a:t>hadeiladu</a:t>
            </a:r>
            <a:r>
              <a:rPr lang="en-GB" sz="1600" dirty="0"/>
              <a:t> o </a:t>
            </a:r>
            <a:r>
              <a:rPr lang="en-GB" sz="1600" dirty="0" err="1"/>
              <a:t>berthnasau</a:t>
            </a:r>
            <a:r>
              <a:rPr lang="en-GB" sz="1600" dirty="0"/>
              <a:t> </a:t>
            </a:r>
            <a:r>
              <a:rPr lang="en-GB" sz="1600" dirty="0" err="1"/>
              <a:t>ymddiriedus</a:t>
            </a:r>
            <a:br>
              <a:rPr lang="en-GB" sz="1600" dirty="0"/>
            </a:br>
            <a:endParaRPr lang="en-GB" sz="1600" dirty="0"/>
          </a:p>
          <a:p>
            <a:pPr marL="285750" indent="-285750">
              <a:lnSpc>
                <a:spcPct val="100000"/>
              </a:lnSpc>
              <a:spcBef>
                <a:spcPts val="0"/>
              </a:spcBef>
              <a:buClr>
                <a:srgbClr val="F7AB64"/>
              </a:buClr>
              <a:buFont typeface="Arial" panose="020B0604020202020204" pitchFamily="34" charset="0"/>
              <a:buChar char="•"/>
            </a:pPr>
            <a:r>
              <a:rPr lang="en-GB" sz="1600" dirty="0" err="1"/>
              <a:t>Ceisiwch</a:t>
            </a:r>
            <a:r>
              <a:rPr lang="en-GB" sz="1600" dirty="0"/>
              <a:t> </a:t>
            </a:r>
            <a:r>
              <a:rPr lang="en-GB" sz="1600" dirty="0" err="1"/>
              <a:t>osgoi</a:t>
            </a:r>
            <a:r>
              <a:rPr lang="en-GB" sz="1600" dirty="0"/>
              <a:t> </a:t>
            </a:r>
            <a:r>
              <a:rPr lang="en-GB" sz="1600" dirty="0" err="1"/>
              <a:t>achub</a:t>
            </a:r>
            <a:r>
              <a:rPr lang="en-GB" sz="1600" dirty="0"/>
              <a:t>, </a:t>
            </a:r>
            <a:r>
              <a:rPr lang="en-GB" sz="1600" dirty="0" err="1"/>
              <a:t>cynghori</a:t>
            </a:r>
            <a:r>
              <a:rPr lang="en-GB" sz="1600" dirty="0"/>
              <a:t>, </a:t>
            </a:r>
            <a:r>
              <a:rPr lang="en-GB" sz="1600" dirty="0" err="1"/>
              <a:t>dweud</a:t>
            </a:r>
            <a:r>
              <a:rPr lang="en-GB" sz="1600" dirty="0"/>
              <a:t> </a:t>
            </a:r>
            <a:r>
              <a:rPr lang="en-GB" sz="1600" dirty="0" err="1"/>
              <a:t>neu</a:t>
            </a:r>
            <a:r>
              <a:rPr lang="en-GB" sz="1600" dirty="0"/>
              <a:t> “</a:t>
            </a:r>
            <a:r>
              <a:rPr lang="en-GB" sz="1600" dirty="0" err="1"/>
              <a:t>gwneud</a:t>
            </a:r>
            <a:r>
              <a:rPr lang="en-GB" sz="1600" dirty="0"/>
              <a:t> </a:t>
            </a:r>
            <a:r>
              <a:rPr lang="en-GB" sz="1600" dirty="0" err="1"/>
              <a:t>i</a:t>
            </a:r>
            <a:r>
              <a:rPr lang="en-GB" sz="1600" dirty="0"/>
              <a:t>” </a:t>
            </a:r>
            <a:r>
              <a:rPr lang="en-GB" sz="1600" dirty="0" err="1"/>
              <a:t>yn</a:t>
            </a:r>
            <a:r>
              <a:rPr lang="en-GB" sz="1600" dirty="0"/>
              <a:t> </a:t>
            </a:r>
            <a:r>
              <a:rPr lang="en-GB" sz="1600" dirty="0" err="1"/>
              <a:t>hytrach</a:t>
            </a:r>
            <a:r>
              <a:rPr lang="en-GB" sz="1600" dirty="0"/>
              <a:t> </a:t>
            </a:r>
            <a:r>
              <a:rPr lang="en-GB" sz="1600" dirty="0" err="1"/>
              <a:t>na</a:t>
            </a:r>
            <a:r>
              <a:rPr lang="en-GB" sz="1600" dirty="0"/>
              <a:t> “</a:t>
            </a:r>
            <a:r>
              <a:rPr lang="en-GB" sz="1600" dirty="0" err="1"/>
              <a:t>gyda</a:t>
            </a:r>
            <a:r>
              <a:rPr lang="en-GB" sz="1600" dirty="0"/>
              <a:t>”</a:t>
            </a:r>
            <a:br>
              <a:rPr lang="en-GB" sz="1600" dirty="0"/>
            </a:br>
            <a:endParaRPr lang="en-GB" sz="1600" dirty="0"/>
          </a:p>
          <a:p>
            <a:pPr marL="285750" indent="-285750">
              <a:lnSpc>
                <a:spcPct val="100000"/>
              </a:lnSpc>
              <a:spcBef>
                <a:spcPts val="0"/>
              </a:spcBef>
              <a:buClr>
                <a:srgbClr val="F7AB64"/>
              </a:buClr>
              <a:buFont typeface="Arial" panose="020B0604020202020204" pitchFamily="34" charset="0"/>
              <a:buChar char="•"/>
            </a:pPr>
            <a:r>
              <a:rPr lang="en-GB" sz="1600" dirty="0" err="1"/>
              <a:t>Mae'n</a:t>
            </a:r>
            <a:r>
              <a:rPr lang="en-GB" sz="1600" dirty="0"/>
              <a:t> </a:t>
            </a:r>
            <a:r>
              <a:rPr lang="en-GB" sz="1600" dirty="0" err="1"/>
              <a:t>daith</a:t>
            </a:r>
            <a:r>
              <a:rPr lang="en-GB" sz="1600" dirty="0"/>
              <a:t> </a:t>
            </a:r>
            <a:r>
              <a:rPr lang="en-GB" sz="1600" dirty="0" err="1"/>
              <a:t>nid</a:t>
            </a:r>
            <a:r>
              <a:rPr lang="en-GB" sz="1600" dirty="0"/>
              <a:t> </a:t>
            </a:r>
            <a:r>
              <a:rPr lang="en-GB" sz="1600" dirty="0" err="1"/>
              <a:t>cyrchfan</a:t>
            </a:r>
            <a:br>
              <a:rPr lang="en-GB" sz="1600" dirty="0"/>
            </a:br>
            <a:endParaRPr lang="en-GB" sz="1600" dirty="0"/>
          </a:p>
          <a:p>
            <a:pPr marL="285750" indent="-285750">
              <a:lnSpc>
                <a:spcPct val="100000"/>
              </a:lnSpc>
              <a:spcBef>
                <a:spcPts val="0"/>
              </a:spcBef>
              <a:buClr>
                <a:srgbClr val="F7AB64"/>
              </a:buClr>
              <a:buFont typeface="Arial" panose="020B0604020202020204" pitchFamily="34" charset="0"/>
              <a:buChar char="•"/>
            </a:pPr>
            <a:r>
              <a:rPr lang="en-GB" sz="1600" dirty="0"/>
              <a:t>Weithiau gall </a:t>
            </a:r>
            <a:r>
              <a:rPr lang="en-GB" sz="1600" dirty="0" err="1"/>
              <a:t>fod</a:t>
            </a:r>
            <a:r>
              <a:rPr lang="en-GB" sz="1600" dirty="0"/>
              <a:t> </a:t>
            </a:r>
            <a:r>
              <a:rPr lang="en-GB" sz="1600" dirty="0" err="1"/>
              <a:t>yn</a:t>
            </a:r>
            <a:r>
              <a:rPr lang="en-GB" sz="1600" dirty="0"/>
              <a:t> </a:t>
            </a:r>
            <a:r>
              <a:rPr lang="en-GB" sz="1600" dirty="0" err="1"/>
              <a:t>ddefnyddiol</a:t>
            </a:r>
            <a:r>
              <a:rPr lang="en-GB" sz="1600" dirty="0"/>
              <a:t> </a:t>
            </a:r>
            <a:r>
              <a:rPr lang="en-GB" sz="1600" dirty="0" err="1"/>
              <a:t>cael</a:t>
            </a:r>
            <a:r>
              <a:rPr lang="en-GB" sz="1600" dirty="0"/>
              <a:t> </a:t>
            </a:r>
            <a:r>
              <a:rPr lang="en-GB" sz="1600" dirty="0" err="1"/>
              <a:t>awgrymiadau</a:t>
            </a:r>
            <a:r>
              <a:rPr lang="en-GB" sz="1600" dirty="0"/>
              <a:t> </a:t>
            </a:r>
            <a:r>
              <a:rPr lang="en-GB" sz="1600" dirty="0" err="1"/>
              <a:t>i</a:t>
            </a:r>
            <a:r>
              <a:rPr lang="en-GB" sz="1600" dirty="0"/>
              <a:t> </a:t>
            </a:r>
            <a:r>
              <a:rPr lang="en-GB" sz="1600" dirty="0" err="1"/>
              <a:t>helpu</a:t>
            </a:r>
            <a:r>
              <a:rPr lang="en-GB" sz="1600" dirty="0"/>
              <a:t> </a:t>
            </a:r>
            <a:r>
              <a:rPr lang="en-GB" sz="1600" dirty="0" err="1"/>
              <a:t>llif</a:t>
            </a:r>
            <a:r>
              <a:rPr lang="en-GB" sz="1600" dirty="0"/>
              <a:t> y </a:t>
            </a:r>
            <a:r>
              <a:rPr lang="en-GB" sz="1600" dirty="0" err="1"/>
              <a:t>sgwrs</a:t>
            </a:r>
            <a:endParaRPr lang="en-GB" sz="1600" dirty="0"/>
          </a:p>
          <a:p>
            <a:pPr marL="285750" indent="-285750">
              <a:lnSpc>
                <a:spcPct val="100000"/>
              </a:lnSpc>
              <a:buClr>
                <a:srgbClr val="F7AB64"/>
              </a:buClr>
              <a:buFont typeface="Arial" panose="020B0604020202020204" pitchFamily="34" charset="0"/>
              <a:buChar char="•"/>
            </a:pPr>
            <a:endParaRPr lang="en-GB" dirty="0"/>
          </a:p>
          <a:p>
            <a:pPr>
              <a:lnSpc>
                <a:spcPct val="100000"/>
              </a:lnSpc>
              <a:buClr>
                <a:srgbClr val="F7AB64"/>
              </a:buClr>
            </a:pPr>
            <a:endParaRPr lang="en-GB" dirty="0"/>
          </a:p>
        </p:txBody>
      </p:sp>
    </p:spTree>
    <p:extLst>
      <p:ext uri="{BB962C8B-B14F-4D97-AF65-F5344CB8AC3E}">
        <p14:creationId xmlns:p14="http://schemas.microsoft.com/office/powerpoint/2010/main" val="15302081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D22EF-A4A3-4A48-AC9B-D7DA59C2916C}"/>
              </a:ext>
            </a:extLst>
          </p:cNvPr>
          <p:cNvSpPr>
            <a:spLocks noGrp="1"/>
          </p:cNvSpPr>
          <p:nvPr>
            <p:ph type="title"/>
          </p:nvPr>
        </p:nvSpPr>
        <p:spPr/>
        <p:txBody>
          <a:bodyPr/>
          <a:lstStyle/>
          <a:p>
            <a:r>
              <a:rPr lang="en-GB" dirty="0" err="1">
                <a:solidFill>
                  <a:srgbClr val="F7AB64"/>
                </a:solidFill>
                <a:latin typeface="+mn-lt"/>
              </a:rPr>
              <a:t>Cwestiynau</a:t>
            </a:r>
            <a:r>
              <a:rPr lang="en-GB" dirty="0">
                <a:solidFill>
                  <a:srgbClr val="F7AB64"/>
                </a:solidFill>
                <a:latin typeface="+mn-lt"/>
              </a:rPr>
              <a:t> </a:t>
            </a:r>
            <a:r>
              <a:rPr lang="en-GB" dirty="0" err="1">
                <a:solidFill>
                  <a:srgbClr val="F7AB64"/>
                </a:solidFill>
                <a:latin typeface="+mn-lt"/>
              </a:rPr>
              <a:t>i</a:t>
            </a:r>
            <a:r>
              <a:rPr lang="en-GB" dirty="0">
                <a:solidFill>
                  <a:srgbClr val="F7AB64"/>
                </a:solidFill>
                <a:latin typeface="+mn-lt"/>
              </a:rPr>
              <a:t> chi </a:t>
            </a:r>
            <a:r>
              <a:rPr lang="en-GB" dirty="0" err="1">
                <a:solidFill>
                  <a:srgbClr val="F7AB64"/>
                </a:solidFill>
                <a:latin typeface="+mn-lt"/>
              </a:rPr>
              <a:t>feddwl</a:t>
            </a:r>
            <a:r>
              <a:rPr lang="en-GB" dirty="0">
                <a:solidFill>
                  <a:srgbClr val="F7AB64"/>
                </a:solidFill>
                <a:latin typeface="+mn-lt"/>
              </a:rPr>
              <a:t> am</a:t>
            </a:r>
          </a:p>
        </p:txBody>
      </p:sp>
      <p:sp>
        <p:nvSpPr>
          <p:cNvPr id="3" name="Text Placeholder 2"/>
          <p:cNvSpPr>
            <a:spLocks noGrp="1"/>
          </p:cNvSpPr>
          <p:nvPr>
            <p:ph type="body" sz="quarter" idx="10"/>
          </p:nvPr>
        </p:nvSpPr>
        <p:spPr/>
        <p:txBody>
          <a:bodyPr/>
          <a:lstStyle/>
          <a:p>
            <a:r>
              <a:rPr lang="en-GB" dirty="0">
                <a:solidFill>
                  <a:srgbClr val="F7AB64"/>
                </a:solidFill>
              </a:rPr>
              <a:t>Suggested questions for you to think about</a:t>
            </a:r>
          </a:p>
        </p:txBody>
      </p:sp>
      <p:sp>
        <p:nvSpPr>
          <p:cNvPr id="4" name="Text Placeholder 3"/>
          <p:cNvSpPr>
            <a:spLocks noGrp="1"/>
          </p:cNvSpPr>
          <p:nvPr>
            <p:ph type="body" sz="quarter" idx="11"/>
          </p:nvPr>
        </p:nvSpPr>
        <p:spPr/>
        <p:txBody>
          <a:bodyPr>
            <a:normAutofit/>
          </a:bodyPr>
          <a:lstStyle/>
          <a:p>
            <a:pPr marL="342900" indent="-342900">
              <a:lnSpc>
                <a:spcPct val="100000"/>
              </a:lnSpc>
              <a:buClr>
                <a:srgbClr val="F7AB64"/>
              </a:buClr>
              <a:buFont typeface="Arial" panose="020B0604020202020204" pitchFamily="34" charset="0"/>
              <a:buChar char="•"/>
            </a:pPr>
            <a:r>
              <a:rPr lang="en-GB" sz="2000" dirty="0"/>
              <a:t>How would we know when we’re having a good conversation with individuals? </a:t>
            </a:r>
          </a:p>
        </p:txBody>
      </p:sp>
      <p:sp>
        <p:nvSpPr>
          <p:cNvPr id="5" name="Text Placeholder 4">
            <a:extLst>
              <a:ext uri="{FF2B5EF4-FFF2-40B4-BE49-F238E27FC236}">
                <a16:creationId xmlns:a16="http://schemas.microsoft.com/office/drawing/2014/main" id="{ABE1DDEC-5FF4-4D2A-892A-D5DFFC777CEE}"/>
              </a:ext>
            </a:extLst>
          </p:cNvPr>
          <p:cNvSpPr>
            <a:spLocks noGrp="1"/>
          </p:cNvSpPr>
          <p:nvPr>
            <p:ph type="body" sz="quarter" idx="12"/>
          </p:nvPr>
        </p:nvSpPr>
        <p:spPr/>
        <p:txBody>
          <a:bodyPr/>
          <a:lstStyle/>
          <a:p>
            <a:pPr marL="342900" indent="-342900">
              <a:lnSpc>
                <a:spcPct val="100000"/>
              </a:lnSpc>
              <a:buClr>
                <a:srgbClr val="F7AB64"/>
              </a:buClr>
              <a:buFont typeface="Arial" panose="020B0604020202020204" pitchFamily="34" charset="0"/>
              <a:buChar char="•"/>
            </a:pPr>
            <a:r>
              <a:rPr lang="en-GB" sz="2000" dirty="0"/>
              <a:t>Sut </a:t>
            </a:r>
            <a:r>
              <a:rPr lang="en-GB" sz="2000" dirty="0" err="1"/>
              <a:t>fyddem</a:t>
            </a:r>
            <a:r>
              <a:rPr lang="en-GB" sz="2000" dirty="0"/>
              <a:t> </a:t>
            </a:r>
            <a:r>
              <a:rPr lang="en-GB" sz="2000" dirty="0" err="1"/>
              <a:t>ni'n</a:t>
            </a:r>
            <a:r>
              <a:rPr lang="en-GB" sz="2000" dirty="0"/>
              <a:t> </a:t>
            </a:r>
            <a:r>
              <a:rPr lang="en-GB" sz="2000" dirty="0" err="1"/>
              <a:t>gwybod</a:t>
            </a:r>
            <a:r>
              <a:rPr lang="en-GB" sz="2000" dirty="0"/>
              <a:t> pan </a:t>
            </a:r>
            <a:r>
              <a:rPr lang="en-GB" sz="2000" dirty="0" err="1"/>
              <a:t>fyddwn</a:t>
            </a:r>
            <a:r>
              <a:rPr lang="en-GB" sz="2000" dirty="0"/>
              <a:t> </a:t>
            </a:r>
            <a:r>
              <a:rPr lang="en-GB" sz="2000" dirty="0" err="1"/>
              <a:t>ni'n</a:t>
            </a:r>
            <a:r>
              <a:rPr lang="en-GB" sz="2000" dirty="0"/>
              <a:t> </a:t>
            </a:r>
            <a:r>
              <a:rPr lang="en-GB" sz="2000" dirty="0" err="1"/>
              <a:t>cael</a:t>
            </a:r>
            <a:r>
              <a:rPr lang="en-GB" sz="2000" dirty="0"/>
              <a:t> </a:t>
            </a:r>
            <a:r>
              <a:rPr lang="en-GB" sz="2000" dirty="0" err="1"/>
              <a:t>sgwrs</a:t>
            </a:r>
            <a:r>
              <a:rPr lang="en-GB" sz="2000" dirty="0"/>
              <a:t> </a:t>
            </a:r>
            <a:r>
              <a:rPr lang="en-GB" sz="2000" dirty="0" err="1"/>
              <a:t>dda</a:t>
            </a:r>
            <a:r>
              <a:rPr lang="en-GB" sz="2000" dirty="0"/>
              <a:t> </a:t>
            </a:r>
            <a:r>
              <a:rPr lang="en-GB" sz="2000" dirty="0" err="1"/>
              <a:t>gydag</a:t>
            </a:r>
            <a:r>
              <a:rPr lang="en-GB" sz="2000" dirty="0"/>
              <a:t> </a:t>
            </a:r>
            <a:r>
              <a:rPr lang="en-GB" sz="2000" dirty="0" err="1"/>
              <a:t>unigolion</a:t>
            </a:r>
            <a:r>
              <a:rPr lang="en-GB" sz="2000" dirty="0"/>
              <a:t>? </a:t>
            </a:r>
          </a:p>
        </p:txBody>
      </p:sp>
    </p:spTree>
    <p:extLst>
      <p:ext uri="{BB962C8B-B14F-4D97-AF65-F5344CB8AC3E}">
        <p14:creationId xmlns:p14="http://schemas.microsoft.com/office/powerpoint/2010/main" val="1858012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2561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578748" y="741657"/>
            <a:ext cx="3690937" cy="540008"/>
          </a:xfrm>
        </p:spPr>
        <p:txBody>
          <a:bodyPr/>
          <a:lstStyle/>
          <a:p>
            <a:r>
              <a:rPr lang="en-GB" dirty="0" err="1">
                <a:solidFill>
                  <a:srgbClr val="F7AB64"/>
                </a:solidFill>
              </a:rPr>
              <a:t>Canlyniad</a:t>
            </a:r>
            <a:r>
              <a:rPr lang="en-GB" dirty="0">
                <a:solidFill>
                  <a:srgbClr val="F7AB64"/>
                </a:solidFill>
              </a:rPr>
              <a:t> </a:t>
            </a:r>
            <a:r>
              <a:rPr lang="en-GB" dirty="0" err="1">
                <a:solidFill>
                  <a:srgbClr val="F7AB64"/>
                </a:solidFill>
              </a:rPr>
              <a:t>dysgu</a:t>
            </a:r>
            <a:endParaRPr lang="en-GB" dirty="0">
              <a:solidFill>
                <a:srgbClr val="F7AB64"/>
              </a:solidFill>
            </a:endParaRPr>
          </a:p>
        </p:txBody>
      </p:sp>
      <p:sp>
        <p:nvSpPr>
          <p:cNvPr id="4" name="Text Placeholder 3"/>
          <p:cNvSpPr>
            <a:spLocks noGrp="1"/>
          </p:cNvSpPr>
          <p:nvPr>
            <p:ph type="body" sz="quarter" idx="11"/>
          </p:nvPr>
        </p:nvSpPr>
        <p:spPr>
          <a:xfrm>
            <a:off x="4571999" y="2024330"/>
            <a:ext cx="4174435" cy="1404670"/>
          </a:xfrm>
        </p:spPr>
        <p:txBody>
          <a:bodyPr>
            <a:normAutofit fontScale="85000" lnSpcReduction="20000"/>
          </a:bodyPr>
          <a:lstStyle/>
          <a:p>
            <a:pPr>
              <a:lnSpc>
                <a:spcPct val="120000"/>
              </a:lnSpc>
            </a:pPr>
            <a:r>
              <a:rPr lang="en-GB" sz="2400" dirty="0"/>
              <a:t>Understand what we mean by a “what matters” conversation and how to use good communication skills</a:t>
            </a:r>
          </a:p>
        </p:txBody>
      </p:sp>
      <p:sp>
        <p:nvSpPr>
          <p:cNvPr id="5" name="Text Placeholder 2">
            <a:extLst>
              <a:ext uri="{FF2B5EF4-FFF2-40B4-BE49-F238E27FC236}">
                <a16:creationId xmlns:a16="http://schemas.microsoft.com/office/drawing/2014/main" id="{9B420DF8-8AB8-42A2-AC43-520C486BE85B}"/>
              </a:ext>
            </a:extLst>
          </p:cNvPr>
          <p:cNvSpPr txBox="1">
            <a:spLocks/>
          </p:cNvSpPr>
          <p:nvPr/>
        </p:nvSpPr>
        <p:spPr bwMode="auto">
          <a:xfrm>
            <a:off x="4571999" y="741657"/>
            <a:ext cx="3690937" cy="540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0" indent="0" algn="l" rtl="0" eaLnBrk="1" fontAlgn="base" hangingPunct="1">
              <a:lnSpc>
                <a:spcPct val="90000"/>
              </a:lnSpc>
              <a:spcBef>
                <a:spcPts val="1000"/>
              </a:spcBef>
              <a:spcAft>
                <a:spcPct val="0"/>
              </a:spcAft>
              <a:buFont typeface="Arial" charset="0"/>
              <a:buNone/>
              <a:defRPr sz="28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en-GB" dirty="0">
                <a:solidFill>
                  <a:srgbClr val="F7AB64"/>
                </a:solidFill>
              </a:rPr>
              <a:t>Learning outcome</a:t>
            </a:r>
          </a:p>
        </p:txBody>
      </p:sp>
      <p:sp>
        <p:nvSpPr>
          <p:cNvPr id="6" name="Text Placeholder 3">
            <a:extLst>
              <a:ext uri="{FF2B5EF4-FFF2-40B4-BE49-F238E27FC236}">
                <a16:creationId xmlns:a16="http://schemas.microsoft.com/office/drawing/2014/main" id="{D4ED5FE6-2A78-48A6-8AA0-700727DE00AB}"/>
              </a:ext>
            </a:extLst>
          </p:cNvPr>
          <p:cNvSpPr txBox="1">
            <a:spLocks/>
          </p:cNvSpPr>
          <p:nvPr/>
        </p:nvSpPr>
        <p:spPr bwMode="auto">
          <a:xfrm>
            <a:off x="678139" y="1997557"/>
            <a:ext cx="3591546" cy="2082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a:bodyPr>
          <a:lstStyle>
            <a:lvl1pPr marL="0" indent="0" algn="l" rtl="0" eaLnBrk="1" fontAlgn="base" hangingPunct="1">
              <a:lnSpc>
                <a:spcPct val="90000"/>
              </a:lnSpc>
              <a:spcBef>
                <a:spcPts val="1000"/>
              </a:spcBef>
              <a:spcAft>
                <a:spcPct val="0"/>
              </a:spcAft>
              <a:buClr>
                <a:srgbClr val="16AD85"/>
              </a:buClr>
              <a:buFont typeface="Arial" charset="0"/>
              <a:buNone/>
              <a:defRPr sz="1800" kern="1200">
                <a:solidFill>
                  <a:srgbClr val="37394C"/>
                </a:solidFill>
                <a:latin typeface="+mn-lt"/>
                <a:ea typeface="+mn-ea"/>
                <a:cs typeface="+mn-cs"/>
              </a:defRPr>
            </a:lvl1pPr>
            <a:lvl2pPr marL="4572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2pPr>
            <a:lvl3pPr marL="9144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3pPr>
            <a:lvl4pPr marL="13716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4pPr>
            <a:lvl5pPr marL="1828800" indent="0" algn="l" rtl="0" eaLnBrk="1" fontAlgn="base" hangingPunct="1">
              <a:lnSpc>
                <a:spcPct val="90000"/>
              </a:lnSpc>
              <a:spcBef>
                <a:spcPts val="500"/>
              </a:spcBef>
              <a:spcAft>
                <a:spcPct val="0"/>
              </a:spcAft>
              <a:buClr>
                <a:srgbClr val="16AD85"/>
              </a:buClr>
              <a:buFont typeface="Arial" charset="0"/>
              <a:buNone/>
              <a:defRPr sz="1800"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lnSpc>
                <a:spcPct val="100000"/>
              </a:lnSpc>
            </a:pPr>
            <a:r>
              <a:rPr lang="en-GB" sz="2000" dirty="0" err="1"/>
              <a:t>Esbonio</a:t>
            </a:r>
            <a:r>
              <a:rPr lang="en-GB" sz="2000" dirty="0"/>
              <a:t> </a:t>
            </a:r>
            <a:r>
              <a:rPr lang="en-GB" sz="2000" dirty="0" err="1"/>
              <a:t>pwrpas</a:t>
            </a:r>
            <a:r>
              <a:rPr lang="en-GB" sz="2000" dirty="0"/>
              <a:t> y </a:t>
            </a:r>
            <a:r>
              <a:rPr lang="en-GB" sz="2000" dirty="0" err="1"/>
              <a:t>sgwrs</a:t>
            </a:r>
            <a:r>
              <a:rPr lang="en-GB" sz="2000" dirty="0"/>
              <a:t> am “</a:t>
            </a:r>
            <a:r>
              <a:rPr lang="en-GB" sz="2000" dirty="0" err="1"/>
              <a:t>yr</a:t>
            </a:r>
            <a:r>
              <a:rPr lang="en-GB" sz="2000" dirty="0"/>
              <a:t> </a:t>
            </a:r>
            <a:r>
              <a:rPr lang="en-GB" sz="2000" dirty="0" err="1"/>
              <a:t>hyn</a:t>
            </a:r>
            <a:r>
              <a:rPr lang="en-GB" sz="2000" dirty="0"/>
              <a:t> </a:t>
            </a:r>
            <a:r>
              <a:rPr lang="en-GB" sz="2000" dirty="0" err="1"/>
              <a:t>sy’n</a:t>
            </a:r>
            <a:r>
              <a:rPr lang="en-GB" sz="2000" dirty="0"/>
              <a:t> </a:t>
            </a:r>
            <a:r>
              <a:rPr lang="en-GB" sz="2000" dirty="0" err="1"/>
              <a:t>bwysig</a:t>
            </a:r>
            <a:r>
              <a:rPr lang="en-GB" sz="2000" dirty="0"/>
              <a:t>” a </a:t>
            </a:r>
            <a:r>
              <a:rPr lang="en-GB" sz="2000" dirty="0" err="1"/>
              <a:t>sut</a:t>
            </a:r>
            <a:r>
              <a:rPr lang="en-GB" sz="2000" dirty="0"/>
              <a:t> </a:t>
            </a:r>
            <a:r>
              <a:rPr lang="en-GB" sz="2000" dirty="0" err="1"/>
              <a:t>mae</a:t>
            </a:r>
            <a:r>
              <a:rPr lang="en-GB" sz="2000" dirty="0"/>
              <a:t> </a:t>
            </a:r>
            <a:r>
              <a:rPr lang="en-GB" sz="2000" dirty="0" err="1"/>
              <a:t>defnyddio</a:t>
            </a:r>
            <a:r>
              <a:rPr lang="en-GB" sz="2000" dirty="0"/>
              <a:t> </a:t>
            </a:r>
            <a:r>
              <a:rPr lang="en-GB" sz="2000" dirty="0" err="1"/>
              <a:t>sgiliau</a:t>
            </a:r>
            <a:r>
              <a:rPr lang="en-GB" sz="2000" dirty="0"/>
              <a:t> </a:t>
            </a:r>
            <a:r>
              <a:rPr lang="en-GB" sz="2000" dirty="0" err="1"/>
              <a:t>cyfathrebu</a:t>
            </a:r>
            <a:r>
              <a:rPr lang="en-GB" sz="2000" dirty="0"/>
              <a:t> da</a:t>
            </a:r>
          </a:p>
        </p:txBody>
      </p:sp>
    </p:spTree>
    <p:extLst>
      <p:ext uri="{BB962C8B-B14F-4D97-AF65-F5344CB8AC3E}">
        <p14:creationId xmlns:p14="http://schemas.microsoft.com/office/powerpoint/2010/main" val="3158667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365127"/>
            <a:ext cx="3690937" cy="1077357"/>
          </a:xfrm>
        </p:spPr>
        <p:txBody>
          <a:bodyPr>
            <a:normAutofit/>
          </a:bodyPr>
          <a:lstStyle/>
          <a:p>
            <a:pPr>
              <a:lnSpc>
                <a:spcPct val="100000"/>
              </a:lnSpc>
            </a:pPr>
            <a:r>
              <a:rPr lang="en-GB" dirty="0">
                <a:solidFill>
                  <a:srgbClr val="F7AB64"/>
                </a:solidFill>
              </a:rPr>
              <a:t>Beth </a:t>
            </a:r>
            <a:r>
              <a:rPr lang="en-GB" dirty="0" err="1">
                <a:solidFill>
                  <a:srgbClr val="F7AB64"/>
                </a:solidFill>
              </a:rPr>
              <a:t>yw</a:t>
            </a:r>
            <a:r>
              <a:rPr lang="en-GB" dirty="0">
                <a:solidFill>
                  <a:srgbClr val="F7AB64"/>
                </a:solidFill>
              </a:rPr>
              <a:t> </a:t>
            </a:r>
            <a:r>
              <a:rPr lang="en-GB" dirty="0" err="1">
                <a:solidFill>
                  <a:srgbClr val="F7AB64"/>
                </a:solidFill>
              </a:rPr>
              <a:t>ystyr</a:t>
            </a:r>
            <a:r>
              <a:rPr lang="en-GB" dirty="0">
                <a:solidFill>
                  <a:srgbClr val="F7AB64"/>
                </a:solidFill>
              </a:rPr>
              <a:t> </a:t>
            </a:r>
            <a:r>
              <a:rPr lang="en-GB" dirty="0" err="1">
                <a:solidFill>
                  <a:srgbClr val="F7AB64"/>
                </a:solidFill>
              </a:rPr>
              <a:t>sgwrs</a:t>
            </a:r>
            <a:r>
              <a:rPr lang="en-GB" dirty="0">
                <a:solidFill>
                  <a:srgbClr val="F7AB64"/>
                </a:solidFill>
              </a:rPr>
              <a:t> “</a:t>
            </a:r>
            <a:r>
              <a:rPr lang="en-GB" dirty="0" err="1">
                <a:solidFill>
                  <a:srgbClr val="F7AB64"/>
                </a:solidFill>
              </a:rPr>
              <a:t>beth</a:t>
            </a:r>
            <a:r>
              <a:rPr lang="en-GB" dirty="0">
                <a:solidFill>
                  <a:srgbClr val="F7AB64"/>
                </a:solidFill>
              </a:rPr>
              <a:t> </a:t>
            </a:r>
            <a:r>
              <a:rPr lang="en-GB" dirty="0" err="1">
                <a:solidFill>
                  <a:srgbClr val="F7AB64"/>
                </a:solidFill>
              </a:rPr>
              <a:t>sy'n</a:t>
            </a:r>
            <a:r>
              <a:rPr lang="en-GB" dirty="0">
                <a:solidFill>
                  <a:srgbClr val="F7AB64"/>
                </a:solidFill>
              </a:rPr>
              <a:t> </a:t>
            </a:r>
            <a:r>
              <a:rPr lang="en-GB" dirty="0" err="1">
                <a:solidFill>
                  <a:srgbClr val="F7AB64"/>
                </a:solidFill>
              </a:rPr>
              <a:t>bwysig</a:t>
            </a:r>
            <a:r>
              <a:rPr lang="en-GB" dirty="0">
                <a:solidFill>
                  <a:srgbClr val="F7AB64"/>
                </a:solidFill>
              </a:rPr>
              <a:t>”?</a:t>
            </a:r>
          </a:p>
        </p:txBody>
      </p:sp>
      <p:sp>
        <p:nvSpPr>
          <p:cNvPr id="3" name="Text Placeholder 2"/>
          <p:cNvSpPr>
            <a:spLocks noGrp="1"/>
          </p:cNvSpPr>
          <p:nvPr>
            <p:ph type="body" sz="quarter" idx="10"/>
          </p:nvPr>
        </p:nvSpPr>
        <p:spPr>
          <a:xfrm>
            <a:off x="4862513" y="365126"/>
            <a:ext cx="3966177" cy="1031284"/>
          </a:xfrm>
        </p:spPr>
        <p:txBody>
          <a:bodyPr/>
          <a:lstStyle/>
          <a:p>
            <a:pPr>
              <a:lnSpc>
                <a:spcPct val="100000"/>
              </a:lnSpc>
            </a:pPr>
            <a:r>
              <a:rPr lang="en-GB" dirty="0">
                <a:solidFill>
                  <a:srgbClr val="F7AB64"/>
                </a:solidFill>
              </a:rPr>
              <a:t>What do we mean by a “what matters” conversation?</a:t>
            </a:r>
          </a:p>
          <a:p>
            <a:pPr marL="457200" indent="-457200">
              <a:lnSpc>
                <a:spcPct val="100000"/>
              </a:lnSpc>
              <a:buFont typeface="Arial" panose="020B0604020202020204" pitchFamily="34" charset="0"/>
              <a:buChar char="•"/>
            </a:pPr>
            <a:endParaRPr lang="en-GB" dirty="0">
              <a:solidFill>
                <a:srgbClr val="F7AB64"/>
              </a:solidFill>
            </a:endParaRPr>
          </a:p>
        </p:txBody>
      </p:sp>
      <p:sp>
        <p:nvSpPr>
          <p:cNvPr id="4" name="Text Placeholder 3"/>
          <p:cNvSpPr>
            <a:spLocks noGrp="1"/>
          </p:cNvSpPr>
          <p:nvPr>
            <p:ph type="body" sz="quarter" idx="11"/>
          </p:nvPr>
        </p:nvSpPr>
        <p:spPr/>
        <p:txBody>
          <a:bodyPr/>
          <a:lstStyle/>
          <a:p>
            <a:pPr marL="285750" indent="-285750">
              <a:lnSpc>
                <a:spcPct val="100000"/>
              </a:lnSpc>
              <a:buClr>
                <a:srgbClr val="F7AB64"/>
              </a:buClr>
              <a:buFont typeface="Arial" panose="020B0604020202020204" pitchFamily="34" charset="0"/>
              <a:buChar char="•"/>
            </a:pPr>
            <a:r>
              <a:rPr lang="en-GB" dirty="0"/>
              <a:t>People are expert in their own lives</a:t>
            </a:r>
          </a:p>
          <a:p>
            <a:pPr marL="285750" indent="-285750">
              <a:lnSpc>
                <a:spcPct val="100000"/>
              </a:lnSpc>
              <a:buClr>
                <a:srgbClr val="F7AB64"/>
              </a:buClr>
              <a:buFont typeface="Arial" panose="020B0604020202020204" pitchFamily="34" charset="0"/>
              <a:buChar char="•"/>
            </a:pPr>
            <a:r>
              <a:rPr lang="en-GB" dirty="0"/>
              <a:t>They are best placed to tell you what gives them a sense of well-being, but they often need help to do this</a:t>
            </a:r>
          </a:p>
          <a:p>
            <a:pPr marL="285750" indent="-285750">
              <a:lnSpc>
                <a:spcPct val="100000"/>
              </a:lnSpc>
              <a:buClr>
                <a:srgbClr val="F7AB64"/>
              </a:buClr>
              <a:buFont typeface="Arial" panose="020B0604020202020204" pitchFamily="34" charset="0"/>
              <a:buChar char="•"/>
            </a:pPr>
            <a:r>
              <a:rPr lang="en-GB" dirty="0"/>
              <a:t>This is achieved through having good conversations, which we sometime call “what matters” conversations</a:t>
            </a:r>
          </a:p>
        </p:txBody>
      </p:sp>
      <p:sp>
        <p:nvSpPr>
          <p:cNvPr id="5" name="Text Placeholder 4"/>
          <p:cNvSpPr>
            <a:spLocks noGrp="1"/>
          </p:cNvSpPr>
          <p:nvPr>
            <p:ph type="body" sz="quarter" idx="12"/>
          </p:nvPr>
        </p:nvSpPr>
        <p:spPr>
          <a:xfrm>
            <a:off x="628650" y="1935163"/>
            <a:ext cx="3681413" cy="3773975"/>
          </a:xfrm>
        </p:spPr>
        <p:txBody>
          <a:bodyPr/>
          <a:lstStyle/>
          <a:p>
            <a:pPr marL="285750" indent="-285750">
              <a:lnSpc>
                <a:spcPct val="100000"/>
              </a:lnSpc>
              <a:buClr>
                <a:srgbClr val="F7AB64"/>
              </a:buClr>
              <a:buFont typeface="Arial" panose="020B0604020202020204" pitchFamily="34" charset="0"/>
              <a:buChar char="•"/>
            </a:pPr>
            <a:r>
              <a:rPr lang="en-GB" dirty="0" err="1"/>
              <a:t>Pobl</a:t>
            </a:r>
            <a:r>
              <a:rPr lang="en-GB" dirty="0"/>
              <a:t> </a:t>
            </a:r>
            <a:r>
              <a:rPr lang="en-GB" dirty="0" err="1"/>
              <a:t>yw</a:t>
            </a:r>
            <a:r>
              <a:rPr lang="en-GB" dirty="0"/>
              <a:t> </a:t>
            </a:r>
            <a:r>
              <a:rPr lang="en-GB" dirty="0" err="1"/>
              <a:t>arbenigwyr</a:t>
            </a:r>
            <a:r>
              <a:rPr lang="en-GB" dirty="0"/>
              <a:t> </a:t>
            </a:r>
            <a:r>
              <a:rPr lang="en-GB" dirty="0" err="1"/>
              <a:t>eu</a:t>
            </a:r>
            <a:r>
              <a:rPr lang="en-GB" dirty="0"/>
              <a:t> </a:t>
            </a:r>
            <a:r>
              <a:rPr lang="en-GB" dirty="0" err="1"/>
              <a:t>bywydau</a:t>
            </a:r>
            <a:r>
              <a:rPr lang="en-GB" dirty="0"/>
              <a:t> </a:t>
            </a:r>
            <a:r>
              <a:rPr lang="en-GB" dirty="0" err="1"/>
              <a:t>eu</a:t>
            </a:r>
            <a:r>
              <a:rPr lang="en-GB" dirty="0"/>
              <a:t> </a:t>
            </a:r>
            <a:r>
              <a:rPr lang="en-GB" dirty="0" err="1"/>
              <a:t>hunain</a:t>
            </a:r>
            <a:endParaRPr lang="en-GB" dirty="0"/>
          </a:p>
          <a:p>
            <a:pPr marL="285750" indent="-285750">
              <a:lnSpc>
                <a:spcPct val="100000"/>
              </a:lnSpc>
              <a:buClr>
                <a:srgbClr val="F7AB64"/>
              </a:buClr>
              <a:buFont typeface="Arial" panose="020B0604020202020204" pitchFamily="34" charset="0"/>
              <a:buChar char="•"/>
            </a:pPr>
            <a:r>
              <a:rPr lang="en-GB" dirty="0"/>
              <a:t>Y </a:t>
            </a:r>
            <a:r>
              <a:rPr lang="en-GB" dirty="0" err="1"/>
              <a:t>nhw</a:t>
            </a:r>
            <a:r>
              <a:rPr lang="en-GB" dirty="0"/>
              <a:t> </a:t>
            </a:r>
            <a:r>
              <a:rPr lang="en-GB" dirty="0" err="1"/>
              <a:t>sydd</a:t>
            </a:r>
            <a:r>
              <a:rPr lang="en-GB" dirty="0"/>
              <a:t> </a:t>
            </a:r>
            <a:r>
              <a:rPr lang="en-GB" dirty="0" err="1"/>
              <a:t>yn</a:t>
            </a:r>
            <a:r>
              <a:rPr lang="en-GB" dirty="0"/>
              <a:t> y </a:t>
            </a:r>
            <a:r>
              <a:rPr lang="en-GB" dirty="0" err="1"/>
              <a:t>sefyllfa</a:t>
            </a:r>
            <a:r>
              <a:rPr lang="en-GB" dirty="0"/>
              <a:t> </a:t>
            </a:r>
            <a:r>
              <a:rPr lang="en-GB" dirty="0" err="1"/>
              <a:t>orau</a:t>
            </a:r>
            <a:r>
              <a:rPr lang="en-GB" dirty="0"/>
              <a:t> </a:t>
            </a:r>
            <a:r>
              <a:rPr lang="en-GB" dirty="0" err="1"/>
              <a:t>i</a:t>
            </a:r>
            <a:r>
              <a:rPr lang="en-GB" dirty="0"/>
              <a:t> </a:t>
            </a:r>
            <a:r>
              <a:rPr lang="en-GB" dirty="0" err="1"/>
              <a:t>ddweud</a:t>
            </a:r>
            <a:r>
              <a:rPr lang="en-GB" dirty="0"/>
              <a:t> </a:t>
            </a:r>
            <a:r>
              <a:rPr lang="en-GB" dirty="0" err="1"/>
              <a:t>wrthych</a:t>
            </a:r>
            <a:r>
              <a:rPr lang="en-GB" dirty="0"/>
              <a:t> </a:t>
            </a:r>
            <a:r>
              <a:rPr lang="en-GB" dirty="0" err="1"/>
              <a:t>beth</a:t>
            </a:r>
            <a:r>
              <a:rPr lang="en-GB" dirty="0"/>
              <a:t> </a:t>
            </a:r>
            <a:r>
              <a:rPr lang="en-GB" dirty="0" err="1"/>
              <a:t>sy'n</a:t>
            </a:r>
            <a:r>
              <a:rPr lang="en-GB" dirty="0"/>
              <a:t> </a:t>
            </a:r>
            <a:r>
              <a:rPr lang="en-GB" dirty="0" err="1"/>
              <a:t>rhoi</a:t>
            </a:r>
            <a:r>
              <a:rPr lang="en-GB" dirty="0"/>
              <a:t> </a:t>
            </a:r>
            <a:r>
              <a:rPr lang="en-GB" dirty="0" err="1"/>
              <a:t>ymdeimlad</a:t>
            </a:r>
            <a:r>
              <a:rPr lang="en-GB" dirty="0"/>
              <a:t> o </a:t>
            </a:r>
            <a:r>
              <a:rPr lang="en-GB" dirty="0" err="1"/>
              <a:t>lesiant</a:t>
            </a:r>
            <a:r>
              <a:rPr lang="en-GB" dirty="0"/>
              <a:t> </a:t>
            </a:r>
            <a:r>
              <a:rPr lang="en-GB" dirty="0" err="1"/>
              <a:t>iddynt</a:t>
            </a:r>
            <a:r>
              <a:rPr lang="en-GB" dirty="0"/>
              <a:t>, </a:t>
            </a:r>
            <a:r>
              <a:rPr lang="en-GB" dirty="0" err="1"/>
              <a:t>ond</a:t>
            </a:r>
            <a:r>
              <a:rPr lang="en-GB" dirty="0"/>
              <a:t> </a:t>
            </a:r>
            <a:r>
              <a:rPr lang="en-GB" dirty="0" err="1"/>
              <a:t>yn</a:t>
            </a:r>
            <a:r>
              <a:rPr lang="en-GB" dirty="0"/>
              <a:t> </a:t>
            </a:r>
            <a:r>
              <a:rPr lang="en-GB" dirty="0" err="1"/>
              <a:t>aml</a:t>
            </a:r>
            <a:r>
              <a:rPr lang="en-GB" dirty="0"/>
              <a:t> </a:t>
            </a:r>
            <a:r>
              <a:rPr lang="en-GB" dirty="0" err="1"/>
              <a:t>mae</a:t>
            </a:r>
            <a:r>
              <a:rPr lang="en-GB" dirty="0"/>
              <a:t> </a:t>
            </a:r>
            <a:r>
              <a:rPr lang="en-GB" dirty="0" err="1"/>
              <a:t>angen</a:t>
            </a:r>
            <a:r>
              <a:rPr lang="en-GB" dirty="0"/>
              <a:t> help </a:t>
            </a:r>
            <a:r>
              <a:rPr lang="en-GB" dirty="0" err="1"/>
              <a:t>arnynt</a:t>
            </a:r>
            <a:r>
              <a:rPr lang="en-GB" dirty="0"/>
              <a:t> </a:t>
            </a:r>
            <a:r>
              <a:rPr lang="en-GB" dirty="0" err="1"/>
              <a:t>i</a:t>
            </a:r>
            <a:r>
              <a:rPr lang="en-GB" dirty="0"/>
              <a:t> </a:t>
            </a:r>
            <a:r>
              <a:rPr lang="en-GB" dirty="0" err="1"/>
              <a:t>wneud</a:t>
            </a:r>
            <a:r>
              <a:rPr lang="en-GB" dirty="0"/>
              <a:t> </a:t>
            </a:r>
            <a:r>
              <a:rPr lang="en-GB" dirty="0" err="1"/>
              <a:t>hyn</a:t>
            </a:r>
            <a:endParaRPr lang="en-GB" dirty="0"/>
          </a:p>
          <a:p>
            <a:pPr marL="285750" indent="-285750">
              <a:lnSpc>
                <a:spcPct val="100000"/>
              </a:lnSpc>
              <a:buClr>
                <a:srgbClr val="F7AB64"/>
              </a:buClr>
              <a:buFont typeface="Arial" panose="020B0604020202020204" pitchFamily="34" charset="0"/>
              <a:buChar char="•"/>
            </a:pPr>
            <a:r>
              <a:rPr lang="en-GB" dirty="0"/>
              <a:t>Mae </a:t>
            </a:r>
            <a:r>
              <a:rPr lang="en-GB" dirty="0" err="1"/>
              <a:t>hyn</a:t>
            </a:r>
            <a:r>
              <a:rPr lang="en-GB" dirty="0"/>
              <a:t> </a:t>
            </a:r>
            <a:r>
              <a:rPr lang="en-GB" dirty="0" err="1"/>
              <a:t>yn</a:t>
            </a:r>
            <a:r>
              <a:rPr lang="en-GB" dirty="0"/>
              <a:t> </a:t>
            </a:r>
            <a:r>
              <a:rPr lang="en-GB" dirty="0" err="1"/>
              <a:t>cael</a:t>
            </a:r>
            <a:r>
              <a:rPr lang="en-GB" dirty="0"/>
              <a:t> </a:t>
            </a:r>
            <a:r>
              <a:rPr lang="en-GB" dirty="0" err="1"/>
              <a:t>ei</a:t>
            </a:r>
            <a:r>
              <a:rPr lang="en-GB" dirty="0"/>
              <a:t> </a:t>
            </a:r>
            <a:r>
              <a:rPr lang="en-GB" dirty="0" err="1"/>
              <a:t>gyflawni</a:t>
            </a:r>
            <a:r>
              <a:rPr lang="en-GB" dirty="0"/>
              <a:t> </a:t>
            </a:r>
            <a:r>
              <a:rPr lang="en-GB" dirty="0" err="1"/>
              <a:t>trwy</a:t>
            </a:r>
            <a:r>
              <a:rPr lang="en-GB" dirty="0"/>
              <a:t> </a:t>
            </a:r>
            <a:r>
              <a:rPr lang="en-GB" dirty="0" err="1"/>
              <a:t>gael</a:t>
            </a:r>
            <a:r>
              <a:rPr lang="en-GB" dirty="0"/>
              <a:t> </a:t>
            </a:r>
            <a:r>
              <a:rPr lang="en-GB" dirty="0" err="1"/>
              <a:t>sgyrsiau</a:t>
            </a:r>
            <a:r>
              <a:rPr lang="en-GB" dirty="0"/>
              <a:t> da, ac </a:t>
            </a:r>
            <a:r>
              <a:rPr lang="en-GB" dirty="0" err="1"/>
              <a:t>weithiau</a:t>
            </a:r>
            <a:r>
              <a:rPr lang="en-GB" dirty="0"/>
              <a:t> </a:t>
            </a:r>
            <a:r>
              <a:rPr lang="en-GB" dirty="0" err="1"/>
              <a:t>rydym</a:t>
            </a:r>
            <a:r>
              <a:rPr lang="en-GB" dirty="0"/>
              <a:t> </a:t>
            </a:r>
            <a:r>
              <a:rPr lang="en-GB" dirty="0" err="1"/>
              <a:t>yn</a:t>
            </a:r>
            <a:r>
              <a:rPr lang="en-GB" dirty="0"/>
              <a:t> </a:t>
            </a:r>
            <a:r>
              <a:rPr lang="en-GB" dirty="0" err="1"/>
              <a:t>galw’n</a:t>
            </a:r>
            <a:r>
              <a:rPr lang="en-GB" dirty="0"/>
              <a:t> </a:t>
            </a:r>
            <a:r>
              <a:rPr lang="en-GB" dirty="0" err="1"/>
              <a:t>sgyrsiau</a:t>
            </a:r>
            <a:r>
              <a:rPr lang="en-GB" dirty="0"/>
              <a:t> “</a:t>
            </a:r>
            <a:r>
              <a:rPr lang="en-GB" dirty="0" err="1"/>
              <a:t>beth</a:t>
            </a:r>
            <a:r>
              <a:rPr lang="en-GB" dirty="0"/>
              <a:t> </a:t>
            </a:r>
            <a:r>
              <a:rPr lang="en-GB" dirty="0" err="1"/>
              <a:t>sy'n</a:t>
            </a:r>
            <a:r>
              <a:rPr lang="en-GB" dirty="0"/>
              <a:t> </a:t>
            </a:r>
            <a:r>
              <a:rPr lang="en-GB" dirty="0" err="1"/>
              <a:t>bwysig</a:t>
            </a:r>
            <a:r>
              <a:rPr lang="en-GB" dirty="0"/>
              <a:t>”</a:t>
            </a:r>
          </a:p>
        </p:txBody>
      </p:sp>
    </p:spTree>
    <p:extLst>
      <p:ext uri="{BB962C8B-B14F-4D97-AF65-F5344CB8AC3E}">
        <p14:creationId xmlns:p14="http://schemas.microsoft.com/office/powerpoint/2010/main" val="4023529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3859456" cy="1221935"/>
          </a:xfrm>
        </p:spPr>
        <p:txBody>
          <a:bodyPr>
            <a:normAutofit/>
          </a:bodyPr>
          <a:lstStyle/>
          <a:p>
            <a:pPr>
              <a:lnSpc>
                <a:spcPct val="100000"/>
              </a:lnSpc>
            </a:pPr>
            <a:r>
              <a:rPr lang="en-GB" dirty="0">
                <a:solidFill>
                  <a:srgbClr val="F7AB64"/>
                </a:solidFill>
              </a:rPr>
              <a:t>O </a:t>
            </a:r>
            <a:r>
              <a:rPr lang="en-GB" dirty="0" err="1">
                <a:solidFill>
                  <a:srgbClr val="F7AB64"/>
                </a:solidFill>
              </a:rPr>
              <a:t>ble</a:t>
            </a:r>
            <a:r>
              <a:rPr lang="en-GB" dirty="0">
                <a:solidFill>
                  <a:srgbClr val="F7AB64"/>
                </a:solidFill>
              </a:rPr>
              <a:t> </a:t>
            </a:r>
            <a:r>
              <a:rPr lang="en-GB" dirty="0" err="1">
                <a:solidFill>
                  <a:srgbClr val="F7AB64"/>
                </a:solidFill>
              </a:rPr>
              <a:t>mae</a:t>
            </a:r>
            <a:r>
              <a:rPr lang="en-GB" dirty="0">
                <a:solidFill>
                  <a:srgbClr val="F7AB64"/>
                </a:solidFill>
              </a:rPr>
              <a:t> </a:t>
            </a:r>
            <a:r>
              <a:rPr lang="en-GB" dirty="0" err="1">
                <a:solidFill>
                  <a:srgbClr val="F7AB64"/>
                </a:solidFill>
              </a:rPr>
              <a:t>ymdeimlad</a:t>
            </a:r>
            <a:r>
              <a:rPr lang="en-GB" dirty="0">
                <a:solidFill>
                  <a:srgbClr val="F7AB64"/>
                </a:solidFill>
              </a:rPr>
              <a:t> o </a:t>
            </a:r>
            <a:r>
              <a:rPr lang="en-GB" dirty="0" err="1">
                <a:solidFill>
                  <a:srgbClr val="F7AB64"/>
                </a:solidFill>
              </a:rPr>
              <a:t>lesiant</a:t>
            </a:r>
            <a:r>
              <a:rPr lang="en-GB" dirty="0">
                <a:solidFill>
                  <a:srgbClr val="F7AB64"/>
                </a:solidFill>
              </a:rPr>
              <a:t> </a:t>
            </a:r>
            <a:r>
              <a:rPr lang="en-GB" dirty="0" err="1">
                <a:solidFill>
                  <a:srgbClr val="F7AB64"/>
                </a:solidFill>
              </a:rPr>
              <a:t>yn</a:t>
            </a:r>
            <a:r>
              <a:rPr lang="en-GB" dirty="0">
                <a:solidFill>
                  <a:srgbClr val="F7AB64"/>
                </a:solidFill>
              </a:rPr>
              <a:t> </a:t>
            </a:r>
            <a:r>
              <a:rPr lang="en-GB" dirty="0" err="1">
                <a:solidFill>
                  <a:srgbClr val="F7AB64"/>
                </a:solidFill>
              </a:rPr>
              <a:t>dod</a:t>
            </a:r>
            <a:r>
              <a:rPr lang="en-GB" dirty="0">
                <a:solidFill>
                  <a:srgbClr val="F7AB64"/>
                </a:solidFill>
              </a:rPr>
              <a:t>?</a:t>
            </a:r>
          </a:p>
        </p:txBody>
      </p:sp>
      <p:sp>
        <p:nvSpPr>
          <p:cNvPr id="3" name="Text Placeholder 2"/>
          <p:cNvSpPr>
            <a:spLocks noGrp="1"/>
          </p:cNvSpPr>
          <p:nvPr>
            <p:ph type="body" sz="quarter" idx="10"/>
          </p:nvPr>
        </p:nvSpPr>
        <p:spPr>
          <a:xfrm>
            <a:off x="4778253" y="365127"/>
            <a:ext cx="3859456" cy="1031284"/>
          </a:xfrm>
        </p:spPr>
        <p:txBody>
          <a:bodyPr/>
          <a:lstStyle/>
          <a:p>
            <a:pPr>
              <a:lnSpc>
                <a:spcPct val="100000"/>
              </a:lnSpc>
            </a:pPr>
            <a:r>
              <a:rPr lang="en-GB" dirty="0">
                <a:solidFill>
                  <a:srgbClr val="F7AB64"/>
                </a:solidFill>
              </a:rPr>
              <a:t>Where does a sense of well-being come from?</a:t>
            </a:r>
          </a:p>
          <a:p>
            <a:pPr>
              <a:lnSpc>
                <a:spcPct val="100000"/>
              </a:lnSpc>
            </a:pPr>
            <a:endParaRPr lang="en-GB" dirty="0">
              <a:solidFill>
                <a:srgbClr val="F7AB64"/>
              </a:solidFill>
            </a:endParaRPr>
          </a:p>
        </p:txBody>
      </p:sp>
      <p:sp>
        <p:nvSpPr>
          <p:cNvPr id="4" name="Text Placeholder 3"/>
          <p:cNvSpPr>
            <a:spLocks noGrp="1"/>
          </p:cNvSpPr>
          <p:nvPr>
            <p:ph type="body" sz="quarter" idx="11"/>
          </p:nvPr>
        </p:nvSpPr>
        <p:spPr>
          <a:xfrm>
            <a:off x="4862513" y="1688823"/>
            <a:ext cx="3690937" cy="3480353"/>
          </a:xfrm>
        </p:spPr>
        <p:txBody>
          <a:bodyPr>
            <a:normAutofit/>
          </a:bodyPr>
          <a:lstStyle/>
          <a:p>
            <a:pPr marL="285750" indent="-285750">
              <a:lnSpc>
                <a:spcPct val="100000"/>
              </a:lnSpc>
              <a:buClr>
                <a:srgbClr val="F7AB64"/>
              </a:buClr>
              <a:buFont typeface="Arial" panose="020B0604020202020204" pitchFamily="34" charset="0"/>
              <a:buChar char="•"/>
            </a:pPr>
            <a:r>
              <a:rPr lang="en-GB" sz="2000" dirty="0"/>
              <a:t>Work in pairs or small groups</a:t>
            </a:r>
          </a:p>
          <a:p>
            <a:pPr marL="285750" indent="-285750">
              <a:lnSpc>
                <a:spcPct val="100000"/>
              </a:lnSpc>
              <a:buClr>
                <a:srgbClr val="F7AB64"/>
              </a:buClr>
              <a:buFont typeface="Arial" panose="020B0604020202020204" pitchFamily="34" charset="0"/>
              <a:buChar char="•"/>
            </a:pPr>
            <a:r>
              <a:rPr lang="en-GB" sz="2000" dirty="0"/>
              <a:t>Spend two minutes each talking about what gives you a sense of well-being and is important to you</a:t>
            </a:r>
          </a:p>
          <a:p>
            <a:pPr marL="285750" indent="-285750">
              <a:lnSpc>
                <a:spcPct val="100000"/>
              </a:lnSpc>
              <a:buClr>
                <a:srgbClr val="F7AB64"/>
              </a:buClr>
              <a:buFont typeface="Arial" panose="020B0604020202020204" pitchFamily="34" charset="0"/>
              <a:buChar char="•"/>
            </a:pPr>
            <a:r>
              <a:rPr lang="en-GB" sz="2000" dirty="0"/>
              <a:t>Feed back what your partner told you</a:t>
            </a:r>
          </a:p>
        </p:txBody>
      </p:sp>
      <p:sp>
        <p:nvSpPr>
          <p:cNvPr id="5" name="Text Placeholder 4"/>
          <p:cNvSpPr>
            <a:spLocks noGrp="1"/>
          </p:cNvSpPr>
          <p:nvPr>
            <p:ph type="body" sz="quarter" idx="12"/>
          </p:nvPr>
        </p:nvSpPr>
        <p:spPr>
          <a:xfrm>
            <a:off x="628650" y="1688823"/>
            <a:ext cx="3681413" cy="3480353"/>
          </a:xfrm>
        </p:spPr>
        <p:txBody>
          <a:bodyPr>
            <a:normAutofit/>
          </a:bodyPr>
          <a:lstStyle/>
          <a:p>
            <a:pPr marL="285750" indent="-285750">
              <a:lnSpc>
                <a:spcPct val="100000"/>
              </a:lnSpc>
              <a:buClr>
                <a:srgbClr val="F7AB64"/>
              </a:buClr>
              <a:buFont typeface="Arial" panose="020B0604020202020204" pitchFamily="34" charset="0"/>
              <a:buChar char="•"/>
            </a:pPr>
            <a:r>
              <a:rPr lang="en-GB" sz="2000" dirty="0" err="1">
                <a:solidFill>
                  <a:schemeClr val="tx1"/>
                </a:solidFill>
              </a:rPr>
              <a:t>Gweithiwch</a:t>
            </a:r>
            <a:r>
              <a:rPr lang="en-GB" sz="2000" dirty="0">
                <a:solidFill>
                  <a:schemeClr val="tx1"/>
                </a:solidFill>
              </a:rPr>
              <a:t> </a:t>
            </a:r>
            <a:r>
              <a:rPr lang="en-GB" sz="2000" dirty="0" err="1">
                <a:solidFill>
                  <a:schemeClr val="tx1"/>
                </a:solidFill>
              </a:rPr>
              <a:t>mewn</a:t>
            </a:r>
            <a:r>
              <a:rPr lang="en-GB" sz="2000" dirty="0">
                <a:solidFill>
                  <a:schemeClr val="tx1"/>
                </a:solidFill>
              </a:rPr>
              <a:t> </a:t>
            </a:r>
            <a:r>
              <a:rPr lang="en-GB" sz="2000" dirty="0" err="1">
                <a:solidFill>
                  <a:schemeClr val="tx1"/>
                </a:solidFill>
              </a:rPr>
              <a:t>parau</a:t>
            </a:r>
            <a:r>
              <a:rPr lang="en-GB" sz="2000" dirty="0">
                <a:solidFill>
                  <a:schemeClr val="tx1"/>
                </a:solidFill>
              </a:rPr>
              <a:t> neu </a:t>
            </a:r>
            <a:r>
              <a:rPr lang="en-GB" sz="2000" dirty="0" err="1">
                <a:solidFill>
                  <a:schemeClr val="tx1"/>
                </a:solidFill>
              </a:rPr>
              <a:t>grwpiau</a:t>
            </a:r>
            <a:r>
              <a:rPr lang="en-GB" sz="2000" dirty="0">
                <a:solidFill>
                  <a:schemeClr val="tx1"/>
                </a:solidFill>
              </a:rPr>
              <a:t> </a:t>
            </a:r>
            <a:r>
              <a:rPr lang="en-GB" sz="2000" dirty="0" err="1">
                <a:solidFill>
                  <a:schemeClr val="tx1"/>
                </a:solidFill>
              </a:rPr>
              <a:t>bach</a:t>
            </a:r>
            <a:endParaRPr lang="en-GB" sz="2000" dirty="0">
              <a:solidFill>
                <a:schemeClr val="tx1"/>
              </a:solidFill>
            </a:endParaRPr>
          </a:p>
          <a:p>
            <a:pPr marL="285750" indent="-285750">
              <a:lnSpc>
                <a:spcPct val="100000"/>
              </a:lnSpc>
              <a:buClr>
                <a:srgbClr val="F7AB64"/>
              </a:buClr>
              <a:buFont typeface="Arial" panose="020B0604020202020204" pitchFamily="34" charset="0"/>
              <a:buChar char="•"/>
            </a:pPr>
            <a:r>
              <a:rPr lang="en-GB" sz="2000" dirty="0" err="1">
                <a:solidFill>
                  <a:schemeClr val="tx1"/>
                </a:solidFill>
              </a:rPr>
              <a:t>Treuliwch</a:t>
            </a:r>
            <a:r>
              <a:rPr lang="en-GB" sz="2000" dirty="0">
                <a:solidFill>
                  <a:schemeClr val="tx1"/>
                </a:solidFill>
              </a:rPr>
              <a:t> </a:t>
            </a:r>
            <a:r>
              <a:rPr lang="en-GB" sz="2000" dirty="0" err="1">
                <a:solidFill>
                  <a:schemeClr val="tx1"/>
                </a:solidFill>
              </a:rPr>
              <a:t>dau</a:t>
            </a:r>
            <a:r>
              <a:rPr lang="en-GB" sz="2000" dirty="0">
                <a:solidFill>
                  <a:schemeClr val="tx1"/>
                </a:solidFill>
              </a:rPr>
              <a:t> </a:t>
            </a:r>
            <a:r>
              <a:rPr lang="en-GB" sz="2000" dirty="0" err="1">
                <a:solidFill>
                  <a:schemeClr val="tx1"/>
                </a:solidFill>
              </a:rPr>
              <a:t>funud</a:t>
            </a:r>
            <a:r>
              <a:rPr lang="en-GB" sz="2000" dirty="0">
                <a:solidFill>
                  <a:schemeClr val="tx1"/>
                </a:solidFill>
              </a:rPr>
              <a:t> </a:t>
            </a:r>
            <a:r>
              <a:rPr lang="en-GB" sz="2000" dirty="0" err="1">
                <a:solidFill>
                  <a:schemeClr val="tx1"/>
                </a:solidFill>
              </a:rPr>
              <a:t>yr</a:t>
            </a:r>
            <a:r>
              <a:rPr lang="en-GB" sz="2000" dirty="0">
                <a:solidFill>
                  <a:schemeClr val="tx1"/>
                </a:solidFill>
              </a:rPr>
              <a:t> un </a:t>
            </a:r>
            <a:r>
              <a:rPr lang="en-GB" sz="2000" dirty="0" err="1">
                <a:solidFill>
                  <a:schemeClr val="tx1"/>
                </a:solidFill>
              </a:rPr>
              <a:t>yn</a:t>
            </a:r>
            <a:r>
              <a:rPr lang="en-GB" sz="2000" dirty="0">
                <a:solidFill>
                  <a:schemeClr val="tx1"/>
                </a:solidFill>
              </a:rPr>
              <a:t> </a:t>
            </a:r>
            <a:r>
              <a:rPr lang="en-GB" sz="2000" dirty="0" err="1">
                <a:solidFill>
                  <a:schemeClr val="tx1"/>
                </a:solidFill>
              </a:rPr>
              <a:t>siarad</a:t>
            </a:r>
            <a:r>
              <a:rPr lang="en-GB" sz="2000" dirty="0">
                <a:solidFill>
                  <a:schemeClr val="tx1"/>
                </a:solidFill>
              </a:rPr>
              <a:t> am </a:t>
            </a:r>
            <a:r>
              <a:rPr lang="en-GB" sz="2000" dirty="0" err="1">
                <a:solidFill>
                  <a:schemeClr val="tx1"/>
                </a:solidFill>
              </a:rPr>
              <a:t>yr</a:t>
            </a:r>
            <a:r>
              <a:rPr lang="en-GB" sz="2000" dirty="0">
                <a:solidFill>
                  <a:schemeClr val="tx1"/>
                </a:solidFill>
              </a:rPr>
              <a:t> </a:t>
            </a:r>
            <a:r>
              <a:rPr lang="en-GB" sz="2000" dirty="0" err="1">
                <a:solidFill>
                  <a:schemeClr val="tx1"/>
                </a:solidFill>
              </a:rPr>
              <a:t>hyn</a:t>
            </a:r>
            <a:r>
              <a:rPr lang="en-GB" sz="2000" dirty="0">
                <a:solidFill>
                  <a:schemeClr val="tx1"/>
                </a:solidFill>
              </a:rPr>
              <a:t> </a:t>
            </a:r>
            <a:r>
              <a:rPr lang="en-GB" sz="2000" dirty="0" err="1">
                <a:solidFill>
                  <a:schemeClr val="tx1"/>
                </a:solidFill>
              </a:rPr>
              <a:t>sy'n</a:t>
            </a:r>
            <a:r>
              <a:rPr lang="en-GB" sz="2000" dirty="0">
                <a:solidFill>
                  <a:schemeClr val="tx1"/>
                </a:solidFill>
              </a:rPr>
              <a:t> </a:t>
            </a:r>
            <a:r>
              <a:rPr lang="en-GB" sz="2000" dirty="0" err="1">
                <a:solidFill>
                  <a:schemeClr val="tx1"/>
                </a:solidFill>
              </a:rPr>
              <a:t>rhoi</a:t>
            </a:r>
            <a:r>
              <a:rPr lang="en-GB" sz="2000" dirty="0">
                <a:solidFill>
                  <a:schemeClr val="tx1"/>
                </a:solidFill>
              </a:rPr>
              <a:t> </a:t>
            </a:r>
            <a:r>
              <a:rPr lang="en-GB" sz="2000" dirty="0" err="1">
                <a:solidFill>
                  <a:schemeClr val="tx1"/>
                </a:solidFill>
              </a:rPr>
              <a:t>ymdeimlad</a:t>
            </a:r>
            <a:r>
              <a:rPr lang="en-GB" sz="2000" dirty="0">
                <a:solidFill>
                  <a:schemeClr val="tx1"/>
                </a:solidFill>
              </a:rPr>
              <a:t> o </a:t>
            </a:r>
            <a:r>
              <a:rPr lang="en-GB" sz="2000" dirty="0" err="1">
                <a:solidFill>
                  <a:schemeClr val="tx1"/>
                </a:solidFill>
              </a:rPr>
              <a:t>lesiant</a:t>
            </a:r>
            <a:r>
              <a:rPr lang="en-GB" sz="2000" dirty="0">
                <a:solidFill>
                  <a:schemeClr val="tx1"/>
                </a:solidFill>
              </a:rPr>
              <a:t> </a:t>
            </a:r>
            <a:r>
              <a:rPr lang="en-GB" sz="2000" dirty="0" err="1">
                <a:solidFill>
                  <a:schemeClr val="tx1"/>
                </a:solidFill>
              </a:rPr>
              <a:t>i</a:t>
            </a:r>
            <a:r>
              <a:rPr lang="en-GB" sz="2000" dirty="0">
                <a:solidFill>
                  <a:schemeClr val="tx1"/>
                </a:solidFill>
              </a:rPr>
              <a:t> chi ac </a:t>
            </a:r>
            <a:r>
              <a:rPr lang="en-GB" sz="2000" dirty="0" err="1">
                <a:solidFill>
                  <a:schemeClr val="tx1"/>
                </a:solidFill>
              </a:rPr>
              <a:t>yn</a:t>
            </a:r>
            <a:r>
              <a:rPr lang="en-GB" sz="2000" dirty="0">
                <a:solidFill>
                  <a:schemeClr val="tx1"/>
                </a:solidFill>
              </a:rPr>
              <a:t> </a:t>
            </a:r>
            <a:r>
              <a:rPr lang="en-GB" sz="2000" dirty="0" err="1">
                <a:solidFill>
                  <a:schemeClr val="tx1"/>
                </a:solidFill>
              </a:rPr>
              <a:t>bwysig</a:t>
            </a:r>
            <a:r>
              <a:rPr lang="en-GB" sz="2000" dirty="0">
                <a:solidFill>
                  <a:schemeClr val="tx1"/>
                </a:solidFill>
              </a:rPr>
              <a:t> </a:t>
            </a:r>
            <a:r>
              <a:rPr lang="en-GB" sz="2000" dirty="0" err="1">
                <a:solidFill>
                  <a:schemeClr val="tx1"/>
                </a:solidFill>
              </a:rPr>
              <a:t>i</a:t>
            </a:r>
            <a:r>
              <a:rPr lang="en-GB" sz="2000" dirty="0">
                <a:solidFill>
                  <a:schemeClr val="tx1"/>
                </a:solidFill>
              </a:rPr>
              <a:t> chi</a:t>
            </a:r>
          </a:p>
          <a:p>
            <a:pPr marL="285750" indent="-285750">
              <a:lnSpc>
                <a:spcPct val="100000"/>
              </a:lnSpc>
              <a:buClr>
                <a:srgbClr val="F7AB64"/>
              </a:buClr>
              <a:buFont typeface="Arial" panose="020B0604020202020204" pitchFamily="34" charset="0"/>
              <a:buChar char="•"/>
            </a:pPr>
            <a:r>
              <a:rPr lang="en-GB" sz="2000" dirty="0" err="1">
                <a:solidFill>
                  <a:schemeClr val="tx1"/>
                </a:solidFill>
              </a:rPr>
              <a:t>Rhowch</a:t>
            </a:r>
            <a:r>
              <a:rPr lang="en-GB" sz="2000" dirty="0">
                <a:solidFill>
                  <a:schemeClr val="tx1"/>
                </a:solidFill>
              </a:rPr>
              <a:t> </a:t>
            </a:r>
            <a:r>
              <a:rPr lang="en-GB" sz="2000" dirty="0" err="1">
                <a:solidFill>
                  <a:schemeClr val="tx1"/>
                </a:solidFill>
              </a:rPr>
              <a:t>adborth</a:t>
            </a:r>
            <a:r>
              <a:rPr lang="en-GB" sz="2000" dirty="0">
                <a:solidFill>
                  <a:schemeClr val="tx1"/>
                </a:solidFill>
              </a:rPr>
              <a:t> </a:t>
            </a:r>
            <a:r>
              <a:rPr lang="en-GB" sz="2000" dirty="0" err="1">
                <a:solidFill>
                  <a:schemeClr val="tx1"/>
                </a:solidFill>
              </a:rPr>
              <a:t>i’ch</a:t>
            </a:r>
            <a:r>
              <a:rPr lang="en-GB" sz="2000" dirty="0">
                <a:solidFill>
                  <a:schemeClr val="tx1"/>
                </a:solidFill>
              </a:rPr>
              <a:t> partner </a:t>
            </a:r>
            <a:r>
              <a:rPr lang="en-GB" sz="2000" dirty="0" err="1">
                <a:solidFill>
                  <a:schemeClr val="tx1"/>
                </a:solidFill>
              </a:rPr>
              <a:t>ar</a:t>
            </a:r>
            <a:r>
              <a:rPr lang="en-GB" sz="2000" dirty="0">
                <a:solidFill>
                  <a:schemeClr val="tx1"/>
                </a:solidFill>
              </a:rPr>
              <a:t> </a:t>
            </a:r>
            <a:r>
              <a:rPr lang="en-GB" sz="2000" dirty="0" err="1">
                <a:solidFill>
                  <a:schemeClr val="tx1"/>
                </a:solidFill>
              </a:rPr>
              <a:t>yr</a:t>
            </a:r>
            <a:r>
              <a:rPr lang="en-GB" sz="2000" dirty="0">
                <a:solidFill>
                  <a:schemeClr val="tx1"/>
                </a:solidFill>
              </a:rPr>
              <a:t> </a:t>
            </a:r>
            <a:r>
              <a:rPr lang="en-GB" sz="2000" dirty="0" err="1">
                <a:solidFill>
                  <a:schemeClr val="tx1"/>
                </a:solidFill>
              </a:rPr>
              <a:t>hyn</a:t>
            </a:r>
            <a:r>
              <a:rPr lang="en-GB" sz="2000" dirty="0">
                <a:solidFill>
                  <a:schemeClr val="tx1"/>
                </a:solidFill>
              </a:rPr>
              <a:t> a </a:t>
            </a:r>
            <a:r>
              <a:rPr lang="en-GB" sz="2000" dirty="0" err="1">
                <a:solidFill>
                  <a:schemeClr val="tx1"/>
                </a:solidFill>
              </a:rPr>
              <a:t>ddywedodd</a:t>
            </a:r>
            <a:endParaRPr lang="en-GB" sz="2000" dirty="0">
              <a:solidFill>
                <a:schemeClr val="tx1"/>
              </a:solidFill>
            </a:endParaRPr>
          </a:p>
        </p:txBody>
      </p:sp>
    </p:spTree>
    <p:extLst>
      <p:ext uri="{BB962C8B-B14F-4D97-AF65-F5344CB8AC3E}">
        <p14:creationId xmlns:p14="http://schemas.microsoft.com/office/powerpoint/2010/main" val="2897384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ECC81-7CA1-4CFA-B60A-58A4CC8F923F}"/>
              </a:ext>
            </a:extLst>
          </p:cNvPr>
          <p:cNvSpPr>
            <a:spLocks noGrp="1"/>
          </p:cNvSpPr>
          <p:nvPr>
            <p:ph type="title"/>
          </p:nvPr>
        </p:nvSpPr>
        <p:spPr>
          <a:xfrm>
            <a:off x="422031" y="365126"/>
            <a:ext cx="3681080" cy="1213302"/>
          </a:xfrm>
        </p:spPr>
        <p:txBody>
          <a:bodyPr>
            <a:noAutofit/>
          </a:bodyPr>
          <a:lstStyle/>
          <a:p>
            <a:pPr>
              <a:lnSpc>
                <a:spcPct val="100000"/>
              </a:lnSpc>
            </a:pPr>
            <a:r>
              <a:rPr lang="en-GB" dirty="0">
                <a:solidFill>
                  <a:srgbClr val="F7AB64"/>
                </a:solidFill>
                <a:latin typeface="+mn-lt"/>
              </a:rPr>
              <a:t>O </a:t>
            </a:r>
            <a:r>
              <a:rPr lang="en-GB" dirty="0" err="1">
                <a:solidFill>
                  <a:srgbClr val="F7AB64"/>
                </a:solidFill>
                <a:latin typeface="+mn-lt"/>
              </a:rPr>
              <a:t>ble</a:t>
            </a:r>
            <a:r>
              <a:rPr lang="en-GB" dirty="0">
                <a:solidFill>
                  <a:srgbClr val="F7AB64"/>
                </a:solidFill>
                <a:latin typeface="+mn-lt"/>
              </a:rPr>
              <a:t> </a:t>
            </a:r>
            <a:r>
              <a:rPr lang="en-GB" dirty="0" err="1">
                <a:solidFill>
                  <a:srgbClr val="F7AB64"/>
                </a:solidFill>
                <a:latin typeface="+mn-lt"/>
              </a:rPr>
              <a:t>mae</a:t>
            </a:r>
            <a:r>
              <a:rPr lang="en-GB" dirty="0">
                <a:solidFill>
                  <a:srgbClr val="F7AB64"/>
                </a:solidFill>
                <a:latin typeface="+mn-lt"/>
              </a:rPr>
              <a:t> </a:t>
            </a:r>
            <a:r>
              <a:rPr lang="en-GB" dirty="0" err="1">
                <a:solidFill>
                  <a:srgbClr val="F7AB64"/>
                </a:solidFill>
                <a:latin typeface="+mn-lt"/>
              </a:rPr>
              <a:t>ymdeimlad</a:t>
            </a:r>
            <a:r>
              <a:rPr lang="en-GB" dirty="0">
                <a:solidFill>
                  <a:srgbClr val="F7AB64"/>
                </a:solidFill>
                <a:latin typeface="+mn-lt"/>
              </a:rPr>
              <a:t> o </a:t>
            </a:r>
            <a:r>
              <a:rPr lang="en-GB" dirty="0" err="1">
                <a:solidFill>
                  <a:srgbClr val="F7AB64"/>
                </a:solidFill>
                <a:latin typeface="+mn-lt"/>
              </a:rPr>
              <a:t>lesiant</a:t>
            </a:r>
            <a:r>
              <a:rPr lang="en-GB" dirty="0">
                <a:solidFill>
                  <a:srgbClr val="F7AB64"/>
                </a:solidFill>
                <a:latin typeface="+mn-lt"/>
              </a:rPr>
              <a:t> </a:t>
            </a:r>
            <a:r>
              <a:rPr lang="en-GB" dirty="0" err="1">
                <a:solidFill>
                  <a:srgbClr val="F7AB64"/>
                </a:solidFill>
                <a:latin typeface="+mn-lt"/>
              </a:rPr>
              <a:t>yn</a:t>
            </a:r>
            <a:r>
              <a:rPr lang="en-GB" dirty="0">
                <a:solidFill>
                  <a:srgbClr val="F7AB64"/>
                </a:solidFill>
                <a:latin typeface="+mn-lt"/>
              </a:rPr>
              <a:t> </a:t>
            </a:r>
            <a:r>
              <a:rPr lang="en-GB" dirty="0" err="1">
                <a:solidFill>
                  <a:srgbClr val="F7AB64"/>
                </a:solidFill>
                <a:latin typeface="+mn-lt"/>
              </a:rPr>
              <a:t>dod</a:t>
            </a:r>
            <a:r>
              <a:rPr lang="en-GB" dirty="0">
                <a:solidFill>
                  <a:srgbClr val="F7AB64"/>
                </a:solidFill>
                <a:latin typeface="+mn-lt"/>
              </a:rPr>
              <a:t>?</a:t>
            </a:r>
          </a:p>
        </p:txBody>
      </p:sp>
      <p:sp>
        <p:nvSpPr>
          <p:cNvPr id="3" name="Text Placeholder 2"/>
          <p:cNvSpPr>
            <a:spLocks noGrp="1"/>
          </p:cNvSpPr>
          <p:nvPr>
            <p:ph type="body" sz="quarter" idx="10"/>
          </p:nvPr>
        </p:nvSpPr>
        <p:spPr>
          <a:xfrm>
            <a:off x="4733560" y="365126"/>
            <a:ext cx="3859456" cy="1031284"/>
          </a:xfrm>
        </p:spPr>
        <p:txBody>
          <a:bodyPr/>
          <a:lstStyle/>
          <a:p>
            <a:pPr>
              <a:lnSpc>
                <a:spcPct val="100000"/>
              </a:lnSpc>
            </a:pPr>
            <a:r>
              <a:rPr lang="en-GB" dirty="0">
                <a:solidFill>
                  <a:srgbClr val="F7AB64"/>
                </a:solidFill>
              </a:rPr>
              <a:t>Where does a sense of well-being come from?</a:t>
            </a:r>
          </a:p>
        </p:txBody>
      </p:sp>
      <p:sp>
        <p:nvSpPr>
          <p:cNvPr id="4" name="Text Placeholder 3"/>
          <p:cNvSpPr>
            <a:spLocks noGrp="1"/>
          </p:cNvSpPr>
          <p:nvPr>
            <p:ph type="body" sz="quarter" idx="11"/>
          </p:nvPr>
        </p:nvSpPr>
        <p:spPr>
          <a:xfrm>
            <a:off x="4733560" y="1314661"/>
            <a:ext cx="4233863" cy="4640662"/>
          </a:xfrm>
        </p:spPr>
        <p:txBody>
          <a:bodyPr>
            <a:noAutofit/>
          </a:bodyPr>
          <a:lstStyle/>
          <a:p>
            <a:pPr>
              <a:lnSpc>
                <a:spcPct val="120000"/>
              </a:lnSpc>
              <a:spcBef>
                <a:spcPts val="0"/>
              </a:spcBef>
              <a:buClr>
                <a:srgbClr val="F7AB64"/>
              </a:buClr>
            </a:pPr>
            <a:r>
              <a:rPr lang="en-GB" dirty="0"/>
              <a:t>A sense of:</a:t>
            </a:r>
          </a:p>
          <a:p>
            <a:pPr marL="342900" indent="-342900">
              <a:lnSpc>
                <a:spcPct val="120000"/>
              </a:lnSpc>
              <a:spcBef>
                <a:spcPts val="0"/>
              </a:spcBef>
              <a:buClr>
                <a:srgbClr val="F7AB64"/>
              </a:buClr>
              <a:buFont typeface="Arial" panose="020B0604020202020204" pitchFamily="34" charset="0"/>
              <a:buChar char="•"/>
            </a:pPr>
            <a:r>
              <a:rPr lang="en-GB" dirty="0"/>
              <a:t>Security – physical and emotional</a:t>
            </a:r>
          </a:p>
          <a:p>
            <a:pPr marL="342900" indent="-342900">
              <a:lnSpc>
                <a:spcPct val="120000"/>
              </a:lnSpc>
              <a:spcBef>
                <a:spcPts val="0"/>
              </a:spcBef>
              <a:buClr>
                <a:srgbClr val="F7AB64"/>
              </a:buClr>
              <a:buFont typeface="Arial" panose="020B0604020202020204" pitchFamily="34" charset="0"/>
              <a:buChar char="•"/>
            </a:pPr>
            <a:r>
              <a:rPr lang="en-GB" dirty="0"/>
              <a:t>Belonging – relationships and to be part of things</a:t>
            </a:r>
          </a:p>
          <a:p>
            <a:pPr marL="342900" indent="-342900">
              <a:lnSpc>
                <a:spcPct val="120000"/>
              </a:lnSpc>
              <a:spcBef>
                <a:spcPts val="0"/>
              </a:spcBef>
              <a:buClr>
                <a:srgbClr val="F7AB64"/>
              </a:buClr>
              <a:buFont typeface="Arial" panose="020B0604020202020204" pitchFamily="34" charset="0"/>
              <a:buChar char="•"/>
            </a:pPr>
            <a:r>
              <a:rPr lang="en-GB" dirty="0"/>
              <a:t>Continuity – life history</a:t>
            </a:r>
          </a:p>
          <a:p>
            <a:pPr marL="342900" indent="-342900">
              <a:lnSpc>
                <a:spcPct val="120000"/>
              </a:lnSpc>
              <a:spcBef>
                <a:spcPts val="0"/>
              </a:spcBef>
              <a:buClr>
                <a:srgbClr val="F7AB64"/>
              </a:buClr>
              <a:buFont typeface="Arial" panose="020B0604020202020204" pitchFamily="34" charset="0"/>
              <a:buChar char="•"/>
            </a:pPr>
            <a:r>
              <a:rPr lang="en-GB" dirty="0"/>
              <a:t>Purpose – having something to aim for</a:t>
            </a:r>
          </a:p>
          <a:p>
            <a:pPr marL="342900" indent="-342900">
              <a:lnSpc>
                <a:spcPct val="120000"/>
              </a:lnSpc>
              <a:spcBef>
                <a:spcPts val="0"/>
              </a:spcBef>
              <a:buClr>
                <a:srgbClr val="F7AB64"/>
              </a:buClr>
              <a:buFont typeface="Arial" panose="020B0604020202020204" pitchFamily="34" charset="0"/>
              <a:buChar char="•"/>
            </a:pPr>
            <a:r>
              <a:rPr lang="en-GB" dirty="0"/>
              <a:t>Achievement – making a useful contribution</a:t>
            </a:r>
          </a:p>
          <a:p>
            <a:pPr marL="342900" indent="-342900">
              <a:lnSpc>
                <a:spcPct val="120000"/>
              </a:lnSpc>
              <a:spcBef>
                <a:spcPts val="0"/>
              </a:spcBef>
              <a:buClr>
                <a:srgbClr val="F7AB64"/>
              </a:buClr>
              <a:buFont typeface="Arial" panose="020B0604020202020204" pitchFamily="34" charset="0"/>
              <a:buChar char="•"/>
            </a:pPr>
            <a:r>
              <a:rPr lang="en-GB" dirty="0"/>
              <a:t>Significance – you matter and are respected</a:t>
            </a:r>
          </a:p>
          <a:p>
            <a:pPr>
              <a:lnSpc>
                <a:spcPct val="120000"/>
              </a:lnSpc>
              <a:spcBef>
                <a:spcPts val="0"/>
              </a:spcBef>
              <a:buClr>
                <a:srgbClr val="F7AB64"/>
              </a:buClr>
            </a:pPr>
            <a:r>
              <a:rPr lang="en-GB" dirty="0"/>
              <a:t>Appreciating that sometimes the little, everyday things make life feel worthwhile</a:t>
            </a:r>
          </a:p>
          <a:p>
            <a:pPr>
              <a:lnSpc>
                <a:spcPct val="120000"/>
              </a:lnSpc>
              <a:buClr>
                <a:srgbClr val="F7AB64"/>
              </a:buClr>
            </a:pPr>
            <a:endParaRPr lang="en-GB" dirty="0"/>
          </a:p>
        </p:txBody>
      </p:sp>
      <p:sp>
        <p:nvSpPr>
          <p:cNvPr id="5" name="Text Placeholder 4">
            <a:extLst>
              <a:ext uri="{FF2B5EF4-FFF2-40B4-BE49-F238E27FC236}">
                <a16:creationId xmlns:a16="http://schemas.microsoft.com/office/drawing/2014/main" id="{69ED8BDB-50D9-4D75-A4A4-C4302CB2DE1B}"/>
              </a:ext>
            </a:extLst>
          </p:cNvPr>
          <p:cNvSpPr>
            <a:spLocks noGrp="1"/>
          </p:cNvSpPr>
          <p:nvPr>
            <p:ph type="body" sz="quarter" idx="12"/>
          </p:nvPr>
        </p:nvSpPr>
        <p:spPr>
          <a:xfrm>
            <a:off x="405913" y="1373277"/>
            <a:ext cx="4233863" cy="4535154"/>
          </a:xfrm>
        </p:spPr>
        <p:txBody>
          <a:bodyPr>
            <a:noAutofit/>
          </a:bodyPr>
          <a:lstStyle/>
          <a:p>
            <a:pPr>
              <a:lnSpc>
                <a:spcPct val="100000"/>
              </a:lnSpc>
              <a:buClr>
                <a:srgbClr val="F7AB64"/>
              </a:buClr>
            </a:pPr>
            <a:r>
              <a:rPr lang="en-GB" dirty="0" err="1"/>
              <a:t>Ymdeimlad</a:t>
            </a:r>
            <a:r>
              <a:rPr lang="en-GB" dirty="0"/>
              <a:t> o:</a:t>
            </a:r>
          </a:p>
          <a:p>
            <a:pPr marL="285750" indent="-285750">
              <a:lnSpc>
                <a:spcPct val="100000"/>
              </a:lnSpc>
              <a:buClr>
                <a:srgbClr val="F7AB64"/>
              </a:buClr>
              <a:buFont typeface="Arial" panose="020B0604020202020204" pitchFamily="34" charset="0"/>
              <a:buChar char="•"/>
            </a:pPr>
            <a:r>
              <a:rPr lang="en-GB" dirty="0" err="1"/>
              <a:t>Ddiogelwch</a:t>
            </a:r>
            <a:r>
              <a:rPr lang="en-GB" dirty="0"/>
              <a:t> – </a:t>
            </a:r>
            <a:r>
              <a:rPr lang="en-GB" dirty="0" err="1"/>
              <a:t>corfforol</a:t>
            </a:r>
            <a:r>
              <a:rPr lang="en-GB" dirty="0"/>
              <a:t> ac </a:t>
            </a:r>
            <a:r>
              <a:rPr lang="en-GB" dirty="0" err="1"/>
              <a:t>emosiynol</a:t>
            </a:r>
            <a:endParaRPr lang="en-GB" dirty="0"/>
          </a:p>
          <a:p>
            <a:pPr marL="285750" indent="-285750">
              <a:lnSpc>
                <a:spcPct val="100000"/>
              </a:lnSpc>
              <a:buClr>
                <a:srgbClr val="F7AB64"/>
              </a:buClr>
              <a:buFont typeface="Arial" panose="020B0604020202020204" pitchFamily="34" charset="0"/>
              <a:buChar char="•"/>
            </a:pPr>
            <a:r>
              <a:rPr lang="en-GB" dirty="0" err="1"/>
              <a:t>Perthyn</a:t>
            </a:r>
            <a:r>
              <a:rPr lang="en-GB" dirty="0"/>
              <a:t> – </a:t>
            </a:r>
            <a:r>
              <a:rPr lang="en-GB" dirty="0" err="1"/>
              <a:t>perthnasoedd</a:t>
            </a:r>
            <a:r>
              <a:rPr lang="en-GB" dirty="0"/>
              <a:t> a bod </a:t>
            </a:r>
            <a:r>
              <a:rPr lang="en-GB" dirty="0" err="1"/>
              <a:t>yn</a:t>
            </a:r>
            <a:r>
              <a:rPr lang="en-GB" dirty="0"/>
              <a:t> </a:t>
            </a:r>
            <a:r>
              <a:rPr lang="en-GB" dirty="0" err="1"/>
              <a:t>rhan</a:t>
            </a:r>
            <a:r>
              <a:rPr lang="en-GB" dirty="0"/>
              <a:t> o </a:t>
            </a:r>
            <a:r>
              <a:rPr lang="en-GB" dirty="0" err="1"/>
              <a:t>bethau</a:t>
            </a:r>
            <a:endParaRPr lang="en-GB" dirty="0"/>
          </a:p>
          <a:p>
            <a:pPr marL="285750" indent="-285750">
              <a:lnSpc>
                <a:spcPct val="100000"/>
              </a:lnSpc>
              <a:buClr>
                <a:srgbClr val="F7AB64"/>
              </a:buClr>
              <a:buFont typeface="Arial" panose="020B0604020202020204" pitchFamily="34" charset="0"/>
              <a:buChar char="•"/>
            </a:pPr>
            <a:r>
              <a:rPr lang="en-GB" dirty="0" err="1"/>
              <a:t>Parhad</a:t>
            </a:r>
            <a:r>
              <a:rPr lang="en-GB" dirty="0"/>
              <a:t> – </a:t>
            </a:r>
            <a:r>
              <a:rPr lang="en-GB" dirty="0" err="1"/>
              <a:t>hanes</a:t>
            </a:r>
            <a:r>
              <a:rPr lang="en-GB" dirty="0"/>
              <a:t> </a:t>
            </a:r>
            <a:r>
              <a:rPr lang="en-GB" dirty="0" err="1"/>
              <a:t>bywyd</a:t>
            </a:r>
            <a:endParaRPr lang="en-GB" dirty="0"/>
          </a:p>
          <a:p>
            <a:pPr marL="285750" indent="-285750">
              <a:lnSpc>
                <a:spcPct val="100000"/>
              </a:lnSpc>
              <a:buClr>
                <a:srgbClr val="F7AB64"/>
              </a:buClr>
              <a:buFont typeface="Arial" panose="020B0604020202020204" pitchFamily="34" charset="0"/>
              <a:buChar char="•"/>
            </a:pPr>
            <a:r>
              <a:rPr lang="en-GB" dirty="0" err="1"/>
              <a:t>Pwrpas</a:t>
            </a:r>
            <a:r>
              <a:rPr lang="en-GB" dirty="0"/>
              <a:t> – </a:t>
            </a:r>
            <a:r>
              <a:rPr lang="en-GB" dirty="0" err="1"/>
              <a:t>cael</a:t>
            </a:r>
            <a:r>
              <a:rPr lang="en-GB" dirty="0"/>
              <a:t> </a:t>
            </a:r>
            <a:r>
              <a:rPr lang="en-GB" dirty="0" err="1"/>
              <a:t>rhywbeth</a:t>
            </a:r>
            <a:r>
              <a:rPr lang="en-GB" dirty="0"/>
              <a:t> </a:t>
            </a:r>
            <a:r>
              <a:rPr lang="en-GB" dirty="0" err="1"/>
              <a:t>i'w</a:t>
            </a:r>
            <a:r>
              <a:rPr lang="en-GB" dirty="0"/>
              <a:t> </a:t>
            </a:r>
            <a:r>
              <a:rPr lang="en-GB" dirty="0" err="1"/>
              <a:t>anelu</a:t>
            </a:r>
            <a:r>
              <a:rPr lang="en-GB" dirty="0"/>
              <a:t> </a:t>
            </a:r>
            <a:r>
              <a:rPr lang="en-GB" dirty="0" err="1"/>
              <a:t>ato</a:t>
            </a:r>
            <a:endParaRPr lang="en-GB" dirty="0"/>
          </a:p>
          <a:p>
            <a:pPr marL="285750" indent="-285750">
              <a:lnSpc>
                <a:spcPct val="100000"/>
              </a:lnSpc>
              <a:buClr>
                <a:srgbClr val="F7AB64"/>
              </a:buClr>
              <a:buFont typeface="Arial" panose="020B0604020202020204" pitchFamily="34" charset="0"/>
              <a:buChar char="•"/>
            </a:pPr>
            <a:r>
              <a:rPr lang="en-GB" dirty="0" err="1"/>
              <a:t>Cyflawniad</a:t>
            </a:r>
            <a:r>
              <a:rPr lang="en-GB" dirty="0"/>
              <a:t> – </a:t>
            </a:r>
            <a:r>
              <a:rPr lang="en-GB" dirty="0" err="1"/>
              <a:t>gwneud</a:t>
            </a:r>
            <a:r>
              <a:rPr lang="en-GB" dirty="0"/>
              <a:t> </a:t>
            </a:r>
            <a:r>
              <a:rPr lang="en-GB" dirty="0" err="1"/>
              <a:t>cyfraniad</a:t>
            </a:r>
            <a:r>
              <a:rPr lang="en-GB" dirty="0"/>
              <a:t> </a:t>
            </a:r>
            <a:r>
              <a:rPr lang="en-GB" dirty="0" err="1"/>
              <a:t>defnyddiol</a:t>
            </a:r>
            <a:endParaRPr lang="en-GB" dirty="0"/>
          </a:p>
          <a:p>
            <a:pPr marL="285750" indent="-285750">
              <a:lnSpc>
                <a:spcPct val="100000"/>
              </a:lnSpc>
              <a:buClr>
                <a:srgbClr val="F7AB64"/>
              </a:buClr>
              <a:buFont typeface="Arial" panose="020B0604020202020204" pitchFamily="34" charset="0"/>
              <a:buChar char="•"/>
            </a:pPr>
            <a:r>
              <a:rPr lang="en-GB" dirty="0" err="1"/>
              <a:t>Arwyddocâd</a:t>
            </a:r>
            <a:r>
              <a:rPr lang="en-GB" dirty="0"/>
              <a:t> – </a:t>
            </a:r>
            <a:r>
              <a:rPr lang="en-GB" dirty="0" err="1"/>
              <a:t>rydych</a:t>
            </a:r>
            <a:r>
              <a:rPr lang="en-GB" dirty="0"/>
              <a:t> </a:t>
            </a:r>
            <a:r>
              <a:rPr lang="en-GB" dirty="0" err="1"/>
              <a:t>chi'n</a:t>
            </a:r>
            <a:r>
              <a:rPr lang="en-GB" dirty="0"/>
              <a:t> </a:t>
            </a:r>
            <a:r>
              <a:rPr lang="en-GB" dirty="0" err="1"/>
              <a:t>bwysig</a:t>
            </a:r>
            <a:r>
              <a:rPr lang="en-GB" dirty="0"/>
              <a:t> ac </a:t>
            </a:r>
            <a:r>
              <a:rPr lang="en-GB" dirty="0" err="1"/>
              <a:t>yn</a:t>
            </a:r>
            <a:r>
              <a:rPr lang="en-GB" dirty="0"/>
              <a:t> </a:t>
            </a:r>
            <a:r>
              <a:rPr lang="en-GB" dirty="0" err="1"/>
              <a:t>cael</a:t>
            </a:r>
            <a:r>
              <a:rPr lang="en-GB" dirty="0"/>
              <a:t> </a:t>
            </a:r>
            <a:r>
              <a:rPr lang="en-GB" dirty="0" err="1"/>
              <a:t>eich</a:t>
            </a:r>
            <a:r>
              <a:rPr lang="en-GB" dirty="0"/>
              <a:t> </a:t>
            </a:r>
            <a:r>
              <a:rPr lang="en-GB" dirty="0" err="1"/>
              <a:t>parchu</a:t>
            </a:r>
            <a:endParaRPr lang="en-GB" dirty="0"/>
          </a:p>
          <a:p>
            <a:pPr>
              <a:lnSpc>
                <a:spcPct val="100000"/>
              </a:lnSpc>
              <a:buClr>
                <a:srgbClr val="F7AB64"/>
              </a:buClr>
            </a:pPr>
            <a:r>
              <a:rPr lang="en-GB" dirty="0" err="1"/>
              <a:t>Gwerthfawrog</a:t>
            </a:r>
            <a:r>
              <a:rPr lang="en-GB" dirty="0"/>
              <a:t> </a:t>
            </a:r>
            <a:r>
              <a:rPr lang="en-GB" dirty="0" err="1"/>
              <a:t>i</a:t>
            </a:r>
            <a:r>
              <a:rPr lang="en-GB" dirty="0"/>
              <a:t> </a:t>
            </a:r>
            <a:r>
              <a:rPr lang="en-GB" dirty="0" err="1"/>
              <a:t>fod</a:t>
            </a:r>
            <a:r>
              <a:rPr lang="en-GB" dirty="0"/>
              <a:t> </a:t>
            </a:r>
            <a:r>
              <a:rPr lang="en-GB" dirty="0" err="1"/>
              <a:t>pethau</a:t>
            </a:r>
            <a:r>
              <a:rPr lang="en-GB" dirty="0"/>
              <a:t> </a:t>
            </a:r>
            <a:r>
              <a:rPr lang="en-GB" dirty="0" err="1"/>
              <a:t>bychain</a:t>
            </a:r>
            <a:r>
              <a:rPr lang="en-GB" dirty="0"/>
              <a:t>, a bob </a:t>
            </a:r>
            <a:r>
              <a:rPr lang="en-GB" dirty="0" err="1"/>
              <a:t>dydd</a:t>
            </a:r>
            <a:r>
              <a:rPr lang="en-GB" dirty="0"/>
              <a:t> </a:t>
            </a:r>
            <a:r>
              <a:rPr lang="en-GB" dirty="0" err="1"/>
              <a:t>weithiau</a:t>
            </a:r>
            <a:r>
              <a:rPr lang="en-GB" dirty="0"/>
              <a:t> </a:t>
            </a:r>
            <a:r>
              <a:rPr lang="en-GB" dirty="0" err="1"/>
              <a:t>yn</a:t>
            </a:r>
            <a:r>
              <a:rPr lang="en-GB" dirty="0"/>
              <a:t> </a:t>
            </a:r>
            <a:r>
              <a:rPr lang="en-GB" dirty="0" err="1"/>
              <a:t>gwneud</a:t>
            </a:r>
            <a:r>
              <a:rPr lang="en-GB" dirty="0"/>
              <a:t> </a:t>
            </a:r>
            <a:r>
              <a:rPr lang="en-GB" dirty="0" err="1"/>
              <a:t>i</a:t>
            </a:r>
            <a:r>
              <a:rPr lang="en-GB" dirty="0"/>
              <a:t> </a:t>
            </a:r>
            <a:r>
              <a:rPr lang="en-GB" dirty="0" err="1"/>
              <a:t>fywyd</a:t>
            </a:r>
            <a:r>
              <a:rPr lang="en-GB" dirty="0"/>
              <a:t> </a:t>
            </a:r>
            <a:r>
              <a:rPr lang="en-GB" dirty="0" err="1"/>
              <a:t>deimlo'n</a:t>
            </a:r>
            <a:r>
              <a:rPr lang="en-GB" dirty="0"/>
              <a:t> </a:t>
            </a:r>
            <a:r>
              <a:rPr lang="en-GB" dirty="0" err="1"/>
              <a:t>werth</a:t>
            </a:r>
            <a:r>
              <a:rPr lang="en-GB" dirty="0"/>
              <a:t> </a:t>
            </a:r>
            <a:r>
              <a:rPr lang="en-GB" dirty="0" err="1"/>
              <a:t>chweil</a:t>
            </a:r>
            <a:endParaRPr lang="en-GB" dirty="0"/>
          </a:p>
        </p:txBody>
      </p:sp>
    </p:spTree>
    <p:extLst>
      <p:ext uri="{BB962C8B-B14F-4D97-AF65-F5344CB8AC3E}">
        <p14:creationId xmlns:p14="http://schemas.microsoft.com/office/powerpoint/2010/main" val="1199745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5925" y="365128"/>
            <a:ext cx="3690938" cy="851879"/>
          </a:xfrm>
        </p:spPr>
        <p:txBody>
          <a:bodyPr>
            <a:noAutofit/>
          </a:bodyPr>
          <a:lstStyle/>
          <a:p>
            <a:pPr fontAlgn="t">
              <a:lnSpc>
                <a:spcPct val="100000"/>
              </a:lnSpc>
            </a:pPr>
            <a:r>
              <a:rPr lang="sv-SE" sz="2400" dirty="0">
                <a:solidFill>
                  <a:srgbClr val="F7AB64"/>
                </a:solidFill>
              </a:rPr>
              <a:t>Gwrando ar yr hyn sy'n bwysig i bobl</a:t>
            </a:r>
            <a:br>
              <a:rPr lang="sv-SE" dirty="0">
                <a:solidFill>
                  <a:srgbClr val="F7AB64"/>
                </a:solidFill>
              </a:rPr>
            </a:br>
            <a:endParaRPr lang="en-GB" dirty="0">
              <a:solidFill>
                <a:srgbClr val="F7AB64"/>
              </a:solidFill>
            </a:endParaRPr>
          </a:p>
        </p:txBody>
      </p:sp>
      <p:sp>
        <p:nvSpPr>
          <p:cNvPr id="3" name="Text Placeholder 2"/>
          <p:cNvSpPr>
            <a:spLocks noGrp="1"/>
          </p:cNvSpPr>
          <p:nvPr>
            <p:ph type="body" sz="quarter" idx="10"/>
          </p:nvPr>
        </p:nvSpPr>
        <p:spPr>
          <a:xfrm>
            <a:off x="4947138" y="365127"/>
            <a:ext cx="3690937" cy="851880"/>
          </a:xfrm>
        </p:spPr>
        <p:txBody>
          <a:bodyPr/>
          <a:lstStyle/>
          <a:p>
            <a:pPr>
              <a:lnSpc>
                <a:spcPct val="100000"/>
              </a:lnSpc>
            </a:pPr>
            <a:r>
              <a:rPr lang="en-GB" sz="2400" dirty="0">
                <a:solidFill>
                  <a:srgbClr val="F7AB64"/>
                </a:solidFill>
              </a:rPr>
              <a:t>Listening to what’s important to people</a:t>
            </a:r>
          </a:p>
        </p:txBody>
      </p:sp>
      <p:sp>
        <p:nvSpPr>
          <p:cNvPr id="4" name="Text Placeholder 3"/>
          <p:cNvSpPr>
            <a:spLocks noGrp="1"/>
          </p:cNvSpPr>
          <p:nvPr>
            <p:ph type="body" sz="quarter" idx="11"/>
          </p:nvPr>
        </p:nvSpPr>
        <p:spPr>
          <a:xfrm>
            <a:off x="4868030" y="1302527"/>
            <a:ext cx="4079242" cy="4602514"/>
          </a:xfrm>
        </p:spPr>
        <p:txBody>
          <a:bodyPr>
            <a:noAutofit/>
          </a:bodyPr>
          <a:lstStyle/>
          <a:p>
            <a:pPr marL="285750" indent="-285750">
              <a:lnSpc>
                <a:spcPct val="100000"/>
              </a:lnSpc>
              <a:buClr>
                <a:srgbClr val="F7AB64"/>
              </a:buClr>
              <a:buFont typeface="Arial" panose="020B0604020202020204" pitchFamily="34" charset="0"/>
              <a:buChar char="•"/>
            </a:pPr>
            <a:r>
              <a:rPr lang="en-GB" dirty="0"/>
              <a:t>I love music and singing and this helps me when I’m anxious. One day, my care worker suggested that we could sing along to some of the old tunes together. She put a song on YouTube and we had a lovely sing-a-long; it even showed us the words</a:t>
            </a:r>
          </a:p>
        </p:txBody>
      </p:sp>
      <p:sp>
        <p:nvSpPr>
          <p:cNvPr id="5" name="Text Placeholder 4"/>
          <p:cNvSpPr>
            <a:spLocks noGrp="1"/>
          </p:cNvSpPr>
          <p:nvPr>
            <p:ph type="body" sz="quarter" idx="12"/>
          </p:nvPr>
        </p:nvSpPr>
        <p:spPr>
          <a:xfrm>
            <a:off x="281355" y="1302526"/>
            <a:ext cx="4290646" cy="4690411"/>
          </a:xfrm>
        </p:spPr>
        <p:txBody>
          <a:bodyPr>
            <a:noAutofit/>
          </a:bodyPr>
          <a:lstStyle/>
          <a:p>
            <a:pPr marL="285750" indent="-285750">
              <a:lnSpc>
                <a:spcPct val="100000"/>
              </a:lnSpc>
              <a:buClr>
                <a:srgbClr val="F7AB64"/>
              </a:buClr>
              <a:buFont typeface="Arial" panose="020B0604020202020204" pitchFamily="34" charset="0"/>
              <a:buChar char="•"/>
            </a:pPr>
            <a:r>
              <a:rPr lang="en-GB" dirty="0" err="1"/>
              <a:t>Rwyf</a:t>
            </a:r>
            <a:r>
              <a:rPr lang="en-GB" dirty="0"/>
              <a:t> </a:t>
            </a:r>
            <a:r>
              <a:rPr lang="en-GB" dirty="0" err="1"/>
              <a:t>wrth</a:t>
            </a:r>
            <a:r>
              <a:rPr lang="en-GB" dirty="0"/>
              <a:t> </a:t>
            </a:r>
            <a:r>
              <a:rPr lang="en-GB" dirty="0" err="1"/>
              <a:t>fy</a:t>
            </a:r>
            <a:r>
              <a:rPr lang="en-GB" dirty="0"/>
              <a:t> </a:t>
            </a:r>
            <a:r>
              <a:rPr lang="en-GB" dirty="0" err="1"/>
              <a:t>modd</a:t>
            </a:r>
            <a:r>
              <a:rPr lang="en-GB" dirty="0"/>
              <a:t> â </a:t>
            </a:r>
            <a:r>
              <a:rPr lang="en-GB" dirty="0" err="1"/>
              <a:t>cherddoriaeth</a:t>
            </a:r>
            <a:r>
              <a:rPr lang="en-GB" dirty="0"/>
              <a:t> a </a:t>
            </a:r>
            <a:r>
              <a:rPr lang="en-GB" dirty="0" err="1"/>
              <a:t>chanu</a:t>
            </a:r>
            <a:r>
              <a:rPr lang="en-GB" dirty="0"/>
              <a:t> ac </a:t>
            </a:r>
            <a:r>
              <a:rPr lang="en-GB" dirty="0" err="1"/>
              <a:t>mae’n</a:t>
            </a:r>
            <a:r>
              <a:rPr lang="en-GB" dirty="0"/>
              <a:t> </a:t>
            </a:r>
            <a:r>
              <a:rPr lang="en-GB" dirty="0" err="1"/>
              <a:t>helpu</a:t>
            </a:r>
            <a:r>
              <a:rPr lang="en-GB" dirty="0"/>
              <a:t> fi pan </a:t>
            </a:r>
            <a:r>
              <a:rPr lang="en-GB" dirty="0" err="1"/>
              <a:t>rydw</a:t>
            </a:r>
            <a:r>
              <a:rPr lang="en-GB" dirty="0"/>
              <a:t> </a:t>
            </a:r>
            <a:r>
              <a:rPr lang="en-GB" dirty="0" err="1"/>
              <a:t>i’n</a:t>
            </a:r>
            <a:r>
              <a:rPr lang="en-GB" dirty="0"/>
              <a:t> </a:t>
            </a:r>
            <a:r>
              <a:rPr lang="en-GB" dirty="0" err="1"/>
              <a:t>bryderus</a:t>
            </a:r>
            <a:r>
              <a:rPr lang="en-GB" dirty="0"/>
              <a:t>. Un </a:t>
            </a:r>
            <a:r>
              <a:rPr lang="en-GB" dirty="0" err="1"/>
              <a:t>diwrnod</a:t>
            </a:r>
            <a:r>
              <a:rPr lang="en-GB" dirty="0"/>
              <a:t>, </a:t>
            </a:r>
            <a:r>
              <a:rPr lang="en-GB" dirty="0" err="1"/>
              <a:t>awgrymodd</a:t>
            </a:r>
            <a:r>
              <a:rPr lang="en-GB" dirty="0"/>
              <a:t> </a:t>
            </a:r>
            <a:r>
              <a:rPr lang="en-GB" dirty="0" err="1"/>
              <a:t>fy</a:t>
            </a:r>
            <a:r>
              <a:rPr lang="en-GB" dirty="0"/>
              <a:t> </a:t>
            </a:r>
            <a:r>
              <a:rPr lang="en-GB" dirty="0" err="1"/>
              <a:t>ngweithiwr</a:t>
            </a:r>
            <a:r>
              <a:rPr lang="en-GB" dirty="0"/>
              <a:t> </a:t>
            </a:r>
            <a:r>
              <a:rPr lang="en-GB" dirty="0" err="1"/>
              <a:t>gofal</a:t>
            </a:r>
            <a:r>
              <a:rPr lang="en-GB" dirty="0"/>
              <a:t> y </a:t>
            </a:r>
            <a:r>
              <a:rPr lang="en-GB" dirty="0" err="1"/>
              <a:t>gallem</a:t>
            </a:r>
            <a:r>
              <a:rPr lang="en-GB" dirty="0"/>
              <a:t> </a:t>
            </a:r>
            <a:r>
              <a:rPr lang="en-GB" dirty="0" err="1"/>
              <a:t>ganu</a:t>
            </a:r>
            <a:r>
              <a:rPr lang="en-GB" dirty="0"/>
              <a:t> </a:t>
            </a:r>
            <a:r>
              <a:rPr lang="en-GB" dirty="0" err="1"/>
              <a:t>gyda'n</a:t>
            </a:r>
            <a:r>
              <a:rPr lang="en-GB" dirty="0"/>
              <a:t> </a:t>
            </a:r>
            <a:r>
              <a:rPr lang="en-GB" dirty="0" err="1"/>
              <a:t>gilydd</a:t>
            </a:r>
            <a:r>
              <a:rPr lang="en-GB" dirty="0"/>
              <a:t> </a:t>
            </a:r>
            <a:r>
              <a:rPr lang="en-GB" dirty="0" err="1"/>
              <a:t>i</a:t>
            </a:r>
            <a:r>
              <a:rPr lang="en-GB" dirty="0"/>
              <a:t> rai </a:t>
            </a:r>
            <a:r>
              <a:rPr lang="en-GB" dirty="0" err="1"/>
              <a:t>o'r</a:t>
            </a:r>
            <a:r>
              <a:rPr lang="en-GB" dirty="0"/>
              <a:t> hen </a:t>
            </a:r>
            <a:r>
              <a:rPr lang="en-GB" dirty="0" err="1"/>
              <a:t>ganeuon</a:t>
            </a:r>
            <a:r>
              <a:rPr lang="en-GB" dirty="0"/>
              <a:t>. </a:t>
            </a:r>
            <a:r>
              <a:rPr lang="en-GB" dirty="0" err="1"/>
              <a:t>Rhoddodd</a:t>
            </a:r>
            <a:r>
              <a:rPr lang="en-GB" dirty="0"/>
              <a:t> hi </a:t>
            </a:r>
            <a:r>
              <a:rPr lang="en-GB" dirty="0" err="1"/>
              <a:t>gân</a:t>
            </a:r>
            <a:r>
              <a:rPr lang="en-GB" dirty="0"/>
              <a:t> </a:t>
            </a:r>
            <a:r>
              <a:rPr lang="en-GB" dirty="0" err="1"/>
              <a:t>ar</a:t>
            </a:r>
            <a:r>
              <a:rPr lang="en-GB" dirty="0"/>
              <a:t> YouTube a </a:t>
            </a:r>
            <a:r>
              <a:rPr lang="en-GB" dirty="0" err="1"/>
              <a:t>chawsom</a:t>
            </a:r>
            <a:r>
              <a:rPr lang="en-GB" dirty="0"/>
              <a:t> </a:t>
            </a:r>
            <a:r>
              <a:rPr lang="en-GB" dirty="0" err="1"/>
              <a:t>ganu</a:t>
            </a:r>
            <a:r>
              <a:rPr lang="en-GB" dirty="0"/>
              <a:t> </a:t>
            </a:r>
            <a:r>
              <a:rPr lang="en-GB" dirty="0" err="1"/>
              <a:t>gyda’n</a:t>
            </a:r>
            <a:r>
              <a:rPr lang="en-GB" dirty="0"/>
              <a:t> </a:t>
            </a:r>
            <a:r>
              <a:rPr lang="en-GB" dirty="0" err="1"/>
              <a:t>gilydd</a:t>
            </a:r>
            <a:r>
              <a:rPr lang="en-GB" dirty="0"/>
              <a:t>. </a:t>
            </a:r>
            <a:r>
              <a:rPr lang="en-GB" dirty="0" err="1"/>
              <a:t>Roedd</a:t>
            </a:r>
            <a:r>
              <a:rPr lang="en-GB" dirty="0"/>
              <a:t> e </a:t>
            </a:r>
            <a:r>
              <a:rPr lang="en-GB" dirty="0" err="1"/>
              <a:t>hyd</a:t>
            </a:r>
            <a:r>
              <a:rPr lang="en-GB" dirty="0"/>
              <a:t> </a:t>
            </a:r>
            <a:r>
              <a:rPr lang="en-GB" dirty="0" err="1"/>
              <a:t>yn</a:t>
            </a:r>
            <a:r>
              <a:rPr lang="en-GB" dirty="0"/>
              <a:t> </a:t>
            </a:r>
            <a:r>
              <a:rPr lang="en-GB" dirty="0" err="1"/>
              <a:t>oed</a:t>
            </a:r>
            <a:r>
              <a:rPr lang="en-GB" dirty="0"/>
              <a:t> </a:t>
            </a:r>
            <a:r>
              <a:rPr lang="en-GB" dirty="0" err="1"/>
              <a:t>yn</a:t>
            </a:r>
            <a:r>
              <a:rPr lang="en-GB" dirty="0"/>
              <a:t> </a:t>
            </a:r>
            <a:r>
              <a:rPr lang="en-GB" dirty="0" err="1"/>
              <a:t>dangos</a:t>
            </a:r>
            <a:r>
              <a:rPr lang="en-GB" dirty="0"/>
              <a:t> y </a:t>
            </a:r>
            <a:r>
              <a:rPr lang="en-GB" dirty="0" err="1"/>
              <a:t>geiriau</a:t>
            </a:r>
            <a:endParaRPr lang="en-GB" dirty="0"/>
          </a:p>
        </p:txBody>
      </p:sp>
    </p:spTree>
    <p:extLst>
      <p:ext uri="{BB962C8B-B14F-4D97-AF65-F5344CB8AC3E}">
        <p14:creationId xmlns:p14="http://schemas.microsoft.com/office/powerpoint/2010/main" val="3643698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50B89B4-E0ED-DA48-B3AD-7351A0D8C499}"/>
              </a:ext>
            </a:extLst>
          </p:cNvPr>
          <p:cNvSpPr>
            <a:spLocks noGrp="1"/>
          </p:cNvSpPr>
          <p:nvPr>
            <p:ph type="title"/>
          </p:nvPr>
        </p:nvSpPr>
        <p:spPr>
          <a:xfrm>
            <a:off x="505925" y="365128"/>
            <a:ext cx="3690938" cy="851879"/>
          </a:xfrm>
        </p:spPr>
        <p:txBody>
          <a:bodyPr>
            <a:noAutofit/>
          </a:bodyPr>
          <a:lstStyle/>
          <a:p>
            <a:pPr fontAlgn="t">
              <a:lnSpc>
                <a:spcPct val="100000"/>
              </a:lnSpc>
            </a:pPr>
            <a:r>
              <a:rPr lang="sv-SE" sz="2400" dirty="0">
                <a:solidFill>
                  <a:srgbClr val="F7AB64"/>
                </a:solidFill>
              </a:rPr>
              <a:t>Gwrando ar yr hyn sy'n bwysig i bobl</a:t>
            </a:r>
            <a:br>
              <a:rPr lang="sv-SE" dirty="0">
                <a:solidFill>
                  <a:srgbClr val="F7AB64"/>
                </a:solidFill>
              </a:rPr>
            </a:br>
            <a:endParaRPr lang="en-GB" dirty="0">
              <a:solidFill>
                <a:srgbClr val="F7AB64"/>
              </a:solidFill>
            </a:endParaRPr>
          </a:p>
        </p:txBody>
      </p:sp>
      <p:sp>
        <p:nvSpPr>
          <p:cNvPr id="7" name="Text Placeholder 2">
            <a:extLst>
              <a:ext uri="{FF2B5EF4-FFF2-40B4-BE49-F238E27FC236}">
                <a16:creationId xmlns:a16="http://schemas.microsoft.com/office/drawing/2014/main" id="{C25052FE-7621-F84E-8321-1ACF7FDCBA8B}"/>
              </a:ext>
            </a:extLst>
          </p:cNvPr>
          <p:cNvSpPr>
            <a:spLocks noGrp="1"/>
          </p:cNvSpPr>
          <p:nvPr>
            <p:ph type="body" sz="quarter" idx="10"/>
          </p:nvPr>
        </p:nvSpPr>
        <p:spPr>
          <a:xfrm>
            <a:off x="4947138" y="365127"/>
            <a:ext cx="3690937" cy="851880"/>
          </a:xfrm>
        </p:spPr>
        <p:txBody>
          <a:bodyPr/>
          <a:lstStyle/>
          <a:p>
            <a:pPr>
              <a:lnSpc>
                <a:spcPct val="100000"/>
              </a:lnSpc>
            </a:pPr>
            <a:r>
              <a:rPr lang="en-GB" sz="2400" dirty="0">
                <a:solidFill>
                  <a:srgbClr val="F7AB64"/>
                </a:solidFill>
              </a:rPr>
              <a:t>Listening to what’s important to people</a:t>
            </a:r>
          </a:p>
        </p:txBody>
      </p:sp>
      <p:sp>
        <p:nvSpPr>
          <p:cNvPr id="8" name="Text Placeholder 3">
            <a:extLst>
              <a:ext uri="{FF2B5EF4-FFF2-40B4-BE49-F238E27FC236}">
                <a16:creationId xmlns:a16="http://schemas.microsoft.com/office/drawing/2014/main" id="{C5EE840B-1682-3B44-8521-0793AA90D147}"/>
              </a:ext>
            </a:extLst>
          </p:cNvPr>
          <p:cNvSpPr>
            <a:spLocks noGrp="1"/>
          </p:cNvSpPr>
          <p:nvPr>
            <p:ph type="body" sz="quarter" idx="11"/>
          </p:nvPr>
        </p:nvSpPr>
        <p:spPr>
          <a:xfrm>
            <a:off x="4868030" y="1302527"/>
            <a:ext cx="4079242" cy="4602514"/>
          </a:xfrm>
        </p:spPr>
        <p:txBody>
          <a:bodyPr>
            <a:noAutofit/>
          </a:bodyPr>
          <a:lstStyle/>
          <a:p>
            <a:pPr marL="285750" indent="-285750">
              <a:lnSpc>
                <a:spcPct val="100000"/>
              </a:lnSpc>
              <a:buClr>
                <a:srgbClr val="F7AB64"/>
              </a:buClr>
              <a:buFont typeface="Arial" panose="020B0604020202020204" pitchFamily="34" charset="0"/>
              <a:buChar char="•"/>
            </a:pPr>
            <a:r>
              <a:rPr lang="en-GB" dirty="0"/>
              <a:t>I have been very anxious for some time. One of the care workers told me he often felt the same and he used a tip from his granny, which was to shower every morning and ‘wash everything from yesterday away’. Today is a new day and a fresh start! I tried this and it does help me feel positive about the day……..</a:t>
            </a:r>
          </a:p>
        </p:txBody>
      </p:sp>
      <p:sp>
        <p:nvSpPr>
          <p:cNvPr id="9" name="Text Placeholder 4">
            <a:extLst>
              <a:ext uri="{FF2B5EF4-FFF2-40B4-BE49-F238E27FC236}">
                <a16:creationId xmlns:a16="http://schemas.microsoft.com/office/drawing/2014/main" id="{52EEA5BF-98B3-F24D-929F-71217BAA0ED0}"/>
              </a:ext>
            </a:extLst>
          </p:cNvPr>
          <p:cNvSpPr>
            <a:spLocks noGrp="1"/>
          </p:cNvSpPr>
          <p:nvPr>
            <p:ph type="body" sz="quarter" idx="12"/>
          </p:nvPr>
        </p:nvSpPr>
        <p:spPr>
          <a:xfrm>
            <a:off x="281355" y="1302526"/>
            <a:ext cx="4290646" cy="4690411"/>
          </a:xfrm>
        </p:spPr>
        <p:txBody>
          <a:bodyPr>
            <a:noAutofit/>
          </a:bodyPr>
          <a:lstStyle/>
          <a:p>
            <a:pPr marL="285750" indent="-285750">
              <a:lnSpc>
                <a:spcPct val="110000"/>
              </a:lnSpc>
              <a:buClr>
                <a:srgbClr val="F7AB64"/>
              </a:buClr>
              <a:buFont typeface="Arial" panose="020B0604020202020204" pitchFamily="34" charset="0"/>
              <a:buChar char="•"/>
            </a:pPr>
            <a:r>
              <a:rPr lang="en-GB" dirty="0" err="1"/>
              <a:t>Rydw</a:t>
            </a:r>
            <a:r>
              <a:rPr lang="en-GB" dirty="0"/>
              <a:t> </a:t>
            </a:r>
            <a:r>
              <a:rPr lang="en-GB" dirty="0" err="1"/>
              <a:t>i</a:t>
            </a:r>
            <a:r>
              <a:rPr lang="en-GB" dirty="0"/>
              <a:t> </a:t>
            </a:r>
            <a:r>
              <a:rPr lang="en-GB" dirty="0" err="1"/>
              <a:t>wedi</a:t>
            </a:r>
            <a:r>
              <a:rPr lang="en-GB" dirty="0"/>
              <a:t> bod </a:t>
            </a:r>
            <a:r>
              <a:rPr lang="en-GB" dirty="0" err="1"/>
              <a:t>yn</a:t>
            </a:r>
            <a:r>
              <a:rPr lang="en-GB" dirty="0"/>
              <a:t> </a:t>
            </a:r>
            <a:r>
              <a:rPr lang="en-GB" dirty="0" err="1"/>
              <a:t>bryderus</a:t>
            </a:r>
            <a:r>
              <a:rPr lang="en-GB" dirty="0"/>
              <a:t> </a:t>
            </a:r>
            <a:r>
              <a:rPr lang="en-GB" dirty="0" err="1"/>
              <a:t>iawn</a:t>
            </a:r>
            <a:r>
              <a:rPr lang="en-GB" dirty="0"/>
              <a:t> </a:t>
            </a:r>
            <a:r>
              <a:rPr lang="en-GB" dirty="0" err="1"/>
              <a:t>ers</a:t>
            </a:r>
            <a:r>
              <a:rPr lang="en-GB" dirty="0"/>
              <a:t> </a:t>
            </a:r>
            <a:r>
              <a:rPr lang="en-GB" dirty="0" err="1"/>
              <a:t>peth</a:t>
            </a:r>
            <a:r>
              <a:rPr lang="en-GB" dirty="0"/>
              <a:t> </a:t>
            </a:r>
            <a:r>
              <a:rPr lang="en-GB" dirty="0" err="1"/>
              <a:t>amser</a:t>
            </a:r>
            <a:r>
              <a:rPr lang="en-GB" dirty="0"/>
              <a:t>. </a:t>
            </a:r>
            <a:r>
              <a:rPr lang="en-GB" dirty="0" err="1"/>
              <a:t>Dywedodd</a:t>
            </a:r>
            <a:r>
              <a:rPr lang="en-GB" dirty="0"/>
              <a:t> un </a:t>
            </a:r>
            <a:r>
              <a:rPr lang="en-GB" dirty="0" err="1"/>
              <a:t>o'r</a:t>
            </a:r>
            <a:r>
              <a:rPr lang="en-GB" dirty="0"/>
              <a:t> </a:t>
            </a:r>
            <a:r>
              <a:rPr lang="en-GB" dirty="0" err="1"/>
              <a:t>gweithwyr</a:t>
            </a:r>
            <a:r>
              <a:rPr lang="en-GB" dirty="0"/>
              <a:t> </a:t>
            </a:r>
            <a:r>
              <a:rPr lang="en-GB" dirty="0" err="1"/>
              <a:t>gofal</a:t>
            </a:r>
            <a:r>
              <a:rPr lang="en-GB" dirty="0"/>
              <a:t> </a:t>
            </a:r>
            <a:r>
              <a:rPr lang="en-GB" dirty="0" err="1"/>
              <a:t>wrthyf</a:t>
            </a:r>
            <a:r>
              <a:rPr lang="en-GB" dirty="0"/>
              <a:t> </a:t>
            </a:r>
            <a:r>
              <a:rPr lang="en-GB" dirty="0" err="1"/>
              <a:t>ei</a:t>
            </a:r>
            <a:r>
              <a:rPr lang="en-GB" dirty="0"/>
              <a:t> </a:t>
            </a:r>
            <a:r>
              <a:rPr lang="en-GB" dirty="0" err="1"/>
              <a:t>fod</a:t>
            </a:r>
            <a:r>
              <a:rPr lang="en-GB" dirty="0"/>
              <a:t> </a:t>
            </a:r>
            <a:r>
              <a:rPr lang="en-GB" dirty="0" err="1"/>
              <a:t>yn</a:t>
            </a:r>
            <a:r>
              <a:rPr lang="en-GB" dirty="0"/>
              <a:t> </a:t>
            </a:r>
            <a:r>
              <a:rPr lang="en-GB" dirty="0" err="1"/>
              <a:t>aml</a:t>
            </a:r>
            <a:r>
              <a:rPr lang="en-GB" dirty="0"/>
              <a:t> </a:t>
            </a:r>
            <a:r>
              <a:rPr lang="en-GB" dirty="0" err="1"/>
              <a:t>yn</a:t>
            </a:r>
            <a:r>
              <a:rPr lang="en-GB" dirty="0"/>
              <a:t> </a:t>
            </a:r>
            <a:r>
              <a:rPr lang="en-GB" dirty="0" err="1"/>
              <a:t>teimlo'r</a:t>
            </a:r>
            <a:r>
              <a:rPr lang="en-GB" dirty="0"/>
              <a:t> un </a:t>
            </a:r>
            <a:r>
              <a:rPr lang="en-GB" dirty="0" err="1"/>
              <a:t>ffordd</a:t>
            </a:r>
            <a:r>
              <a:rPr lang="en-GB" dirty="0"/>
              <a:t> </a:t>
            </a:r>
            <a:r>
              <a:rPr lang="en-GB" dirty="0" err="1"/>
              <a:t>a'i</a:t>
            </a:r>
            <a:r>
              <a:rPr lang="en-GB" dirty="0"/>
              <a:t> </a:t>
            </a:r>
            <a:r>
              <a:rPr lang="en-GB" dirty="0" err="1"/>
              <a:t>fod</a:t>
            </a:r>
            <a:r>
              <a:rPr lang="en-GB" dirty="0"/>
              <a:t> </a:t>
            </a:r>
            <a:r>
              <a:rPr lang="en-GB" dirty="0" err="1"/>
              <a:t>yn</a:t>
            </a:r>
            <a:r>
              <a:rPr lang="en-GB" dirty="0"/>
              <a:t> </a:t>
            </a:r>
            <a:r>
              <a:rPr lang="en-GB" dirty="0" err="1"/>
              <a:t>defnyddio</a:t>
            </a:r>
            <a:r>
              <a:rPr lang="en-GB" dirty="0"/>
              <a:t> </a:t>
            </a:r>
            <a:r>
              <a:rPr lang="en-GB" dirty="0" err="1"/>
              <a:t>awgrymiad</a:t>
            </a:r>
            <a:r>
              <a:rPr lang="en-GB" dirty="0"/>
              <a:t> </a:t>
            </a:r>
            <a:r>
              <a:rPr lang="en-GB" dirty="0" err="1"/>
              <a:t>gan</a:t>
            </a:r>
            <a:r>
              <a:rPr lang="en-GB" dirty="0"/>
              <a:t> </a:t>
            </a:r>
            <a:r>
              <a:rPr lang="en-GB" dirty="0" err="1"/>
              <a:t>ei</a:t>
            </a:r>
            <a:r>
              <a:rPr lang="en-GB" dirty="0"/>
              <a:t> </a:t>
            </a:r>
            <a:r>
              <a:rPr lang="en-GB" dirty="0" err="1"/>
              <a:t>nain</a:t>
            </a:r>
            <a:r>
              <a:rPr lang="en-GB" dirty="0"/>
              <a:t>, a </a:t>
            </a:r>
            <a:r>
              <a:rPr lang="en-GB" dirty="0" err="1"/>
              <a:t>oedd</a:t>
            </a:r>
            <a:r>
              <a:rPr lang="en-GB" dirty="0"/>
              <a:t> </a:t>
            </a:r>
            <a:r>
              <a:rPr lang="en-GB" dirty="0" err="1"/>
              <a:t>i</a:t>
            </a:r>
            <a:r>
              <a:rPr lang="en-GB" dirty="0"/>
              <a:t> </a:t>
            </a:r>
            <a:r>
              <a:rPr lang="en-GB" dirty="0" err="1"/>
              <a:t>gael</a:t>
            </a:r>
            <a:r>
              <a:rPr lang="en-GB" dirty="0"/>
              <a:t> </a:t>
            </a:r>
            <a:r>
              <a:rPr lang="en-GB" dirty="0" err="1"/>
              <a:t>cawod</a:t>
            </a:r>
            <a:r>
              <a:rPr lang="en-GB" dirty="0"/>
              <a:t> bob bore a “</a:t>
            </a:r>
            <a:r>
              <a:rPr lang="en-GB" dirty="0" err="1"/>
              <a:t>golchi</a:t>
            </a:r>
            <a:r>
              <a:rPr lang="en-GB" dirty="0"/>
              <a:t> </a:t>
            </a:r>
            <a:r>
              <a:rPr lang="en-GB" dirty="0" err="1"/>
              <a:t>popeth</a:t>
            </a:r>
            <a:r>
              <a:rPr lang="en-GB" dirty="0"/>
              <a:t> </a:t>
            </a:r>
            <a:r>
              <a:rPr lang="en-GB" dirty="0" err="1"/>
              <a:t>ddoe</a:t>
            </a:r>
            <a:r>
              <a:rPr lang="en-GB" dirty="0"/>
              <a:t> </a:t>
            </a:r>
            <a:r>
              <a:rPr lang="en-GB" dirty="0" err="1"/>
              <a:t>i</a:t>
            </a:r>
            <a:r>
              <a:rPr lang="en-GB" dirty="0"/>
              <a:t> </a:t>
            </a:r>
            <a:r>
              <a:rPr lang="en-GB" dirty="0" err="1"/>
              <a:t>ffwrdd</a:t>
            </a:r>
            <a:r>
              <a:rPr lang="en-GB" dirty="0"/>
              <a:t>”. Mae </a:t>
            </a:r>
            <a:r>
              <a:rPr lang="en-GB" dirty="0" err="1"/>
              <a:t>heddiw</a:t>
            </a:r>
            <a:r>
              <a:rPr lang="en-GB" dirty="0"/>
              <a:t> </a:t>
            </a:r>
            <a:r>
              <a:rPr lang="en-GB" dirty="0" err="1"/>
              <a:t>yn</a:t>
            </a:r>
            <a:r>
              <a:rPr lang="en-GB" dirty="0"/>
              <a:t> </a:t>
            </a:r>
            <a:r>
              <a:rPr lang="en-GB" dirty="0" err="1"/>
              <a:t>ddiwrnod</a:t>
            </a:r>
            <a:r>
              <a:rPr lang="en-GB" dirty="0"/>
              <a:t> </a:t>
            </a:r>
            <a:r>
              <a:rPr lang="en-GB" dirty="0" err="1"/>
              <a:t>newydd</a:t>
            </a:r>
            <a:r>
              <a:rPr lang="en-GB" dirty="0"/>
              <a:t> ac </a:t>
            </a:r>
            <a:r>
              <a:rPr lang="en-GB" dirty="0" err="1"/>
              <a:t>yn</a:t>
            </a:r>
            <a:r>
              <a:rPr lang="en-GB" dirty="0"/>
              <a:t> </a:t>
            </a:r>
            <a:r>
              <a:rPr lang="en-GB" dirty="0" err="1"/>
              <a:t>ddechrau</a:t>
            </a:r>
            <a:r>
              <a:rPr lang="en-GB" dirty="0"/>
              <a:t> </a:t>
            </a:r>
            <a:r>
              <a:rPr lang="en-GB" dirty="0" err="1"/>
              <a:t>newydd</a:t>
            </a:r>
            <a:r>
              <a:rPr lang="en-GB" dirty="0"/>
              <a:t>. </a:t>
            </a:r>
            <a:r>
              <a:rPr lang="en-GB" dirty="0" err="1"/>
              <a:t>Trïais</a:t>
            </a:r>
            <a:r>
              <a:rPr lang="en-GB" dirty="0"/>
              <a:t> </a:t>
            </a:r>
            <a:r>
              <a:rPr lang="en-GB" dirty="0" err="1"/>
              <a:t>i</a:t>
            </a:r>
            <a:r>
              <a:rPr lang="en-GB" dirty="0"/>
              <a:t> </a:t>
            </a:r>
            <a:r>
              <a:rPr lang="en-GB" dirty="0" err="1"/>
              <a:t>hwn</a:t>
            </a:r>
            <a:r>
              <a:rPr lang="en-GB" dirty="0"/>
              <a:t> ac </a:t>
            </a:r>
            <a:r>
              <a:rPr lang="en-GB" dirty="0" err="1"/>
              <a:t>mae</a:t>
            </a:r>
            <a:r>
              <a:rPr lang="en-GB" dirty="0"/>
              <a:t> </a:t>
            </a:r>
            <a:r>
              <a:rPr lang="en-GB" dirty="0" err="1"/>
              <a:t>wir</a:t>
            </a:r>
            <a:r>
              <a:rPr lang="en-GB" dirty="0"/>
              <a:t> </a:t>
            </a:r>
            <a:r>
              <a:rPr lang="en-GB" dirty="0" err="1"/>
              <a:t>yn</a:t>
            </a:r>
            <a:r>
              <a:rPr lang="en-GB" dirty="0"/>
              <a:t> </a:t>
            </a:r>
            <a:r>
              <a:rPr lang="en-GB" dirty="0" err="1"/>
              <a:t>helpu</a:t>
            </a:r>
            <a:r>
              <a:rPr lang="en-GB" dirty="0"/>
              <a:t> fi </a:t>
            </a:r>
            <a:r>
              <a:rPr lang="en-GB" dirty="0" err="1"/>
              <a:t>i</a:t>
            </a:r>
            <a:r>
              <a:rPr lang="en-GB" dirty="0"/>
              <a:t> </a:t>
            </a:r>
            <a:r>
              <a:rPr lang="en-GB" dirty="0" err="1"/>
              <a:t>deimlo’n</a:t>
            </a:r>
            <a:r>
              <a:rPr lang="en-GB" dirty="0"/>
              <a:t> </a:t>
            </a:r>
            <a:r>
              <a:rPr lang="en-GB" dirty="0" err="1"/>
              <a:t>bositif</a:t>
            </a:r>
            <a:r>
              <a:rPr lang="en-GB" dirty="0"/>
              <a:t> am y </a:t>
            </a:r>
            <a:r>
              <a:rPr lang="en-GB" dirty="0" err="1"/>
              <a:t>diwrnod</a:t>
            </a:r>
            <a:r>
              <a:rPr lang="en-GB" dirty="0"/>
              <a:t> </a:t>
            </a:r>
            <a:r>
              <a:rPr lang="en-GB" dirty="0" err="1"/>
              <a:t>o’m</a:t>
            </a:r>
            <a:r>
              <a:rPr lang="en-GB" dirty="0"/>
              <a:t> </a:t>
            </a:r>
            <a:r>
              <a:rPr lang="en-GB" dirty="0" err="1"/>
              <a:t>blaen</a:t>
            </a:r>
            <a:r>
              <a:rPr lang="en-GB" dirty="0"/>
              <a:t>…….</a:t>
            </a:r>
          </a:p>
        </p:txBody>
      </p:sp>
    </p:spTree>
    <p:extLst>
      <p:ext uri="{BB962C8B-B14F-4D97-AF65-F5344CB8AC3E}">
        <p14:creationId xmlns:p14="http://schemas.microsoft.com/office/powerpoint/2010/main" val="3769460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GB" dirty="0">
                <a:solidFill>
                  <a:srgbClr val="F7AB64"/>
                </a:solidFill>
              </a:rPr>
              <a:t>Beth </a:t>
            </a:r>
            <a:r>
              <a:rPr lang="en-GB" dirty="0" err="1">
                <a:solidFill>
                  <a:srgbClr val="F7AB64"/>
                </a:solidFill>
              </a:rPr>
              <a:t>yw</a:t>
            </a:r>
            <a:r>
              <a:rPr lang="en-GB" dirty="0">
                <a:solidFill>
                  <a:srgbClr val="F7AB64"/>
                </a:solidFill>
              </a:rPr>
              <a:t> </a:t>
            </a:r>
            <a:r>
              <a:rPr lang="en-GB" dirty="0" err="1">
                <a:solidFill>
                  <a:srgbClr val="F7AB64"/>
                </a:solidFill>
              </a:rPr>
              <a:t>cyfathrebu</a:t>
            </a:r>
            <a:r>
              <a:rPr lang="en-GB" dirty="0">
                <a:solidFill>
                  <a:srgbClr val="F7AB64"/>
                </a:solidFill>
              </a:rPr>
              <a:t> </a:t>
            </a:r>
            <a:r>
              <a:rPr lang="en-GB" dirty="0" err="1">
                <a:solidFill>
                  <a:srgbClr val="F7AB64"/>
                </a:solidFill>
              </a:rPr>
              <a:t>effeithiol</a:t>
            </a:r>
            <a:r>
              <a:rPr lang="en-GB" dirty="0">
                <a:solidFill>
                  <a:srgbClr val="F7AB64"/>
                </a:solidFill>
              </a:rPr>
              <a:t>?</a:t>
            </a:r>
          </a:p>
        </p:txBody>
      </p:sp>
      <p:sp>
        <p:nvSpPr>
          <p:cNvPr id="3" name="Text Placeholder 2"/>
          <p:cNvSpPr>
            <a:spLocks noGrp="1"/>
          </p:cNvSpPr>
          <p:nvPr>
            <p:ph type="body" sz="quarter" idx="10"/>
          </p:nvPr>
        </p:nvSpPr>
        <p:spPr/>
        <p:txBody>
          <a:bodyPr/>
          <a:lstStyle/>
          <a:p>
            <a:pPr>
              <a:lnSpc>
                <a:spcPct val="100000"/>
              </a:lnSpc>
            </a:pPr>
            <a:r>
              <a:rPr lang="en-GB" dirty="0">
                <a:solidFill>
                  <a:srgbClr val="F7AB64"/>
                </a:solidFill>
              </a:rPr>
              <a:t>What is effective communication?</a:t>
            </a:r>
          </a:p>
        </p:txBody>
      </p:sp>
      <p:sp>
        <p:nvSpPr>
          <p:cNvPr id="4" name="Text Placeholder 3"/>
          <p:cNvSpPr>
            <a:spLocks noGrp="1"/>
          </p:cNvSpPr>
          <p:nvPr>
            <p:ph type="body" sz="quarter" idx="11"/>
          </p:nvPr>
        </p:nvSpPr>
        <p:spPr>
          <a:xfrm>
            <a:off x="4862513" y="1559752"/>
            <a:ext cx="3690937" cy="3691640"/>
          </a:xfrm>
        </p:spPr>
        <p:txBody>
          <a:bodyPr>
            <a:normAutofit/>
          </a:bodyPr>
          <a:lstStyle/>
          <a:p>
            <a:pPr marL="285750" indent="-285750">
              <a:lnSpc>
                <a:spcPct val="100000"/>
              </a:lnSpc>
              <a:buClr>
                <a:srgbClr val="F7AB64"/>
              </a:buClr>
              <a:buFont typeface="Arial" panose="020B0604020202020204" pitchFamily="34" charset="0"/>
              <a:buChar char="•"/>
            </a:pPr>
            <a:r>
              <a:rPr lang="en-GB" dirty="0">
                <a:solidFill>
                  <a:schemeClr val="tx1"/>
                </a:solidFill>
              </a:rPr>
              <a:t>Asking the right questions</a:t>
            </a:r>
          </a:p>
          <a:p>
            <a:pPr marL="285750" indent="-285750">
              <a:lnSpc>
                <a:spcPct val="100000"/>
              </a:lnSpc>
              <a:buClr>
                <a:srgbClr val="F7AB64"/>
              </a:buClr>
              <a:buFont typeface="Arial" panose="020B0604020202020204" pitchFamily="34" charset="0"/>
              <a:buChar char="•"/>
            </a:pPr>
            <a:r>
              <a:rPr lang="en-GB" dirty="0">
                <a:solidFill>
                  <a:schemeClr val="tx1"/>
                </a:solidFill>
              </a:rPr>
              <a:t>Really listening to people</a:t>
            </a:r>
          </a:p>
          <a:p>
            <a:pPr marL="285750" indent="-285750">
              <a:lnSpc>
                <a:spcPct val="100000"/>
              </a:lnSpc>
              <a:buClr>
                <a:srgbClr val="F7AB64"/>
              </a:buClr>
              <a:buFont typeface="Arial" panose="020B0604020202020204" pitchFamily="34" charset="0"/>
              <a:buChar char="•"/>
            </a:pPr>
            <a:r>
              <a:rPr lang="en-GB" dirty="0">
                <a:solidFill>
                  <a:schemeClr val="tx1"/>
                </a:solidFill>
              </a:rPr>
              <a:t>Showing them that you hear what they are saying</a:t>
            </a:r>
          </a:p>
          <a:p>
            <a:pPr marL="285750" indent="-285750">
              <a:lnSpc>
                <a:spcPct val="100000"/>
              </a:lnSpc>
              <a:buClr>
                <a:srgbClr val="F7AB64"/>
              </a:buClr>
              <a:buFont typeface="Arial" panose="020B0604020202020204" pitchFamily="34" charset="0"/>
              <a:buChar char="•"/>
            </a:pPr>
            <a:r>
              <a:rPr lang="en-GB" dirty="0">
                <a:solidFill>
                  <a:schemeClr val="tx1"/>
                </a:solidFill>
              </a:rPr>
              <a:t>Thinking about the meaning behind their words</a:t>
            </a:r>
          </a:p>
          <a:p>
            <a:pPr marL="285750" indent="-285750">
              <a:lnSpc>
                <a:spcPct val="100000"/>
              </a:lnSpc>
              <a:buClr>
                <a:srgbClr val="F7AB64"/>
              </a:buClr>
              <a:buFont typeface="Arial" panose="020B0604020202020204" pitchFamily="34" charset="0"/>
              <a:buChar char="•"/>
            </a:pPr>
            <a:r>
              <a:rPr lang="en-GB" dirty="0">
                <a:solidFill>
                  <a:schemeClr val="tx1"/>
                </a:solidFill>
              </a:rPr>
              <a:t>Expressing warmth</a:t>
            </a:r>
          </a:p>
          <a:p>
            <a:pPr marL="285750" indent="-285750">
              <a:lnSpc>
                <a:spcPct val="100000"/>
              </a:lnSpc>
              <a:buClr>
                <a:srgbClr val="F7AB64"/>
              </a:buClr>
              <a:buFont typeface="Arial" panose="020B0604020202020204" pitchFamily="34" charset="0"/>
              <a:buChar char="•"/>
            </a:pPr>
            <a:r>
              <a:rPr lang="en-GB" dirty="0">
                <a:solidFill>
                  <a:schemeClr val="tx1"/>
                </a:solidFill>
              </a:rPr>
              <a:t>Giving people the time and space to explore their own hopes, feelings and abilities</a:t>
            </a:r>
          </a:p>
        </p:txBody>
      </p:sp>
      <p:sp>
        <p:nvSpPr>
          <p:cNvPr id="5" name="Text Placeholder 4"/>
          <p:cNvSpPr>
            <a:spLocks noGrp="1"/>
          </p:cNvSpPr>
          <p:nvPr>
            <p:ph type="body" sz="quarter" idx="12"/>
          </p:nvPr>
        </p:nvSpPr>
        <p:spPr>
          <a:xfrm>
            <a:off x="590550" y="1559752"/>
            <a:ext cx="3943350" cy="3902929"/>
          </a:xfrm>
        </p:spPr>
        <p:txBody>
          <a:bodyPr>
            <a:normAutofit/>
          </a:bodyPr>
          <a:lstStyle/>
          <a:p>
            <a:pPr marL="285750" indent="-285750">
              <a:lnSpc>
                <a:spcPct val="100000"/>
              </a:lnSpc>
              <a:buClr>
                <a:srgbClr val="F7AB64"/>
              </a:buClr>
              <a:buFont typeface="Arial" panose="020B0604020202020204" pitchFamily="34" charset="0"/>
              <a:buChar char="•"/>
            </a:pPr>
            <a:r>
              <a:rPr lang="en-GB" dirty="0" err="1"/>
              <a:t>Gofyn</a:t>
            </a:r>
            <a:r>
              <a:rPr lang="en-GB" dirty="0"/>
              <a:t> y </a:t>
            </a:r>
            <a:r>
              <a:rPr lang="en-GB" dirty="0" err="1"/>
              <a:t>cwestiynau</a:t>
            </a:r>
            <a:r>
              <a:rPr lang="en-GB" dirty="0"/>
              <a:t> </a:t>
            </a:r>
            <a:r>
              <a:rPr lang="en-GB" dirty="0" err="1"/>
              <a:t>cywir</a:t>
            </a:r>
            <a:endParaRPr lang="en-GB" dirty="0"/>
          </a:p>
          <a:p>
            <a:pPr marL="285750" indent="-285750">
              <a:lnSpc>
                <a:spcPct val="100000"/>
              </a:lnSpc>
              <a:buClr>
                <a:srgbClr val="F7AB64"/>
              </a:buClr>
              <a:buFont typeface="Arial" panose="020B0604020202020204" pitchFamily="34" charset="0"/>
              <a:buChar char="•"/>
            </a:pPr>
            <a:r>
              <a:rPr lang="en-GB" dirty="0" err="1"/>
              <a:t>Gwrando</a:t>
            </a:r>
            <a:r>
              <a:rPr lang="en-GB" dirty="0"/>
              <a:t> </a:t>
            </a:r>
            <a:r>
              <a:rPr lang="en-GB" dirty="0" err="1"/>
              <a:t>ar</a:t>
            </a:r>
            <a:r>
              <a:rPr lang="en-GB" dirty="0"/>
              <a:t> </a:t>
            </a:r>
            <a:r>
              <a:rPr lang="en-GB" dirty="0" err="1"/>
              <a:t>bobl</a:t>
            </a:r>
            <a:endParaRPr lang="en-GB" dirty="0"/>
          </a:p>
          <a:p>
            <a:pPr marL="285750" indent="-285750">
              <a:lnSpc>
                <a:spcPct val="100000"/>
              </a:lnSpc>
              <a:buClr>
                <a:srgbClr val="F7AB64"/>
              </a:buClr>
              <a:buFont typeface="Arial" panose="020B0604020202020204" pitchFamily="34" charset="0"/>
              <a:buChar char="•"/>
            </a:pPr>
            <a:r>
              <a:rPr lang="en-GB" dirty="0" err="1"/>
              <a:t>Dangos</a:t>
            </a:r>
            <a:r>
              <a:rPr lang="en-GB" dirty="0"/>
              <a:t> </a:t>
            </a:r>
            <a:r>
              <a:rPr lang="en-GB" dirty="0" err="1"/>
              <a:t>iddynt</a:t>
            </a:r>
            <a:r>
              <a:rPr lang="en-GB" dirty="0"/>
              <a:t> </a:t>
            </a:r>
            <a:r>
              <a:rPr lang="en-GB" dirty="0" err="1"/>
              <a:t>eich</a:t>
            </a:r>
            <a:r>
              <a:rPr lang="en-GB" dirty="0"/>
              <a:t> bod </a:t>
            </a:r>
            <a:r>
              <a:rPr lang="en-GB" dirty="0" err="1"/>
              <a:t>yn</a:t>
            </a:r>
            <a:r>
              <a:rPr lang="en-GB" dirty="0"/>
              <a:t> </a:t>
            </a:r>
            <a:r>
              <a:rPr lang="en-GB" dirty="0" err="1"/>
              <a:t>clywed</a:t>
            </a:r>
            <a:r>
              <a:rPr lang="en-GB" dirty="0"/>
              <a:t> </a:t>
            </a:r>
            <a:r>
              <a:rPr lang="en-GB" dirty="0" err="1"/>
              <a:t>yr</a:t>
            </a:r>
            <a:r>
              <a:rPr lang="en-GB" dirty="0"/>
              <a:t> </a:t>
            </a:r>
            <a:r>
              <a:rPr lang="en-GB" dirty="0" err="1"/>
              <a:t>hyn</a:t>
            </a:r>
            <a:r>
              <a:rPr lang="en-GB" dirty="0"/>
              <a:t> </a:t>
            </a:r>
            <a:r>
              <a:rPr lang="en-GB" dirty="0" err="1"/>
              <a:t>maen</a:t>
            </a:r>
            <a:r>
              <a:rPr lang="en-GB" dirty="0"/>
              <a:t> </a:t>
            </a:r>
            <a:r>
              <a:rPr lang="en-GB" dirty="0" err="1"/>
              <a:t>nhw'n</a:t>
            </a:r>
            <a:r>
              <a:rPr lang="en-GB" dirty="0"/>
              <a:t> </a:t>
            </a:r>
            <a:r>
              <a:rPr lang="en-GB" dirty="0" err="1"/>
              <a:t>ei</a:t>
            </a:r>
            <a:r>
              <a:rPr lang="en-GB" dirty="0"/>
              <a:t> </a:t>
            </a:r>
            <a:r>
              <a:rPr lang="en-GB" dirty="0" err="1"/>
              <a:t>ddweud</a:t>
            </a:r>
            <a:endParaRPr lang="en-GB" dirty="0"/>
          </a:p>
          <a:p>
            <a:pPr marL="285750" indent="-285750">
              <a:lnSpc>
                <a:spcPct val="100000"/>
              </a:lnSpc>
              <a:buClr>
                <a:srgbClr val="F7AB64"/>
              </a:buClr>
              <a:buFont typeface="Arial" panose="020B0604020202020204" pitchFamily="34" charset="0"/>
              <a:buChar char="•"/>
            </a:pPr>
            <a:r>
              <a:rPr lang="en-GB" dirty="0" err="1"/>
              <a:t>Meddwl</a:t>
            </a:r>
            <a:r>
              <a:rPr lang="en-GB" dirty="0"/>
              <a:t> am </a:t>
            </a:r>
            <a:r>
              <a:rPr lang="en-GB" dirty="0" err="1"/>
              <a:t>yr</a:t>
            </a:r>
            <a:r>
              <a:rPr lang="en-GB" dirty="0"/>
              <a:t> </a:t>
            </a:r>
            <a:r>
              <a:rPr lang="en-GB" dirty="0" err="1"/>
              <a:t>ystyr</a:t>
            </a:r>
            <a:r>
              <a:rPr lang="en-GB" dirty="0"/>
              <a:t> y </a:t>
            </a:r>
            <a:r>
              <a:rPr lang="en-GB" dirty="0" err="1"/>
              <a:t>tu</a:t>
            </a:r>
            <a:r>
              <a:rPr lang="en-GB" dirty="0"/>
              <a:t> </a:t>
            </a:r>
            <a:r>
              <a:rPr lang="en-GB" dirty="0" err="1"/>
              <a:t>ôl</a:t>
            </a:r>
            <a:r>
              <a:rPr lang="en-GB" dirty="0"/>
              <a:t> </a:t>
            </a:r>
            <a:r>
              <a:rPr lang="en-GB" dirty="0" err="1"/>
              <a:t>i'w</a:t>
            </a:r>
            <a:r>
              <a:rPr lang="en-GB" dirty="0"/>
              <a:t> </a:t>
            </a:r>
            <a:r>
              <a:rPr lang="en-GB" dirty="0" err="1"/>
              <a:t>geiriau</a:t>
            </a:r>
            <a:endParaRPr lang="en-GB" dirty="0"/>
          </a:p>
          <a:p>
            <a:pPr marL="285750" indent="-285750">
              <a:lnSpc>
                <a:spcPct val="100000"/>
              </a:lnSpc>
              <a:buClr>
                <a:srgbClr val="F7AB64"/>
              </a:buClr>
              <a:buFont typeface="Arial" panose="020B0604020202020204" pitchFamily="34" charset="0"/>
              <a:buChar char="•"/>
            </a:pPr>
            <a:r>
              <a:rPr lang="en-GB" dirty="0" err="1"/>
              <a:t>Mynegi</a:t>
            </a:r>
            <a:r>
              <a:rPr lang="en-GB" dirty="0"/>
              <a:t> </a:t>
            </a:r>
            <a:r>
              <a:rPr lang="en-GB" dirty="0" err="1"/>
              <a:t>cynhesrwydd</a:t>
            </a:r>
            <a:endParaRPr lang="en-GB" dirty="0"/>
          </a:p>
          <a:p>
            <a:pPr marL="285750" indent="-285750">
              <a:lnSpc>
                <a:spcPct val="100000"/>
              </a:lnSpc>
              <a:buClr>
                <a:srgbClr val="F7AB64"/>
              </a:buClr>
              <a:buFont typeface="Arial" panose="020B0604020202020204" pitchFamily="34" charset="0"/>
              <a:buChar char="•"/>
            </a:pPr>
            <a:r>
              <a:rPr lang="en-GB" dirty="0" err="1"/>
              <a:t>Rhoi</a:t>
            </a:r>
            <a:r>
              <a:rPr lang="en-GB" dirty="0"/>
              <a:t> </a:t>
            </a:r>
            <a:r>
              <a:rPr lang="en-GB" dirty="0" err="1"/>
              <a:t>amser</a:t>
            </a:r>
            <a:r>
              <a:rPr lang="en-GB" dirty="0"/>
              <a:t> a </a:t>
            </a:r>
            <a:r>
              <a:rPr lang="en-GB" dirty="0" err="1"/>
              <a:t>lle</a:t>
            </a:r>
            <a:r>
              <a:rPr lang="en-GB" dirty="0"/>
              <a:t> </a:t>
            </a:r>
            <a:r>
              <a:rPr lang="en-GB" dirty="0" err="1"/>
              <a:t>i</a:t>
            </a:r>
            <a:r>
              <a:rPr lang="en-GB" dirty="0"/>
              <a:t> </a:t>
            </a:r>
            <a:r>
              <a:rPr lang="en-GB" dirty="0" err="1"/>
              <a:t>bobl</a:t>
            </a:r>
            <a:r>
              <a:rPr lang="en-GB" dirty="0"/>
              <a:t> </a:t>
            </a:r>
            <a:r>
              <a:rPr lang="en-GB" dirty="0" err="1"/>
              <a:t>archwilio</a:t>
            </a:r>
            <a:r>
              <a:rPr lang="en-GB" dirty="0"/>
              <a:t> </a:t>
            </a:r>
            <a:r>
              <a:rPr lang="en-GB" dirty="0" err="1"/>
              <a:t>eu</a:t>
            </a:r>
            <a:r>
              <a:rPr lang="en-GB" dirty="0"/>
              <a:t> </a:t>
            </a:r>
            <a:r>
              <a:rPr lang="en-GB" dirty="0" err="1"/>
              <a:t>gobeithion</a:t>
            </a:r>
            <a:r>
              <a:rPr lang="en-GB" dirty="0"/>
              <a:t>, </a:t>
            </a:r>
            <a:r>
              <a:rPr lang="en-GB" dirty="0" err="1"/>
              <a:t>eu</a:t>
            </a:r>
            <a:r>
              <a:rPr lang="en-GB" dirty="0"/>
              <a:t> </a:t>
            </a:r>
            <a:r>
              <a:rPr lang="en-GB" dirty="0" err="1"/>
              <a:t>teimladau</a:t>
            </a:r>
            <a:r>
              <a:rPr lang="en-GB" dirty="0"/>
              <a:t> </a:t>
            </a:r>
            <a:r>
              <a:rPr lang="en-GB" dirty="0" err="1"/>
              <a:t>a'u</a:t>
            </a:r>
            <a:r>
              <a:rPr lang="en-GB" dirty="0"/>
              <a:t> </a:t>
            </a:r>
            <a:r>
              <a:rPr lang="en-GB" dirty="0" err="1"/>
              <a:t>galluoedd</a:t>
            </a:r>
            <a:r>
              <a:rPr lang="en-GB" dirty="0"/>
              <a:t> </a:t>
            </a:r>
            <a:r>
              <a:rPr lang="en-GB" dirty="0" err="1"/>
              <a:t>eu</a:t>
            </a:r>
            <a:r>
              <a:rPr lang="en-GB" dirty="0"/>
              <a:t> </a:t>
            </a:r>
            <a:r>
              <a:rPr lang="en-GB" dirty="0" err="1"/>
              <a:t>hunain</a:t>
            </a:r>
            <a:endParaRPr lang="en-GB" dirty="0"/>
          </a:p>
        </p:txBody>
      </p:sp>
    </p:spTree>
    <p:extLst>
      <p:ext uri="{BB962C8B-B14F-4D97-AF65-F5344CB8AC3E}">
        <p14:creationId xmlns:p14="http://schemas.microsoft.com/office/powerpoint/2010/main" val="1921461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solidFill>
                  <a:srgbClr val="F7AB64"/>
                </a:solidFill>
              </a:rPr>
              <a:t>Dechrau</a:t>
            </a:r>
            <a:r>
              <a:rPr lang="en-GB" dirty="0">
                <a:solidFill>
                  <a:srgbClr val="F7AB64"/>
                </a:solidFill>
              </a:rPr>
              <a:t> </a:t>
            </a:r>
            <a:r>
              <a:rPr lang="en-GB" dirty="0" err="1">
                <a:solidFill>
                  <a:srgbClr val="F7AB64"/>
                </a:solidFill>
              </a:rPr>
              <a:t>sgwrs</a:t>
            </a:r>
            <a:endParaRPr lang="en-GB" dirty="0">
              <a:solidFill>
                <a:srgbClr val="F7AB64"/>
              </a:solidFill>
            </a:endParaRPr>
          </a:p>
        </p:txBody>
      </p:sp>
      <p:sp>
        <p:nvSpPr>
          <p:cNvPr id="3" name="Text Placeholder 2"/>
          <p:cNvSpPr>
            <a:spLocks noGrp="1"/>
          </p:cNvSpPr>
          <p:nvPr>
            <p:ph type="body" sz="quarter" idx="10"/>
          </p:nvPr>
        </p:nvSpPr>
        <p:spPr>
          <a:xfrm>
            <a:off x="4862513" y="365126"/>
            <a:ext cx="3924135" cy="1031284"/>
          </a:xfrm>
        </p:spPr>
        <p:txBody>
          <a:bodyPr/>
          <a:lstStyle/>
          <a:p>
            <a:pPr>
              <a:lnSpc>
                <a:spcPct val="100000"/>
              </a:lnSpc>
            </a:pPr>
            <a:r>
              <a:rPr lang="en-GB" dirty="0">
                <a:solidFill>
                  <a:srgbClr val="F7AB64"/>
                </a:solidFill>
              </a:rPr>
              <a:t>Starting a conversation</a:t>
            </a:r>
          </a:p>
        </p:txBody>
      </p:sp>
      <p:sp>
        <p:nvSpPr>
          <p:cNvPr id="4" name="Text Placeholder 3"/>
          <p:cNvSpPr>
            <a:spLocks noGrp="1"/>
          </p:cNvSpPr>
          <p:nvPr>
            <p:ph type="body" sz="quarter" idx="11"/>
          </p:nvPr>
        </p:nvSpPr>
        <p:spPr>
          <a:xfrm>
            <a:off x="4862513" y="1215990"/>
            <a:ext cx="3690937" cy="4434201"/>
          </a:xfrm>
        </p:spPr>
        <p:txBody>
          <a:bodyPr>
            <a:normAutofit/>
          </a:bodyPr>
          <a:lstStyle/>
          <a:p>
            <a:pPr marL="285750" indent="-285750">
              <a:lnSpc>
                <a:spcPct val="100000"/>
              </a:lnSpc>
              <a:buClr>
                <a:srgbClr val="F7AB64"/>
              </a:buClr>
              <a:buFont typeface="Arial" panose="020B0604020202020204" pitchFamily="34" charset="0"/>
              <a:buChar char="•"/>
            </a:pPr>
            <a:r>
              <a:rPr lang="en-GB" dirty="0"/>
              <a:t>Open questions can help to get people talking because they ask about people’s opinions and feelings</a:t>
            </a:r>
          </a:p>
          <a:p>
            <a:pPr marL="285750" indent="-285750">
              <a:lnSpc>
                <a:spcPct val="100000"/>
              </a:lnSpc>
              <a:buClr>
                <a:srgbClr val="F7AB64"/>
              </a:buClr>
              <a:buFont typeface="Arial" panose="020B0604020202020204" pitchFamily="34" charset="0"/>
              <a:buChar char="•"/>
            </a:pPr>
            <a:r>
              <a:rPr lang="en-GB" dirty="0"/>
              <a:t>Closed questions can be answered by a simple, one word answer or a short phrase</a:t>
            </a:r>
          </a:p>
          <a:p>
            <a:pPr>
              <a:lnSpc>
                <a:spcPct val="100000"/>
              </a:lnSpc>
            </a:pPr>
            <a:r>
              <a:rPr lang="en-GB" b="1" dirty="0">
                <a:latin typeface="Arial" panose="020B0604020202020204" pitchFamily="34" charset="0"/>
                <a:cs typeface="Arial" panose="020B0604020202020204" pitchFamily="34" charset="0"/>
              </a:rPr>
              <a:t>Engaging</a:t>
            </a:r>
            <a:r>
              <a:rPr lang="en-GB" dirty="0">
                <a:latin typeface="Arial" panose="020B0604020202020204" pitchFamily="34" charset="0"/>
                <a:cs typeface="Arial" panose="020B0604020202020204" pitchFamily="34" charset="0"/>
              </a:rPr>
              <a:t> question</a:t>
            </a:r>
          </a:p>
          <a:p>
            <a:pPr>
              <a:lnSpc>
                <a:spcPct val="100000"/>
              </a:lnSpc>
            </a:pPr>
            <a:r>
              <a:rPr lang="en-GB" dirty="0">
                <a:latin typeface="Arial" panose="020B0604020202020204" pitchFamily="34" charset="0"/>
                <a:cs typeface="Arial" panose="020B0604020202020204" pitchFamily="34" charset="0"/>
              </a:rPr>
              <a:t> “</a:t>
            </a:r>
            <a:r>
              <a:rPr lang="en-GB" dirty="0"/>
              <a:t>How are things with you today?”</a:t>
            </a:r>
            <a:endParaRPr lang="en-GB" dirty="0">
              <a:latin typeface="Arial" panose="020B0604020202020204" pitchFamily="34" charset="0"/>
              <a:cs typeface="Arial" panose="020B0604020202020204" pitchFamily="34" charset="0"/>
            </a:endParaRPr>
          </a:p>
          <a:p>
            <a:pPr>
              <a:lnSpc>
                <a:spcPct val="100000"/>
              </a:lnSpc>
            </a:pPr>
            <a:r>
              <a:rPr lang="en-GB" dirty="0">
                <a:latin typeface="Arial" panose="020B0604020202020204" pitchFamily="34" charset="0"/>
                <a:cs typeface="Arial" panose="020B0604020202020204" pitchFamily="34" charset="0"/>
              </a:rPr>
              <a:t>Rather than </a:t>
            </a:r>
            <a:r>
              <a:rPr lang="en-GB" b="1" dirty="0">
                <a:latin typeface="Arial" panose="020B0604020202020204" pitchFamily="34" charset="0"/>
                <a:cs typeface="Arial" panose="020B0604020202020204" pitchFamily="34" charset="0"/>
              </a:rPr>
              <a:t>leading </a:t>
            </a:r>
            <a:r>
              <a:rPr lang="en-GB" dirty="0">
                <a:latin typeface="Arial" panose="020B0604020202020204" pitchFamily="34" charset="0"/>
                <a:cs typeface="Arial" panose="020B0604020202020204" pitchFamily="34" charset="0"/>
              </a:rPr>
              <a:t>them</a:t>
            </a:r>
          </a:p>
          <a:p>
            <a:pPr>
              <a:lnSpc>
                <a:spcPct val="100000"/>
              </a:lnSpc>
            </a:pPr>
            <a:r>
              <a:rPr lang="en-GB" dirty="0">
                <a:latin typeface="Arial" panose="020B0604020202020204" pitchFamily="34" charset="0"/>
                <a:cs typeface="Arial" panose="020B0604020202020204" pitchFamily="34" charset="0"/>
              </a:rPr>
              <a:t>“What’s the </a:t>
            </a:r>
            <a:r>
              <a:rPr lang="en-GB" b="1" i="1" dirty="0">
                <a:latin typeface="Arial" panose="020B0604020202020204" pitchFamily="34" charset="0"/>
                <a:cs typeface="Arial" panose="020B0604020202020204" pitchFamily="34" charset="0"/>
              </a:rPr>
              <a:t>problem</a:t>
            </a:r>
            <a:r>
              <a:rPr lang="en-GB" dirty="0">
                <a:latin typeface="Arial" panose="020B0604020202020204" pitchFamily="34" charset="0"/>
                <a:cs typeface="Arial" panose="020B0604020202020204" pitchFamily="34" charset="0"/>
              </a:rPr>
              <a:t> and how can </a:t>
            </a:r>
            <a:r>
              <a:rPr lang="en-GB" b="1" i="1" dirty="0">
                <a:latin typeface="Arial" panose="020B0604020202020204" pitchFamily="34" charset="0"/>
                <a:cs typeface="Arial" panose="020B0604020202020204" pitchFamily="34" charset="0"/>
              </a:rPr>
              <a:t>I help</a:t>
            </a:r>
            <a:r>
              <a:rPr lang="en-GB" dirty="0">
                <a:latin typeface="Arial" panose="020B0604020202020204" pitchFamily="34" charset="0"/>
                <a:cs typeface="Arial" panose="020B0604020202020204" pitchFamily="34" charset="0"/>
              </a:rPr>
              <a:t>?”</a:t>
            </a:r>
          </a:p>
          <a:p>
            <a:pPr marL="285750" indent="-285750">
              <a:lnSpc>
                <a:spcPct val="100000"/>
              </a:lnSpc>
              <a:buClr>
                <a:srgbClr val="F7AB64"/>
              </a:buClr>
              <a:buFont typeface="Arial" panose="020B0604020202020204" pitchFamily="34" charset="0"/>
              <a:buChar char="•"/>
            </a:pPr>
            <a:endParaRPr lang="en-GB" dirty="0">
              <a:solidFill>
                <a:schemeClr val="tx1"/>
              </a:solidFill>
            </a:endParaRPr>
          </a:p>
        </p:txBody>
      </p:sp>
      <p:sp>
        <p:nvSpPr>
          <p:cNvPr id="5" name="Text Placeholder 4"/>
          <p:cNvSpPr>
            <a:spLocks noGrp="1"/>
          </p:cNvSpPr>
          <p:nvPr>
            <p:ph type="body" sz="quarter" idx="12"/>
          </p:nvPr>
        </p:nvSpPr>
        <p:spPr>
          <a:xfrm>
            <a:off x="628317" y="1196714"/>
            <a:ext cx="3681413" cy="4737453"/>
          </a:xfrm>
        </p:spPr>
        <p:txBody>
          <a:bodyPr>
            <a:normAutofit fontScale="92500"/>
          </a:bodyPr>
          <a:lstStyle/>
          <a:p>
            <a:pPr marL="285750" indent="-285750">
              <a:lnSpc>
                <a:spcPct val="100000"/>
              </a:lnSpc>
              <a:buClr>
                <a:srgbClr val="F7AB64"/>
              </a:buClr>
              <a:buFont typeface="Arial" panose="020B0604020202020204" pitchFamily="34" charset="0"/>
              <a:buChar char="•"/>
            </a:pPr>
            <a:r>
              <a:rPr lang="en-GB" dirty="0"/>
              <a:t>Gall </a:t>
            </a:r>
            <a:r>
              <a:rPr lang="en-GB" dirty="0" err="1"/>
              <a:t>cwestiynau</a:t>
            </a:r>
            <a:r>
              <a:rPr lang="en-GB" dirty="0"/>
              <a:t> </a:t>
            </a:r>
            <a:r>
              <a:rPr lang="en-GB" dirty="0" err="1"/>
              <a:t>agored</a:t>
            </a:r>
            <a:r>
              <a:rPr lang="en-GB" dirty="0"/>
              <a:t> </a:t>
            </a:r>
            <a:r>
              <a:rPr lang="en-GB" dirty="0" err="1"/>
              <a:t>helpu</a:t>
            </a:r>
            <a:r>
              <a:rPr lang="en-GB" dirty="0"/>
              <a:t> </a:t>
            </a:r>
            <a:r>
              <a:rPr lang="en-GB" dirty="0" err="1"/>
              <a:t>pobl</a:t>
            </a:r>
            <a:r>
              <a:rPr lang="en-GB" dirty="0"/>
              <a:t> </a:t>
            </a:r>
            <a:r>
              <a:rPr lang="en-GB" dirty="0" err="1"/>
              <a:t>i</a:t>
            </a:r>
            <a:r>
              <a:rPr lang="en-GB" dirty="0"/>
              <a:t> </a:t>
            </a:r>
            <a:r>
              <a:rPr lang="en-GB" dirty="0" err="1"/>
              <a:t>siarad</a:t>
            </a:r>
            <a:r>
              <a:rPr lang="en-GB" dirty="0"/>
              <a:t> am </a:t>
            </a:r>
            <a:r>
              <a:rPr lang="en-GB" dirty="0" err="1"/>
              <a:t>eu</a:t>
            </a:r>
            <a:r>
              <a:rPr lang="en-GB" dirty="0"/>
              <a:t> bod </a:t>
            </a:r>
            <a:r>
              <a:rPr lang="en-GB" dirty="0" err="1"/>
              <a:t>yn</a:t>
            </a:r>
            <a:r>
              <a:rPr lang="en-GB" dirty="0"/>
              <a:t> </a:t>
            </a:r>
            <a:r>
              <a:rPr lang="en-GB" dirty="0" err="1"/>
              <a:t>gofyn</a:t>
            </a:r>
            <a:r>
              <a:rPr lang="en-GB" dirty="0"/>
              <a:t> am </a:t>
            </a:r>
            <a:r>
              <a:rPr lang="en-GB" dirty="0" err="1"/>
              <a:t>farn</a:t>
            </a:r>
            <a:r>
              <a:rPr lang="en-GB" dirty="0"/>
              <a:t> a </a:t>
            </a:r>
            <a:r>
              <a:rPr lang="en-GB" dirty="0" err="1"/>
              <a:t>theimladau</a:t>
            </a:r>
            <a:r>
              <a:rPr lang="en-GB" dirty="0"/>
              <a:t> </a:t>
            </a:r>
            <a:r>
              <a:rPr lang="en-GB" dirty="0" err="1"/>
              <a:t>pobl</a:t>
            </a:r>
            <a:endParaRPr lang="en-GB" dirty="0"/>
          </a:p>
          <a:p>
            <a:pPr marL="285750" indent="-285750">
              <a:lnSpc>
                <a:spcPct val="100000"/>
              </a:lnSpc>
              <a:buClr>
                <a:srgbClr val="F7AB64"/>
              </a:buClr>
              <a:buFont typeface="Arial" panose="020B0604020202020204" pitchFamily="34" charset="0"/>
              <a:buChar char="•"/>
            </a:pPr>
            <a:r>
              <a:rPr lang="en-GB" dirty="0" err="1"/>
              <a:t>Gellir</a:t>
            </a:r>
            <a:r>
              <a:rPr lang="en-GB" dirty="0"/>
              <a:t> </a:t>
            </a:r>
            <a:r>
              <a:rPr lang="en-GB" dirty="0" err="1"/>
              <a:t>ateb</a:t>
            </a:r>
            <a:r>
              <a:rPr lang="en-GB" dirty="0"/>
              <a:t> </a:t>
            </a:r>
            <a:r>
              <a:rPr lang="en-GB" dirty="0" err="1"/>
              <a:t>cwestiynau</a:t>
            </a:r>
            <a:r>
              <a:rPr lang="en-GB" dirty="0"/>
              <a:t> </a:t>
            </a:r>
            <a:r>
              <a:rPr lang="en-GB" dirty="0" err="1"/>
              <a:t>caeedig</a:t>
            </a:r>
            <a:r>
              <a:rPr lang="en-GB" dirty="0"/>
              <a:t> </a:t>
            </a:r>
            <a:r>
              <a:rPr lang="en-GB" dirty="0" err="1"/>
              <a:t>trwy</a:t>
            </a:r>
            <a:r>
              <a:rPr lang="en-GB" dirty="0"/>
              <a:t> </a:t>
            </a:r>
            <a:r>
              <a:rPr lang="en-GB" dirty="0" err="1"/>
              <a:t>ateb</a:t>
            </a:r>
            <a:r>
              <a:rPr lang="en-GB" dirty="0"/>
              <a:t> </a:t>
            </a:r>
            <a:r>
              <a:rPr lang="en-GB" dirty="0" err="1"/>
              <a:t>syml</a:t>
            </a:r>
            <a:r>
              <a:rPr lang="en-GB" dirty="0"/>
              <a:t>, un </a:t>
            </a:r>
            <a:r>
              <a:rPr lang="en-GB" dirty="0" err="1"/>
              <a:t>gair</a:t>
            </a:r>
            <a:r>
              <a:rPr lang="en-GB" dirty="0"/>
              <a:t> neu </a:t>
            </a:r>
            <a:r>
              <a:rPr lang="en-GB" dirty="0" err="1"/>
              <a:t>ymadrodd</a:t>
            </a:r>
            <a:r>
              <a:rPr lang="en-GB" dirty="0"/>
              <a:t> </a:t>
            </a:r>
            <a:r>
              <a:rPr lang="en-GB" dirty="0" err="1"/>
              <a:t>byr</a:t>
            </a:r>
            <a:endParaRPr lang="en-GB" dirty="0"/>
          </a:p>
          <a:p>
            <a:pPr marL="285750" indent="-285750">
              <a:lnSpc>
                <a:spcPct val="100000"/>
              </a:lnSpc>
              <a:buClr>
                <a:srgbClr val="F7AB64"/>
              </a:buClr>
              <a:buFont typeface="Arial" panose="020B0604020202020204" pitchFamily="34" charset="0"/>
              <a:buChar char="•"/>
            </a:pPr>
            <a:r>
              <a:rPr lang="en-GB" dirty="0" err="1"/>
              <a:t>Allwch</a:t>
            </a:r>
            <a:r>
              <a:rPr lang="en-GB" dirty="0"/>
              <a:t> chi </a:t>
            </a:r>
            <a:r>
              <a:rPr lang="en-GB" dirty="0" err="1"/>
              <a:t>feddwl</a:t>
            </a:r>
            <a:r>
              <a:rPr lang="en-GB" dirty="0"/>
              <a:t> am rai </a:t>
            </a:r>
            <a:r>
              <a:rPr lang="en-GB" dirty="0" err="1"/>
              <a:t>enghreifftiau</a:t>
            </a:r>
            <a:r>
              <a:rPr lang="en-GB" dirty="0"/>
              <a:t> o </a:t>
            </a:r>
            <a:r>
              <a:rPr lang="en-GB" dirty="0" err="1"/>
              <a:t>gwestiynau</a:t>
            </a:r>
            <a:r>
              <a:rPr lang="en-GB" dirty="0"/>
              <a:t> </a:t>
            </a:r>
            <a:r>
              <a:rPr lang="en-GB" dirty="0" err="1"/>
              <a:t>agored</a:t>
            </a:r>
            <a:r>
              <a:rPr lang="en-GB" dirty="0"/>
              <a:t>, </a:t>
            </a:r>
            <a:r>
              <a:rPr lang="en-GB" dirty="0" err="1"/>
              <a:t>diddorol</a:t>
            </a:r>
            <a:r>
              <a:rPr lang="en-GB" dirty="0"/>
              <a:t>?</a:t>
            </a:r>
          </a:p>
          <a:p>
            <a:pPr>
              <a:lnSpc>
                <a:spcPct val="100000"/>
              </a:lnSpc>
            </a:pPr>
            <a:r>
              <a:rPr lang="en-GB" dirty="0">
                <a:latin typeface="Arial" panose="020B0604020202020204" pitchFamily="34" charset="0"/>
                <a:cs typeface="Arial" panose="020B0604020202020204" pitchFamily="34" charset="0"/>
              </a:rPr>
              <a:t>Cwestiwn </a:t>
            </a:r>
            <a:r>
              <a:rPr lang="en-GB" b="1" dirty="0" err="1">
                <a:latin typeface="Arial" panose="020B0604020202020204" pitchFamily="34" charset="0"/>
                <a:cs typeface="Arial" panose="020B0604020202020204" pitchFamily="34" charset="0"/>
              </a:rPr>
              <a:t>deniadol</a:t>
            </a:r>
            <a:endParaRPr lang="en-GB" b="1" dirty="0">
              <a:latin typeface="Arial" panose="020B0604020202020204" pitchFamily="34" charset="0"/>
              <a:cs typeface="Arial" panose="020B0604020202020204" pitchFamily="34" charset="0"/>
            </a:endParaRPr>
          </a:p>
          <a:p>
            <a:pPr>
              <a:lnSpc>
                <a:spcPct val="100000"/>
              </a:lnSpc>
            </a:pPr>
            <a:r>
              <a:rPr lang="en-GB" dirty="0">
                <a:latin typeface="Arial" panose="020B0604020202020204" pitchFamily="34" charset="0"/>
                <a:cs typeface="Arial" panose="020B0604020202020204" pitchFamily="34" charset="0"/>
              </a:rPr>
              <a:t>“Sut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pethau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gyda</a:t>
            </a:r>
            <a:r>
              <a:rPr lang="en-GB" dirty="0">
                <a:latin typeface="Arial" panose="020B0604020202020204" pitchFamily="34" charset="0"/>
                <a:cs typeface="Arial" panose="020B0604020202020204" pitchFamily="34" charset="0"/>
              </a:rPr>
              <a:t> chi </a:t>
            </a:r>
            <a:r>
              <a:rPr lang="en-GB" dirty="0" err="1">
                <a:latin typeface="Arial" panose="020B0604020202020204" pitchFamily="34" charset="0"/>
                <a:cs typeface="Arial" panose="020B0604020202020204" pitchFamily="34" charset="0"/>
              </a:rPr>
              <a:t>heddiw</a:t>
            </a:r>
            <a:r>
              <a:rPr lang="en-GB" dirty="0">
                <a:latin typeface="Arial" panose="020B0604020202020204" pitchFamily="34" charset="0"/>
                <a:cs typeface="Arial" panose="020B0604020202020204" pitchFamily="34" charset="0"/>
              </a:rPr>
              <a:t>?”</a:t>
            </a:r>
          </a:p>
          <a:p>
            <a:pPr>
              <a:lnSpc>
                <a:spcPct val="100000"/>
              </a:lnSpc>
            </a:pP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hytrach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na’u</a:t>
            </a:r>
            <a:r>
              <a:rPr lang="en-GB" dirty="0">
                <a:latin typeface="Arial" panose="020B0604020202020204" pitchFamily="34" charset="0"/>
                <a:cs typeface="Arial" panose="020B0604020202020204" pitchFamily="34" charset="0"/>
              </a:rPr>
              <a:t> </a:t>
            </a:r>
            <a:r>
              <a:rPr lang="en-GB" b="1" dirty="0" err="1">
                <a:latin typeface="Arial" panose="020B0604020202020204" pitchFamily="34" charset="0"/>
                <a:cs typeface="Arial" panose="020B0604020202020204" pitchFamily="34" charset="0"/>
              </a:rPr>
              <a:t>harwain</a:t>
            </a:r>
            <a:endParaRPr lang="en-GB" b="1" dirty="0">
              <a:latin typeface="Arial" panose="020B0604020202020204" pitchFamily="34" charset="0"/>
              <a:cs typeface="Arial" panose="020B0604020202020204" pitchFamily="34" charset="0"/>
            </a:endParaRPr>
          </a:p>
          <a:p>
            <a:pPr>
              <a:lnSpc>
                <a:spcPct val="100000"/>
              </a:lnSpc>
            </a:pPr>
            <a:r>
              <a:rPr lang="en-GB" dirty="0">
                <a:latin typeface="Arial" panose="020B0604020202020204" pitchFamily="34" charset="0"/>
                <a:cs typeface="Arial" panose="020B0604020202020204" pitchFamily="34" charset="0"/>
              </a:rPr>
              <a:t>“Beth </a:t>
            </a:r>
            <a:r>
              <a:rPr lang="en-GB" dirty="0" err="1">
                <a:latin typeface="Arial" panose="020B0604020202020204" pitchFamily="34" charset="0"/>
                <a:cs typeface="Arial" panose="020B0604020202020204" pitchFamily="34" charset="0"/>
              </a:rPr>
              <a:t>yw’r</a:t>
            </a:r>
            <a:r>
              <a:rPr lang="en-GB" dirty="0">
                <a:latin typeface="Arial" panose="020B0604020202020204" pitchFamily="34" charset="0"/>
                <a:cs typeface="Arial" panose="020B0604020202020204" pitchFamily="34" charset="0"/>
              </a:rPr>
              <a:t> </a:t>
            </a:r>
            <a:r>
              <a:rPr lang="en-GB" b="1" i="1" dirty="0" err="1">
                <a:latin typeface="Arial" panose="020B0604020202020204" pitchFamily="34" charset="0"/>
                <a:cs typeface="Arial" panose="020B0604020202020204" pitchFamily="34" charset="0"/>
              </a:rPr>
              <a:t>broblem</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sut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galla’i</a:t>
            </a:r>
            <a:r>
              <a:rPr lang="en-GB" dirty="0">
                <a:latin typeface="Arial" panose="020B0604020202020204" pitchFamily="34" charset="0"/>
                <a:cs typeface="Arial" panose="020B0604020202020204" pitchFamily="34" charset="0"/>
              </a:rPr>
              <a:t> </a:t>
            </a:r>
            <a:r>
              <a:rPr lang="en-GB" b="1" i="1" dirty="0" err="1">
                <a:latin typeface="Arial" panose="020B0604020202020204" pitchFamily="34" charset="0"/>
                <a:cs typeface="Arial" panose="020B0604020202020204" pitchFamily="34" charset="0"/>
              </a:rPr>
              <a:t>helpu</a:t>
            </a:r>
            <a:r>
              <a:rPr lang="en-GB" dirty="0">
                <a:latin typeface="Arial" panose="020B0604020202020204" pitchFamily="34" charset="0"/>
                <a:cs typeface="Arial" panose="020B0604020202020204" pitchFamily="34" charset="0"/>
              </a:rPr>
              <a:t>?”</a:t>
            </a:r>
          </a:p>
          <a:p>
            <a:pPr marL="285750" indent="-285750">
              <a:lnSpc>
                <a:spcPct val="100000"/>
              </a:lnSpc>
              <a:buClr>
                <a:srgbClr val="F7AB64"/>
              </a:buClr>
              <a:buFont typeface="Arial" panose="020B0604020202020204" pitchFamily="34" charset="0"/>
              <a:buChar char="•"/>
            </a:pPr>
            <a:endParaRPr lang="en-GB" dirty="0">
              <a:solidFill>
                <a:schemeClr val="tx1"/>
              </a:solidFill>
            </a:endParaRPr>
          </a:p>
        </p:txBody>
      </p:sp>
    </p:spTree>
    <p:extLst>
      <p:ext uri="{BB962C8B-B14F-4D97-AF65-F5344CB8AC3E}">
        <p14:creationId xmlns:p14="http://schemas.microsoft.com/office/powerpoint/2010/main" val="1820187083"/>
      </p:ext>
    </p:extLst>
  </p:cSld>
  <p:clrMapOvr>
    <a:masterClrMapping/>
  </p:clrMapOvr>
</p:sld>
</file>

<file path=ppt/theme/theme1.xml><?xml version="1.0" encoding="utf-8"?>
<a:theme xmlns:a="http://schemas.openxmlformats.org/drawingml/2006/main" name="SCW Slide Templates Bilingual0417 (2)">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ormAutofit/>
      </a:bodyPr>
      <a:lstStyle>
        <a:defPPr>
          <a:defRPr smtClean="0"/>
        </a:defPPr>
      </a:lstStyle>
    </a:txDef>
  </a:objectDefaults>
  <a:extraClrSchemeLst/>
  <a:extLst>
    <a:ext uri="{05A4C25C-085E-4340-85A3-A5531E510DB2}">
      <thm15:themeFamily xmlns:thm15="http://schemas.microsoft.com/office/thememl/2012/main" name="Presentation2" id="{48AD4A84-E46B-D140-85C2-C69757BA3CFB}" vid="{4E96788A-FCA7-0647-8A1E-36C6E85E5A6C}"/>
    </a:ext>
  </a:extLst>
</a:theme>
</file>

<file path=ppt/theme/theme2.xml><?xml version="1.0" encoding="utf-8"?>
<a:theme xmlns:a="http://schemas.openxmlformats.org/drawingml/2006/main" name="1_SCW Slide Templates Bilingual0417 (2)">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ormAutofit/>
      </a:bodyPr>
      <a:lstStyle>
        <a:defPPr>
          <a:defRPr smtClean="0"/>
        </a:defPPr>
      </a:lstStyle>
    </a:txDef>
  </a:objectDefaults>
  <a:extraClrSchemeLst/>
  <a:extLst>
    <a:ext uri="{05A4C25C-085E-4340-85A3-A5531E510DB2}">
      <thm15:themeFamily xmlns:thm15="http://schemas.microsoft.com/office/thememl/2012/main" name="Presentation2" id="{48AD4A84-E46B-D140-85C2-C69757BA3CFB}" vid="{4E96788A-FCA7-0647-8A1E-36C6E85E5A6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912E07D2AF4248B7C39548CFE1E9CC" ma:contentTypeVersion="11" ma:contentTypeDescription="Create a new document." ma:contentTypeScope="" ma:versionID="391a695bce5cfc1e487f58fbf2c1945b">
  <xsd:schema xmlns:xsd="http://www.w3.org/2001/XMLSchema" xmlns:xs="http://www.w3.org/2001/XMLSchema" xmlns:p="http://schemas.microsoft.com/office/2006/metadata/properties" xmlns:ns2="6573c7cb-c389-4e3e-ad3a-d71029d3e8b6" targetNamespace="http://schemas.microsoft.com/office/2006/metadata/properties" ma:root="true" ma:fieldsID="901bc13e84804826da01c73accd84ac3" ns2:_="">
    <xsd:import namespace="6573c7cb-c389-4e3e-ad3a-d71029d3e8b6"/>
    <xsd:element name="properties">
      <xsd:complexType>
        <xsd:sequence>
          <xsd:element name="documentManagement">
            <xsd:complexType>
              <xsd:all>
                <xsd:element ref="ns2:Date1" minOccurs="0"/>
                <xsd:element ref="ns2:RKYVDocumentType"/>
                <xsd:element ref="ns2:RKYVDoc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73c7cb-c389-4e3e-ad3a-d71029d3e8b6" elementFormDefault="qualified">
    <xsd:import namespace="http://schemas.microsoft.com/office/2006/documentManagement/types"/>
    <xsd:import namespace="http://schemas.microsoft.com/office/infopath/2007/PartnerControls"/>
    <xsd:element name="Date1" ma:index="8" nillable="true" ma:displayName="Date" ma:format="DateOnly" ma:internalName="Date1">
      <xsd:simpleType>
        <xsd:restriction base="dms:DateTime"/>
      </xsd:simpleType>
    </xsd:element>
    <xsd:element name="RKYVDocumentType" ma:index="9" ma:displayName="RKYVDocumentType" ma:format="Dropdown" ma:internalName="RKYVDocumentType">
      <xsd:simpleType>
        <xsd:restriction base="dms:Choice">
          <xsd:enumeration value="ADVERT"/>
          <xsd:enumeration value="AGENDA"/>
          <xsd:enumeration value="APPENDIX"/>
          <xsd:enumeration value="ARTICLE"/>
          <xsd:enumeration value="BRIEFING"/>
          <xsd:enumeration value="CONSULTATIONS"/>
          <xsd:enumeration value="CONTRACT"/>
          <xsd:enumeration value="COVER PAGE"/>
          <xsd:enumeration value="DATA"/>
          <xsd:enumeration value="EVALUATION"/>
          <xsd:enumeration value="FORM"/>
          <xsd:enumeration value="IMAGE"/>
          <xsd:enumeration value="INVOICE"/>
          <xsd:enumeration value="JOB DESCRIPTION"/>
          <xsd:enumeration value="LEGAL"/>
          <xsd:enumeration value="LETTER"/>
          <xsd:enumeration value="LIST"/>
          <xsd:enumeration value="MAP"/>
          <xsd:enumeration value="MINUTES"/>
          <xsd:enumeration value="NOTES"/>
          <xsd:enumeration value="PAPER"/>
          <xsd:enumeration value="PLAN"/>
          <xsd:enumeration value="POLICY"/>
          <xsd:enumeration value="PRESENTATION"/>
          <xsd:enumeration value="PRESS RELEASE"/>
          <xsd:enumeration value="PROCEDURES"/>
          <xsd:enumeration value="PROPSAL"/>
          <xsd:enumeration value="PUBLICATION"/>
          <xsd:enumeration value="QUESTIONNAIRE"/>
          <xsd:enumeration value="REGISTER"/>
          <xsd:enumeration value="REPORT"/>
          <xsd:enumeration value="SPECIFICATIONS"/>
          <xsd:enumeration value="TABLE"/>
          <xsd:enumeration value="TIMESHEETS"/>
          <xsd:enumeration value="UNIT"/>
          <xsd:enumeration value="WEB CONTENT"/>
        </xsd:restriction>
      </xsd:simpleType>
    </xsd:element>
    <xsd:element name="RKYVDocId" ma:index="10" nillable="true" ma:displayName="RKYVDocId" ma:decimals="0" ma:internalName="RKYVDocId" ma:percentage="FALSE">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ate1 xmlns="6573c7cb-c389-4e3e-ad3a-d71029d3e8b6" xsi:nil="true"/>
    <RKYVDocId xmlns="6573c7cb-c389-4e3e-ad3a-d71029d3e8b6" xsi:nil="true"/>
    <RKYVDocumentType xmlns="6573c7cb-c389-4e3e-ad3a-d71029d3e8b6">PRESENTATION</RKYVDocumentTyp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CCAE641-0B65-48C6-B7AF-24761EA10F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73c7cb-c389-4e3e-ad3a-d71029d3e8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C51A06D-A22A-4637-81A7-88AD8690C7AB}">
  <ds:schemaRefs>
    <ds:schemaRef ds:uri="http://schemas.microsoft.com/office/2006/documentManagement/types"/>
    <ds:schemaRef ds:uri="http://schemas.microsoft.com/office/2006/metadata/properties"/>
    <ds:schemaRef ds:uri="http://purl.org/dc/terms/"/>
    <ds:schemaRef ds:uri="http://schemas.openxmlformats.org/package/2006/metadata/core-properties"/>
    <ds:schemaRef ds:uri="http://www.w3.org/XML/1998/namespace"/>
    <ds:schemaRef ds:uri="http://purl.org/dc/elements/1.1/"/>
    <ds:schemaRef ds:uri="http://schemas.microsoft.com/office/infopath/2007/PartnerControls"/>
    <ds:schemaRef ds:uri="6573c7cb-c389-4e3e-ad3a-d71029d3e8b6"/>
    <ds:schemaRef ds:uri="http://purl.org/dc/dcmitype/"/>
  </ds:schemaRefs>
</ds:datastoreItem>
</file>

<file path=customXml/itemProps3.xml><?xml version="1.0" encoding="utf-8"?>
<ds:datastoreItem xmlns:ds="http://schemas.openxmlformats.org/officeDocument/2006/customXml" ds:itemID="{0F677741-1BF1-4CBA-8835-7D413877AE4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SCW Slide Templates Bilingual0417 (2)</Template>
  <TotalTime>3020</TotalTime>
  <Words>3241</Words>
  <Application>Microsoft Office PowerPoint</Application>
  <PresentationFormat>On-screen Show (4:3)</PresentationFormat>
  <Paragraphs>357</Paragraphs>
  <Slides>17</Slides>
  <Notes>12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17</vt:i4>
      </vt:variant>
    </vt:vector>
  </HeadingPairs>
  <TitlesOfParts>
    <vt:vector size="22" baseType="lpstr">
      <vt:lpstr>Arial</vt:lpstr>
      <vt:lpstr>Calibri</vt:lpstr>
      <vt:lpstr>Cambria</vt:lpstr>
      <vt:lpstr>SCW Slide Templates Bilingual0417 (2)</vt:lpstr>
      <vt:lpstr>1_SCW Slide Templates Bilingual0417 (2)</vt:lpstr>
      <vt:lpstr>Hyfforddiant Canlyniadau Personol i Ddarparwyr Gofal yn y Cartref</vt:lpstr>
      <vt:lpstr>PowerPoint Presentation</vt:lpstr>
      <vt:lpstr>Beth yw ystyr sgwrs “beth sy'n bwysig”?</vt:lpstr>
      <vt:lpstr>O ble mae ymdeimlad o lesiant yn dod?</vt:lpstr>
      <vt:lpstr>O ble mae ymdeimlad o lesiant yn dod?</vt:lpstr>
      <vt:lpstr>Gwrando ar yr hyn sy'n bwysig i bobl </vt:lpstr>
      <vt:lpstr>Gwrando ar yr hyn sy'n bwysig i bobl </vt:lpstr>
      <vt:lpstr>Beth yw cyfathrebu effeithiol?</vt:lpstr>
      <vt:lpstr>Dechrau sgwrs</vt:lpstr>
      <vt:lpstr>Sut i ddangos eich bod chi wir yn gwrando</vt:lpstr>
      <vt:lpstr>Sut i ddangos eich bod chi wir yn gwrando, parhad…</vt:lpstr>
      <vt:lpstr>PowerPoint Presentation</vt:lpstr>
      <vt:lpstr>PowerPoint Presentation</vt:lpstr>
      <vt:lpstr>PowerPoint Presentation</vt:lpstr>
      <vt:lpstr>Awgrymiadau ar gyfer sgyrsiau da</vt:lpstr>
      <vt:lpstr>Cwestiynau i chi feddwl am</vt:lpstr>
      <vt:lpstr>PowerPoint Presentation</vt:lpstr>
    </vt:vector>
  </TitlesOfParts>
  <Company>Care Council for Wales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Elin Lenny</dc:creator>
  <cp:lastModifiedBy>Gethin Roberts</cp:lastModifiedBy>
  <cp:revision>163</cp:revision>
  <dcterms:created xsi:type="dcterms:W3CDTF">2017-04-11T14:08:19Z</dcterms:created>
  <dcterms:modified xsi:type="dcterms:W3CDTF">2019-05-07T12:17:55Z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0x0101006D912E07D2AF4248B7C39548CFE1E9CC</vt:lpwstr>
  </property>
</Properties>
</file>