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3"/>
  </p:notesMasterIdLst>
  <p:handoutMasterIdLst>
    <p:handoutMasterId r:id="rId64"/>
  </p:handoutMasterIdLst>
  <p:sldIdLst>
    <p:sldId id="258" r:id="rId5"/>
    <p:sldId id="265" r:id="rId6"/>
    <p:sldId id="328" r:id="rId7"/>
    <p:sldId id="338" r:id="rId8"/>
    <p:sldId id="330" r:id="rId9"/>
    <p:sldId id="339" r:id="rId10"/>
    <p:sldId id="340" r:id="rId11"/>
    <p:sldId id="341" r:id="rId12"/>
    <p:sldId id="392" r:id="rId13"/>
    <p:sldId id="343" r:id="rId14"/>
    <p:sldId id="395"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94"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6" r:id="rId62"/>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AA Presentation Cymraeg" id="{742F5426-9990-403D-9DAD-E31386AEEFDF}">
          <p14:sldIdLst>
            <p14:sldId id="258"/>
            <p14:sldId id="265"/>
            <p14:sldId id="328"/>
            <p14:sldId id="338"/>
            <p14:sldId id="330"/>
            <p14:sldId id="339"/>
            <p14:sldId id="340"/>
            <p14:sldId id="341"/>
            <p14:sldId id="392"/>
            <p14:sldId id="343"/>
            <p14:sldId id="395"/>
            <p14:sldId id="345"/>
            <p14:sldId id="346"/>
            <p14:sldId id="347"/>
            <p14:sldId id="348"/>
            <p14:sldId id="349"/>
            <p14:sldId id="350"/>
            <p14:sldId id="351"/>
            <p14:sldId id="352"/>
            <p14:sldId id="353"/>
            <p14:sldId id="354"/>
            <p14:sldId id="355"/>
            <p14:sldId id="356"/>
            <p14:sldId id="357"/>
            <p14:sldId id="358"/>
            <p14:sldId id="359"/>
            <p14:sldId id="360"/>
            <p14:sldId id="394"/>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863E"/>
    <a:srgbClr val="CC4B44"/>
    <a:srgbClr val="0A846B"/>
    <a:srgbClr val="37394C"/>
    <a:srgbClr val="0AA47E"/>
    <a:srgbClr val="16AD85"/>
    <a:srgbClr val="F7AB64"/>
    <a:srgbClr val="EB5E57"/>
    <a:srgbClr val="004B00"/>
    <a:srgbClr val="257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92" autoAdjust="0"/>
    <p:restoredTop sz="29752" autoAdjust="0"/>
  </p:normalViewPr>
  <p:slideViewPr>
    <p:cSldViewPr snapToGrid="0" snapToObjects="1">
      <p:cViewPr varScale="1">
        <p:scale>
          <a:sx n="28" d="100"/>
          <a:sy n="28" d="100"/>
        </p:scale>
        <p:origin x="2156" y="12"/>
      </p:cViewPr>
      <p:guideLst>
        <p:guide orient="horz" pos="2160"/>
        <p:guide pos="2880"/>
      </p:guideLst>
    </p:cSldViewPr>
  </p:slideViewPr>
  <p:outlineViewPr>
    <p:cViewPr>
      <p:scale>
        <a:sx n="33" d="100"/>
        <a:sy n="33" d="100"/>
      </p:scale>
      <p:origin x="0" y="-55600"/>
    </p:cViewPr>
  </p:outlineViewPr>
  <p:notesTextViewPr>
    <p:cViewPr>
      <p:scale>
        <a:sx n="1" d="1"/>
        <a:sy n="1" d="1"/>
      </p:scale>
      <p:origin x="0" y="0"/>
    </p:cViewPr>
  </p:notesTextViewPr>
  <p:notesViewPr>
    <p:cSldViewPr snapToGrid="0" snapToObjects="1">
      <p:cViewPr varScale="1">
        <p:scale>
          <a:sx n="90" d="100"/>
          <a:sy n="90" d="100"/>
        </p:scale>
        <p:origin x="-3744"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5/6/2021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dirty="0"/>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5/6/2021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dirty="0"/>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skillsyouneed.com/ps/managing-emotions.htm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228718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Nodiadau’r hwylusydd</a:t>
            </a:r>
          </a:p>
          <a:p>
            <a:endParaRPr lang="en-GB" sz="1200" b="1" i="0" u="sng" strike="noStrike" kern="1200" baseline="0" dirty="0">
              <a:solidFill>
                <a:schemeClr val="tx1"/>
              </a:solidFill>
              <a:latin typeface="+mn-lt"/>
              <a:ea typeface="+mn-ea"/>
              <a:cs typeface="+mn-cs"/>
            </a:endParaRPr>
          </a:p>
          <a:p>
            <a:r>
              <a:rPr lang="en-GB" dirty="0"/>
              <a:t>Mae staff ym maes IAA yn ymateb i amrywiaeth eang o geisiadau gan y cyhoedd. Maen nhw’n ymateb i bobl sydd mewn cyfnod o straen a her yn aml iawn. Mae ganddyn nhw rôl hanfodol yn y gwaith o gyflawni Rhan 2 Deddf Gwasanaethau Cymdeithasol a Llesiant (Cymru). </a:t>
            </a:r>
          </a:p>
          <a:p>
            <a:endParaRPr lang="en-GB" dirty="0"/>
          </a:p>
          <a:p>
            <a:r>
              <a:rPr lang="en-GB" dirty="0"/>
              <a:t>Mae staff yn ymateb i amrywiaeth eang o geisiadau, mae’r galw’n cynyddu ac amser yn brin. Sut ydyn ni’n helpu staff i fanteisio i’r eithaf ar bosibiliadau pob sgwrs sy’n arwain at fwy o eglurder i’r aelod o’r cyhoedd neu’r gweithiwr proffesiynol sy’n ymholi, ynghylch y mater sydd bwysicaf iddo ac yn gliriach ynghylch eu camau gweithredu.         </a:t>
            </a:r>
          </a:p>
          <a:p>
            <a:endParaRPr lang="en-GB" dirty="0"/>
          </a:p>
          <a:p>
            <a:r>
              <a:rPr lang="en-GB" dirty="0"/>
              <a:t>P’un a oes gennym pum munud neu pum awr, mae gwrando medrus yn hanfodol, mae staff medrus yn galluogi pobl i egluro eu ffordd o feddwl a mynegi’r hyn sydd bwysicaf iddyn nhw.  </a:t>
            </a:r>
          </a:p>
          <a:p>
            <a:endParaRPr lang="en-GB" dirty="0"/>
          </a:p>
          <a:p>
            <a:r>
              <a:rPr lang="en-GB" dirty="0"/>
              <a:t>Mae gwybodaeth a chyngor yn hanfodol er mwyn galluogi pobl i gymryd rheolaeth o’u gofal a’u cymorth a gwneud dewisiadau gwybodus ynghylch hynny.  </a:t>
            </a:r>
          </a:p>
          <a:p>
            <a:endParaRPr lang="en-GB" dirty="0"/>
          </a:p>
          <a:p>
            <a:r>
              <a:rPr lang="en-GB" dirty="0"/>
              <a:t>Mae gwybodaeth a chyngor nid yn unig yn helpu i hyrwyddo llesiant pobl drwy gynyddu eu gallu i ddefnyddio’u hawl i ddewis a chael rheolaeth, mae’n elfen bwysig hefyd o ran atal neu oedi angen pobl am ofal a chymorth ac angen gofalwyr am gymorth. Dylid ystyried y broses o ddarparu gwybodaeth a chyngor amserol o ansawdd uchel yn wasanaeth ataliol ynddo’i hun.   </a:t>
            </a:r>
          </a:p>
          <a:p>
            <a:endParaRPr lang="en-GB" dirty="0"/>
          </a:p>
          <a:p>
            <a:r>
              <a:rPr lang="en-GB" dirty="0"/>
              <a:t>Heb fynediad at gyngor a gwybodaeth amserol, dyw pobl ddim yn deall yr hyn y mae ganddyn nhw hawl iddo gan y wladwriaeth, allan nhw ddim gwneud y penderfyniadau gorau am ariannu gofal, ac allan nhw ddim dewis y gofal a/neu’r cymorth o’r ansawdd gorau ar gyfer eu sefyllfa. Mewn geiriau eraill, hebddo allan nhw ddim cymryd rhan lawn yn eu gofal a’u cymorth eu hunain.  </a:t>
            </a:r>
          </a:p>
          <a:p>
            <a:endParaRPr lang="en-GB" dirty="0"/>
          </a:p>
          <a:p>
            <a:r>
              <a:rPr lang="en-GB" dirty="0"/>
              <a:t>Yn 2019, fe wnaeth adroddiad gan Swyddfa Archwilio Cymru yn ystyried darpariaeth IAA ledled Cymru (‘</a:t>
            </a:r>
            <a:r>
              <a:rPr lang="en-GB" i="1" dirty="0"/>
              <a:t>Y Drws Blaen’ i Ofal Cymdeithasol i Oedolion)</a:t>
            </a:r>
            <a:r>
              <a:rPr lang="en-GB" dirty="0"/>
              <a:t>. Nodwyd bod: "y Ddeddf yn ei gwneud yn ofynnol hefyd i’r broses o ddarparu gwasanaethau gael ei llywio gan bartneriaethau a chydweithredu ac mae’n hyrwyddo gwasanaethau ataliol sy’n gallu atal yr angen rhag cynyddu drwy sicrhau bod y cymorth cywir ar gael ar yr adeg gywir. </a:t>
            </a:r>
          </a:p>
          <a:p>
            <a:endParaRPr lang="en-GB" dirty="0"/>
          </a:p>
          <a:p>
            <a:r>
              <a:rPr lang="en-GB" dirty="0"/>
              <a:t>“Nod y pwyslais ar atal (y broses o ddarparu gwasanaethau cymorth a gwasanaethau yn y gymuned) yw lleihau galw am wasanaethau gofal cymdeithasol dwys a drud iawn. Mae gwasanaethau ataliol yn amrywio o wasanaethau gofal canolradd cymharol ffurfiol a ddarperir gan weithwyr proffesiynol iechyd a gofal cymdeithasol, i ymyraethau a allai gynnwys cynlluniau cyfeillio, gosod canllaw neu gymorth gyda siopa – gwasanaethau na ddarperir gan weithwyr iechyd a gofal cymdeithasol proffesiynol o reidrwydd. Pan ychwanegir yr elfen cynhwysiant cymdeithasol, gellir ymestyn y broses o atal i gynnwys gwasanaethau cymunedol ehangach, fel trafnidiaeth gyhoeddus, canolfannau hamdden a thai. Mae’r gwasanaethau hyn yn galluogi pobl i aros yn ddiogel ac yn iach, a byw bywydau sydd â gwerth, ystyr a phwrpas drwy eu cefnogi i aros yn eu cymuned. Yr hyn sy’n bwysig, yn yr hinsawdd ariannol sydd ohoni, yw y gall gwasanaethau ataliol gostio llai ac yn aml iawn ddarparu’r ansawdd bywyd gorau posibl oherwydd bod pobl yn aros yn eu cartrefi, yn agos at eu cyfeillion a’u teuluoedd a gallan nhw barhau i gyfrannu at gymdeithas.   </a:t>
            </a:r>
          </a:p>
          <a:p>
            <a:endParaRPr lang="en-GB" dirty="0"/>
          </a:p>
          <a:p>
            <a:r>
              <a:rPr lang="en-GB" dirty="0"/>
              <a:t>“Fodd bynnag, er mwyn hyrwyddo mesurau atal ac ymyrraeth gynnar, mae gofyn i awdurdodau lleol a’u partneriaid newid y ffordd y maen nhw’n gweithio a darparu gwasanaethau. Mae gofyn cael perchnogaeth y tu allan i’r gwasanaethau cymdeithasol a dealltwriaeth ei fod yn ymwneud â sicrhau bod rhannau eraill o’r system yn gweithio er mwyn atal y galw ar ofal cymdeithasol, gan helpu i gynnal annibyniaeth a gwella llesiant hefyd. I wneud hyn, mae angen i awdurdodau fod wedi creu ‘drws blaen’ cynhwysfawr i ofal cymdeithasol, felly dylid sicrhau bod systemau effeithiol ar waith er mwyn rhoi cymorth i’r rhai sy’n cysylltu â nhw drwy ddarparu gwybodaeth, cyngor a chynhorthwy priodol wedi’i deilwra – sef y gwasanaeth ‘IAA’, o roi ei enw cyffredin iddo. Bydd gwasanaeth IAA effeithiol yn cyfeirio pobl at wasanaethau ataliol a rhai yn y gymuned, gan nodi hefyd pan fo rhywun angen ei asesu neu gymorth mwy arbenigol."   </a:t>
            </a:r>
            <a:endParaRPr lang="en-GB" dirty="0">
              <a:cs typeface="Calibri"/>
            </a:endParaRPr>
          </a:p>
          <a:p>
            <a:endParaRPr lang="en-GB" b="1" u="sng" kern="1200" noProof="0" dirty="0">
              <a:solidFill>
                <a:schemeClr val="tx1"/>
              </a:solidFill>
              <a:effectLst/>
              <a:latin typeface="+mn-lt"/>
              <a:cs typeface="Calibri"/>
            </a:endParaRPr>
          </a:p>
          <a:p>
            <a:endParaRPr lang="cy-GB" sz="1800"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dirty="0"/>
          </a:p>
        </p:txBody>
      </p:sp>
    </p:spTree>
    <p:extLst>
      <p:ext uri="{BB962C8B-B14F-4D97-AF65-F5344CB8AC3E}">
        <p14:creationId xmlns:p14="http://schemas.microsoft.com/office/powerpoint/2010/main" val="424170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en-GB" sz="1400" b="1" i="0" u="none" strike="noStrike" kern="1200" baseline="0" dirty="0">
                <a:solidFill>
                  <a:schemeClr val="tx1"/>
                </a:solidFill>
                <a:latin typeface="+mn-lt"/>
                <a:ea typeface="+mn-ea"/>
                <a:cs typeface="+mn-cs"/>
              </a:rPr>
              <a:t>Nodiadau’r hwylusydd</a:t>
            </a:r>
          </a:p>
          <a:p>
            <a:pPr marL="171450" indent="-171450">
              <a:buFont typeface="Arial" panose="020B0604020202020204" pitchFamily="34" charset="0"/>
              <a:buNone/>
            </a:pPr>
            <a:endParaRPr lang="en-GB" sz="1400" b="1" i="0" u="sng" strike="noStrike" kern="1200" baseline="0" dirty="0">
              <a:solidFill>
                <a:schemeClr val="tx1"/>
              </a:solidFill>
              <a:latin typeface="+mn-lt"/>
              <a:ea typeface="+mn-ea"/>
              <a:cs typeface="+mn-cs"/>
            </a:endParaRPr>
          </a:p>
          <a:p>
            <a:r>
              <a:rPr lang="cy-GB" dirty="0"/>
              <a:t>Mae Cod Ymarfer Rhan 2 Deddf Gwasanaethau Cymdeithasol a Llesiant (Cymru) yn diffinio’r canlynol gyfer gwybodaeth, cyngor a chynhorthwy: </a:t>
            </a:r>
          </a:p>
          <a:p>
            <a:endParaRPr lang="cy-GB" dirty="0"/>
          </a:p>
          <a:p>
            <a:pPr marL="171450" indent="-171450">
              <a:buFont typeface="Arial" panose="020B0604020202020204" pitchFamily="34" charset="0"/>
              <a:buChar char="•"/>
            </a:pPr>
            <a:r>
              <a:rPr lang="cy-GB" dirty="0"/>
              <a:t>Mae gwybodaeth yn ddata o ansawdd sy’n darparu cymorth i unigolyn neu deulu er mwyn eu helpu i wneud dewis gwybodus am eu llesiant yn seiliedig ar wybodaeth  </a:t>
            </a:r>
          </a:p>
          <a:p>
            <a:pPr marL="171450" indent="-171450">
              <a:buFont typeface="Arial" panose="020B0604020202020204" pitchFamily="34" charset="0"/>
              <a:buChar char="•"/>
            </a:pPr>
            <a:r>
              <a:rPr lang="cy-GB" dirty="0"/>
              <a:t>Mae cyngor yn ffordd o weithio’n gydgynhyrchiol gydag unigolyn neu deulu er mwyn ymchwilio i’r dewisiadau sydd ar gael. I gyflawni hyn, bydd yn ofynnol i ymarferwyr gynnal asesiad cymesur drwy drafod a dadansoddi’r pum elfen asesu  </a:t>
            </a:r>
          </a:p>
          <a:p>
            <a:pPr marL="171450" indent="-171450">
              <a:buFont typeface="Arial" panose="020B0604020202020204" pitchFamily="34" charset="0"/>
              <a:buChar char="•"/>
            </a:pPr>
            <a:r>
              <a:rPr lang="cy-GB" dirty="0"/>
              <a:t>Mae cynhorthwy yn golygu person arall yn cymryd camau gyda’r sawl sy’n ymholi er mwyn cael mynediad at ofal a chymorth, neu i ofalwr gael mynediad at gymorth. Caiff cyfrifoldeb dros y gweithgaredd ei rannu rhwng y cynorthwyydd a’r sawl sy’n derbyn y cynhorthwy. Dylai’r cynhorthwy dilyn y wybodaeth a’r cyngor a ddarperir os ydych chi’n barnu y bydd unigolyn, neu efallai’r teulu yn achos plentyn, angen cymorth ychwanegol serch hynny er mwyn eu galluogi i gael mynediad i, er enghraifft, adnoddau cymunedol neu wasanaethau ataliol.     </a:t>
            </a:r>
          </a:p>
          <a:p>
            <a:pPr marL="171450" indent="-171450">
              <a:buFont typeface="Arial" panose="020B0604020202020204" pitchFamily="34" charset="0"/>
              <a:buChar char="•"/>
            </a:pPr>
            <a:endParaRPr lang="cy-GB" dirty="0"/>
          </a:p>
          <a:p>
            <a:r>
              <a:rPr lang="cy-GB" dirty="0"/>
              <a:t>Yn 2019, mewn adroddiad gan Swyddfa Archwilio Cymru a oedd yn ystyried darpariaeth IAA ledled Cymru (</a:t>
            </a:r>
            <a:r>
              <a:rPr lang="cy-GB" i="1" dirty="0"/>
              <a:t>Y ‘Drws Blaen’ i Ofal Cymdeithasol i Oedolion</a:t>
            </a:r>
            <a:r>
              <a:rPr lang="cy-GB" dirty="0"/>
              <a:t>), disgrifiwyd elfennau IAA fel: </a:t>
            </a:r>
          </a:p>
          <a:p>
            <a:endParaRPr lang="cy-GB" dirty="0"/>
          </a:p>
          <a:p>
            <a:pPr marL="171450" indent="-171450">
              <a:buFont typeface="Arial" panose="020B0604020202020204" pitchFamily="34" charset="0"/>
              <a:buChar char="•"/>
            </a:pPr>
            <a:r>
              <a:rPr lang="cy-GB" dirty="0"/>
              <a:t>Gwybodaeth – mae hyn yn cynnwys cefnogi pobl drwy ddarparu gwybodaeth o ansawdd dda sy’n eu helpu i wneud penderfyniadau am eu llesiant sy’n seiliedig ar wybodaeth. Gall hyn gynnwys gwybodaeth am y ffordd y mae’r system gofal cymdeithasol yn gweithio, argaeledd gwasanaethau a allai helpu gyda’u llesiant a sut i gael gafael arnynt, taliadau uniongyrchol, neu wybodaeth am asesiadau gofalwyr </a:t>
            </a:r>
          </a:p>
          <a:p>
            <a:pPr marL="171450" indent="-171450">
              <a:buFont typeface="Arial" panose="020B0604020202020204" pitchFamily="34" charset="0"/>
              <a:buChar char="•"/>
            </a:pPr>
            <a:r>
              <a:rPr lang="cy-GB" dirty="0"/>
              <a:t>Cyngor – mae hyn yn gam ymlaen o ddarparu gwybodaeth yn unig, oherwydd y ffaith ei fod yn golygu cydweithio â phobl i drafod yr opsiynau sydd ar gael er mwyn canfod yr atebion gorau iddyn nhw. Er mwyn darparu cyngor, mae staff yr awdurdod lleol angen deall sefyllfa pobl. Gwneir hyn drwy gynnal asesiad cymesur </a:t>
            </a:r>
          </a:p>
          <a:p>
            <a:pPr marL="171450" indent="-171450">
              <a:buFont typeface="Arial" panose="020B0604020202020204" pitchFamily="34" charset="0"/>
              <a:buChar char="•"/>
            </a:pPr>
            <a:r>
              <a:rPr lang="cy-GB" dirty="0"/>
              <a:t>Cynhorthwy – os na allwch chi ymdrin ag anghenion y sawl sy’n ymholi drwy ddarparu gwybodaeth neu gyngor, bydd cynhorthwy yn cynnwys unigolyn arall yn gweithredu gyda’r sawl sy’n ymholi er mwyn cael mynediad at ofal a chymorth, neu ofalwr i gael mynediad at gymorth. Gall hyn arwain at sefyllfa lle mae’r sawl sy’n holi’n derbyn asesiad statudol llawn neu’n cael cynnig hynny er mwyn pennu ei gymhwwystra ar gyfer gofal a chymorth mwy ffurfiol.   </a:t>
            </a:r>
          </a:p>
          <a:p>
            <a:endParaRPr lang="cy-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dirty="0"/>
          </a:p>
        </p:txBody>
      </p:sp>
    </p:spTree>
    <p:extLst>
      <p:ext uri="{BB962C8B-B14F-4D97-AF65-F5344CB8AC3E}">
        <p14:creationId xmlns:p14="http://schemas.microsoft.com/office/powerpoint/2010/main" val="173305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dirty="0">
                <a:solidFill>
                  <a:schemeClr val="tx1"/>
                </a:solidFill>
                <a:latin typeface="Arial" panose="020B0604020202020204" pitchFamily="34" charset="0"/>
                <a:cs typeface="Arial" panose="020B0604020202020204" pitchFamily="34" charset="0"/>
              </a:rPr>
              <a:t>Nodiadau’r hwylusydd</a:t>
            </a:r>
          </a:p>
          <a:p>
            <a:endParaRPr lang="en-GB" sz="1200" b="1" i="0" u="sng" dirty="0">
              <a:solidFill>
                <a:schemeClr val="tx1"/>
              </a:solidFill>
              <a:latin typeface="Arial" panose="020B0604020202020204" pitchFamily="34" charset="0"/>
              <a:cs typeface="Arial" panose="020B0604020202020204" pitchFamily="34" charset="0"/>
            </a:endParaRPr>
          </a:p>
          <a:p>
            <a:r>
              <a:rPr lang="en-GB" dirty="0"/>
              <a:t>Dywed y Cod Ymarfer ar gyfer Rhan 2 bod yn rhaid i’r gwasanaeth IAA fod ar gael yn rhwydd i bawb mewn ffyrdd amrywiol er mwyn sicrhau bod gan bobl ddewis ynghylch y ffordd maen nhw’n defnyddio’r gwasanaeth a’r fformat sy’n briodol iddyn nhw.  </a:t>
            </a:r>
          </a:p>
          <a:p>
            <a:endParaRPr lang="en-GB" dirty="0"/>
          </a:p>
          <a:p>
            <a:r>
              <a:rPr lang="en-GB" dirty="0"/>
              <a:t>Byddai rhoi hyn ar waith yn golygu: </a:t>
            </a:r>
          </a:p>
          <a:p>
            <a:endParaRPr lang="en-GB" dirty="0"/>
          </a:p>
          <a:p>
            <a:pPr marL="171450" indent="-171450">
              <a:buFont typeface="Arial" panose="020B0604020202020204" pitchFamily="34" charset="0"/>
              <a:buChar char="•"/>
            </a:pPr>
            <a:r>
              <a:rPr lang="en-GB" dirty="0"/>
              <a:t>cael detholiad o fformatau sy’n gywir, yn gyfoes ac sy’n cyd-fynd â ffynonellau eraill. Er enghraifft, sicrhau bod gwybodaeth a chyngor ar gael ar y rhyngrwyd, dros y ffôn, wyneb yn wyneb, allgymorth ac mewn cyhoeddiadau    </a:t>
            </a:r>
          </a:p>
          <a:p>
            <a:pPr marL="171450" indent="-171450">
              <a:buFont typeface="Arial" panose="020B0604020202020204" pitchFamily="34" charset="0"/>
              <a:buChar char="•"/>
            </a:pPr>
            <a:r>
              <a:rPr lang="en-GB" dirty="0"/>
              <a:t>mae’r gwasanaeth ar gael drwy gyfrwng y Gymraeg a’r Saesneg ar gyfer y </a:t>
            </a:r>
            <a:r>
              <a:rPr lang="en-GB" dirty="0" err="1"/>
              <a:t>fformatau</a:t>
            </a:r>
            <a:r>
              <a:rPr lang="en-GB" dirty="0"/>
              <a:t> </a:t>
            </a:r>
            <a:r>
              <a:rPr lang="en-GB" dirty="0" err="1"/>
              <a:t>hyn</a:t>
            </a:r>
            <a:endParaRPr lang="en-GB" dirty="0"/>
          </a:p>
          <a:p>
            <a:pPr marL="171450" indent="-171450">
              <a:buFont typeface="Arial" panose="020B0604020202020204" pitchFamily="34" charset="0"/>
              <a:buChar char="•"/>
            </a:pPr>
            <a:r>
              <a:rPr lang="en-GB" dirty="0"/>
              <a:t>mae deunyddiau sydd wedi’u hargraffu yn glir ac mewn iaith syml. Mae gwefannau’n bodloni safonau mynediad penodol fel y Web Content Accessibility Guidelines a’r canllawiau a nodir yn llawlyfr Gwasanaeth Digidol y Llywodraeth. </a:t>
            </a:r>
          </a:p>
          <a:p>
            <a:pPr marL="171450" indent="-171450">
              <a:buFont typeface="Arial" panose="020B0604020202020204" pitchFamily="34" charset="0"/>
              <a:buChar char="•"/>
            </a:pPr>
            <a:endParaRPr lang="en-GB" dirty="0"/>
          </a:p>
          <a:p>
            <a:r>
              <a:rPr lang="en-GB" dirty="0"/>
              <a:t>Fel sy’n ofynnol dan Ddeddf Cydraddoldeb 2010, mae’n rhaid gwneud addasiadau rhesymol er mwyn diwallu anghenion pobl sydd â gofynion penodol o ran mynediad. Er enghraifft, fersiynau hawdd eu darllen neu sy’n ddealladwy i blant o ddeunydd argraffedig perthnasol. Mae angen i staff IAA fod yn ymwybodol o faterion mynediad ac wedi’u hyfforddi’n briodol.  </a:t>
            </a:r>
          </a:p>
          <a:p>
            <a:endParaRPr lang="en-GB" dirty="0"/>
          </a:p>
          <a:p>
            <a:r>
              <a:rPr lang="en-GB" dirty="0"/>
              <a:t>Nodyn i’r hwylusydd: Ar y pwynt hwn, byddai’n ddefnyddiol cael gwybod gan y grŵp pa gyfran o’r amser gydag unigolion y maen nhw’n ei dreulio wyneb yn wyneb o gymharu â thros y ffôn.  </a:t>
            </a:r>
          </a:p>
          <a:p>
            <a:endParaRPr lang="en-GB" sz="1200" b="1" i="0" u="sng" noProof="0" dirty="0">
              <a:solidFill>
                <a:schemeClr val="tx1"/>
              </a:solidFill>
              <a:latin typeface="Arial" panose="020B0604020202020204" pitchFamily="34" charset="0"/>
              <a:cs typeface="Arial" panose="020B0604020202020204" pitchFamily="34" charset="0"/>
            </a:endParaRPr>
          </a:p>
          <a:p>
            <a:endParaRPr lang="cy-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dirty="0"/>
          </a:p>
        </p:txBody>
      </p:sp>
    </p:spTree>
    <p:extLst>
      <p:ext uri="{BB962C8B-B14F-4D97-AF65-F5344CB8AC3E}">
        <p14:creationId xmlns:p14="http://schemas.microsoft.com/office/powerpoint/2010/main" val="376990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dirty="0">
                <a:solidFill>
                  <a:schemeClr val="tx1"/>
                </a:solidFill>
                <a:latin typeface="Arial" panose="020B0604020202020204" pitchFamily="34" charset="0"/>
                <a:cs typeface="Arial" panose="020B0604020202020204" pitchFamily="34" charset="0"/>
              </a:rPr>
              <a:t>Nodiadau’r hwylusydd</a:t>
            </a:r>
          </a:p>
          <a:p>
            <a:endParaRPr lang="en-GB" sz="1200" b="1" i="0" u="sng" dirty="0">
              <a:solidFill>
                <a:schemeClr val="tx1"/>
              </a:solidFill>
              <a:latin typeface="Arial" panose="020B0604020202020204" pitchFamily="34" charset="0"/>
              <a:cs typeface="Arial" panose="020B0604020202020204" pitchFamily="34" charset="0"/>
            </a:endParaRPr>
          </a:p>
          <a:p>
            <a:r>
              <a:rPr lang="en-GB" dirty="0"/>
              <a:t>Yn ôl Cod Ymarfer Rhan 2: “Bydd y gwasanaeth gwybodaeth, cyngor a chynhorthwy yn hawdd ei ddefnyddio, yn groesawgar ac yn </a:t>
            </a:r>
            <a:r>
              <a:rPr lang="en-GB" dirty="0" err="1"/>
              <a:t>llawn</a:t>
            </a:r>
            <a:r>
              <a:rPr lang="en-GB" dirty="0"/>
              <a:t> </a:t>
            </a:r>
            <a:r>
              <a:rPr lang="en-GB" dirty="0" err="1"/>
              <a:t>gwybodaeth</a:t>
            </a:r>
            <a:r>
              <a:rPr lang="en-GB" dirty="0"/>
              <a:t>”.  </a:t>
            </a:r>
          </a:p>
          <a:p>
            <a:endParaRPr lang="en-GB" dirty="0">
              <a:latin typeface="Calibri" panose="020F0502020204030204"/>
              <a:cs typeface="Calibri" panose="020F0502020204030204"/>
            </a:endParaRPr>
          </a:p>
          <a:p>
            <a:r>
              <a:rPr lang="en-GB" dirty="0"/>
              <a:t>Bydd y gwasanaeth yn cynnig pwynt cyswllt cyntaf gyda’r system gofal a chymorth, ac i lawer o bobl dyma fydd eu cysylltiad cyntaf â’r gwasanaethau cymdeithasol.  </a:t>
            </a:r>
          </a:p>
          <a:p>
            <a:endParaRPr lang="en-GB" dirty="0"/>
          </a:p>
          <a:p>
            <a:r>
              <a:rPr lang="en-GB" dirty="0"/>
              <a:t>Felly mae’n rhaid i chi ymdrechu i’w wneud yn brofiad cadarnhaol gydag ymatebion sy’n wybodus ac sy’n tawelu meddwl yr unigolyn bod y cyngor a roddir yn ddiduedd ac er eu budd pennaf. </a:t>
            </a:r>
          </a:p>
          <a:p>
            <a:endParaRPr lang="en-GB" dirty="0"/>
          </a:p>
          <a:p>
            <a:r>
              <a:rPr lang="en-GB" dirty="0"/>
              <a:t>I’r rhai sy’n defnyddio’r gwasanaeth, mae’n rhaid iddyn nhw deimlo fel bod wedi cyrraedd rhywun sy’n gwrando arnyn nhw yn anad dim. </a:t>
            </a:r>
          </a:p>
          <a:p>
            <a:endParaRPr lang="en-GB" dirty="0"/>
          </a:p>
          <a:p>
            <a:r>
              <a:rPr lang="en-GB" dirty="0"/>
              <a:t>Mae’n rhaid i bobl gael cyfle i egluro’r hyn sy’n bwysig iddyn nhw, i ystyried y dewisiadau sydd ar gael, ac i ganfod y cymorth y maen nhw’n teimlo sy’n briodol iddyn nhw er mwyn cyflawni eu canlyniadau personol.  </a:t>
            </a:r>
          </a:p>
          <a:p>
            <a:endParaRPr lang="en-GB" dirty="0"/>
          </a:p>
          <a:p>
            <a:r>
              <a:rPr lang="en-GB" dirty="0"/>
              <a:t>Bydd cyfeirio ac atgyfeirio unigolion at wasanaethau yn rhoi dewisiadau iddyn nhw am y cymorth a’r gwasanaethau sydd ar gael yn eu hardal nhw, yn enwedig gwasanaethau ataliol.  </a:t>
            </a:r>
          </a:p>
          <a:p>
            <a:endParaRPr lang="en-GB" dirty="0"/>
          </a:p>
          <a:p>
            <a:r>
              <a:rPr lang="en-GB" dirty="0"/>
              <a:t>Lle mae’n briodol, mae’n rhaid i’r gwasanaeth IAA gynorthwyo pobl i gael mynediad at wasanaethau ataliol, eu hatgyfeirio neu eu helpu i gysylltu yn hytrach na chynnig manylion cyswllt sylfaenol iddyn nhw’n unig.  </a:t>
            </a:r>
          </a:p>
          <a:p>
            <a:endParaRPr lang="en-GB" dirty="0"/>
          </a:p>
          <a:p>
            <a:r>
              <a:rPr lang="en-GB" dirty="0"/>
              <a:t>Nodwch: Mae yna rai amgylchiadau lle gallai fod yn bwysig darparu gwybodaeth a chyngor yn annibynnol.  </a:t>
            </a:r>
          </a:p>
          <a:p>
            <a:endParaRPr lang="en-GB" dirty="0"/>
          </a:p>
          <a:p>
            <a:r>
              <a:rPr lang="en-GB" dirty="0"/>
              <a:t>Lle y bo’n briodol, gallwch gyfeirio neu atgyfeirio unigolion at ffynonellau cenedlaethol o wybodaeth a chyngor, fel Galw Iechyd Cymru, gwefan Arolygiaeth Gofal Cymru, Dewis Cymru, llinell gymorth Meic ar gyfer plant a phobl ifanc, cyfeiriadur ar-lein Infoengine o wasanaethau ar gyfer Powys, Ceredigion, Sir Benfro a Sir Gaerfyrddin neu linell gymorth Carers Direct, neu elusennau cenedlaethol neu wasanaethau cynghori sy’n cefnogi pobl ag anableddau neu gyflyrau penodol.  </a:t>
            </a:r>
          </a:p>
          <a:p>
            <a:endParaRPr lang="en-GB" dirty="0"/>
          </a:p>
          <a:p>
            <a:r>
              <a:rPr lang="en-GB" dirty="0"/>
              <a:t>Mae’r Cod Ymarfer yn nodi’n benodol y dylid rhoi ymateb ysgrifenedig neu ar lafar i ymholiadau ar y we a hynny o fewn tridiau.  </a:t>
            </a:r>
          </a:p>
          <a:p>
            <a:endParaRPr lang="en-GB" dirty="0"/>
          </a:p>
          <a:p>
            <a:r>
              <a:rPr lang="en-GB" dirty="0"/>
              <a:t>Mae’r pwyntiau a godir ar y sleid hon yn ddyletswyddau a roddir ar awdurdodau lleol wrth ddarparu IAA. </a:t>
            </a:r>
          </a:p>
          <a:p>
            <a:endParaRPr lang="en-GB" dirty="0">
              <a:latin typeface="Arial"/>
              <a:cs typeface="Arial"/>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dirty="0"/>
          </a:p>
        </p:txBody>
      </p:sp>
    </p:spTree>
    <p:extLst>
      <p:ext uri="{BB962C8B-B14F-4D97-AF65-F5344CB8AC3E}">
        <p14:creationId xmlns:p14="http://schemas.microsoft.com/office/powerpoint/2010/main" val="310467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a:t>
            </a:r>
          </a:p>
          <a:p>
            <a:endParaRPr lang="en-GB" sz="1200" b="1" u="sng" kern="1200" dirty="0">
              <a:solidFill>
                <a:schemeClr val="tx1"/>
              </a:solidFill>
              <a:effectLst/>
              <a:latin typeface="+mn-lt"/>
              <a:ea typeface="+mn-ea"/>
              <a:cs typeface="+mn-cs"/>
            </a:endParaRPr>
          </a:p>
          <a:p>
            <a:r>
              <a:rPr lang="cy-GB" dirty="0"/>
              <a:t>Mae darpariaeth IAA ledled Cymru’n amrywio ac mae rhai awdurdodau lleol yn darparu gwasanaeth IAA pwrpasol tra bod eraill yn mabwysiadu dull IAA ar draws pob rhan o’r maes gofal cymdeithasol, ac mewn cydweithrediad â chymunedau a sefydliadau partner. </a:t>
            </a:r>
          </a:p>
          <a:p>
            <a:endParaRPr lang="cy-GB" dirty="0"/>
          </a:p>
          <a:p>
            <a:r>
              <a:rPr lang="cy-GB" dirty="0"/>
              <a:t>Mae’n bwysig felly bod yna weledigaeth a diben clir ar gyfer darparu IAA ym mhob awdurdod lleol sy’n cydnabod ac yn ymateb i anghenion y boblogaeth leol, argaeledd detholiad o gymorth cymunedol ac ataliol a seilwaith yr awdurdod lleol a’i berthynas ag asiantaethau partner.  </a:t>
            </a:r>
          </a:p>
          <a:p>
            <a:endParaRPr lang="cy-GB" dirty="0"/>
          </a:p>
          <a:p>
            <a:r>
              <a:rPr lang="cy-GB" dirty="0"/>
              <a:t>Ymarfer ar gyfer grŵp bach yw hwn i gynorthwyo unigolion yn y lle cyntaf i nodi beth maen nhw’n ei gredu yw gweledigaeth a diben trefniadau eu hawdurdod lleol. </a:t>
            </a:r>
          </a:p>
          <a:p>
            <a:endParaRPr lang="cy-GB" dirty="0"/>
          </a:p>
          <a:p>
            <a:r>
              <a:rPr lang="cy-GB" dirty="0"/>
              <a:t>Yn ail, gofynnir i’r grŵp nodi beth yw eu rôl unigol yn y cynnig IAA.  </a:t>
            </a:r>
          </a:p>
          <a:p>
            <a:endParaRPr lang="cy-GB" dirty="0"/>
          </a:p>
          <a:p>
            <a:r>
              <a:rPr lang="cy-GB" dirty="0"/>
              <a:t>Gwahoddir pob un o’r grwpiau bach i rannu prif bwyntiau eu trafodaethau grŵp gyda’r grŵp ehangach. </a:t>
            </a:r>
          </a:p>
          <a:p>
            <a:endParaRPr lang="cy-GB" sz="1200" b="0" u="none" kern="1200" noProof="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dirty="0"/>
          </a:p>
        </p:txBody>
      </p:sp>
    </p:spTree>
    <p:extLst>
      <p:ext uri="{BB962C8B-B14F-4D97-AF65-F5344CB8AC3E}">
        <p14:creationId xmlns:p14="http://schemas.microsoft.com/office/powerpoint/2010/main" val="368838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Nodiadau’r hwylusydd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kern="1200" noProof="0" dirty="0">
                <a:solidFill>
                  <a:schemeClr val="tx1"/>
                </a:solidFill>
                <a:effectLst/>
                <a:latin typeface="+mn-lt"/>
                <a:ea typeface="+mn-ea"/>
                <a:cs typeface="+mn-cs"/>
              </a:rPr>
              <a:t>Mae’r adran hon yn rhoi trosolwg o beth yw sgyrsiau am yr ‘hyn</a:t>
            </a:r>
            <a:r>
              <a:rPr lang="cy-GB" sz="1200" kern="1200" baseline="0" noProof="0" dirty="0">
                <a:solidFill>
                  <a:schemeClr val="tx1"/>
                </a:solidFill>
                <a:effectLst/>
                <a:latin typeface="+mn-lt"/>
                <a:ea typeface="+mn-ea"/>
                <a:cs typeface="+mn-cs"/>
              </a:rPr>
              <a:t> sy’n bwysig’ sy’n canolbwyntio ar ganlyniadau a’r ffordd y dylid eu hwyluso mewn gwasanaeth </a:t>
            </a:r>
            <a:r>
              <a:rPr lang="cy-GB" dirty="0"/>
              <a:t>IAA</a:t>
            </a:r>
            <a:r>
              <a:rPr lang="cy-GB" sz="1200" kern="1200" baseline="0" noProof="0" dirty="0">
                <a:solidFill>
                  <a:schemeClr val="tx1"/>
                </a:solidFill>
                <a:effectLst/>
                <a:latin typeface="+mn-lt"/>
                <a:ea typeface="+mn-ea"/>
                <a:cs typeface="+mn-cs"/>
              </a:rPr>
              <a:t>.</a:t>
            </a:r>
            <a:endParaRPr lang="cy-GB" sz="1200" kern="1200" noProof="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dirty="0"/>
          </a:p>
        </p:txBody>
      </p:sp>
    </p:spTree>
    <p:extLst>
      <p:ext uri="{BB962C8B-B14F-4D97-AF65-F5344CB8AC3E}">
        <p14:creationId xmlns:p14="http://schemas.microsoft.com/office/powerpoint/2010/main" val="55551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cy-GB" sz="1200" b="1" i="0" u="none" strike="noStrike" kern="1200" baseline="0" noProof="0" dirty="0">
                <a:solidFill>
                  <a:schemeClr val="tx1"/>
                </a:solidFill>
                <a:latin typeface="+mn-lt"/>
                <a:ea typeface="+mn-ea"/>
                <a:cs typeface="+mn-cs"/>
              </a:rPr>
              <a:t>Nodiadau’r hwylusydd</a:t>
            </a:r>
          </a:p>
          <a:p>
            <a:pPr marL="171450" indent="-171450">
              <a:buFont typeface="Arial" panose="020B0604020202020204" pitchFamily="34" charset="0"/>
              <a:buNone/>
            </a:pPr>
            <a:endParaRPr lang="cy-GB" sz="1200" b="0" i="0" u="none" strike="noStrike" kern="1200" baseline="0" noProof="0" dirty="0">
              <a:solidFill>
                <a:schemeClr val="tx1"/>
              </a:solidFill>
              <a:latin typeface="+mn-lt"/>
              <a:ea typeface="+mn-ea"/>
              <a:cs typeface="+mn-cs"/>
            </a:endParaRPr>
          </a:p>
          <a:p>
            <a:pPr marL="171450" indent="-171450" defTabSz="914400">
              <a:buFont typeface="Arial" panose="020B0604020202020204" pitchFamily="34" charset="0"/>
              <a:buChar char="•"/>
              <a:defRPr/>
            </a:pPr>
            <a:r>
              <a:rPr lang="cy-GB" dirty="0"/>
              <a:t>Mae pobl yn arbenigwyr ar eu bywydau eu hunain. Yr unigolyn sydd yn y sefyllfa orau i ddweud wrthych chi beth sy’n bwysig iddo a’r hyn sy’n rhoi ymdeimlad o lesiant iddo. Ond yn aml mae pobl angen cymorth i wneud hyn </a:t>
            </a:r>
          </a:p>
          <a:p>
            <a:pPr marL="171450" indent="-171450" defTabSz="914400">
              <a:buFont typeface="Arial" panose="020B0604020202020204" pitchFamily="34" charset="0"/>
              <a:buChar char="•"/>
              <a:defRPr/>
            </a:pPr>
            <a:r>
              <a:rPr lang="cy-GB" dirty="0"/>
              <a:t>Mae pobl sydd angen gofal a chymorth am wneud yr hyn sydd bwysicaf iddyn nhw, yn eu ffordd eu hunain. Y term am hyn yw canlyniadau personol  </a:t>
            </a:r>
          </a:p>
          <a:p>
            <a:pPr marL="171450" indent="-171450" defTabSz="914400">
              <a:buFont typeface="Arial" panose="020B0604020202020204" pitchFamily="34" charset="0"/>
              <a:buChar char="•"/>
              <a:defRPr/>
            </a:pPr>
            <a:r>
              <a:rPr lang="cy-GB" dirty="0"/>
              <a:t>Ystyr canlyniadau personol yw cydnabod cryfderau pobl a chydweithio gyda nhw er mwyn cytuno ar gynllun i’w helpu i wneud yr hyn sydd bwysicaf iddyn nhw </a:t>
            </a:r>
          </a:p>
          <a:p>
            <a:pPr marL="171450" indent="-171450" defTabSz="914400">
              <a:buFont typeface="Arial" panose="020B0604020202020204" pitchFamily="34" charset="0"/>
              <a:buChar char="•"/>
              <a:defRPr/>
            </a:pPr>
            <a:r>
              <a:rPr lang="cy-GB" dirty="0"/>
              <a:t>Gall eraill gyfrannu at y cynllun hwn hefyd, yn cynnwys teulu’r unigolyn, ei ofalwyr, aelodau o’r gymuned a gweithwyr </a:t>
            </a:r>
          </a:p>
          <a:p>
            <a:pPr marL="171450" indent="-171450" defTabSz="914400">
              <a:buFont typeface="Arial" panose="020B0604020202020204" pitchFamily="34" charset="0"/>
              <a:buChar char="•"/>
              <a:defRPr/>
            </a:pPr>
            <a:r>
              <a:rPr lang="cy-GB" dirty="0"/>
              <a:t>Mae canlyniadau personol yn golygu cael sgyrsiau ystyrlon â phobl, felly mae’n bwysig eich bod yn cyfathrebu’n effeithiol. </a:t>
            </a:r>
          </a:p>
          <a:p>
            <a:pPr marL="171450" marR="0" indent="-171450" algn="l" defTabSz="914400">
              <a:lnSpc>
                <a:spcPct val="100000"/>
              </a:lnSpc>
              <a:buClrTx/>
              <a:buSzTx/>
              <a:tabLst/>
              <a:defRPr/>
            </a:pPr>
            <a:endParaRPr lang="cy-GB" sz="1200" dirty="0">
              <a:latin typeface="Calibri" panose="020F0502020204030204"/>
              <a:cs typeface="Calibri" panose="020F0502020204030204"/>
            </a:endParaRPr>
          </a:p>
          <a:p>
            <a:pPr marL="171450" indent="-171450">
              <a:buFont typeface="Arial"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itchFamily="34" charset="0"/>
              <a:buChar char="•"/>
            </a:pPr>
            <a:endParaRPr lang="en-GB" sz="1200" i="0" strike="noStrike" kern="1200" baseline="0" dirty="0">
              <a:solidFill>
                <a:schemeClr val="tx1"/>
              </a:solidFill>
              <a:latin typeface="Calibri" panose="020F0502020204030204"/>
              <a:cs typeface="Calibri" panose="020F0502020204030204"/>
            </a:endParaRPr>
          </a:p>
          <a:p>
            <a:pPr marL="171450" indent="-171450">
              <a:buFont typeface="Arial" panose="020B0604020202020204" pitchFamily="34" charset="0"/>
              <a:buNone/>
            </a:pPr>
            <a:endParaRPr lang="en-GB" sz="1200"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defTabSz="914400">
              <a:defRPr/>
            </a:pPr>
            <a:endParaRPr lang="en-GB" dirty="0">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dirty="0"/>
          </a:p>
        </p:txBody>
      </p:sp>
    </p:spTree>
    <p:extLst>
      <p:ext uri="{BB962C8B-B14F-4D97-AF65-F5344CB8AC3E}">
        <p14:creationId xmlns:p14="http://schemas.microsoft.com/office/powerpoint/2010/main" val="51288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i="0" u="none" strike="noStrike" kern="1200" baseline="0" noProof="0" dirty="0">
                <a:solidFill>
                  <a:schemeClr val="tx1"/>
                </a:solidFill>
                <a:effectLst/>
                <a:latin typeface="+mn-lt"/>
                <a:ea typeface="+mn-ea"/>
                <a:cs typeface="+mn-cs"/>
              </a:rPr>
              <a:t>Nodiadau’r hwylusydd </a:t>
            </a:r>
          </a:p>
          <a:p>
            <a:endParaRPr lang="cy-GB" sz="1200" b="0" i="0" u="none" strike="noStrike" kern="1200" baseline="0" noProof="0" dirty="0">
              <a:solidFill>
                <a:schemeClr val="tx1"/>
              </a:solidFill>
              <a:effectLst/>
              <a:latin typeface="+mn-lt"/>
              <a:ea typeface="+mn-ea"/>
              <a:cs typeface="+mn-cs"/>
            </a:endParaRPr>
          </a:p>
          <a:p>
            <a:r>
              <a:rPr lang="cy-GB" dirty="0"/>
              <a:t>Mae’n bwysig cydnabod y gall canlyniadau personol amrywio o un unigolyn i’r llall, mae’n fater personol iawn i bob unigolyn. Er enghraifft:</a:t>
            </a:r>
          </a:p>
          <a:p>
            <a:r>
              <a:rPr lang="cy-GB" dirty="0"/>
              <a:t> </a:t>
            </a:r>
          </a:p>
          <a:p>
            <a:pPr marL="171450" indent="-171450">
              <a:buFont typeface="Arial" panose="020B0604020202020204" pitchFamily="34" charset="0"/>
              <a:buChar char="•"/>
            </a:pPr>
            <a:r>
              <a:rPr lang="cy-GB" dirty="0"/>
              <a:t>“Dwi eisiau coginio prydau ffres i mi fy hun a pheidio â dibynnu ar fwyd wedi’i brosesu” </a:t>
            </a:r>
          </a:p>
          <a:p>
            <a:pPr marL="171450" indent="-171450">
              <a:buFont typeface="Arial" panose="020B0604020202020204" pitchFamily="34" charset="0"/>
              <a:buChar char="•"/>
            </a:pPr>
            <a:r>
              <a:rPr lang="cy-GB" dirty="0"/>
              <a:t>“Dwi eisiau closio mwy at fy maban bach a theimlo fel mam go iawn” </a:t>
            </a:r>
          </a:p>
          <a:p>
            <a:pPr marL="171450" indent="-171450">
              <a:buFont typeface="Arial" panose="020B0604020202020204" pitchFamily="34" charset="0"/>
              <a:buChar char="•"/>
            </a:pPr>
            <a:r>
              <a:rPr lang="cy-GB" dirty="0"/>
              <a:t>“Dwi eisiau i’m plentyn fod yn ddiogel, er na fydda i’n gofalu amdano” </a:t>
            </a:r>
          </a:p>
          <a:p>
            <a:pPr marL="171450" indent="-171450">
              <a:buFont typeface="Arial" panose="020B0604020202020204" pitchFamily="34" charset="0"/>
              <a:buChar char="•"/>
            </a:pPr>
            <a:r>
              <a:rPr lang="cy-GB" dirty="0"/>
              <a:t>“Hoffwn i gael ffrindiau a lle mwy addas i fyw ynddo, ond mae’n rhaid cael lle ar gyfer Cassie, fy nghath, fy myd”. </a:t>
            </a:r>
          </a:p>
          <a:p>
            <a:endParaRPr lang="cy-GB" dirty="0"/>
          </a:p>
          <a:p>
            <a:r>
              <a:rPr lang="cy-GB" dirty="0"/>
              <a:t>Mae defnyddio dull sy’n seiliedig ar ganlyniadau’n fanteisiol i bawb sy’n rhan o’r broses. Er enghraifft: </a:t>
            </a:r>
          </a:p>
          <a:p>
            <a:endParaRPr lang="cy-GB" dirty="0"/>
          </a:p>
          <a:p>
            <a:pPr marL="171450" indent="-171450">
              <a:buFont typeface="Arial" panose="020B0604020202020204" pitchFamily="34" charset="0"/>
              <a:buChar char="•"/>
            </a:pPr>
            <a:r>
              <a:rPr lang="cy-GB" dirty="0"/>
              <a:t>Bydd gweithwyr gofal cymdeithasol yn dweud pan fyddan nhw’n gweithio gan ystyried canlyniadau personol: </a:t>
            </a:r>
            <a:br>
              <a:rPr lang="cy-GB" dirty="0"/>
            </a:br>
            <a:r>
              <a:rPr lang="cy-GB" dirty="0"/>
              <a:t>“Mae’n golygu gwrando ar deuluoedd. Byddwn i’n dweud bod y rhan fwyaf o deuluoedd rydyn ni’n cydweithio â nhw’n gwybod beth yw’r ffordd orau y gallwn eu cefnogi. Weithiau maen nhw’n cael trafferth dweud wrthym ni, gan eu bod nhw’n teimlo eu bod nhw’n methu efallai. Mae’n ymwneud â chyfathrebu’n gadarnhaol. Mae’n golygu cynnwys teuluoedd, a gwneud iddyn nhw deimlo’n hyderus a chyfforddus.” </a:t>
            </a:r>
          </a:p>
          <a:p>
            <a:pPr marL="171450" indent="-171450">
              <a:buFont typeface="Arial" panose="020B0604020202020204" pitchFamily="34" charset="0"/>
              <a:buChar char="•"/>
            </a:pPr>
            <a:r>
              <a:rPr lang="cy-GB" dirty="0"/>
              <a:t>Byddai pobl sy’n derbyn gofal a chymorth yn dweud hyn am y ffordd y maen nhw’n teimlo am y dull hwn o weithio: “Doeddwn i ddim yn teimlo fel pe bai gen i reolaeth o’m cartref mwyach, na bod gen i reolaeth o’m mywyd fy hun. Dydw i ddim yn hoffi’r gair ‘gorchymyn’ ond mewn ffordd dyna’n union dwi’n ei wneud, dwi’n dweud ‘Dyma dwi am ei gael, dyma fydd yn gwneud gwahaniaeth i’m mywyd i.” </a:t>
            </a:r>
          </a:p>
          <a:p>
            <a:endParaRPr lang="cy-GB" sz="1200" kern="1200" noProof="0" dirty="0">
              <a:solidFill>
                <a:schemeClr val="tx1"/>
              </a:solidFill>
              <a:effectLst/>
              <a:latin typeface="+mn-lt"/>
              <a:cs typeface="Calibri" panose="020F0502020204030204"/>
            </a:endParaRPr>
          </a:p>
          <a:p>
            <a:endParaRPr lang="cy-GB" b="1" u="sng"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dirty="0"/>
          </a:p>
        </p:txBody>
      </p:sp>
    </p:spTree>
    <p:extLst>
      <p:ext uri="{BB962C8B-B14F-4D97-AF65-F5344CB8AC3E}">
        <p14:creationId xmlns:p14="http://schemas.microsoft.com/office/powerpoint/2010/main" val="395370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effectLst/>
                <a:latin typeface="+mn-lt"/>
                <a:ea typeface="+mn-ea"/>
                <a:cs typeface="+mn-cs"/>
              </a:rPr>
              <a:t>Nodiadau’r hwylusydd</a:t>
            </a:r>
          </a:p>
          <a:p>
            <a:endParaRPr lang="en-GB" sz="1200" b="1" i="0" u="sng" strike="noStrike" kern="1200" baseline="0" dirty="0">
              <a:solidFill>
                <a:schemeClr val="tx1"/>
              </a:solidFill>
              <a:effectLst/>
              <a:latin typeface="+mn-lt"/>
              <a:ea typeface="+mn-ea"/>
              <a:cs typeface="+mn-cs"/>
            </a:endParaRPr>
          </a:p>
          <a:p>
            <a:r>
              <a:rPr lang="en-GB" dirty="0"/>
              <a:t>Mae Ymchwil mewn Ymarfer i Oedolion yn dangos bod yn rhaid i ddull sy’n seiliedig ar ganlyniadau sicrhau bod yr unigolyn yn rhan annatod o’r trafodaethau o’r cychwyn cyntaf, gan ganfod ffyrdd o ymgysylltu â nhw a’u grymuso fel y gallan nhw egluro eu hanghenion, eu pryderon, eu problemau a’u hamgylchiadau. </a:t>
            </a:r>
          </a:p>
          <a:p>
            <a:endParaRPr lang="en-GB" dirty="0"/>
          </a:p>
          <a:p>
            <a:r>
              <a:rPr lang="en-GB" dirty="0"/>
              <a:t>Dim ond wedyn y gellir deall yr unigolyn yn ei gyfanrwydd, ei sefyllfa bresennol a’i hanes fel y gall drafod a chyd-drafod gyda’r rhai sy’n ei gynorthwyo, y canlyniadau a ddymunir ganddynt a sut y gellir eu cyflawni.  </a:t>
            </a:r>
          </a:p>
          <a:p>
            <a:r>
              <a:rPr lang="en-GB" dirty="0"/>
              <a:t> </a:t>
            </a:r>
          </a:p>
          <a:p>
            <a:r>
              <a:rPr lang="en-GB" dirty="0"/>
              <a:t>Mae personoli’n rhoi’r pwyslais yn gadarn ar ganlyniadau gyda llawer llai o bwyslais ar fewnbynnau ac allbynnau fel: </a:t>
            </a:r>
          </a:p>
          <a:p>
            <a:endParaRPr lang="en-GB" dirty="0"/>
          </a:p>
          <a:p>
            <a:pPr marL="171450" indent="-171450">
              <a:buFont typeface="Arial" panose="020B0604020202020204" pitchFamily="34" charset="0"/>
              <a:buChar char="•"/>
            </a:pPr>
            <a:r>
              <a:rPr lang="en-GB" dirty="0"/>
              <a:t>y broses asesu </a:t>
            </a:r>
          </a:p>
          <a:p>
            <a:pPr marL="171450" indent="-171450">
              <a:buFont typeface="Arial" panose="020B0604020202020204" pitchFamily="34" charset="0"/>
              <a:buChar char="•"/>
            </a:pPr>
            <a:r>
              <a:rPr lang="en-GB" dirty="0"/>
              <a:t>y ffordd y caiff adnoddau eu dyrannu </a:t>
            </a:r>
          </a:p>
          <a:p>
            <a:pPr marL="171450" indent="-171450">
              <a:buFont typeface="Arial" panose="020B0604020202020204" pitchFamily="34" charset="0"/>
              <a:buChar char="•"/>
            </a:pPr>
            <a:r>
              <a:rPr lang="en-GB" dirty="0"/>
              <a:t>a yw amserlenni’n cael eu dilyn </a:t>
            </a:r>
          </a:p>
          <a:p>
            <a:pPr marL="171450" indent="-171450">
              <a:buFont typeface="Arial" panose="020B0604020202020204" pitchFamily="34" charset="0"/>
              <a:buChar char="•"/>
            </a:pPr>
            <a:r>
              <a:rPr lang="en-GB" dirty="0"/>
              <a:t>nifer yr wythnosau neu oriau o ofal a drefnir.  </a:t>
            </a:r>
          </a:p>
          <a:p>
            <a:endParaRPr lang="en-GB" dirty="0"/>
          </a:p>
          <a:p>
            <a:r>
              <a:rPr lang="en-GB" dirty="0"/>
              <a:t>Fodd bynnag, mae gwaith asesu da yn hollbwysig o hyd i’r broses o nodi angen a chanlyniadau a ddymunir. Bydd ymarferwyr yn treulio mwy a mwy o amser ar gymorth, broceru, eiriolaeth, atal, ymyrraeth gynnar, diogelu a hyrwyddo cynhwysiant cymdeithasol. </a:t>
            </a:r>
          </a:p>
          <a:p>
            <a:endParaRPr lang="en-GB" dirty="0"/>
          </a:p>
          <a:p>
            <a:r>
              <a:rPr lang="en-GB" dirty="0"/>
              <a:t>Mae Canllaw’r Sefydliad Gofal Cymdeithasol er Rhagoriaeth (2010) yn tynnu sylw at bum maes o ymarfer gwaith cymdeithasol sy’n ganolog i bersonoli: </a:t>
            </a:r>
          </a:p>
          <a:p>
            <a:endParaRPr lang="en-GB" dirty="0"/>
          </a:p>
          <a:p>
            <a:pPr marL="171450" indent="-171450">
              <a:buFont typeface="Arial" panose="020B0604020202020204" pitchFamily="34" charset="0"/>
              <a:buChar char="•"/>
            </a:pPr>
            <a:r>
              <a:rPr lang="en-GB" dirty="0"/>
              <a:t>meithrin perthynas ag eraill </a:t>
            </a:r>
          </a:p>
          <a:p>
            <a:pPr marL="171450" indent="-171450">
              <a:buFont typeface="Arial" panose="020B0604020202020204" pitchFamily="34" charset="0"/>
              <a:buChar char="•"/>
            </a:pPr>
            <a:r>
              <a:rPr lang="en-GB" dirty="0"/>
              <a:t>gweithio drwy wrthdaro </a:t>
            </a:r>
          </a:p>
          <a:p>
            <a:pPr marL="171450" indent="-171450">
              <a:buFont typeface="Arial" panose="020B0604020202020204" pitchFamily="34" charset="0"/>
              <a:buChar char="•"/>
            </a:pPr>
            <a:r>
              <a:rPr lang="en-GB" dirty="0"/>
              <a:t>gwybod am ddeddfwriaeth a’i defnyddio </a:t>
            </a:r>
          </a:p>
          <a:p>
            <a:pPr marL="171450" indent="-171450">
              <a:buFont typeface="Arial" panose="020B0604020202020204" pitchFamily="34" charset="0"/>
              <a:buChar char="•"/>
            </a:pPr>
            <a:r>
              <a:rPr lang="en-GB" dirty="0"/>
              <a:t>cael mynediad at wasanaethau a chymorth ymarferol </a:t>
            </a:r>
          </a:p>
          <a:p>
            <a:pPr marL="171450" indent="-171450">
              <a:buFont typeface="Arial" panose="020B0604020202020204" pitchFamily="34" charset="0"/>
              <a:buChar char="•"/>
            </a:pPr>
            <a:r>
              <a:rPr lang="en-GB" dirty="0"/>
              <a:t>cydweithio â gweithwyr proffesiynol eraill er mwyn cyflawni’r canlyniadau gorau. </a:t>
            </a:r>
          </a:p>
          <a:p>
            <a:endParaRPr lang="en-GB" dirty="0"/>
          </a:p>
          <a:p>
            <a:r>
              <a:rPr lang="en-GB" dirty="0"/>
              <a:t>Drwy ymateb i’r hyn sydd bwysicaf i bobl, gallwn ni wella eu hiechyd a’u llesiant yn sylweddol. </a:t>
            </a:r>
          </a:p>
          <a:p>
            <a:endParaRPr lang="en-GB" dirty="0"/>
          </a:p>
          <a:p>
            <a:pPr marL="171450" indent="-171450">
              <a:buFont typeface="Arial" panose="020B0604020202020204" pitchFamily="34" charset="0"/>
              <a:buChar char="•"/>
            </a:pPr>
            <a:r>
              <a:rPr lang="en-GB" dirty="0"/>
              <a:t>Dylech sicrhau bod pobl yn gwybod eich bod yn gwrando a’ch bod yn deall </a:t>
            </a:r>
          </a:p>
          <a:p>
            <a:pPr marL="171450" indent="-171450">
              <a:buFont typeface="Arial" panose="020B0604020202020204" pitchFamily="34" charset="0"/>
              <a:buChar char="•"/>
            </a:pPr>
            <a:r>
              <a:rPr lang="en-GB" dirty="0"/>
              <a:t>Gofynnwch gwestiynau archwiliol: Beth sy’n eich poeni chi fwyaf? Beth ydych chi’n sylwi arno pan fo pethau ychydig yn well? Soniwch rywfaint am yr hyn sy’n digwydd? Beth allai ddigwydd i’ch gwneud yn llai pryderus? </a:t>
            </a:r>
          </a:p>
          <a:p>
            <a:pPr marL="171450" indent="-171450">
              <a:buFont typeface="Arial" panose="020B0604020202020204" pitchFamily="34" charset="0"/>
              <a:buChar char="•"/>
            </a:pPr>
            <a:r>
              <a:rPr lang="en-GB" dirty="0"/>
              <a:t>Beth yw’r cryfderau, y sgiliau neu’r ffactorau ysgogi rydych chi’n sylwu arnyn nhw? </a:t>
            </a:r>
          </a:p>
          <a:p>
            <a:pPr marL="171450" indent="-171450">
              <a:buFont typeface="Arial" panose="020B0604020202020204" pitchFamily="34" charset="0"/>
              <a:buChar char="•"/>
            </a:pPr>
            <a:r>
              <a:rPr lang="en-GB" dirty="0"/>
              <a:t>Ymchwiliwch i bryderon a dyheadau </a:t>
            </a:r>
          </a:p>
          <a:p>
            <a:pPr marL="171450" indent="-171450">
              <a:buFont typeface="Arial" panose="020B0604020202020204" pitchFamily="34" charset="0"/>
              <a:buChar char="•"/>
            </a:pPr>
            <a:r>
              <a:rPr lang="en-GB" dirty="0"/>
              <a:t>Dylech ddisgwyl agwedd amddiffynnol sy’n gwbl naturiol </a:t>
            </a:r>
          </a:p>
          <a:p>
            <a:pPr marL="171450" indent="-171450">
              <a:buFont typeface="Arial" panose="020B0604020202020204" pitchFamily="34" charset="0"/>
              <a:buChar char="•"/>
            </a:pPr>
            <a:r>
              <a:rPr lang="en-GB" dirty="0"/>
              <a:t>Dylech osgoi dadleuon a gwrthdaro </a:t>
            </a:r>
          </a:p>
          <a:p>
            <a:pPr marL="171450" indent="-171450">
              <a:buFont typeface="Arial" panose="020B0604020202020204" pitchFamily="34" charset="0"/>
              <a:buChar char="•"/>
            </a:pPr>
            <a:r>
              <a:rPr lang="en-GB" dirty="0"/>
              <a:t>Meddyliwch am: Beth sydd angen digwydd? Lle’r ydyn ni nawr? Lle’r ydyn ni am fod? </a:t>
            </a:r>
          </a:p>
          <a:p>
            <a:pPr marL="171450" indent="-171450">
              <a:buFont typeface="Arial" panose="020B0604020202020204" pitchFamily="34" charset="0"/>
              <a:buChar char="•"/>
            </a:pPr>
            <a:r>
              <a:rPr lang="en-GB" dirty="0"/>
              <a:t>Peidiwch â defnyddio ymadroddion sy’n diystyru pobl fel: “Fi sy’n gwybod orau”, “Fi sy’n gwneud y penderfyniadau” neu “Rydych chi’n anghywir”. </a:t>
            </a:r>
          </a:p>
          <a:p>
            <a:pPr marL="171450" indent="-171450">
              <a:buFont typeface="Arial" panose="020B0604020202020204" pitchFamily="34" charset="0"/>
              <a:buChar char="•"/>
            </a:pPr>
            <a:endParaRPr lang="en-GB" sz="1200" b="1" i="0" u="sng" strike="noStrike" kern="1200" baseline="0" dirty="0">
              <a:solidFill>
                <a:schemeClr val="tx1"/>
              </a:solidFill>
              <a:effectLst/>
              <a:latin typeface="+mn-lt"/>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dirty="0"/>
          </a:p>
        </p:txBody>
      </p:sp>
    </p:spTree>
    <p:extLst>
      <p:ext uri="{BB962C8B-B14F-4D97-AF65-F5344CB8AC3E}">
        <p14:creationId xmlns:p14="http://schemas.microsoft.com/office/powerpoint/2010/main" val="238483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i="0" u="none" kern="1200" noProof="0" dirty="0">
                <a:solidFill>
                  <a:schemeClr val="tx1"/>
                </a:solidFill>
                <a:effectLst/>
                <a:latin typeface="+mn-lt"/>
                <a:ea typeface="+mn-ea"/>
                <a:cs typeface="+mn-cs"/>
              </a:rPr>
              <a:t>Nodiadau’r hwylusydd</a:t>
            </a:r>
          </a:p>
          <a:p>
            <a:endParaRPr lang="cy-GB" sz="1200" b="0" i="1" u="none" kern="1200" noProof="0" dirty="0">
              <a:solidFill>
                <a:schemeClr val="tx1"/>
              </a:solidFill>
              <a:effectLst/>
              <a:latin typeface="+mn-lt"/>
              <a:ea typeface="+mn-ea"/>
              <a:cs typeface="+mn-cs"/>
            </a:endParaRPr>
          </a:p>
          <a:p>
            <a:r>
              <a:rPr lang="cy-GB" dirty="0"/>
              <a:t>Bydd unigolion angen copi o’r ddogfen ategol ‘Datganiad Canlyniadau Personol’ (copi cynrychiolydd). </a:t>
            </a:r>
          </a:p>
          <a:p>
            <a:endParaRPr lang="cy-GB" dirty="0"/>
          </a:p>
          <a:p>
            <a:r>
              <a:rPr lang="cy-GB" dirty="0"/>
              <a:t>Gan weithio mewn grwpiau bach, ewch drwy’r datganiadau gan nodi pa rai sy’n ddatganiadau canlyniadau personol. Gofynnwch am adborth ac atebion gan bob grŵp ac os yw’r atebion yn amrywio dylech geisio gweithio gyda’r grŵp er mwyn nodi pam mae’r amrywiadau wedi codi yn eu barn nhw. </a:t>
            </a:r>
          </a:p>
          <a:p>
            <a:endParaRPr lang="cy-GB" dirty="0"/>
          </a:p>
          <a:p>
            <a:r>
              <a:rPr lang="cy-GB" dirty="0"/>
              <a:t>Nodwch: Mae fersiwn yr hwylusydd yn cynnwys yr atebion cywir ar waelod y ddogfen. </a:t>
            </a:r>
          </a:p>
          <a:p>
            <a:endParaRPr lang="cy-GB" sz="1200" b="0" i="1" u="none" kern="1200" baseline="0" noProof="0" dirty="0">
              <a:solidFill>
                <a:schemeClr val="tx1"/>
              </a:solidFill>
              <a:effectLst/>
              <a:latin typeface="Calibri"/>
              <a:cs typeface="Calibri"/>
            </a:endParaRPr>
          </a:p>
          <a:p>
            <a:endParaRPr lang="en-GB" dirty="0">
              <a:latin typeface="Calibri"/>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dirty="0"/>
          </a:p>
        </p:txBody>
      </p:sp>
    </p:spTree>
    <p:extLst>
      <p:ext uri="{BB962C8B-B14F-4D97-AF65-F5344CB8AC3E}">
        <p14:creationId xmlns:p14="http://schemas.microsoft.com/office/powerpoint/2010/main" val="151262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noProof="0" dirty="0">
                <a:latin typeface="Arial" panose="020B0604020202020204" pitchFamily="34" charset="0"/>
                <a:cs typeface="Arial" panose="020B0604020202020204" pitchFamily="34" charset="0"/>
              </a:rPr>
              <a:t>Nodiadau’r hwylusydd</a:t>
            </a:r>
          </a:p>
          <a:p>
            <a:endParaRPr lang="cy-GB" sz="1200" noProof="0" dirty="0">
              <a:latin typeface="Arial" panose="020B0604020202020204" pitchFamily="34" charset="0"/>
              <a:cs typeface="Arial" panose="020B0604020202020204" pitchFamily="34" charset="0"/>
            </a:endParaRPr>
          </a:p>
          <a:p>
            <a:r>
              <a:rPr lang="cy-GB" dirty="0"/>
              <a:t>Mae’r cyflwyniad hwn yn rhoi trosolwg o ofynion Deddf Gwasanaethau Cymdeithasol a Llesiant (Cymru) 2014 gan ei bod yn gysylltiedig â’r broses o ddarparu gwybodaeth, cyngor a chynhorthwy (IAA) gyda ffocws penodol ar gefnogi cyfranogwyr sy’n gweithio yn y maes IAA er mwyn hwyluso sgyrsiau da am ‘yr hyn sy’n bwysig’ a sgyrsiau sy’n canolbwyntio ar ganlyniadau. </a:t>
            </a:r>
          </a:p>
          <a:p>
            <a:endParaRPr lang="cy-GB" dirty="0"/>
          </a:p>
          <a:p>
            <a:r>
              <a:rPr lang="cy-GB" dirty="0"/>
              <a:t>Mae ar gyfer y canlynol: </a:t>
            </a:r>
          </a:p>
          <a:p>
            <a:endParaRPr lang="cy-GB" dirty="0"/>
          </a:p>
          <a:p>
            <a:pPr marL="171450" indent="-171450">
              <a:buFont typeface="Arial" panose="020B0604020202020204" pitchFamily="34" charset="0"/>
              <a:buChar char="•"/>
            </a:pPr>
            <a:r>
              <a:rPr lang="cy-GB" dirty="0"/>
              <a:t>gwasanaethau cymdeithasol oedolion a phlant, ac elfennau ehangach o awdurdodau lleol  </a:t>
            </a:r>
          </a:p>
          <a:p>
            <a:pPr marL="171450" indent="-171450">
              <a:buFont typeface="Arial" panose="020B0604020202020204" pitchFamily="34" charset="0"/>
              <a:buChar char="•"/>
            </a:pPr>
            <a:r>
              <a:rPr lang="cy-GB" dirty="0"/>
              <a:t>lle y bo’n briodol, aelodau staff sy’n gweithio yn sefydliadau’r GIG, yr heddlu a sefydliadau partner eraill yr awdurdod lleol </a:t>
            </a:r>
          </a:p>
          <a:p>
            <a:pPr marL="171450" indent="-171450">
              <a:buFont typeface="Arial" panose="020B0604020202020204" pitchFamily="34" charset="0"/>
              <a:buChar char="•"/>
            </a:pPr>
            <a:r>
              <a:rPr lang="cy-GB" dirty="0"/>
              <a:t>darparwyr gofal cymdeithasol a sefydliadau cymorth ym mhob sector sy’n rhan o’r gwaith o ddarparu IAA. </a:t>
            </a:r>
          </a:p>
          <a:p>
            <a:pPr marL="171450" indent="-171450">
              <a:buFont typeface="Arial" panose="020B0604020202020204" pitchFamily="34" charset="0"/>
              <a:buChar char="•"/>
            </a:pPr>
            <a:endParaRPr lang="cy-GB" dirty="0"/>
          </a:p>
          <a:p>
            <a:r>
              <a:rPr lang="cy-GB" dirty="0"/>
              <a:t>Nod y cyflwyniad yw rhoi trosolwg o’r Ddeddf ac yn benodol archwilio Rhan 2: Adrannau 5-7 (Llesiant a dyletswyddau cyffredinol eraill), 15 (Atal) a 17 (Gwybodaeth, Cyngor a Chynhorthwy) yn fanylach.  </a:t>
            </a:r>
          </a:p>
          <a:p>
            <a:endParaRPr lang="cy-GB" dirty="0"/>
          </a:p>
          <a:p>
            <a:r>
              <a:rPr lang="cy-GB" dirty="0"/>
              <a:t>Erbyn diwedd y rhaglen ddysgu byddwch yn:  </a:t>
            </a:r>
          </a:p>
          <a:p>
            <a:endParaRPr lang="cy-GB" dirty="0"/>
          </a:p>
          <a:p>
            <a:pPr marL="171450" indent="-171450">
              <a:buFont typeface="Arial" panose="020B0604020202020204" pitchFamily="34" charset="0"/>
              <a:buChar char="•"/>
            </a:pPr>
            <a:r>
              <a:rPr lang="cy-GB" dirty="0"/>
              <a:t>deall cyd-destun deddfwraiethol y gwasanaeth IAA </a:t>
            </a:r>
          </a:p>
          <a:p>
            <a:pPr marL="171450" indent="-171450">
              <a:buFont typeface="Arial" panose="020B0604020202020204" pitchFamily="34" charset="0"/>
              <a:buChar char="•"/>
            </a:pPr>
            <a:r>
              <a:rPr lang="cy-GB" dirty="0"/>
              <a:t>nodi prif elfennau’r hyn sy’n gwneud sgwrs dda ar yr hyn sy’n bwysig/sgwrs sy’n canolbwyntio ar ganlyniadau </a:t>
            </a:r>
          </a:p>
          <a:p>
            <a:pPr marL="171450" indent="-171450">
              <a:buFont typeface="Arial" panose="020B0604020202020204" pitchFamily="34" charset="0"/>
              <a:buChar char="•"/>
            </a:pPr>
            <a:r>
              <a:rPr lang="cy-GB" dirty="0"/>
              <a:t>archwilio’r sgiliau hanfodol sydd eu hangen arnoch chi i gael y sgyrsiau hyn  </a:t>
            </a:r>
          </a:p>
          <a:p>
            <a:pPr marL="171450" indent="-171450">
              <a:buFont typeface="Arial" panose="020B0604020202020204" pitchFamily="34" charset="0"/>
              <a:buChar char="•"/>
            </a:pPr>
            <a:r>
              <a:rPr lang="cy-GB" dirty="0"/>
              <a:t>nodi’r effaith gadarnhaol y gallwch ei chael drwy gael sgyrsiau effeithiol. </a:t>
            </a:r>
          </a:p>
          <a:p>
            <a:pPr marL="171450" indent="-171450">
              <a:buFont typeface="Arial" panose="020B0604020202020204" pitchFamily="34" charset="0"/>
              <a:buChar char="•"/>
            </a:pPr>
            <a:endParaRPr lang="cy-GB" dirty="0"/>
          </a:p>
          <a:p>
            <a:r>
              <a:rPr lang="cy-GB" dirty="0"/>
              <a:t>Gweithgaredd dewisol – trafodaeth </a:t>
            </a:r>
          </a:p>
          <a:p>
            <a:pPr marL="171450" indent="-171450">
              <a:buFont typeface="Arial" panose="020B0604020202020204" pitchFamily="34" charset="0"/>
              <a:buChar char="•"/>
            </a:pPr>
            <a:r>
              <a:rPr lang="cy-GB" dirty="0"/>
              <a:t>Beth yw diben y sesiwn hyfforddi hon i chi? </a:t>
            </a:r>
          </a:p>
          <a:p>
            <a:pPr marL="171450" indent="-171450">
              <a:buFont typeface="Arial" panose="020B0604020202020204" pitchFamily="34" charset="0"/>
              <a:buChar char="•"/>
            </a:pPr>
            <a:r>
              <a:rPr lang="cy-GB" dirty="0"/>
              <a:t>Beth ydych chi’n gobeithio fydd yn wahanol o ganlyniad i’r hyfforddiant hwn?</a:t>
            </a:r>
          </a:p>
          <a:p>
            <a:endParaRPr lang="cy-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dirty="0"/>
          </a:p>
        </p:txBody>
      </p:sp>
    </p:spTree>
    <p:extLst>
      <p:ext uri="{BB962C8B-B14F-4D97-AF65-F5344CB8AC3E}">
        <p14:creationId xmlns:p14="http://schemas.microsoft.com/office/powerpoint/2010/main" val="278380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None/>
            </a:pPr>
            <a:r>
              <a:rPr lang="en-GB" sz="1200" b="1" u="none" kern="1200" dirty="0">
                <a:solidFill>
                  <a:schemeClr val="tx1"/>
                </a:solidFill>
                <a:effectLst/>
                <a:latin typeface="+mn-lt"/>
                <a:ea typeface="+mn-ea"/>
                <a:cs typeface="+mn-cs"/>
              </a:rPr>
              <a:t>Nodiadau’r hwylusydd</a:t>
            </a:r>
          </a:p>
          <a:p>
            <a:pPr marL="171450" indent="-171450" fontAlgn="base">
              <a:buFont typeface="Arial" panose="020B0604020202020204" pitchFamily="34" charset="0"/>
              <a:buNone/>
            </a:pPr>
            <a:endParaRPr lang="en-GB" sz="1200" b="1" u="sng" kern="1200" dirty="0">
              <a:solidFill>
                <a:schemeClr val="tx1"/>
              </a:solidFill>
              <a:effectLst/>
              <a:latin typeface="+mn-lt"/>
              <a:ea typeface="+mn-ea"/>
              <a:cs typeface="+mn-cs"/>
            </a:endParaRPr>
          </a:p>
          <a:p>
            <a:r>
              <a:rPr lang="cy-GB" dirty="0"/>
              <a:t>Mae canolbwyntio ar gryfderau pobl yn rhan allweddol o ddull sy’n canolbwyntio ar ganlyniadau, ond mae’n golygu gofyn y cwestiynau cywir a gadael i’r sgwrs lifo. </a:t>
            </a:r>
          </a:p>
          <a:p>
            <a:endParaRPr lang="cy-GB" dirty="0"/>
          </a:p>
          <a:p>
            <a:r>
              <a:rPr lang="cy-GB" dirty="0"/>
              <a:t>Gall pob cwestiwn arwain at gwestiynau pellach. Nod y cwestiynau i gyd yw helpu unigolion, grwpiau neu sefydliadau i nodi: </a:t>
            </a:r>
          </a:p>
          <a:p>
            <a:endParaRPr lang="cy-GB" dirty="0">
              <a:cs typeface="Calibri"/>
            </a:endParaRPr>
          </a:p>
          <a:p>
            <a:pPr marL="171450" indent="-171450">
              <a:buFont typeface="Arial" panose="020B0604020202020204" pitchFamily="34" charset="0"/>
              <a:buChar char="•"/>
            </a:pPr>
            <a:r>
              <a:rPr lang="cy-GB" dirty="0"/>
              <a:t>eu cryfderau </a:t>
            </a:r>
            <a:endParaRPr lang="cy-GB" dirty="0">
              <a:cs typeface="Calibri"/>
            </a:endParaRPr>
          </a:p>
          <a:p>
            <a:pPr marL="171450" indent="-171450">
              <a:buFont typeface="Arial" panose="020B0604020202020204" pitchFamily="34" charset="0"/>
              <a:buChar char="•"/>
            </a:pPr>
            <a:r>
              <a:rPr lang="cy-GB" dirty="0"/>
              <a:t>yr hyn y maen nhw angen adeiladu arno </a:t>
            </a:r>
            <a:endParaRPr lang="cy-GB" dirty="0">
              <a:cs typeface="Calibri"/>
            </a:endParaRPr>
          </a:p>
          <a:p>
            <a:pPr marL="171450" indent="-171450">
              <a:buFont typeface="Arial" panose="020B0604020202020204" pitchFamily="34" charset="0"/>
              <a:buChar char="•"/>
            </a:pPr>
            <a:r>
              <a:rPr lang="cy-GB" dirty="0"/>
              <a:t>yr hyn y maen nhw’n ei wneud yn dda. </a:t>
            </a:r>
          </a:p>
          <a:p>
            <a:pPr marL="171450" indent="-171450">
              <a:buFont typeface="Arial" panose="020B0604020202020204" pitchFamily="34" charset="0"/>
              <a:buChar char="•"/>
            </a:pPr>
            <a:endParaRPr lang="cy-GB" dirty="0">
              <a:cs typeface="Calibri"/>
            </a:endParaRPr>
          </a:p>
          <a:p>
            <a:r>
              <a:rPr lang="cy-GB" dirty="0"/>
              <a:t>Dylen nhw fod yn gwestiynau caredig, ac nid yn gwestiynau sy’n herio neu gymell gwrthdaro.  </a:t>
            </a:r>
          </a:p>
          <a:p>
            <a:endParaRPr lang="cy-GB" dirty="0">
              <a:cs typeface="Calibri"/>
            </a:endParaRPr>
          </a:p>
          <a:p>
            <a:r>
              <a:rPr lang="cy-GB" dirty="0"/>
              <a:t>Mae’n bwysig ystyried cryfderau ac adnoddau mor eang â phosibl. Gallai hyn gynnwys: </a:t>
            </a:r>
          </a:p>
          <a:p>
            <a:endParaRPr lang="cy-GB" dirty="0"/>
          </a:p>
          <a:p>
            <a:pPr marL="171450" indent="-171450">
              <a:buFont typeface="Arial" panose="020B0604020202020204" pitchFamily="34" charset="0"/>
              <a:buChar char="•"/>
            </a:pPr>
            <a:r>
              <a:rPr lang="cy-GB" dirty="0"/>
              <a:t>y bobl a’r cymorth sydd ar gael ar gyfer unigolyn </a:t>
            </a:r>
          </a:p>
          <a:p>
            <a:pPr marL="171450" indent="-171450">
              <a:buFont typeface="Arial" panose="020B0604020202020204" pitchFamily="34" charset="0"/>
              <a:buChar char="•"/>
            </a:pPr>
            <a:r>
              <a:rPr lang="cy-GB" dirty="0"/>
              <a:t>ei iechyd, yn gorfforol ac yn emosiynol </a:t>
            </a:r>
          </a:p>
          <a:p>
            <a:pPr marL="171450" indent="-171450">
              <a:buFont typeface="Arial" panose="020B0604020202020204" pitchFamily="34" charset="0"/>
              <a:buChar char="•"/>
            </a:pPr>
            <a:r>
              <a:rPr lang="cy-GB" dirty="0"/>
              <a:t>adnoddau, boed yn ariannol neu’n gymhorthion a chyfarpar </a:t>
            </a:r>
          </a:p>
          <a:p>
            <a:pPr marL="171450" indent="-171450">
              <a:buFont typeface="Arial" panose="020B0604020202020204" pitchFamily="34" charset="0"/>
              <a:buChar char="•"/>
            </a:pPr>
            <a:r>
              <a:rPr lang="cy-GB" dirty="0"/>
              <a:t>credoau ac agwedd. </a:t>
            </a:r>
          </a:p>
          <a:p>
            <a:pPr marL="0" indent="0">
              <a:buFont typeface="Arial" panose="020B0604020202020204" pitchFamily="34" charset="0"/>
              <a:buNone/>
            </a:pPr>
            <a:endParaRPr lang="cy-GB" sz="1200" b="0" u="none" kern="1200" noProof="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21</a:t>
            </a:fld>
            <a:endParaRPr lang="en-US" dirty="0"/>
          </a:p>
        </p:txBody>
      </p:sp>
    </p:spTree>
    <p:extLst>
      <p:ext uri="{BB962C8B-B14F-4D97-AF65-F5344CB8AC3E}">
        <p14:creationId xmlns:p14="http://schemas.microsoft.com/office/powerpoint/2010/main" val="294238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a:t>
            </a:r>
          </a:p>
          <a:p>
            <a:endParaRPr lang="cy-GB" sz="1200" b="1" u="sng" kern="1200" noProof="0" dirty="0">
              <a:solidFill>
                <a:schemeClr val="tx1"/>
              </a:solidFill>
              <a:effectLst/>
              <a:latin typeface="+mn-lt"/>
              <a:ea typeface="+mn-ea"/>
              <a:cs typeface="+mn-cs"/>
            </a:endParaRPr>
          </a:p>
          <a:p>
            <a:r>
              <a:rPr lang="cy-GB" dirty="0"/>
              <a:t>Mae’r sleid hon yn rhoi enghreifftiau o gwestiynau sy’n seiliedig ar gryfderau y gallech eu defnyddio yn ystod sgwrs gydag unigolyn am yr hyn sy’n bwysig. </a:t>
            </a:r>
          </a:p>
          <a:p>
            <a:endParaRPr lang="cy-GB" dirty="0"/>
          </a:p>
          <a:p>
            <a:r>
              <a:rPr lang="cy-GB" dirty="0"/>
              <a:t>Cyfeiriwch at y daflen sydd ag amrywiaeth ehangach o gwestiynau sy’n seiliedig ar gryfderau. </a:t>
            </a:r>
          </a:p>
          <a:p>
            <a:endParaRPr lang="cy-GB" dirty="0">
              <a:cs typeface="Calibri"/>
            </a:endParaRPr>
          </a:p>
          <a:p>
            <a:r>
              <a:rPr lang="cy-GB" dirty="0"/>
              <a:t>Gofynnwch i’r grŵp ystyried y cwestiynau ar y sleid ac yn y daflen a nodi pa gwestiynau y maen nhw’n meddwl eu bod yn eu defnyddio / y </a:t>
            </a:r>
            <a:r>
              <a:rPr lang="cy-GB" dirty="0" err="1"/>
              <a:t>gallen</a:t>
            </a:r>
            <a:r>
              <a:rPr lang="cy-GB" dirty="0"/>
              <a:t> nhw eu defnyddio yn ystod sgyrsiau gydag unigolion. </a:t>
            </a:r>
            <a:endParaRPr lang="cy-GB" dirty="0">
              <a:cs typeface="Calibri"/>
            </a:endParaRPr>
          </a:p>
          <a:p>
            <a:endParaRPr lang="cy-GB" sz="1200" b="0" u="none" kern="1200" baseline="0" noProof="0" dirty="0">
              <a:solidFill>
                <a:schemeClr val="tx1"/>
              </a:solidFill>
              <a:effectLst/>
              <a:latin typeface="+mn-lt"/>
              <a:cs typeface="Calibri"/>
            </a:endParaRPr>
          </a:p>
          <a:p>
            <a:endParaRPr lang="en-GB" sz="1200" b="0" u="none"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22</a:t>
            </a:fld>
            <a:endParaRPr lang="en-US" dirty="0"/>
          </a:p>
        </p:txBody>
      </p:sp>
    </p:spTree>
    <p:extLst>
      <p:ext uri="{BB962C8B-B14F-4D97-AF65-F5344CB8AC3E}">
        <p14:creationId xmlns:p14="http://schemas.microsoft.com/office/powerpoint/2010/main" val="57104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none" kern="1200" dirty="0">
                <a:solidFill>
                  <a:schemeClr val="tx1"/>
                </a:solidFill>
                <a:effectLst/>
                <a:latin typeface="+mn-lt"/>
                <a:ea typeface="+mn-ea"/>
                <a:cs typeface="+mn-cs"/>
              </a:rPr>
              <a:t>Nodiadau’r hwylusydd</a:t>
            </a:r>
          </a:p>
          <a:p>
            <a:pPr lvl="0"/>
            <a:endParaRPr lang="en-GB" sz="1200" kern="1200" dirty="0">
              <a:solidFill>
                <a:schemeClr val="tx1"/>
              </a:solidFill>
              <a:effectLst/>
              <a:latin typeface="+mn-lt"/>
              <a:ea typeface="+mn-ea"/>
              <a:cs typeface="+mn-cs"/>
            </a:endParaRPr>
          </a:p>
          <a:p>
            <a:r>
              <a:rPr lang="cy-GB" dirty="0"/>
              <a:t>Gall unigolyn fod angen mynediad cyflym i asesiad o’u hanghenion gofal a chymorth. Mae staff sy’n gweithio yn y gwasanaeth angen deall yn llawn sut i nodi pan fo angen asesiad, maen nhw angen bod wedi’u hyfforddi ac yn meddu ar y sgiliau i gynnal asesiad a sicrhau y gellir ei wneud yn gyflym.  </a:t>
            </a:r>
          </a:p>
          <a:p>
            <a:endParaRPr lang="cy-GB" dirty="0"/>
          </a:p>
          <a:p>
            <a:r>
              <a:rPr lang="cy-GB" dirty="0"/>
              <a:t>Bydd yr asesiad ym amrywio o un unigolyn i’r llall o ran yr hyn sy’n ofynnol.  </a:t>
            </a:r>
          </a:p>
          <a:p>
            <a:endParaRPr lang="cy-GB" dirty="0">
              <a:cs typeface="Calibri"/>
            </a:endParaRPr>
          </a:p>
          <a:p>
            <a:r>
              <a:rPr lang="cy-GB" dirty="0"/>
              <a:t>Mae’n rhaid i staff sy’n gweithio yn y gwasanaeth gydnabod natur a graddau’r ymholiad a cheisio rhoi ymateb cymesur: </a:t>
            </a:r>
          </a:p>
          <a:p>
            <a:endParaRPr lang="cy-GB" dirty="0">
              <a:cs typeface="Calibri"/>
            </a:endParaRPr>
          </a:p>
          <a:p>
            <a:pPr marL="171450" indent="-171450">
              <a:buFont typeface="Arial" panose="020B0604020202020204" pitchFamily="34" charset="0"/>
              <a:buChar char="•"/>
            </a:pPr>
            <a:r>
              <a:rPr lang="cy-GB" dirty="0"/>
              <a:t>dim ond darparu gwybodaeth sydd ddim yn gofyn am ryw fath o asesiad </a:t>
            </a:r>
            <a:endParaRPr lang="cy-GB" dirty="0">
              <a:cs typeface="Calibri"/>
            </a:endParaRPr>
          </a:p>
          <a:p>
            <a:pPr marL="171450" indent="-171450">
              <a:buFont typeface="Arial" panose="020B0604020202020204" pitchFamily="34" charset="0"/>
              <a:buChar char="•"/>
            </a:pPr>
            <a:r>
              <a:rPr lang="cy-GB" dirty="0"/>
              <a:t>os rhoddir cyngor a/neu gynhorthwy, bydd asesiad o anghenion yr unigolyn wedi’i gynnal.  </a:t>
            </a:r>
          </a:p>
          <a:p>
            <a:endParaRPr lang="cy-GB" dirty="0">
              <a:cs typeface="Calibri"/>
            </a:endParaRPr>
          </a:p>
          <a:p>
            <a:r>
              <a:rPr lang="cy-GB" dirty="0"/>
              <a:t>Mae’r rhaid i’r cydbwysedd fod yn bragmataidd rhwng y gwasanaeth gwybodaeth, cyngor a chynhorthwy yn ymdrin â phryderon unigolyn yn y cyswllt cyntaf un, ac unigolyn sy’n cael ei atgyfeirio wedyn at eraill a allai fod â gwybodaeth neu arbenigedd mwy priodol. </a:t>
            </a:r>
          </a:p>
          <a:p>
            <a:endParaRPr lang="cy-GB" dirty="0">
              <a:cs typeface="Calibri"/>
            </a:endParaRPr>
          </a:p>
          <a:p>
            <a:r>
              <a:rPr lang="cy-GB" dirty="0"/>
              <a:t>Bydd staff sy’n gweithio yn y gwasanaeth yn cynnal asesiadau – y term am y rhain yw ‘sgyrsiau am yr hyn sy’n bwysig’. Bydd staff wedi cynnal asesiad wedi iddynt archwilio pum elfen yr Offeryn Asesu a Chymhwystra Cenedlaethol gyda’r unigolyn, waeth pa mor gymesur yw’r dull hwnnw (fel y nodir yn y Cod Ymarfer ar Ran 3 y Ddeddf Gwasanaethau Cymdeithasol a Llesiant (Cymru)).  </a:t>
            </a:r>
          </a:p>
          <a:p>
            <a:endParaRPr lang="cy-GB" dirty="0">
              <a:cs typeface="Calibri"/>
            </a:endParaRPr>
          </a:p>
          <a:p>
            <a:r>
              <a:rPr lang="cy-GB" dirty="0"/>
              <a:t>Wrth gynnal asesiad/cael ‘sgwrs am yr hyn sy’n bwysig’, mae’n rhaid i aelodau staff gydweithio â phobl er mwyn nodi’r hyn sy’n bwysig iddyn nhw. Bydd pobl am sicrhau agweddau gwahanol ar lesiant, yn dibynnu ar eu hamgylchiadau personol, a dyna beth yw canlyniadau personol.   </a:t>
            </a:r>
          </a:p>
          <a:p>
            <a:endParaRPr lang="cy-GB" dirty="0">
              <a:cs typeface="Calibri"/>
            </a:endParaRPr>
          </a:p>
          <a:p>
            <a:r>
              <a:rPr lang="cy-GB" dirty="0"/>
              <a:t>Mae’n bwysig ystyried y canlyniadau personol y mae unigolyn am eu sicrhau, yr adnoddau sydd ar gael, a’r ffordd y gall yr awdurdod lleol eu cynorthwyo i’w cyflawni.   </a:t>
            </a:r>
          </a:p>
          <a:p>
            <a:endParaRPr lang="cy-GB" dirty="0">
              <a:cs typeface="Calibri"/>
            </a:endParaRPr>
          </a:p>
          <a:p>
            <a:r>
              <a:rPr lang="cy-GB" dirty="0"/>
              <a:t>Yr hyn fydd yn ganolog i hyn fydd deall y rhwystrau y gall unigolyn fod yn eu hwynebu wrth sicrhau ei ganlyniadau personol.  </a:t>
            </a:r>
          </a:p>
          <a:p>
            <a:endParaRPr lang="cy-GB" dirty="0"/>
          </a:p>
          <a:p>
            <a:r>
              <a:rPr lang="cy-GB" dirty="0"/>
              <a:t>Mae asesiad yn cychwyn gyda’r rhagdybiaeth bod oedolyn yn y sefyllfa orau i farnu ei lesiant ei hun a’r canlyniadau personol y mae am eu sicrhau yn seiliedig ar ei werthoedd ei hun a’r hyn sy’n bwysig iddo.  </a:t>
            </a:r>
          </a:p>
          <a:p>
            <a:endParaRPr lang="cy-GB" dirty="0"/>
          </a:p>
          <a:p>
            <a:r>
              <a:rPr lang="cy-GB" dirty="0"/>
              <a:t>Er mwyn ymgysylltu’n effeithiol mewn sgwrs am ‘yr hyn sy’n bwysig i mi’ gydag oedolyn, mae’n rhaid i ymarferwyr:  </a:t>
            </a:r>
          </a:p>
          <a:p>
            <a:endParaRPr lang="cy-GB" dirty="0"/>
          </a:p>
          <a:p>
            <a:pPr marL="171450" indent="-171450">
              <a:buFont typeface="Arial" panose="020B0604020202020204" pitchFamily="34" charset="0"/>
              <a:buChar char="•"/>
            </a:pPr>
            <a:r>
              <a:rPr lang="cy-GB" dirty="0"/>
              <a:t>wrando yn hytrach na siarad </a:t>
            </a:r>
          </a:p>
          <a:p>
            <a:pPr marL="171450" indent="-171450">
              <a:buFont typeface="Arial" panose="020B0604020202020204" pitchFamily="34" charset="0"/>
              <a:buChar char="•"/>
            </a:pPr>
            <a:r>
              <a:rPr lang="cy-GB" dirty="0"/>
              <a:t>ceisio peidio achub neu drwsio </a:t>
            </a:r>
          </a:p>
          <a:p>
            <a:pPr marL="171450" indent="-171450">
              <a:buFont typeface="Arial" panose="020B0604020202020204" pitchFamily="34" charset="0"/>
              <a:buChar char="•"/>
            </a:pPr>
            <a:r>
              <a:rPr lang="cy-GB" dirty="0"/>
              <a:t>dangos empathi a gweithio gyda’r oedolyn, ac nid gyda’i ymddygiad.</a:t>
            </a:r>
          </a:p>
          <a:p>
            <a:pPr marL="0" indent="0">
              <a:buFont typeface="Arial" panose="020B0604020202020204" pitchFamily="34" charset="0"/>
              <a:buNone/>
            </a:pPr>
            <a:r>
              <a:rPr lang="cy-GB" dirty="0"/>
              <a:t>  </a:t>
            </a:r>
          </a:p>
          <a:p>
            <a:r>
              <a:rPr lang="cy-GB" dirty="0"/>
              <a:t>Mae’r dull o hybu llesiant oedolyn drwy nodi’r canlyniadau personol y mae am eu sicrhau ym mhob agwedd ar ei fywyd bob dydd, a’r rhwystrau y gall fod yn eu hwynebu wrth sicrhau’r canlyniadau hyn, yn un sy’n cydnabod y gall gofal a chymorth gyfrannu at ddileu rhwystrau o’r fath yn unol â’r model cymdeithasol o anabledd. Mae’n cydnabod y gall pobl anabl gyflawni eu potensial a chyfranogi’n llawn fel aelodau o gymdeithas, sy’n cyd-fynd â Fframwaith Gweithredu Llywodraeth Cymru ar gyfer Byw’n Annibynnol. </a:t>
            </a:r>
          </a:p>
          <a:p>
            <a:endParaRPr lang="cy-GB" dirty="0"/>
          </a:p>
          <a:p>
            <a:r>
              <a:rPr lang="cy-GB" dirty="0"/>
              <a:t>Dylid cynorthwyo plant i nodi’r hyn sy’n bwysig iddyn nhw drwy ymarferwyr amrywiol a phobl eraill sy’n rhan o’r broses gan gynnwys eu teulu a’u ffrindiau.  </a:t>
            </a:r>
          </a:p>
          <a:p>
            <a:endParaRPr lang="cy-GB" dirty="0"/>
          </a:p>
          <a:p>
            <a:r>
              <a:rPr lang="cy-GB" dirty="0"/>
              <a:t>Er mwyn ymgysylltu’n effeithiol mewn sgwrs am ‘yr hyn sy’n bwysig i mi’ gyda phlentyn, mae’n rhaid i ymarferwyr:  </a:t>
            </a:r>
          </a:p>
          <a:p>
            <a:endParaRPr lang="cy-GB" dirty="0"/>
          </a:p>
          <a:p>
            <a:pPr marL="171450" indent="-171450">
              <a:buFont typeface="Arial" panose="020B0604020202020204" pitchFamily="34" charset="0"/>
              <a:buChar char="•"/>
            </a:pPr>
            <a:r>
              <a:rPr lang="cy-GB" dirty="0"/>
              <a:t>wrando’n hytrach na siarad </a:t>
            </a:r>
          </a:p>
          <a:p>
            <a:pPr marL="171450" indent="-171450">
              <a:buFont typeface="Arial" panose="020B0604020202020204" pitchFamily="34" charset="0"/>
              <a:buChar char="•"/>
            </a:pPr>
            <a:r>
              <a:rPr lang="cy-GB" dirty="0"/>
              <a:t>gweld y plentyn fel person ifanc dyfeisgar </a:t>
            </a:r>
          </a:p>
          <a:p>
            <a:pPr marL="171450" indent="-171450">
              <a:buFont typeface="Arial" panose="020B0604020202020204" pitchFamily="34" charset="0"/>
              <a:buChar char="•"/>
            </a:pPr>
            <a:r>
              <a:rPr lang="cy-GB" dirty="0"/>
              <a:t>a grymuso’r plentyn a gweithio gydag ef, ac nid gyda’i ymddygiad.   </a:t>
            </a:r>
          </a:p>
          <a:p>
            <a:endParaRPr lang="cy-GB" dirty="0"/>
          </a:p>
          <a:p>
            <a:r>
              <a:rPr lang="cy-GB" dirty="0"/>
              <a:t>Fel arfer mae unigolion yn gwybod beth fydd yn eu helpu. Er mwyn cyd-fynd â’r egwyddor llais, dewis a rheolaeth sydd yn y Ddeddf drwyddi draw, mae’n rhaid i bobl sy’n defnyddio gofal a chymorth gymryd rhan lawn yn y broses o nodi pa fesurau ataliol a allai eu helpu i sicrhau eu llesiant ac wrth gynllunio eu darpariaeth. Gallai’r rhain ddod o’u hadnoddau eu hunain, eu teuluoedd a’u cymunedau. </a:t>
            </a:r>
          </a:p>
          <a:p>
            <a:endParaRPr lang="cy-GB" dirty="0"/>
          </a:p>
          <a:p>
            <a:r>
              <a:rPr lang="cy-GB" dirty="0"/>
              <a:t>Pan na all unigolyn fynegi ei safbwyntiau, ei ddymuniadau neu ei deimladau, mae’n rhaid i awdurdodau lleol sicrhau bod yr unigolyn yn cael cymorth i wneud hynny. Os nad yw’n bosibl i deulu neu ffrindiau ddarparu’r cymorth hwn ac nad oes cymorth ehangach ar gael, mae’n rhaid i awdurdodau lleol sicrhau bod yr unigolyn yn cael cefnogaeth gan eiriolwr proffesiynol annibynnol heb gost i’r unigolyn.  </a:t>
            </a:r>
          </a:p>
          <a:p>
            <a:endParaRPr lang="cy-GB" dirty="0"/>
          </a:p>
          <a:p>
            <a:r>
              <a:rPr lang="cy-GB" dirty="0"/>
              <a:t>Mae pobl – plant, oedolion a gofalwyr, eu teuluoedd a’u cymunedau – yn asedau cyfoethog ac mae ganddyn nhw sgiliau, arbenigedd a galluoedd. Bydd cydweithio â phobl er mwyn nodi eu cryfderau a’u galluoedd er mwyn sicrhau eu canlyniadau yn allweddol wrth sicrhau llesiant a datgloi’r posibiliadau ar gyfer creadigrwydd a fydd yn gwneud gwell defnydd o’r holl adnoddau sydd ar gael ac wrth eu defnyddio’n fwy effeithiol.  </a:t>
            </a:r>
          </a:p>
          <a:p>
            <a:endParaRPr lang="cy-GB" dirty="0">
              <a:cs typeface="Calibri"/>
            </a:endParaRPr>
          </a:p>
          <a:p>
            <a:r>
              <a:rPr lang="cy-GB" dirty="0"/>
              <a:t>Mae’n bwysig nodi unrhyw risgiau rydych chi a’r unigolyn (yn cynnwys ei gynrychiolydd) yn credu y byddwch yn ei hwynebu hefyd os nad yw’r unigolyn yn sicrhau ei ganlyniadau personol.   </a:t>
            </a:r>
          </a:p>
          <a:p>
            <a:endParaRPr lang="cy-GB" dirty="0"/>
          </a:p>
          <a:p>
            <a:r>
              <a:rPr lang="cy-GB" dirty="0"/>
              <a:t>Felly mae’n rhaid i unrhyw sgwrs a geir am ‘yr hyn sy’n bwysig’  mewn gwasanaeth IAA gynnwys dadansoddiad sydd wedi’i strwythuro o amgylch pum elfen asesu (a ddangosir yn y sleid).</a:t>
            </a:r>
          </a:p>
          <a:p>
            <a:r>
              <a:rPr lang="cy-GB" dirty="0"/>
              <a:t> </a:t>
            </a:r>
          </a:p>
          <a:p>
            <a:r>
              <a:rPr lang="cy-GB" dirty="0"/>
              <a:t>Dylai sgyrsiau am yr hyn sy’n bwysig fod yn brofiadau gwerthfawr ynddynt eu hunain. Dylen nhw helpu pobl i ddeall yn well beth yw sefyllfa unigolyn, nodi’r dull mwyaf priodol o fynd i’r afael â’i amgylchiadau penodol, a sefydlu cynllun ar gyfer y ffordd y bydd yn sicrhau ei ganlyniadau personol.  </a:t>
            </a:r>
          </a:p>
          <a:p>
            <a:endParaRPr lang="cy-GB" sz="1800"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dirty="0"/>
          </a:p>
        </p:txBody>
      </p:sp>
    </p:spTree>
    <p:extLst>
      <p:ext uri="{BB962C8B-B14F-4D97-AF65-F5344CB8AC3E}">
        <p14:creationId xmlns:p14="http://schemas.microsoft.com/office/powerpoint/2010/main" val="258424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 </a:t>
            </a:r>
          </a:p>
          <a:p>
            <a:endParaRPr lang="en-GB" sz="1200" b="1" u="sng" kern="1200" dirty="0">
              <a:solidFill>
                <a:schemeClr val="tx1"/>
              </a:solidFill>
              <a:effectLst/>
              <a:latin typeface="+mn-lt"/>
              <a:ea typeface="+mn-ea"/>
              <a:cs typeface="+mn-cs"/>
            </a:endParaRPr>
          </a:p>
          <a:p>
            <a:r>
              <a:rPr lang="en-GB" dirty="0"/>
              <a:t>Un o’r prif gysyniadau i’w bwysleisio yw’r angen am gyfathrebu da, clir a thryloyw gydol y broses. Ansawdd y rhyngweithio hwn a thryloywder y cyfathrebu a fydd yn helpu’r unigolion hynny sydd angen cymorth i deimlo eu bod yn rhan o’r broses.  </a:t>
            </a:r>
          </a:p>
          <a:p>
            <a:endParaRPr lang="en-GB" dirty="0"/>
          </a:p>
          <a:p>
            <a:r>
              <a:rPr lang="en-GB" dirty="0"/>
              <a:t>Mae cael sgyrsiau agored gyda theuluoedd yn hollbwysig a dylen nhw gynnwys datganiadau myfyriol lle bo modd. </a:t>
            </a:r>
          </a:p>
          <a:p>
            <a:endParaRPr lang="en-GB" dirty="0"/>
          </a:p>
          <a:p>
            <a:r>
              <a:rPr lang="en-GB" dirty="0"/>
              <a:t>Gofynnwch iddyn nhw beth sydd wedi bod yn digwydd: </a:t>
            </a:r>
          </a:p>
          <a:p>
            <a:endParaRPr lang="en-GB" dirty="0"/>
          </a:p>
          <a:p>
            <a:r>
              <a:rPr lang="en-GB" dirty="0"/>
              <a:t>Gwrandewch arnyn nhw. Gallan nhw ddweud wrthych chi sut maen nhw’n teimlo a gallwch chi ddechrau deall eich gilydd yn well. Dywedwch wrthyn nhw eich bod yn gwybod: </a:t>
            </a:r>
          </a:p>
          <a:p>
            <a:endParaRPr lang="en-GB" dirty="0"/>
          </a:p>
          <a:p>
            <a:pPr marL="171450" indent="-171450">
              <a:buFont typeface="Arial" panose="020B0604020202020204" pitchFamily="34" charset="0"/>
              <a:buChar char="•"/>
            </a:pPr>
            <a:r>
              <a:rPr lang="en-GB" dirty="0"/>
              <a:t>bod na faich trwm arnyn nhw   </a:t>
            </a:r>
          </a:p>
          <a:p>
            <a:pPr marL="171450" indent="-171450">
              <a:buFont typeface="Arial" panose="020B0604020202020204" pitchFamily="34" charset="0"/>
              <a:buChar char="•"/>
            </a:pPr>
            <a:r>
              <a:rPr lang="en-GB" dirty="0"/>
              <a:t>eu bod dan lawer o straen </a:t>
            </a:r>
          </a:p>
          <a:p>
            <a:pPr marL="171450" indent="-171450">
              <a:buFont typeface="Arial" panose="020B0604020202020204" pitchFamily="34" charset="0"/>
              <a:buChar char="•"/>
            </a:pPr>
            <a:r>
              <a:rPr lang="en-GB" dirty="0"/>
              <a:t>bod ganddyn nhw bryderon a gofidiau go iawn </a:t>
            </a:r>
          </a:p>
          <a:p>
            <a:pPr marL="171450" indent="-171450">
              <a:buFont typeface="Arial" panose="020B0604020202020204" pitchFamily="34" charset="0"/>
              <a:buChar char="•"/>
            </a:pPr>
            <a:r>
              <a:rPr lang="en-GB" dirty="0"/>
              <a:t>eich bod yn poeni ac eisiau helpu. </a:t>
            </a:r>
          </a:p>
          <a:p>
            <a:endParaRPr lang="en-GB" dirty="0"/>
          </a:p>
          <a:p>
            <a:r>
              <a:rPr lang="en-GB" dirty="0"/>
              <a:t>Gofynnwch iddyn nhw beth sy’n peri’r gofid mwyaf iddyn nhw: </a:t>
            </a:r>
          </a:p>
          <a:p>
            <a:endParaRPr lang="en-GB" dirty="0"/>
          </a:p>
          <a:p>
            <a:r>
              <a:rPr lang="en-GB" dirty="0"/>
              <a:t>Bydd deall eu pryderon yn eich helpu i weld pethau o’u safbwynt nhw. Dylech gydnabod: </a:t>
            </a:r>
          </a:p>
          <a:p>
            <a:endParaRPr lang="en-GB" dirty="0"/>
          </a:p>
          <a:p>
            <a:pPr marL="171450" indent="-171450">
              <a:buFont typeface="Arial" panose="020B0604020202020204" pitchFamily="34" charset="0"/>
              <a:buChar char="•"/>
            </a:pPr>
            <a:r>
              <a:rPr lang="en-GB" dirty="0"/>
              <a:t>eu bod nhw neu eu teulu yn teimlo y gallan nhw reoli rhai pethau, ond gall pethau eraill fod yn anodd.  </a:t>
            </a:r>
          </a:p>
          <a:p>
            <a:endParaRPr lang="en-GB" dirty="0"/>
          </a:p>
          <a:p>
            <a:r>
              <a:rPr lang="en-GB" dirty="0"/>
              <a:t>Gofynnwch iddyn nhw ar beth y maen nhw’n sylwi ar y diwrnodau sydd ddim mor wael: </a:t>
            </a:r>
          </a:p>
          <a:p>
            <a:endParaRPr lang="en-GB" dirty="0"/>
          </a:p>
          <a:p>
            <a:r>
              <a:rPr lang="en-GB" dirty="0"/>
              <a:t>Helpwch nhw i ddisgrifio’r pethau sy’n mynd yn dda a dod yn ymwybodol ohonyn nhw, fel y gellir adeiladu ar sail y cryfderau hyn. Gwnewch nhw’n ymwybodol o’r pethau cadarnhaol, fel:  </a:t>
            </a:r>
          </a:p>
          <a:p>
            <a:endParaRPr lang="en-GB" dirty="0"/>
          </a:p>
          <a:p>
            <a:pPr marL="171450" indent="-171450">
              <a:buFont typeface="Arial" panose="020B0604020202020204" pitchFamily="34" charset="0"/>
              <a:buChar char="•"/>
            </a:pPr>
            <a:r>
              <a:rPr lang="en-GB" dirty="0"/>
              <a:t>dyw pethau ddim mor wael pan fyddai’n siarad ag aelodau o’r teulu dros y ffôn </a:t>
            </a:r>
          </a:p>
          <a:p>
            <a:pPr marL="171450" indent="-171450">
              <a:buFont typeface="Arial" panose="020B0604020202020204" pitchFamily="34" charset="0"/>
              <a:buChar char="•"/>
            </a:pPr>
            <a:r>
              <a:rPr lang="en-GB" dirty="0"/>
              <a:t>pan fyddai’n llwyddo i gyflawni tasgau fy hun, rydw i’n teimlo’n dda am hynny. </a:t>
            </a:r>
          </a:p>
          <a:p>
            <a:pPr marL="171450" indent="-171450">
              <a:buFont typeface="Arial" panose="020B0604020202020204" pitchFamily="34" charset="0"/>
              <a:buChar char="•"/>
            </a:pPr>
            <a:endParaRPr lang="en-GB" dirty="0"/>
          </a:p>
          <a:p>
            <a:r>
              <a:rPr lang="en-GB" dirty="0"/>
              <a:t>Gofynnwch iddyn nhw ddisgrifio’r sefyllfa pe bai’r sefyllfa honno’n well: </a:t>
            </a:r>
          </a:p>
          <a:p>
            <a:endParaRPr lang="en-GB" dirty="0"/>
          </a:p>
          <a:p>
            <a:r>
              <a:rPr lang="en-GB" dirty="0"/>
              <a:t>Gwrandewch a myfyriwch er mwyn sicrhau eich bod yn glir ynghylch yr hyn y maen nhw am ei gael a’r hyn sydd angen </a:t>
            </a:r>
            <a:r>
              <a:rPr lang="en-GB" dirty="0" err="1"/>
              <a:t>newid</a:t>
            </a:r>
            <a:r>
              <a:rPr lang="en-GB" dirty="0"/>
              <a:t>. </a:t>
            </a:r>
            <a:r>
              <a:rPr lang="en-GB" dirty="0" err="1"/>
              <a:t>Peidiwch</a:t>
            </a:r>
            <a:r>
              <a:rPr lang="en-GB" dirty="0"/>
              <a:t> â’u gwthio’n rhy galed i ateb a pheidiwch â gwneud awgrymiadau. Dywedwch wrthyn nhw os ydych chi’n credu: </a:t>
            </a:r>
          </a:p>
          <a:p>
            <a:endParaRPr lang="en-GB" dirty="0"/>
          </a:p>
          <a:p>
            <a:pPr marL="171450" indent="-171450">
              <a:buFont typeface="Arial" panose="020B0604020202020204" pitchFamily="34" charset="0"/>
              <a:buChar char="•"/>
            </a:pPr>
            <a:r>
              <a:rPr lang="en-GB" dirty="0"/>
              <a:t>bod ganddyn nhw ddarlun clir o ran gwella’r sefyllfa </a:t>
            </a:r>
          </a:p>
          <a:p>
            <a:pPr marL="171450" indent="-171450">
              <a:buFont typeface="Arial" panose="020B0604020202020204" pitchFamily="34" charset="0"/>
              <a:buChar char="•"/>
            </a:pPr>
            <a:r>
              <a:rPr lang="en-GB" dirty="0"/>
              <a:t>maen nhw’n gwybod sut hoffen nhw i bethau fod ac maen nhw’n gweithio tuag at hynny.  </a:t>
            </a:r>
          </a:p>
          <a:p>
            <a:endParaRPr lang="en-GB" sz="1200" b="1" u="sng" kern="1200" dirty="0">
              <a:solidFill>
                <a:schemeClr val="tx1"/>
              </a:solidFill>
              <a:effectLst/>
              <a:latin typeface="+mn-lt"/>
              <a:cs typeface="Calibri" panose="020F0502020204030204"/>
            </a:endParaRPr>
          </a:p>
          <a:p>
            <a:endParaRPr lang="en-GB" b="1" u="sng"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dirty="0"/>
          </a:p>
        </p:txBody>
      </p:sp>
    </p:spTree>
    <p:extLst>
      <p:ext uri="{BB962C8B-B14F-4D97-AF65-F5344CB8AC3E}">
        <p14:creationId xmlns:p14="http://schemas.microsoft.com/office/powerpoint/2010/main" val="156098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None/>
            </a:pPr>
            <a:r>
              <a:rPr lang="cy-GB" sz="1200" b="1" u="none" noProof="0" dirty="0">
                <a:solidFill>
                  <a:schemeClr val="accent1"/>
                </a:solidFill>
                <a:latin typeface="Arial" panose="020B0604020202020204" pitchFamily="34" charset="0"/>
                <a:cs typeface="Arial" panose="020B0604020202020204" pitchFamily="34" charset="0"/>
              </a:rPr>
              <a:t>Nodiadau’r hwylusydd</a:t>
            </a:r>
          </a:p>
          <a:p>
            <a:pPr marL="342900" indent="-342900">
              <a:buFont typeface="Arial" panose="020B0604020202020204" pitchFamily="34" charset="0"/>
              <a:buNone/>
            </a:pPr>
            <a:endParaRPr lang="cy-GB" sz="1200" noProof="0" dirty="0">
              <a:solidFill>
                <a:schemeClr val="accent1"/>
              </a:solidFill>
              <a:latin typeface="Arial" panose="020B0604020202020204" pitchFamily="34" charset="0"/>
              <a:cs typeface="Arial" panose="020B0604020202020204" pitchFamily="34" charset="0"/>
            </a:endParaRPr>
          </a:p>
          <a:p>
            <a:r>
              <a:rPr lang="cy-GB" dirty="0"/>
              <a:t>Mewn parau, meddyliwch am enghraifft o sgwrs dda rydych chi wedi’i chael gyda galwr lle rydych chi wedi nodi rhywbeth a oedd yn bwysig iawn i’r unigolyn hwnnw. </a:t>
            </a:r>
          </a:p>
          <a:p>
            <a:endParaRPr lang="cy-GB" dirty="0"/>
          </a:p>
          <a:p>
            <a:pPr marL="171450" indent="-171450">
              <a:buFont typeface="Arial" panose="020B0604020202020204" pitchFamily="34" charset="0"/>
              <a:buChar char="•"/>
            </a:pPr>
            <a:r>
              <a:rPr lang="cy-GB" dirty="0"/>
              <a:t>Beth oedd yn bwysig iddyn nhw? </a:t>
            </a:r>
            <a:endParaRPr lang="cy-GB" dirty="0">
              <a:cs typeface="Calibri"/>
            </a:endParaRPr>
          </a:p>
          <a:p>
            <a:pPr marL="171450" indent="-171450">
              <a:buFont typeface="Arial" panose="020B0604020202020204" pitchFamily="34" charset="0"/>
              <a:buChar char="•"/>
            </a:pPr>
            <a:r>
              <a:rPr lang="cy-GB" dirty="0"/>
              <a:t>Pa gryfderau a nodwyd ar gyfer/gan yr unigolyn? </a:t>
            </a:r>
            <a:endParaRPr lang="cy-GB" dirty="0">
              <a:cs typeface="Calibri"/>
            </a:endParaRPr>
          </a:p>
          <a:p>
            <a:pPr marL="171450" indent="-171450">
              <a:buFont typeface="Arial" panose="020B0604020202020204" pitchFamily="34" charset="0"/>
              <a:buChar char="•"/>
            </a:pPr>
            <a:r>
              <a:rPr lang="cy-GB" dirty="0"/>
              <a:t>Beth wnaeth eich plesio fwyaf am y sgwrs? </a:t>
            </a:r>
            <a:endParaRPr lang="cy-GB" dirty="0">
              <a:cs typeface="Calibri"/>
            </a:endParaRPr>
          </a:p>
          <a:p>
            <a:pPr marL="171450" indent="-171450">
              <a:buFont typeface="Arial" panose="020B0604020202020204" pitchFamily="34" charset="0"/>
              <a:buChar char="•"/>
            </a:pPr>
            <a:r>
              <a:rPr lang="cy-GB" dirty="0"/>
              <a:t>Beth wnaethoch chi ei gyflawni gyda’r unigolyn? </a:t>
            </a:r>
            <a:endParaRPr lang="cy-GB" dirty="0">
              <a:cs typeface="Calibri"/>
            </a:endParaRPr>
          </a:p>
          <a:p>
            <a:pPr marL="0" indent="0">
              <a:buFont typeface="Arial" panose="020B0604020202020204" pitchFamily="34" charset="0"/>
              <a:buNone/>
            </a:pPr>
            <a:endParaRPr lang="cy-GB" sz="1200" baseline="0" noProof="0" dirty="0">
              <a:solidFill>
                <a:schemeClr val="accent1"/>
              </a:solidFill>
              <a:latin typeface="Arial" panose="020B0604020202020204" pitchFamily="34" charset="0"/>
              <a:cs typeface="Arial" panose="020B0604020202020204" pitchFamily="34" charset="0"/>
            </a:endParaRPr>
          </a:p>
          <a:p>
            <a:pPr marL="0" indent="0">
              <a:buFont typeface="Arial" pitchFamily="34" charset="0"/>
              <a:buChar char="•"/>
            </a:pPr>
            <a:endParaRPr lang="cy-GB" sz="1200" noProof="0" dirty="0">
              <a:solidFill>
                <a:schemeClr val="accent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dirty="0"/>
          </a:p>
        </p:txBody>
      </p:sp>
    </p:spTree>
    <p:extLst>
      <p:ext uri="{BB962C8B-B14F-4D97-AF65-F5344CB8AC3E}">
        <p14:creationId xmlns:p14="http://schemas.microsoft.com/office/powerpoint/2010/main" val="153368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dirty="0"/>
          </a:p>
        </p:txBody>
      </p:sp>
    </p:spTree>
    <p:extLst>
      <p:ext uri="{BB962C8B-B14F-4D97-AF65-F5344CB8AC3E}">
        <p14:creationId xmlns:p14="http://schemas.microsoft.com/office/powerpoint/2010/main" val="337689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kern="1200" noProof="0" dirty="0">
                <a:solidFill>
                  <a:schemeClr val="tx1"/>
                </a:solidFill>
                <a:effectLst/>
                <a:latin typeface="+mn-lt"/>
                <a:ea typeface="+mn-ea"/>
                <a:cs typeface="+mn-cs"/>
              </a:rPr>
              <a:t>Nodiadau’r hwylusydd</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Gwirio mai dyma</a:t>
            </a:r>
            <a:r>
              <a:rPr lang="cy-GB" sz="1200" kern="1200" baseline="0" noProof="0" dirty="0">
                <a:solidFill>
                  <a:schemeClr val="tx1"/>
                </a:solidFill>
                <a:effectLst/>
                <a:latin typeface="+mn-lt"/>
                <a:ea typeface="+mn-ea"/>
                <a:cs typeface="+mn-cs"/>
              </a:rPr>
              <a:t> mae pobl yn credu yw’r prif elfennau ar y cyfan a gweld gwerth cyfraniadau eraill at y rhestr.</a:t>
            </a:r>
            <a:endParaRPr lang="cy-GB" sz="1200" kern="1200" noProof="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27</a:t>
            </a:fld>
            <a:endParaRPr lang="en-US" dirty="0"/>
          </a:p>
        </p:txBody>
      </p:sp>
    </p:spTree>
    <p:extLst>
      <p:ext uri="{BB962C8B-B14F-4D97-AF65-F5344CB8AC3E}">
        <p14:creationId xmlns:p14="http://schemas.microsoft.com/office/powerpoint/2010/main" val="481925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ED1E87"/>
              </a:buClr>
              <a:buFont typeface="Arial" panose="020B0604020202020204" pitchFamily="34" charset="0"/>
              <a:buNone/>
            </a:pPr>
            <a:r>
              <a:rPr lang="en-GB" sz="1200" b="1" u="none" dirty="0">
                <a:latin typeface="Arial" panose="020B0604020202020204" pitchFamily="34" charset="0"/>
                <a:cs typeface="Arial" panose="020B0604020202020204" pitchFamily="34" charset="0"/>
              </a:rPr>
              <a:t>Nodiadau’r hwylusydd </a:t>
            </a:r>
          </a:p>
          <a:p>
            <a:pPr lvl="0">
              <a:buClr>
                <a:srgbClr val="ED1E87"/>
              </a:buClr>
              <a:buFont typeface="Arial" panose="020B0604020202020204" pitchFamily="34" charset="0"/>
            </a:pPr>
            <a:endParaRPr lang="en-GB" dirty="0"/>
          </a:p>
          <a:p>
            <a:r>
              <a:rPr lang="en-GB" dirty="0"/>
              <a:t>Mae’r sleid hon yn rhoi trosolwg ar ffurf diagram o’r broses asesu a chymhwysedd. </a:t>
            </a:r>
          </a:p>
          <a:p>
            <a:endParaRPr lang="en-GB" dirty="0"/>
          </a:p>
          <a:p>
            <a:r>
              <a:rPr lang="en-GB" dirty="0"/>
              <a:t>Nodyn i’r hwylusydd: Ar y pwynt hwn, cofiwch atgoffa’r grŵp y bydd yr asesiad/proses y sgwrs am ‘yr hyn sy’n bwysig’ yn cychwyn yn aml pan fydd unigolyn yn cysylltu â’r gwasanaeth gwybodaeth, cyngor a chynhorthwy. Fodd bynnag, ni ddylid cyfyngu mynediad at asesiadau fel eu bod drwy’r gwasanaeth hwn yn unig. Dan y gwasanaeth hwn, dim ond darparu gwybodaeth sydd ddim yn gofyn am asesiad o ryw fath. Os rhoddir cyngor a/neu </a:t>
            </a:r>
            <a:r>
              <a:rPr lang="en-GB" dirty="0" err="1"/>
              <a:t>gynhorthwy</a:t>
            </a:r>
            <a:r>
              <a:rPr lang="en-GB" dirty="0"/>
              <a:t>, mae’n rhaid cynnal asesiad cymesur.    </a:t>
            </a:r>
          </a:p>
          <a:p>
            <a:endParaRPr lang="en-GB" dirty="0"/>
          </a:p>
          <a:p>
            <a:r>
              <a:rPr lang="en-GB" dirty="0"/>
              <a:t>O’r cyswllt cyntaf un, dylai ymarferwyr ystyried a yw cymorth eiriolaeth yn angenrheidiol o bosibl fel y gall yr unigolyn gymryd rhan lawn yn y broses.  </a:t>
            </a:r>
          </a:p>
          <a:p>
            <a:endParaRPr lang="en-GB" dirty="0"/>
          </a:p>
          <a:p>
            <a:r>
              <a:rPr lang="en-GB" dirty="0"/>
              <a:t>Rhan allweddol o’r asesiad yw sicrhau y sefydlir a oes achos rhesymol i amau bod plentyn neu oedolyn yn dioddef camdriniaeth, esgeulustod neu fathau eraill o niwed neu mewn perygl o hynny ac nad yw’n gallu amddiffyn eu hunain (mewn perthynas ag oedolion) ac a oes angen cymryd unrhyw gamau brys er mwn diogelu’r unigolyn hwnnw.  </a:t>
            </a:r>
          </a:p>
          <a:p>
            <a:endParaRPr lang="en-GB" dirty="0"/>
          </a:p>
          <a:p>
            <a:r>
              <a:rPr lang="en-GB" dirty="0"/>
              <a:t>Dylai’r ymarferydd gynnal asesiad sy’n gymesur i’r amgylchiadau, ond dylai ystyried pum elfen y model asesu. </a:t>
            </a:r>
          </a:p>
          <a:p>
            <a:r>
              <a:rPr lang="en-GB" dirty="0"/>
              <a:t> </a:t>
            </a:r>
          </a:p>
          <a:p>
            <a:r>
              <a:rPr lang="en-GB" dirty="0"/>
              <a:t>Dylai asesiad nodi a allai darparu cyngor a gwybodaeth neu atgyfeirio at wasanaethau ataliol neu wasanaethau eraill, gyfrannu at sicrhau canlyniadau personol unigolion neu ddiwallu eu hanghenion gofal a chymorth mewn ffordd arall, ac os felly i ba raddau.  </a:t>
            </a:r>
          </a:p>
          <a:p>
            <a:endParaRPr lang="en-GB" dirty="0"/>
          </a:p>
          <a:p>
            <a:r>
              <a:rPr lang="en-GB" dirty="0"/>
              <a:t>Os gellir diwallu’r angen (anghenion) a nodwyd drwy gynllun gofal a chymorth neu gynllun cymorth yn unig bydd yr angen yn gymwys. </a:t>
            </a:r>
          </a:p>
          <a:p>
            <a:endParaRPr lang="en-GB" dirty="0"/>
          </a:p>
          <a:p>
            <a:r>
              <a:rPr lang="en-GB" dirty="0"/>
              <a:t>Unigolion ac nid gwybodaeth sy’n gwneud penderfyniadau ac sy’n cadw pobl yn ddiogel.  </a:t>
            </a:r>
          </a:p>
          <a:p>
            <a:endParaRPr lang="en-GB" dirty="0"/>
          </a:p>
          <a:p>
            <a:r>
              <a:rPr lang="en-GB" dirty="0"/>
              <a:t>Mae ymchwil yn dangos i ni, pan fyddwn yn dangos empathi tuag at rywun – nid cydymdeimlo na barnu, ond dangos empathi – mae pobl yn fwy tebygol o ddweud y gwir wrthym ni am yr hyn sy'n digwydd mewn gwirionedd. Efallai na fyddwn yn cytuno â nhw, ond mae bod yn ofalus i beidio â mynegi ymateb beirniadol yn bwysig iawn a bydd yn rhoi'r wybodaeth sydd ei hangen arnom i'w helpu nhw (dechrau mynd i'r afael â'r mater o osgoi niwed cudd). </a:t>
            </a:r>
          </a:p>
          <a:p>
            <a:pPr>
              <a:buFont typeface="Arial" panose="020B0604020202020204" pitchFamily="34" charset="0"/>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28</a:t>
            </a:fld>
            <a:endParaRPr lang="en-US" dirty="0"/>
          </a:p>
        </p:txBody>
      </p:sp>
    </p:spTree>
    <p:extLst>
      <p:ext uri="{BB962C8B-B14F-4D97-AF65-F5344CB8AC3E}">
        <p14:creationId xmlns:p14="http://schemas.microsoft.com/office/powerpoint/2010/main" val="370341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 </a:t>
            </a:r>
          </a:p>
          <a:p>
            <a:endParaRPr lang="cy-GB" sz="1200" b="0" u="none" kern="1200" baseline="0" noProof="0" dirty="0">
              <a:solidFill>
                <a:schemeClr val="tx1"/>
              </a:solidFill>
              <a:effectLst/>
              <a:latin typeface="+mn-lt"/>
              <a:ea typeface="+mn-ea"/>
              <a:cs typeface="+mn-cs"/>
            </a:endParaRPr>
          </a:p>
          <a:p>
            <a:r>
              <a:rPr lang="cy-GB" dirty="0"/>
              <a:t>Mae cyfathrebu da gyda chleifion/cleientiaid yn eu helpu mewn tair prif ffordd: </a:t>
            </a:r>
          </a:p>
          <a:p>
            <a:endParaRPr lang="cy-GB" dirty="0"/>
          </a:p>
          <a:p>
            <a:r>
              <a:rPr lang="cy-GB" dirty="0"/>
              <a:t>Mae cyfathrebu da yn helpu unigolion i deimlo’n gyfforddus  </a:t>
            </a:r>
            <a:endParaRPr lang="cy-GB" dirty="0">
              <a:cs typeface="Calibri" panose="020F0502020204030204"/>
            </a:endParaRPr>
          </a:p>
          <a:p>
            <a:r>
              <a:rPr lang="cy-GB" dirty="0"/>
              <a:t>Mae’n gyffredin i bobl sy’n cysylltu â’r awdurdod lleol deimlo’n bryderus. Weithiau gall hyn olygu eu bod yn siarad yn wahanol i’r arfer, a’u gwneud yn ddigywilydd neu’n ymosodol efallai. Bydd cyfathrebu da gyda staff y maen nhw’n dod i gysylltiad â nhw yn lleihau eu pryder ac yn rhoi hwb i’w hyder.     </a:t>
            </a:r>
          </a:p>
          <a:p>
            <a:endParaRPr lang="cy-GB" dirty="0">
              <a:cs typeface="Calibri" panose="020F0502020204030204"/>
            </a:endParaRPr>
          </a:p>
          <a:p>
            <a:r>
              <a:rPr lang="cy-GB" dirty="0"/>
              <a:t>Mae cyfathrebu da yn helpu unigolion i deimlo bod ganddynt reolaeth  </a:t>
            </a:r>
            <a:endParaRPr lang="cy-GB" dirty="0">
              <a:cs typeface="Calibri" panose="020F0502020204030204"/>
            </a:endParaRPr>
          </a:p>
          <a:p>
            <a:r>
              <a:rPr lang="cy-GB" dirty="0"/>
              <a:t>Mae’n hawdd i bobl deimlo eu bod yn colli rheolaeth ar eu bywydau unwaith y maen nhw’n gorfod cysylltu â’r gwasanaethau cymdeithasol. I rai, efallai bydd pethau syml bob dydd y mae’n nhw eu rheoli eu hunain fel arfer, fel amser codi o’r gwely, pryd i ymolchi a bwyta, yn cael eu pennu gan rywun arall. Gall colli rheolaeth wneud i bobl deimlo’n ddiymadferth ac yn dda i ddim, a dyw hynny ddim yn beth da ar gyfer rhoi hwb i’w llesiant. Ond gall cyfathrebu da helpu i osgoi’r teimladau hyn – gall helpu pobl i weld bod ganddyn nhw lais o hyd a’u bod yn dal i reoli eu bywydau eu hunain.  </a:t>
            </a:r>
          </a:p>
          <a:p>
            <a:endParaRPr lang="cy-GB" dirty="0">
              <a:cs typeface="Calibri" panose="020F0502020204030204"/>
            </a:endParaRPr>
          </a:p>
          <a:p>
            <a:r>
              <a:rPr lang="cy-GB" dirty="0"/>
              <a:t>Mae cyfathrebu da yn gwneud i unigolion deimlo eu bod yn cael eu gwerthfawrogi </a:t>
            </a:r>
            <a:endParaRPr lang="cy-GB" dirty="0">
              <a:cs typeface="Calibri" panose="020F0502020204030204"/>
            </a:endParaRPr>
          </a:p>
          <a:p>
            <a:r>
              <a:rPr lang="cy-GB" dirty="0"/>
              <a:t>Y peth mwyaf gwerthfawr y gallwn ni ei roi i unigolyn arall yw ein hamser. Pan fyddwn ni’n dangos ein bod yn barod i roi popeth arall sydd angen i ni ei wneud o’r neilltu er mwyn treulio amser gyda rhywun, yn gwrando arnyn nhw, yn dod i’w hadnabod a deall sut maen nhw’n teimlo, rydyn ni’n dangos ein bod yn gwir werthfawrogi’r unigolyn hwnnw. Mae’r gallu i gyfathrebu’n dda yn ein helpu i gyflawni hyn gydag unigolion.   </a:t>
            </a:r>
          </a:p>
          <a:p>
            <a:endParaRPr lang="cy-GB" dirty="0">
              <a:cs typeface="Calibri" panose="020F0502020204030204"/>
            </a:endParaRPr>
          </a:p>
          <a:p>
            <a:r>
              <a:rPr lang="cy-GB" dirty="0"/>
              <a:t>A yw hyn yn rhywbeth y gall pobl ei ddeall/ei groesawu? </a:t>
            </a:r>
          </a:p>
          <a:p>
            <a:endParaRPr lang="cy-GB" dirty="0"/>
          </a:p>
          <a:p>
            <a:r>
              <a:rPr lang="cy-GB" dirty="0"/>
              <a:t>Er enghraifft, gall pobl feddwl ar y cychwyn eu bod yn gwybod beth maen nhw am ei gael oherwydd does neb wedi rhoi cyfle iddyn nhw ystyried o </a:t>
            </a:r>
            <a:r>
              <a:rPr lang="cy-GB" dirty="0" err="1"/>
              <a:t>ddifrif</a:t>
            </a:r>
            <a:r>
              <a:rPr lang="cy-GB" dirty="0"/>
              <a:t> a myfyrio ar eu hanghenion a/ neu eu hymddygiad eu hunain. Yn aml, dyw pobl ddim yn gwybod y gall fod ganddyn nhw ddewisiadau. </a:t>
            </a:r>
          </a:p>
          <a:p>
            <a:endParaRPr lang="cy-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29</a:t>
            </a:fld>
            <a:endParaRPr lang="en-US" dirty="0"/>
          </a:p>
        </p:txBody>
      </p:sp>
    </p:spTree>
    <p:extLst>
      <p:ext uri="{BB962C8B-B14F-4D97-AF65-F5344CB8AC3E}">
        <p14:creationId xmlns:p14="http://schemas.microsoft.com/office/powerpoint/2010/main" val="2851316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Nodiadau’r hwylusydd </a:t>
            </a:r>
          </a:p>
          <a:p>
            <a:endParaRPr lang="en-GB" sz="1200" b="1" i="0" u="sng" kern="1200" dirty="0">
              <a:solidFill>
                <a:schemeClr val="tx1"/>
              </a:solidFill>
              <a:effectLst/>
              <a:latin typeface="+mn-lt"/>
              <a:ea typeface="+mn-ea"/>
              <a:cs typeface="+mn-cs"/>
            </a:endParaRPr>
          </a:p>
          <a:p>
            <a:r>
              <a:rPr lang="cy-GB" dirty="0"/>
              <a:t>Mae gwneud ymrwymiad yn golygu bod yna i’r unigolyn. Mae’n golygu rhoi eich holl sylw iddyn nhw a rhoi gwybod iddyn nhw eich bod chi’n gwrando’n ofalus ar eu pryderon.  </a:t>
            </a:r>
          </a:p>
          <a:p>
            <a:endParaRPr lang="cy-GB" dirty="0"/>
          </a:p>
          <a:p>
            <a:r>
              <a:rPr lang="cy-GB" dirty="0"/>
              <a:t>Helpu pobl i gredu mwy yn eu galluoedd – parchu eu sefyllfa a’u helpu i gydnabod mai nhw sy’n gwybod orau.  </a:t>
            </a:r>
          </a:p>
          <a:p>
            <a:endParaRPr lang="cy-GB" dirty="0">
              <a:cs typeface="Calibri"/>
            </a:endParaRPr>
          </a:p>
          <a:p>
            <a:r>
              <a:rPr lang="cy-GB" dirty="0"/>
              <a:t>Nodyn i’r hwylusydd: Gofynnwch i’r cyfranogwyr feddwl am y pwynt bwled ‘ceisio osgoi’ – yw pobl yn meddwl mai dyma sut mae’r gwasanaeth wedi’i strwythuro ar hyn o bryd? Ai dyma rydym ni’n ein wneud yn ein bywydau ein hunain? </a:t>
            </a:r>
            <a:endParaRPr lang="cy-GB" dirty="0">
              <a:cs typeface="Calibri"/>
            </a:endParaRPr>
          </a:p>
          <a:p>
            <a:endParaRPr lang="cy-GB" sz="1200" kern="1200" noProof="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30</a:t>
            </a:fld>
            <a:endParaRPr lang="en-US" dirty="0"/>
          </a:p>
        </p:txBody>
      </p:sp>
    </p:spTree>
    <p:extLst>
      <p:ext uri="{BB962C8B-B14F-4D97-AF65-F5344CB8AC3E}">
        <p14:creationId xmlns:p14="http://schemas.microsoft.com/office/powerpoint/2010/main" val="322022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u="none" dirty="0"/>
              <a:t>Nodiadau’r hwylusydd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cy-GB" altLang="en-US" sz="1200" b="0" u="none" noProof="0" dirty="0"/>
              <a:t>Gofynnwch i’r gr</a:t>
            </a:r>
            <a:r>
              <a:rPr lang="cy-GB" altLang="en-US" sz="1200" b="0" u="none" noProof="0" dirty="0">
                <a:latin typeface="Arial"/>
                <a:cs typeface="Arial"/>
              </a:rPr>
              <a:t>ŵp</a:t>
            </a:r>
            <a:r>
              <a:rPr lang="cy-GB" altLang="en-US" sz="1200" b="0" u="none" baseline="0" noProof="0" dirty="0">
                <a:latin typeface="Arial"/>
                <a:cs typeface="Arial"/>
              </a:rPr>
              <a:t> nodi unrhyw reolau sylfaenol ychwanegol ar gyfer y diwrnod.</a:t>
            </a:r>
            <a:endParaRPr lang="cy-GB" altLang="en-US" sz="1200" b="0" u="none" noProof="0" dirty="0"/>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a:t>
            </a:fld>
            <a:endParaRPr lang="en-US" dirty="0"/>
          </a:p>
        </p:txBody>
      </p:sp>
    </p:spTree>
    <p:extLst>
      <p:ext uri="{BB962C8B-B14F-4D97-AF65-F5344CB8AC3E}">
        <p14:creationId xmlns:p14="http://schemas.microsoft.com/office/powerpoint/2010/main" val="4221018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cy-GB" sz="1200" b="1" u="none" noProof="0" dirty="0"/>
              <a:t>Nodiadau’r hwylusydd </a:t>
            </a:r>
          </a:p>
          <a:p>
            <a:pPr marL="0" indent="0">
              <a:buNone/>
            </a:pPr>
            <a:endParaRPr lang="cy-GB" sz="1200" noProof="0" dirty="0"/>
          </a:p>
          <a:p>
            <a:r>
              <a:rPr lang="cy-GB" dirty="0"/>
              <a:t>Felly, sut ydych chi’n defnyddio sgiliau sgwrsio i reoli’r heriau? </a:t>
            </a:r>
          </a:p>
          <a:p>
            <a:endParaRPr lang="cy-GB" dirty="0">
              <a:cs typeface="Calibri" panose="020F0502020204030204"/>
            </a:endParaRPr>
          </a:p>
          <a:p>
            <a:pPr marL="171450" indent="-171450">
              <a:buFont typeface="Arial" panose="020B0604020202020204" pitchFamily="34" charset="0"/>
              <a:buChar char="•"/>
            </a:pPr>
            <a:r>
              <a:rPr lang="cy-GB" dirty="0"/>
              <a:t>Ceisiwch beidio â dod i gasgliadau am unigolion yn rhy gyflym, er enghraifft, am eu bod nhw’n bryderus neu mae cydweithwyr wedi ymdrin â nhw eisoes o bosibl a’u gweld yn anodd   </a:t>
            </a:r>
          </a:p>
          <a:p>
            <a:pPr marL="171450" indent="-171450">
              <a:buFont typeface="Arial" panose="020B0604020202020204" pitchFamily="34" charset="0"/>
              <a:buChar char="•"/>
            </a:pPr>
            <a:r>
              <a:rPr lang="cy-GB" dirty="0"/>
              <a:t>Yn aml iawn mae pobl yn cysylltu dro ar ôl tro. Yn yr achoson hyn, yr ymddygiad y byddwn yn ei weld yn aml yn hytrach na’r unigolyn rydyn ni’n siarad ag ef. Mae’n anodd yn aml, rhaid cyfaddef, ond allwn ni ddim cael ein tynnu i mewn i gystadleuaeth neu frwydr i feistroli   </a:t>
            </a:r>
          </a:p>
          <a:p>
            <a:pPr marL="171450" indent="-171450">
              <a:buFont typeface="Arial" panose="020B0604020202020204" pitchFamily="34" charset="0"/>
              <a:buChar char="•"/>
            </a:pPr>
            <a:r>
              <a:rPr lang="cy-GB" dirty="0"/>
              <a:t>Gofynnwch i bobl geisio cofio pa mor dda maen nhw wedi llwyddo i reoli sefyllfaoedd yn flaenorol os oes modd a’r hyn sydd bwysicaf iddyn nhw.   </a:t>
            </a:r>
          </a:p>
          <a:p>
            <a:endParaRPr lang="cy-GB" dirty="0"/>
          </a:p>
          <a:p>
            <a:r>
              <a:rPr lang="cy-GB" dirty="0"/>
              <a:t>Rydyn ni’n ceisio cael darlun cyflawn (cyfannol) o’r unigolyn a hyd a lled ei rwydweithiau cymorth cyn canolbwyntio ar ateb.  </a:t>
            </a:r>
          </a:p>
          <a:p>
            <a:endParaRPr lang="cy-GB" dirty="0"/>
          </a:p>
          <a:p>
            <a:r>
              <a:rPr lang="cy-GB" dirty="0"/>
              <a:t>Rydyn ni’n dueddol o feddwl mai’r gweithiwr yw’r un sy’n dysgu drwy ofyn cwestiynau a derbyn gwybodaeth. Ond gall gweithiwr medrus helpu’r unigolyn i ddysgu amdano ef ei hun yr un pryd – hynny yw, mae dau unigolyn yn dysgu.  </a:t>
            </a:r>
          </a:p>
          <a:p>
            <a:pPr marL="0" indent="0">
              <a:buNone/>
            </a:pPr>
            <a:endParaRPr lang="cy-GB" sz="1200" baseline="0" noProof="0" dirty="0">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31</a:t>
            </a:fld>
            <a:endParaRPr lang="en-US" dirty="0"/>
          </a:p>
        </p:txBody>
      </p:sp>
    </p:spTree>
    <p:extLst>
      <p:ext uri="{BB962C8B-B14F-4D97-AF65-F5344CB8AC3E}">
        <p14:creationId xmlns:p14="http://schemas.microsoft.com/office/powerpoint/2010/main" val="314922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none" noProof="0" dirty="0"/>
              <a:t>Nodiadau’r hwylusydd</a:t>
            </a:r>
          </a:p>
          <a:p>
            <a:endParaRPr lang="cy-GB" i="0" noProof="0" dirty="0"/>
          </a:p>
          <a:p>
            <a:r>
              <a:rPr lang="cy-GB" i="0" noProof="0" dirty="0"/>
              <a:t>Mae’r adran hon</a:t>
            </a:r>
            <a:r>
              <a:rPr lang="cy-GB" i="0" baseline="0" noProof="0" dirty="0"/>
              <a:t> yn nodi’r pum cam er mwyn cynnal sgwrs dda. </a:t>
            </a:r>
            <a:endParaRPr lang="cy-GB" i="0" noProof="0" dirty="0"/>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32</a:t>
            </a:fld>
            <a:endParaRPr lang="en-US" dirty="0"/>
          </a:p>
        </p:txBody>
      </p:sp>
    </p:spTree>
    <p:extLst>
      <p:ext uri="{BB962C8B-B14F-4D97-AF65-F5344CB8AC3E}">
        <p14:creationId xmlns:p14="http://schemas.microsoft.com/office/powerpoint/2010/main" val="1307019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kern="1200" noProof="0" dirty="0">
                <a:solidFill>
                  <a:schemeClr val="tx1"/>
                </a:solidFill>
                <a:effectLst/>
                <a:latin typeface="+mn-lt"/>
                <a:ea typeface="+mn-ea"/>
                <a:cs typeface="+mn-cs"/>
              </a:rPr>
              <a:t>Nodiadau’r hwylusydd</a:t>
            </a:r>
            <a:r>
              <a:rPr lang="cy-GB" sz="1200" b="1" u="none" kern="1200" baseline="0" noProof="0" dirty="0">
                <a:solidFill>
                  <a:schemeClr val="tx1"/>
                </a:solidFill>
                <a:effectLst/>
                <a:latin typeface="+mn-lt"/>
                <a:ea typeface="+mn-ea"/>
                <a:cs typeface="+mn-cs"/>
              </a:rPr>
              <a:t> </a:t>
            </a:r>
            <a:endParaRPr lang="cy-GB" sz="1200" b="1" u="none" kern="1200" noProof="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Dyma’r pum cam er</a:t>
            </a:r>
            <a:r>
              <a:rPr lang="cy-GB" sz="1200" kern="1200" baseline="0" noProof="0" dirty="0">
                <a:solidFill>
                  <a:schemeClr val="tx1"/>
                </a:solidFill>
                <a:effectLst/>
                <a:latin typeface="+mn-lt"/>
                <a:ea typeface="+mn-ea"/>
                <a:cs typeface="+mn-cs"/>
              </a:rPr>
              <a:t> mwyn</a:t>
            </a:r>
            <a:r>
              <a:rPr lang="cy-GB" sz="1200" kern="1200" noProof="0" dirty="0">
                <a:solidFill>
                  <a:schemeClr val="tx1"/>
                </a:solidFill>
                <a:effectLst/>
                <a:latin typeface="+mn-lt"/>
                <a:ea typeface="+mn-ea"/>
                <a:cs typeface="+mn-cs"/>
              </a:rPr>
              <a:t> cynnal sgwrs dda. Yn yr adran hon, byddwn ni’n rhoi sylw i bob un ohonyn nhw.   </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Bydd myfyrio priodol</a:t>
            </a:r>
            <a:r>
              <a:rPr lang="cy-GB" sz="1200" kern="1200" baseline="0" noProof="0" dirty="0">
                <a:solidFill>
                  <a:schemeClr val="tx1"/>
                </a:solidFill>
                <a:effectLst/>
                <a:latin typeface="+mn-lt"/>
                <a:ea typeface="+mn-ea"/>
                <a:cs typeface="+mn-cs"/>
              </a:rPr>
              <a:t> (byddwn yn sôn rhagor am hyn) yn rhan annatod o’r holl gamau yn ôl yr angen.  </a:t>
            </a:r>
            <a:endParaRPr lang="cy-GB" sz="1200" kern="1200" noProof="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33</a:t>
            </a:fld>
            <a:endParaRPr lang="en-US" dirty="0"/>
          </a:p>
        </p:txBody>
      </p:sp>
    </p:spTree>
    <p:extLst>
      <p:ext uri="{BB962C8B-B14F-4D97-AF65-F5344CB8AC3E}">
        <p14:creationId xmlns:p14="http://schemas.microsoft.com/office/powerpoint/2010/main" val="3037810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Nodiadau’r hwylusydd</a:t>
            </a:r>
          </a:p>
          <a:p>
            <a:endParaRPr lang="en-GB" sz="1200" kern="1200" dirty="0">
              <a:solidFill>
                <a:schemeClr val="tx1"/>
              </a:solidFill>
              <a:effectLst/>
              <a:latin typeface="+mn-lt"/>
              <a:ea typeface="+mn-ea"/>
              <a:cs typeface="+mn-cs"/>
            </a:endParaRPr>
          </a:p>
          <a:p>
            <a:r>
              <a:rPr lang="cy-GB" dirty="0"/>
              <a:t>Rydyn ni angen deall a gwerthfawrogi gwerth a chryfder cwestiynau ‘agored’. </a:t>
            </a:r>
          </a:p>
          <a:p>
            <a:endParaRPr lang="cy-GB" dirty="0"/>
          </a:p>
          <a:p>
            <a:r>
              <a:rPr lang="cy-GB" dirty="0"/>
              <a:t>Nodyn i’r hwylusydd: Ar y pwynt hwn, gwiriwch beth yw dealltwriaeth y cyfranogwyr o ‘gwestiynau agored’. </a:t>
            </a:r>
          </a:p>
          <a:p>
            <a:endParaRPr lang="cy-GB" dirty="0"/>
          </a:p>
          <a:p>
            <a:r>
              <a:rPr lang="cy-GB" b="1" dirty="0"/>
              <a:t>Diffiniad </a:t>
            </a:r>
          </a:p>
          <a:p>
            <a:endParaRPr lang="cy-GB" dirty="0"/>
          </a:p>
          <a:p>
            <a:r>
              <a:rPr lang="cy-GB" dirty="0"/>
              <a:t>Gellir diffinio cwestiwn agored fel a ganlyn: </a:t>
            </a:r>
          </a:p>
          <a:p>
            <a:pPr marL="171450" indent="-171450">
              <a:buFont typeface="Arial" panose="020B0604020202020204" pitchFamily="34" charset="0"/>
              <a:buChar char="•"/>
            </a:pPr>
            <a:r>
              <a:rPr lang="cy-GB" dirty="0"/>
              <a:t>cwestiwn sy’n debygol o gael ateb hir. </a:t>
            </a:r>
          </a:p>
          <a:p>
            <a:pPr marL="0" indent="0">
              <a:buFont typeface="Arial" panose="020B0604020202020204" pitchFamily="34" charset="0"/>
              <a:buNone/>
            </a:pPr>
            <a:endParaRPr lang="cy-GB" dirty="0"/>
          </a:p>
          <a:p>
            <a:r>
              <a:rPr lang="cy-GB" dirty="0"/>
              <a:t>Er y gellir rhoi ateb hir i unrhyw gwestiwn, mae cwestiynau agored yn ceisio cymell atebion hir yn fwriadol, ac maen nhw’n wrthwyneb llwyr i gwestiynau caeëdig.  </a:t>
            </a:r>
          </a:p>
          <a:p>
            <a:endParaRPr lang="cy-GB" dirty="0"/>
          </a:p>
          <a:p>
            <a:r>
              <a:rPr lang="cy-GB" b="1" dirty="0"/>
              <a:t>Defnyddio cwestiynau agored  </a:t>
            </a:r>
          </a:p>
          <a:p>
            <a:endParaRPr lang="cy-GB" b="1" dirty="0">
              <a:cs typeface="Calibri"/>
            </a:endParaRPr>
          </a:p>
          <a:p>
            <a:r>
              <a:rPr lang="cy-GB" dirty="0"/>
              <a:t>Dyma nodweddion cwestiynau agored: </a:t>
            </a:r>
          </a:p>
          <a:p>
            <a:endParaRPr lang="cy-GB" dirty="0"/>
          </a:p>
          <a:p>
            <a:pPr marL="171450" indent="-171450">
              <a:buFont typeface="Arial" panose="020B0604020202020204" pitchFamily="34" charset="0"/>
              <a:buChar char="•"/>
            </a:pPr>
            <a:r>
              <a:rPr lang="cy-GB" dirty="0"/>
              <a:t>maen nhw’n gofyn i’r ymatebwr feddwl a myfyrio  </a:t>
            </a:r>
          </a:p>
          <a:p>
            <a:pPr marL="171450" indent="-171450">
              <a:buFont typeface="Arial" panose="020B0604020202020204" pitchFamily="34" charset="0"/>
              <a:buChar char="•"/>
            </a:pPr>
            <a:r>
              <a:rPr lang="cy-GB" dirty="0"/>
              <a:t>maen nhw’n rhoi safbwyntiau a theimladau i chi </a:t>
            </a:r>
          </a:p>
          <a:p>
            <a:pPr marL="171450" indent="-171450">
              <a:buFont typeface="Arial" panose="020B0604020202020204" pitchFamily="34" charset="0"/>
              <a:buChar char="•"/>
            </a:pPr>
            <a:r>
              <a:rPr lang="cy-GB" dirty="0"/>
              <a:t>maen nhw’n trosglwyddo rheolaeth o’r sgwrs i’r ymatebwr. </a:t>
            </a:r>
          </a:p>
          <a:p>
            <a:endParaRPr lang="cy-GB" dirty="0"/>
          </a:p>
          <a:p>
            <a:r>
              <a:rPr lang="cy-GB" dirty="0"/>
              <a:t>Mae cwestiynau agored yn dechrau gyda: beth, pam, sut, disgrifiwch.  </a:t>
            </a:r>
          </a:p>
          <a:p>
            <a:endParaRPr lang="cy-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34</a:t>
            </a:fld>
            <a:endParaRPr lang="en-US" dirty="0"/>
          </a:p>
        </p:txBody>
      </p:sp>
    </p:spTree>
    <p:extLst>
      <p:ext uri="{BB962C8B-B14F-4D97-AF65-F5344CB8AC3E}">
        <p14:creationId xmlns:p14="http://schemas.microsoft.com/office/powerpoint/2010/main" val="2005257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dirty="0"/>
              <a:t>Nodiadau’r hwylusydd</a:t>
            </a:r>
          </a:p>
          <a:p>
            <a:endParaRPr lang="en-GB" b="1" i="0" u="sng" dirty="0"/>
          </a:p>
          <a:p>
            <a:r>
              <a:rPr lang="cy-GB" dirty="0"/>
              <a:t>Ewch ati i hwyluso trafodaeth fel grŵp cyfan gan weithio drwy’r cwestiynau ar y sleid. </a:t>
            </a:r>
          </a:p>
          <a:p>
            <a:endParaRPr lang="cy-GB" dirty="0"/>
          </a:p>
          <a:p>
            <a:r>
              <a:rPr lang="cy-GB" dirty="0"/>
              <a:t>Ar siart troi, nodwch y prif bwyntiau sy’n cael eu codi mewn trafodaethau, gan y gall y cyfranogwyr fod am gyfeirio’n ôl atyn nhw’n ddiweddarach. </a:t>
            </a:r>
            <a:endParaRPr lang="cy-GB" dirty="0">
              <a:cs typeface="Calibri"/>
            </a:endParaRPr>
          </a:p>
          <a:p>
            <a:endParaRPr lang="cy-GB" b="0" i="0" u="none" noProof="0" dirty="0">
              <a:latin typeface="Arial"/>
              <a:cs typeface="Arial"/>
            </a:endParaRPr>
          </a:p>
          <a:p>
            <a:endParaRPr lang="en-GB" b="1" i="0" u="sng" dirty="0"/>
          </a:p>
          <a:p>
            <a:endParaRPr lang="en-GB" b="1" i="0" u="sng" dirty="0"/>
          </a:p>
          <a:p>
            <a:endParaRPr lang="en-GB" i="0" dirty="0"/>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35</a:t>
            </a:fld>
            <a:endParaRPr lang="en-US" dirty="0"/>
          </a:p>
        </p:txBody>
      </p:sp>
    </p:spTree>
    <p:extLst>
      <p:ext uri="{BB962C8B-B14F-4D97-AF65-F5344CB8AC3E}">
        <p14:creationId xmlns:p14="http://schemas.microsoft.com/office/powerpoint/2010/main" val="388895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Nodiadau’r hwylusydd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r>
              <a:rPr lang="cy-GB" dirty="0"/>
              <a:t>Gwrando yw un o’r sgiliau pwysicaf allwch chi ei gael. Mae pa mor dda yr ydych yn gwrando’n cael effaith aruthrol ar eich effeithiolrwydd yn eich swydd, ac ar ansawdd eich perthynas ag eraill. Er enghraifft:  </a:t>
            </a:r>
          </a:p>
          <a:p>
            <a:endParaRPr lang="cy-GB" dirty="0"/>
          </a:p>
          <a:p>
            <a:pPr marL="171450" indent="-171450">
              <a:buFont typeface="Arial" panose="020B0604020202020204" pitchFamily="34" charset="0"/>
              <a:buChar char="•"/>
            </a:pPr>
            <a:r>
              <a:rPr lang="cy-GB" dirty="0"/>
              <a:t>rydyn ni’n gwrando er mwyn cael gwybodaeth </a:t>
            </a:r>
            <a:endParaRPr lang="cy-GB" dirty="0">
              <a:cs typeface="Calibri"/>
            </a:endParaRPr>
          </a:p>
          <a:p>
            <a:pPr marL="171450" indent="-171450">
              <a:buFont typeface="Arial" panose="020B0604020202020204" pitchFamily="34" charset="0"/>
              <a:buChar char="•"/>
            </a:pPr>
            <a:r>
              <a:rPr lang="cy-GB" dirty="0"/>
              <a:t>rydyn ni’n gwrando er mwyn deall </a:t>
            </a:r>
            <a:endParaRPr lang="cy-GB" dirty="0">
              <a:cs typeface="Calibri"/>
            </a:endParaRPr>
          </a:p>
          <a:p>
            <a:pPr marL="171450" indent="-171450">
              <a:buFont typeface="Arial" panose="020B0604020202020204" pitchFamily="34" charset="0"/>
              <a:buChar char="•"/>
            </a:pPr>
            <a:r>
              <a:rPr lang="cy-GB" dirty="0"/>
              <a:t>rydyn ni’n gwrando er mwyn mwynhad </a:t>
            </a:r>
            <a:endParaRPr lang="cy-GB" dirty="0">
              <a:cs typeface="Calibri"/>
            </a:endParaRPr>
          </a:p>
          <a:p>
            <a:pPr marL="171450" indent="-171450">
              <a:buFont typeface="Arial" panose="020B0604020202020204" pitchFamily="34" charset="0"/>
              <a:buChar char="•"/>
            </a:pPr>
            <a:r>
              <a:rPr lang="cy-GB" dirty="0"/>
              <a:t>rydyn ni’n gwrando er mwyn dysgu. </a:t>
            </a:r>
          </a:p>
          <a:p>
            <a:pPr marL="171450" indent="-171450">
              <a:buFont typeface="Arial" panose="020B0604020202020204" pitchFamily="34" charset="0"/>
              <a:buChar char="•"/>
            </a:pPr>
            <a:endParaRPr lang="cy-GB" dirty="0">
              <a:cs typeface="Calibri"/>
            </a:endParaRPr>
          </a:p>
          <a:p>
            <a:r>
              <a:rPr lang="cy-GB" dirty="0"/>
              <a:t>Mae gwrando’n rhan allweddol o’r gwasanaeth IAA ond mae’n arbennig o bwysig gan fod y rhan fwyaf o sgyrsiau’n digwydd dros y ffôn ac mae’n hawdd i bethau sy’n digwydd o’n cwmpas ddwyn ein sylw os nad ydyn ni yng nghwmni’r unigolyn.  </a:t>
            </a:r>
          </a:p>
          <a:p>
            <a:endParaRPr lang="cy-GB" dirty="0">
              <a:cs typeface="Calibri"/>
            </a:endParaRPr>
          </a:p>
          <a:p>
            <a:r>
              <a:rPr lang="cy-GB" dirty="0"/>
              <a:t>Byr yw’r gair allweddol. Ceisiwch osgoi ailadrodd popeth sydd wedi cael ei ddweud. Wrth i chi ennill hyder, bydd eich greddf yn gwella.   </a:t>
            </a:r>
          </a:p>
          <a:p>
            <a:endParaRPr lang="cy-GB" dirty="0">
              <a:cs typeface="Calibri"/>
            </a:endParaRPr>
          </a:p>
          <a:p>
            <a:r>
              <a:rPr lang="cy-GB" dirty="0"/>
              <a:t>Er mwyn deall pwysigrwydd hyn, gofynnwch i chi eich hun a ydych chi wedi cael sgwrs â rhywun erioed ac wedi meddwl a oedd yr unigolyn arall yn gwrando ar yr hyn roeddech chi’n ei ddweud. Rydych chi’n pendroni tybed a yw eich neges yn cael ei chlywed, neu a yw’n werth dal ati i siarad o gwbl hyd yn oed. Mae’n teimlo fel eich bod yn siarad gyda wal frics ac mae hynny’n rhywbeth rydych chi am ei osgoi.  </a:t>
            </a:r>
            <a:endParaRPr lang="cy-GB" dirty="0">
              <a:cs typeface="Calibri"/>
            </a:endParaRPr>
          </a:p>
          <a:p>
            <a:endParaRPr lang="cy-GB" sz="1200" i="0" noProof="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36</a:t>
            </a:fld>
            <a:endParaRPr lang="en-US" dirty="0"/>
          </a:p>
        </p:txBody>
      </p:sp>
    </p:spTree>
    <p:extLst>
      <p:ext uri="{BB962C8B-B14F-4D97-AF65-F5344CB8AC3E}">
        <p14:creationId xmlns:p14="http://schemas.microsoft.com/office/powerpoint/2010/main" val="3612258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i="0" u="none" kern="1200" noProof="0" dirty="0">
                <a:solidFill>
                  <a:schemeClr val="tx1"/>
                </a:solidFill>
                <a:effectLst/>
                <a:latin typeface="+mn-lt"/>
                <a:ea typeface="+mn-ea"/>
                <a:cs typeface="+mn-cs"/>
              </a:rPr>
              <a:t>Nodiadau’r hwylusydd</a:t>
            </a:r>
          </a:p>
          <a:p>
            <a:endParaRPr lang="cy-GB" sz="1200" b="1" i="0" u="sng" kern="1200" noProof="0" dirty="0">
              <a:solidFill>
                <a:schemeClr val="tx1"/>
              </a:solidFill>
              <a:effectLst/>
              <a:latin typeface="+mn-lt"/>
              <a:ea typeface="+mn-ea"/>
              <a:cs typeface="+mn-cs"/>
            </a:endParaRPr>
          </a:p>
          <a:p>
            <a:r>
              <a:rPr lang="cy-GB" dirty="0"/>
              <a:t>Bydd yr hwylusydd angen: </a:t>
            </a:r>
          </a:p>
          <a:p>
            <a:r>
              <a:rPr lang="cy-GB" dirty="0"/>
              <a:t>Dalenni o bapur A4 plaen ac ychydig o binnau ffelt lliw ar gyfer y cyfranogwyr fel y gallan nhw dynnu llun. </a:t>
            </a:r>
          </a:p>
          <a:p>
            <a:endParaRPr lang="cy-GB" dirty="0"/>
          </a:p>
          <a:p>
            <a:r>
              <a:rPr lang="cy-GB" dirty="0"/>
              <a:t>Ymarfer: </a:t>
            </a:r>
            <a:endParaRPr lang="cy-GB" dirty="0">
              <a:cs typeface="Calibri"/>
            </a:endParaRPr>
          </a:p>
          <a:p>
            <a:r>
              <a:rPr lang="cy-GB" dirty="0"/>
              <a:t>Mewn parau – mae un unigolyn yn gofyn cwestiynau i’w bartner fel y gall dynnu llun ei dŷ a’i ardd. Ni ddylai’r unigolyn sy’n disgrifio fynd y tu hwnt i’r cwestiwn a ofynnwyd iddo.   </a:t>
            </a:r>
          </a:p>
          <a:p>
            <a:r>
              <a:rPr lang="cy-GB" dirty="0"/>
              <a:t>Cewch ofyn chwe chwestiwn.  </a:t>
            </a:r>
          </a:p>
          <a:p>
            <a:endParaRPr lang="cy-GB" dirty="0"/>
          </a:p>
          <a:p>
            <a:r>
              <a:rPr lang="cy-GB" dirty="0"/>
              <a:t>Pwynt dysgu:  </a:t>
            </a:r>
          </a:p>
          <a:p>
            <a:r>
              <a:rPr lang="cy-GB" dirty="0"/>
              <a:t>‘Sawl llawr sydd yn eich tŷ?’ (cwestiwn caeëdig) o gymharu â ‘Sut fyddech chi’n disgrifio eich tŷ a’ch gardd?’ (cwestiwn agored). </a:t>
            </a:r>
          </a:p>
          <a:p>
            <a:r>
              <a:rPr lang="cy-GB" dirty="0"/>
              <a:t>Po fwyaf agored yw’r cwestiwn, y mwyaf o wybodaeth rydych chi’n debygol o’i chael. Gallwch chi ganolbwyntio ar wrando.  </a:t>
            </a:r>
          </a:p>
          <a:p>
            <a:endParaRPr lang="cy-GB" sz="1200" b="1" kern="1200" noProof="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GB" sz="1200" i="0" dirty="0"/>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37</a:t>
            </a:fld>
            <a:endParaRPr lang="en-US" dirty="0"/>
          </a:p>
        </p:txBody>
      </p:sp>
    </p:spTree>
    <p:extLst>
      <p:ext uri="{BB962C8B-B14F-4D97-AF65-F5344CB8AC3E}">
        <p14:creationId xmlns:p14="http://schemas.microsoft.com/office/powerpoint/2010/main" val="1120816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kern="1200" noProof="0" dirty="0">
                <a:solidFill>
                  <a:schemeClr val="tx1"/>
                </a:solidFill>
                <a:effectLst/>
                <a:latin typeface="+mn-lt"/>
                <a:ea typeface="+mn-ea"/>
                <a:cs typeface="+mn-cs"/>
              </a:rPr>
              <a:t>Nodiadau’r hwylusydd</a:t>
            </a:r>
          </a:p>
          <a:p>
            <a:endParaRPr lang="cy-GB" sz="1200" kern="1200" noProof="0" dirty="0">
              <a:solidFill>
                <a:schemeClr val="tx1"/>
              </a:solidFill>
              <a:effectLst/>
              <a:latin typeface="+mn-lt"/>
              <a:ea typeface="+mn-ea"/>
              <a:cs typeface="+mn-cs"/>
            </a:endParaRPr>
          </a:p>
          <a:p>
            <a:r>
              <a:rPr lang="cy-GB" dirty="0"/>
              <a:t>Mae datganiadau myfyriol da yn helpu’r naill unigolyn a’r llall sy’n rhan o sgwrs i egluro’r hyn sydd wedi’i ddweud.  </a:t>
            </a:r>
          </a:p>
          <a:p>
            <a:endParaRPr lang="cy-GB" dirty="0"/>
          </a:p>
          <a:p>
            <a:r>
              <a:rPr lang="cy-GB" dirty="0"/>
              <a:t>Mae adlewyrchu rhywbeth yn ôl i rywun arall yn eich helpu i wirio eich bod wedi deall eu pryder ac mae’n eu helpu nhw i fynd ati eu hunain i bwyso a mesur yr hyn sydd bwysicaf iddyn nhw.   </a:t>
            </a:r>
          </a:p>
          <a:p>
            <a:endParaRPr lang="cy-GB" dirty="0">
              <a:cs typeface="Calibri" panose="020F0502020204030204"/>
            </a:endParaRPr>
          </a:p>
          <a:p>
            <a:r>
              <a:rPr lang="cy-GB" dirty="0"/>
              <a:t>Wrth adlewyrchu rhywbeth yn ôl i rywun bydd y ddau ohonoch chi’n ystyried: </a:t>
            </a:r>
          </a:p>
          <a:p>
            <a:endParaRPr lang="cy-GB" dirty="0">
              <a:cs typeface="Calibri" panose="020F0502020204030204"/>
            </a:endParaRPr>
          </a:p>
          <a:p>
            <a:pPr marL="171450" indent="-171450">
              <a:buFont typeface="Arial" panose="020B0604020202020204" pitchFamily="34" charset="0"/>
              <a:buChar char="•"/>
            </a:pPr>
            <a:r>
              <a:rPr lang="cy-GB" dirty="0"/>
              <a:t>yr hyn rydych chi/maen nhw’n credu y mae ef/hi yn ei olygu? </a:t>
            </a:r>
            <a:endParaRPr lang="cy-GB" dirty="0">
              <a:cs typeface="Calibri" panose="020F0502020204030204"/>
            </a:endParaRPr>
          </a:p>
          <a:p>
            <a:pPr marL="171450" indent="-171450">
              <a:buFont typeface="Arial" panose="020B0604020202020204" pitchFamily="34" charset="0"/>
              <a:buChar char="•"/>
            </a:pPr>
            <a:r>
              <a:rPr lang="cy-GB" dirty="0"/>
              <a:t>yr hyn rydych chi/maen nhw’n credu y mae ef/hi yn ei deimlo? </a:t>
            </a:r>
            <a:endParaRPr lang="cy-GB" dirty="0">
              <a:cs typeface="Calibri" panose="020F0502020204030204"/>
            </a:endParaRPr>
          </a:p>
          <a:p>
            <a:pPr marL="171450" indent="-171450">
              <a:buFont typeface="Arial" panose="020B0604020202020204" pitchFamily="34" charset="0"/>
              <a:buChar char="•"/>
            </a:pPr>
            <a:r>
              <a:rPr lang="cy-GB" dirty="0"/>
              <a:t>beth yw eu gwerthoedd a’r hyn sy’n eu hysgogi? </a:t>
            </a:r>
            <a:endParaRPr lang="cy-GB" dirty="0">
              <a:cs typeface="Calibri" panose="020F0502020204030204"/>
            </a:endParaRPr>
          </a:p>
          <a:p>
            <a:pPr marL="171450" indent="-171450">
              <a:buFont typeface="Arial" panose="020B0604020202020204" pitchFamily="34" charset="0"/>
              <a:buChar char="•"/>
            </a:pPr>
            <a:r>
              <a:rPr lang="cy-GB" dirty="0"/>
              <a:t>sut beth fyddai byw yn ei esgidiau ef/ei hesgidiau hi? </a:t>
            </a:r>
          </a:p>
          <a:p>
            <a:pPr marL="171450" indent="-171450">
              <a:buFont typeface="Arial" panose="020B0604020202020204" pitchFamily="34" charset="0"/>
              <a:buChar char="•"/>
            </a:pPr>
            <a:endParaRPr lang="cy-GB" dirty="0">
              <a:cs typeface="Calibri" panose="020F0502020204030204"/>
            </a:endParaRPr>
          </a:p>
          <a:p>
            <a:r>
              <a:rPr lang="cy-GB" dirty="0"/>
              <a:t>Cofiwch dyw myfyrio ac aralleirio ddim yn golygu gofyn mwy o gwestiynau – cadwch bethau’n gryno a chadw ffocws mewn ffordd y bydd yr unigolyn sydd wedi siarad â chi yn ei ddeall.    </a:t>
            </a:r>
          </a:p>
          <a:p>
            <a:endParaRPr lang="cy-GB" dirty="0">
              <a:cs typeface="Calibri" panose="020F0502020204030204"/>
            </a:endParaRPr>
          </a:p>
          <a:p>
            <a:r>
              <a:rPr lang="cy-GB" dirty="0"/>
              <a:t>Dyma beth yw rhoi eich greddf broffesiynol ar waith. Dylai eich dealltwriaeth ddwysáu wrth i’r sgwrs fynd rhagddi. </a:t>
            </a:r>
            <a:endParaRPr lang="cy-GB" dirty="0">
              <a:cs typeface="Calibri" panose="020F0502020204030204"/>
            </a:endParaRPr>
          </a:p>
          <a:p>
            <a:endParaRPr lang="cy-GB" sz="1200" i="0" kern="1200" dirty="0">
              <a:solidFill>
                <a:schemeClr val="tx1"/>
              </a:solidFill>
              <a:effectLst/>
              <a:latin typeface="+mn-lt"/>
              <a:cs typeface="Calibri" panose="020F0502020204030204"/>
            </a:endParaRPr>
          </a:p>
          <a:p>
            <a:endParaRPr lang="en-GB" sz="1200" kern="1200" dirty="0">
              <a:solidFill>
                <a:schemeClr val="tx1"/>
              </a:solidFill>
              <a:effectLst/>
              <a:latin typeface="+mn-lt"/>
              <a:ea typeface="+mn-ea"/>
              <a:cs typeface="+mn-cs"/>
            </a:endParaRPr>
          </a:p>
          <a:p>
            <a:endParaRPr lang="en-GB" sz="1200" i="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38</a:t>
            </a:fld>
            <a:endParaRPr lang="en-US" dirty="0"/>
          </a:p>
        </p:txBody>
      </p:sp>
    </p:spTree>
    <p:extLst>
      <p:ext uri="{BB962C8B-B14F-4D97-AF65-F5344CB8AC3E}">
        <p14:creationId xmlns:p14="http://schemas.microsoft.com/office/powerpoint/2010/main" val="2829181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a:t>
            </a:r>
          </a:p>
          <a:p>
            <a:endParaRPr lang="en-GB" sz="1200" b="1" u="none" kern="1200" dirty="0">
              <a:solidFill>
                <a:schemeClr val="tx1"/>
              </a:solidFill>
              <a:effectLst/>
              <a:latin typeface="+mn-lt"/>
              <a:ea typeface="+mn-ea"/>
              <a:cs typeface="+mn-cs"/>
            </a:endParaRPr>
          </a:p>
          <a:p>
            <a:r>
              <a:rPr lang="en-GB" dirty="0"/>
              <a:t>Mae gan bawb ohonom ffyrdd naturiol a chwbl ddealladwy o ymdrin â theimladau a sefyllfaoedd anodd. </a:t>
            </a:r>
          </a:p>
          <a:p>
            <a:endParaRPr lang="en-GB" dirty="0"/>
          </a:p>
          <a:p>
            <a:r>
              <a:rPr lang="en-GB" dirty="0"/>
              <a:t>Gall myfyrio ein helpu i fynd at wraidd yr hyn sy’n cael ei ddweud – yn aml dyw pethau ddim yn cael eu mynegi’n glir gan nad ydym yn siŵr beth rydyn ni’n ceisio’i ddweud bob amser.  </a:t>
            </a:r>
          </a:p>
          <a:p>
            <a:endParaRPr lang="en-GB" dirty="0"/>
          </a:p>
          <a:p>
            <a:r>
              <a:rPr lang="en-GB" dirty="0"/>
              <a:t>Dydyn ni ddim yn dweud eich bod felly’n gorfod derbyn popeth y mae unrhyw un am ei ddweud wrthych chi mewn ffordd oddefol… </a:t>
            </a:r>
          </a:p>
          <a:p>
            <a:endParaRPr lang="en-GB" dirty="0"/>
          </a:p>
          <a:p>
            <a:pPr marL="171450" indent="-171450">
              <a:buFont typeface="Arial" panose="020B0604020202020204" pitchFamily="34" charset="0"/>
              <a:buChar char="•"/>
            </a:pPr>
            <a:r>
              <a:rPr lang="en-GB" dirty="0"/>
              <a:t>Pam fyddai rhywun yn ddig? </a:t>
            </a:r>
          </a:p>
          <a:p>
            <a:pPr marL="171450" indent="-171450">
              <a:buFont typeface="Arial" panose="020B0604020202020204" pitchFamily="34" charset="0"/>
              <a:buChar char="•"/>
            </a:pPr>
            <a:r>
              <a:rPr lang="en-GB" dirty="0"/>
              <a:t>Yw ei ddicter yn gyfiawn? </a:t>
            </a:r>
          </a:p>
          <a:p>
            <a:pPr marL="171450" indent="-171450">
              <a:buFont typeface="Arial" panose="020B0604020202020204" pitchFamily="34" charset="0"/>
              <a:buChar char="•"/>
            </a:pPr>
            <a:r>
              <a:rPr lang="en-GB" dirty="0"/>
              <a:t>Sut allech chi geisio ei dawelu? </a:t>
            </a:r>
          </a:p>
          <a:p>
            <a:pPr marL="171450" indent="-171450">
              <a:buFont typeface="Arial" panose="020B0604020202020204" pitchFamily="34" charset="0"/>
              <a:buChar char="•"/>
            </a:pPr>
            <a:endParaRPr lang="en-GB" dirty="0"/>
          </a:p>
          <a:p>
            <a:r>
              <a:rPr lang="en-GB" dirty="0"/>
              <a:t>Os ydyn ni’n deall pam y gallai pobl fod yn ymddwyn yn y ffordd maen nhw, efallai y byddwn ni’n dechrau dangos mwy o empathi ac amynedd.   </a:t>
            </a:r>
          </a:p>
          <a:p>
            <a:endParaRPr lang="en-GB" b="1" dirty="0">
              <a:cs typeface="Calibri"/>
            </a:endParaRPr>
          </a:p>
          <a:p>
            <a:endParaRPr lang="cy-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39</a:t>
            </a:fld>
            <a:endParaRPr lang="en-US" dirty="0"/>
          </a:p>
        </p:txBody>
      </p:sp>
    </p:spTree>
    <p:extLst>
      <p:ext uri="{BB962C8B-B14F-4D97-AF65-F5344CB8AC3E}">
        <p14:creationId xmlns:p14="http://schemas.microsoft.com/office/powerpoint/2010/main" val="3489122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kern="1200" dirty="0">
                <a:solidFill>
                  <a:schemeClr val="tx1"/>
                </a:solidFill>
                <a:effectLst/>
                <a:latin typeface="+mn-lt"/>
                <a:ea typeface="+mn-ea"/>
                <a:cs typeface="+mn-cs"/>
              </a:rPr>
              <a:t>Nodiadau’r hwylusydd</a:t>
            </a:r>
          </a:p>
          <a:p>
            <a:endParaRPr lang="en-GB" sz="1200" b="1" i="0" u="sng" kern="1200" dirty="0">
              <a:solidFill>
                <a:schemeClr val="tx1"/>
              </a:solidFill>
              <a:effectLst/>
              <a:latin typeface="+mn-lt"/>
              <a:ea typeface="+mn-ea"/>
              <a:cs typeface="+mn-cs"/>
            </a:endParaRPr>
          </a:p>
          <a:p>
            <a:r>
              <a:rPr lang="cy-GB" dirty="0"/>
              <a:t>Rhannwch y grŵp cyfan yn grwpiau bach o dri a gofyn iddyn nhw ddyrannu rolau fel y disgrifir ar y sleid. </a:t>
            </a:r>
          </a:p>
          <a:p>
            <a:endParaRPr lang="cy-GB" dirty="0"/>
          </a:p>
          <a:p>
            <a:r>
              <a:rPr lang="cy-GB" dirty="0"/>
              <a:t>Ar ôl cwblhau’r sgwrs, dylai pob unigolyn fyfyrio yn ei dro.  </a:t>
            </a:r>
            <a:endParaRPr lang="cy-GB" dirty="0">
              <a:cs typeface="Calibri"/>
            </a:endParaRPr>
          </a:p>
          <a:p>
            <a:endParaRPr lang="cy-GB" dirty="0"/>
          </a:p>
          <a:p>
            <a:r>
              <a:rPr lang="cy-GB" dirty="0"/>
              <a:t>Cyn cychwyn, defnyddiwch y sleid nesaf i helpu i egluro’r ymarfer ac i roi ambell ysgogiad. Defnyddir y sleid ganlynol i hwyluso adborth gan y grŵp.  </a:t>
            </a:r>
            <a:endParaRPr lang="cy-GB" dirty="0">
              <a:cs typeface="Calibri"/>
            </a:endParaRPr>
          </a:p>
          <a:p>
            <a:endParaRPr lang="cy-GB" sz="1200" i="0" kern="1200" noProof="0" dirty="0">
              <a:solidFill>
                <a:schemeClr val="tx1"/>
              </a:solidFill>
              <a:effectLst/>
              <a:latin typeface="Arial"/>
              <a:cs typeface="Arial"/>
            </a:endParaRPr>
          </a:p>
          <a:p>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40</a:t>
            </a:fld>
            <a:endParaRPr lang="en-US" dirty="0"/>
          </a:p>
        </p:txBody>
      </p:sp>
    </p:spTree>
    <p:extLst>
      <p:ext uri="{BB962C8B-B14F-4D97-AF65-F5344CB8AC3E}">
        <p14:creationId xmlns:p14="http://schemas.microsoft.com/office/powerpoint/2010/main" val="3070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kern="1200" noProof="0" dirty="0">
                <a:solidFill>
                  <a:schemeClr val="tx1"/>
                </a:solidFill>
                <a:effectLst/>
                <a:latin typeface="Arial" panose="020B0604020202020204" pitchFamily="34" charset="0"/>
                <a:ea typeface="+mn-ea"/>
                <a:cs typeface="Arial" panose="020B0604020202020204" pitchFamily="34" charset="0"/>
              </a:rPr>
              <a:t>Nodiadau’r hwylusydd: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y-GB" sz="1200" kern="1200" noProof="0" dirty="0">
              <a:solidFill>
                <a:schemeClr val="tx1"/>
              </a:solidFill>
              <a:effectLst/>
              <a:latin typeface="Arial" panose="020B0604020202020204" pitchFamily="34" charset="0"/>
              <a:ea typeface="+mn-ea"/>
              <a:cs typeface="Arial" panose="020B0604020202020204" pitchFamily="34" charset="0"/>
            </a:endParaRPr>
          </a:p>
          <a:p>
            <a:pPr defTabSz="914400">
              <a:defRPr/>
            </a:pPr>
            <a:r>
              <a:rPr lang="cy-GB"/>
              <a:t>Mae’r adran hon yn rhoi trosolwg o’r Ddeddf Gwasanaethau Cymdeithasol a Llesiant (Cymru) 2014 a’r ffordd y mae’n gysylltiedig â’r broses o ddarparu IAA.. </a:t>
            </a:r>
          </a:p>
          <a:p>
            <a:pPr marL="0" marR="0" lvl="0" indent="0" algn="l" defTabSz="914400">
              <a:lnSpc>
                <a:spcPct val="100000"/>
              </a:lnSpc>
              <a:spcBef>
                <a:spcPts val="0"/>
              </a:spcBef>
              <a:spcAft>
                <a:spcPts val="0"/>
              </a:spcAft>
              <a:buClrTx/>
              <a:buSzTx/>
              <a:buFontTx/>
              <a:buNone/>
              <a:tabLst/>
              <a:defRPr/>
            </a:pPr>
            <a:endParaRPr lang="cy-GB" sz="1200" kern="1200" noProof="0"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dirty="0"/>
          </a:p>
        </p:txBody>
      </p:sp>
    </p:spTree>
    <p:extLst>
      <p:ext uri="{BB962C8B-B14F-4D97-AF65-F5344CB8AC3E}">
        <p14:creationId xmlns:p14="http://schemas.microsoft.com/office/powerpoint/2010/main" val="53834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noProof="0" dirty="0"/>
              <a:t>Nodiadau’r hwylusydd</a:t>
            </a:r>
          </a:p>
          <a:p>
            <a:endParaRPr lang="cy-GB" sz="1200" b="1" u="sng" noProof="0" dirty="0"/>
          </a:p>
          <a:p>
            <a:r>
              <a:rPr lang="cy-GB" dirty="0"/>
              <a:t>Nodyn i’r hwylusydd: Mae hyn yn arwain o’r ymarfer ac yn hwyluso adborth.  </a:t>
            </a:r>
          </a:p>
          <a:p>
            <a:endParaRPr lang="cy-GB" dirty="0"/>
          </a:p>
          <a:p>
            <a:r>
              <a:rPr lang="cy-GB" dirty="0"/>
              <a:t>Dylech atgoffa’r cyfranogwyr nad ydyn nhw’n rhoi cyngor nac yn gwneud datganiadau beirniadol. </a:t>
            </a:r>
            <a:endParaRPr lang="cy-GB" dirty="0">
              <a:cs typeface="Calibri"/>
            </a:endParaRPr>
          </a:p>
          <a:p>
            <a:endParaRPr lang="cy-GB" dirty="0"/>
          </a:p>
          <a:p>
            <a:r>
              <a:rPr lang="cy-GB" dirty="0"/>
              <a:t>Derbyniwch adborth: </a:t>
            </a:r>
          </a:p>
          <a:p>
            <a:endParaRPr lang="cy-GB" dirty="0">
              <a:cs typeface="Calibri"/>
            </a:endParaRPr>
          </a:p>
          <a:p>
            <a:pPr marL="171450" indent="-171450">
              <a:buFont typeface="Arial" panose="020B0604020202020204" pitchFamily="34" charset="0"/>
              <a:buChar char="•"/>
            </a:pPr>
            <a:r>
              <a:rPr lang="cy-GB" dirty="0"/>
              <a:t>cychwynnwch gyda’r siaradwr – sut deimlad oedd clywed rhywun yn adlewyrchu’r hyn roedden nhw’n credu i chi ei ddweud yn ôl atoch? Os oedd yn codi gwrychyn – pam? Os oedd o gymorth – pam? </a:t>
            </a:r>
          </a:p>
          <a:p>
            <a:pPr marL="171450" indent="-171450">
              <a:buFont typeface="Arial" panose="020B0604020202020204" pitchFamily="34" charset="0"/>
              <a:buChar char="•"/>
            </a:pPr>
            <a:r>
              <a:rPr lang="cy-GB" dirty="0"/>
              <a:t>gwrandäwr – sut brofiad oedd yr ymarfer hwnnw i chi? Beth oedd yn teimlo’n ddefnyddiol a beth oedd yn fwy o her?  </a:t>
            </a:r>
          </a:p>
          <a:p>
            <a:pPr marL="171450" indent="-171450">
              <a:buFont typeface="Arial" panose="020B0604020202020204" pitchFamily="34" charset="0"/>
              <a:buChar char="•"/>
            </a:pPr>
            <a:r>
              <a:rPr lang="cy-GB" dirty="0"/>
              <a:t>sylwedydd – beth wnaethoch chi sylwi arno yn y berthynas rhwng y ddau unigolyn? Beth oedd i weld yn gweithio’n dda? Beth oedd yn achosi tensiwn/rhwystredigaeth, os o gwbl? </a:t>
            </a:r>
          </a:p>
          <a:p>
            <a:endParaRPr lang="cy-GB" sz="1200" baseline="0" dirty="0">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41</a:t>
            </a:fld>
            <a:endParaRPr lang="en-US" dirty="0"/>
          </a:p>
        </p:txBody>
      </p:sp>
    </p:spTree>
    <p:extLst>
      <p:ext uri="{BB962C8B-B14F-4D97-AF65-F5344CB8AC3E}">
        <p14:creationId xmlns:p14="http://schemas.microsoft.com/office/powerpoint/2010/main" val="2540970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noProof="0" dirty="0"/>
              <a:t>Nodiadau’r hwylusydd</a:t>
            </a:r>
          </a:p>
          <a:p>
            <a:endParaRPr lang="cy-GB" sz="1200" noProof="0" dirty="0"/>
          </a:p>
          <a:p>
            <a:r>
              <a:rPr lang="cy-GB" dirty="0"/>
              <a:t>Nodyn i’r hwylusydd: Ar y pwynt hwn, ewch ati i grynhoi’r elfennau sydd wedi cael sylw hyd yma gan ganolbwyntio’n benodol ar deimladau pobl ynghylch eu cwestiynau yn gynharach yn y sesiwn ac a oedden nhw’n gwestiynau da, agored? Os felly, gallwch ailadrodd y cwestiynau hynny. </a:t>
            </a:r>
          </a:p>
          <a:p>
            <a:endParaRPr lang="cy-GB" dirty="0"/>
          </a:p>
          <a:p>
            <a:r>
              <a:rPr lang="cy-GB" dirty="0"/>
              <a:t>Pan fo cwestiynau’n gwestiynau agored – ond yn gallu ymddangos yn ymosodol ac mae’n well eu hosgoi. </a:t>
            </a:r>
            <a:endParaRPr lang="cy-GB" dirty="0">
              <a:cs typeface="Calibri" panose="020F0502020204030204"/>
            </a:endParaRPr>
          </a:p>
          <a:p>
            <a:endParaRPr lang="cy-GB" noProof="0" dirty="0">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42</a:t>
            </a:fld>
            <a:endParaRPr lang="en-US" dirty="0"/>
          </a:p>
        </p:txBody>
      </p:sp>
    </p:spTree>
    <p:extLst>
      <p:ext uri="{BB962C8B-B14F-4D97-AF65-F5344CB8AC3E}">
        <p14:creationId xmlns:p14="http://schemas.microsoft.com/office/powerpoint/2010/main" val="732953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kern="1200" noProof="0" dirty="0">
                <a:solidFill>
                  <a:schemeClr val="tx1"/>
                </a:solidFill>
                <a:effectLst/>
                <a:latin typeface="+mn-lt"/>
                <a:ea typeface="+mn-ea"/>
                <a:cs typeface="+mn-cs"/>
              </a:rPr>
              <a:t>Nodiadau’r hwylusydd </a:t>
            </a:r>
          </a:p>
          <a:p>
            <a:endParaRPr lang="cy-GB" sz="1200" kern="1200" noProof="0" dirty="0">
              <a:solidFill>
                <a:schemeClr val="tx1"/>
              </a:solidFill>
              <a:effectLst/>
              <a:latin typeface="+mn-lt"/>
              <a:ea typeface="+mn-ea"/>
              <a:cs typeface="+mn-cs"/>
            </a:endParaRPr>
          </a:p>
          <a:p>
            <a:r>
              <a:rPr lang="cy-GB" dirty="0"/>
              <a:t>Gan ddefnyddio clipiau sain/fideos o sgyrsiau IAA. </a:t>
            </a:r>
          </a:p>
          <a:p>
            <a:endParaRPr lang="cy-GB" dirty="0"/>
          </a:p>
          <a:p>
            <a:r>
              <a:rPr lang="cy-GB" dirty="0"/>
              <a:t>Chwaraewch y clip cyntaf (o enghraifft sydd ddim cystal) ac ar ddiwedd y fideo, gofynnwch i’r grŵp ymateb i’r cwestiynau canlynol: </a:t>
            </a:r>
          </a:p>
          <a:p>
            <a:endParaRPr lang="cy-GB" dirty="0"/>
          </a:p>
          <a:p>
            <a:pPr marL="171450" indent="-171450">
              <a:buFont typeface="Arial" panose="020B0604020202020204" pitchFamily="34" charset="0"/>
              <a:buChar char="•"/>
            </a:pPr>
            <a:r>
              <a:rPr lang="cy-GB" dirty="0"/>
              <a:t>beth ydych chi’n sylwi arno am y dull a ddefnyddiwyd gan y sawl a oedd yn ymdrin â’r alwad? </a:t>
            </a:r>
          </a:p>
          <a:p>
            <a:pPr marL="171450" indent="-171450">
              <a:buFont typeface="Arial" panose="020B0604020202020204" pitchFamily="34" charset="0"/>
              <a:buChar char="•"/>
            </a:pPr>
            <a:r>
              <a:rPr lang="cy-GB" dirty="0"/>
              <a:t>ydyn nhw wedi mabwysiadu egwyddorion y Ddeddf Gwasanaethau Cymdeithasol a Llesiant (Cymru)? </a:t>
            </a:r>
          </a:p>
          <a:p>
            <a:pPr marL="171450" indent="-171450">
              <a:buFont typeface="Arial" panose="020B0604020202020204" pitchFamily="34" charset="0"/>
              <a:buChar char="•"/>
            </a:pPr>
            <a:r>
              <a:rPr lang="cy-GB" dirty="0"/>
              <a:t>sut gellid gwella’r sgwrs? </a:t>
            </a:r>
          </a:p>
          <a:p>
            <a:pPr marL="171450" indent="-171450">
              <a:buFont typeface="Arial" panose="020B0604020202020204" pitchFamily="34" charset="0"/>
              <a:buChar char="•"/>
            </a:pPr>
            <a:endParaRPr lang="cy-GB" dirty="0"/>
          </a:p>
          <a:p>
            <a:r>
              <a:rPr lang="cy-GB" dirty="0"/>
              <a:t>Ar ôl y drafodaeth hon, chwaraewch yr ail glip (enghraifft dda) ac ar ddiwedd y fideo, gofynnwch i’r grŵp ymateb i’r cwestiynau canlynol: </a:t>
            </a:r>
          </a:p>
          <a:p>
            <a:endParaRPr lang="cy-GB" dirty="0"/>
          </a:p>
          <a:p>
            <a:pPr marL="171450" indent="-171450">
              <a:buFont typeface="Arial" panose="020B0604020202020204" pitchFamily="34" charset="0"/>
              <a:buChar char="•"/>
            </a:pPr>
            <a:r>
              <a:rPr lang="cy-GB" dirty="0"/>
              <a:t>sut mae’n wahanol i’r sgwrs gyntaf? </a:t>
            </a:r>
          </a:p>
          <a:p>
            <a:pPr marL="171450" indent="-171450">
              <a:buFont typeface="Arial" panose="020B0604020202020204" pitchFamily="34" charset="0"/>
              <a:buChar char="•"/>
            </a:pPr>
            <a:r>
              <a:rPr lang="cy-GB" dirty="0"/>
              <a:t>sut maen nhw wedi mabwysiadu egwyddorion y Ddeddf Gwasanaethau Cymdeithasol a Llesiant (Cymru)? </a:t>
            </a:r>
          </a:p>
          <a:p>
            <a:pPr marL="171450" indent="-171450">
              <a:buFont typeface="Arial" panose="020B0604020202020204" pitchFamily="34" charset="0"/>
              <a:buChar char="•"/>
            </a:pPr>
            <a:r>
              <a:rPr lang="cy-GB" dirty="0"/>
              <a:t>beth allwch chi ei ddysgu o’r sgwrs hon er mwyn ei ddefnyddio yn eich ymarfer eich hun? </a:t>
            </a:r>
          </a:p>
          <a:p>
            <a:endParaRPr lang="cy-GB" sz="1200" dirty="0">
              <a:latin typeface="Calibri" panose="020F0502020204030204"/>
              <a:cs typeface="Calibri" panose="020F0502020204030204"/>
            </a:endParaRPr>
          </a:p>
          <a:p>
            <a:pPr marL="171450" indent="-171450">
              <a:buFont typeface="Arial" panose="020B0604020202020204" pitchFamily="34" charset="0"/>
              <a:buChar char="•"/>
            </a:pPr>
            <a:endParaRPr lang="cy-GB" kern="1200" dirty="0">
              <a:solidFill>
                <a:schemeClr val="tx1"/>
              </a:solidFill>
              <a:effectLst/>
              <a:latin typeface="Arial" panose="020B0604020202020204" pitchFamily="34" charset="0"/>
              <a:cs typeface="Arial" panose="020B0604020202020204" pitchFamily="34" charset="0"/>
            </a:endParaRPr>
          </a:p>
          <a:p>
            <a:endParaRPr lang="en-GB" sz="1800"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43</a:t>
            </a:fld>
            <a:endParaRPr lang="en-US" dirty="0"/>
          </a:p>
        </p:txBody>
      </p:sp>
    </p:spTree>
    <p:extLst>
      <p:ext uri="{BB962C8B-B14F-4D97-AF65-F5344CB8AC3E}">
        <p14:creationId xmlns:p14="http://schemas.microsoft.com/office/powerpoint/2010/main" val="1840916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noProof="0" dirty="0"/>
              <a:t>Nodiadau’r hwylusydd </a:t>
            </a:r>
          </a:p>
          <a:p>
            <a:endParaRPr lang="cy-GB" sz="1200" kern="1200" noProof="0" dirty="0">
              <a:solidFill>
                <a:schemeClr val="tx1"/>
              </a:solidFill>
              <a:effectLst/>
              <a:latin typeface="+mn-lt"/>
              <a:ea typeface="+mn-ea"/>
              <a:cs typeface="+mn-cs"/>
            </a:endParaRPr>
          </a:p>
          <a:p>
            <a:r>
              <a:rPr lang="cy-GB" dirty="0"/>
              <a:t>Mae emosiynau’n deimladau ac yn bersonol i’r unigolyn.  </a:t>
            </a:r>
          </a:p>
          <a:p>
            <a:endParaRPr lang="cy-GB" dirty="0"/>
          </a:p>
          <a:p>
            <a:r>
              <a:rPr lang="cy-GB" dirty="0"/>
              <a:t>Gellir defnyddio’r cwestiynau ar y sleid i helpu ymarferwyr i fyfyrio ar y gwahanol fathau o ymddygiad maen nhw’n dod ar eu traws ac ystyried sut i ymateb iddyn nhw.</a:t>
            </a:r>
          </a:p>
          <a:p>
            <a:endParaRPr lang="cy-GB" dirty="0">
              <a:cs typeface="Calibri" panose="020F0502020204030204"/>
            </a:endParaRPr>
          </a:p>
          <a:p>
            <a:r>
              <a:rPr lang="cy-GB" dirty="0"/>
              <a:t>Wrth nodi a rheoli emosiynau, mae’n bwysig ystyried:  </a:t>
            </a:r>
          </a:p>
          <a:p>
            <a:pPr marL="171450" indent="-171450">
              <a:buFont typeface="Arial" panose="020B0604020202020204" pitchFamily="34" charset="0"/>
              <a:buChar char="•"/>
            </a:pPr>
            <a:endParaRPr lang="cy-GB" dirty="0">
              <a:cs typeface="Calibri" panose="020F0502020204030204"/>
            </a:endParaRPr>
          </a:p>
          <a:p>
            <a:pPr marL="171450" indent="-171450">
              <a:buFont typeface="Arial" panose="020B0604020202020204" pitchFamily="34" charset="0"/>
              <a:buChar char="•"/>
            </a:pPr>
            <a:r>
              <a:rPr lang="cy-GB" dirty="0"/>
              <a:t>Y ffordd y mae pobl eraill yn teimlo a sut ydw i’n gwybod hynny? </a:t>
            </a:r>
          </a:p>
          <a:p>
            <a:pPr marL="171450" indent="-171450">
              <a:buFont typeface="Arial" panose="020B0604020202020204" pitchFamily="34" charset="0"/>
              <a:buChar char="•"/>
            </a:pPr>
            <a:endParaRPr lang="cy-GB" dirty="0">
              <a:cs typeface="Calibri" panose="020F0502020204030204"/>
            </a:endParaRPr>
          </a:p>
          <a:p>
            <a:r>
              <a:rPr lang="cy-GB" dirty="0"/>
              <a:t>Mae sawl ffordd o ddeall sut mae pobl eraill yn teimlo, ond gellir gwneud yn benodol drwy arsylwi ar yr hyn maen nhw’n ei ddweud a’r ffordd maen nhw’n ei ddweud, a’r ffordd maen nhw’n ymddwyn, gan gynnwys iaith y corff. Mae gwaith ymchwil yn awgrymu bod mwy nag 80 y cant o gyfathrebu yn </a:t>
            </a:r>
            <a:r>
              <a:rPr lang="cy-GB" dirty="0" err="1"/>
              <a:t>ddieiriau</a:t>
            </a:r>
            <a:r>
              <a:rPr lang="cy-GB" dirty="0"/>
              <a:t>, sy’n golygu ei fod yn dod o iaith y corff a mynegiant yr wyneb. Dyw llawer ohonon ni ddim yn hoffi siarad am ein hemosiynau, yn enwedig felly os ydyn nhw’n bwysig iawn i ni, felly rydyn ni’n dueddol o’u mynegi hyd yn oed yn fwy yn iaith y corff.  </a:t>
            </a:r>
          </a:p>
          <a:p>
            <a:endParaRPr lang="cy-GB" dirty="0">
              <a:cs typeface="Calibri"/>
            </a:endParaRPr>
          </a:p>
          <a:p>
            <a:r>
              <a:rPr lang="cy-GB" dirty="0"/>
              <a:t>Mae cyfathrebu dieiriau’n helpu pobl i: </a:t>
            </a:r>
          </a:p>
          <a:p>
            <a:endParaRPr lang="cy-GB" dirty="0">
              <a:cs typeface="Calibri"/>
            </a:endParaRPr>
          </a:p>
          <a:p>
            <a:pPr marL="171450" indent="-171450">
              <a:buFont typeface="Arial" panose="020B0604020202020204" pitchFamily="34" charset="0"/>
              <a:buChar char="•"/>
            </a:pPr>
            <a:r>
              <a:rPr lang="cy-GB" dirty="0"/>
              <a:t>Atgyfnerthu neu addasu’r hyn sy’n cael ei ddweud mewn geiriau. </a:t>
            </a:r>
          </a:p>
          <a:p>
            <a:pPr marL="171450" indent="-171450">
              <a:buFont typeface="Arial" panose="020B0604020202020204" pitchFamily="34" charset="0"/>
              <a:buChar char="•"/>
            </a:pPr>
            <a:endParaRPr lang="cy-GB" dirty="0">
              <a:cs typeface="Calibri"/>
            </a:endParaRPr>
          </a:p>
          <a:p>
            <a:r>
              <a:rPr lang="cy-GB" dirty="0"/>
              <a:t>Er enghraifft, efallai bydd pobl yn amneidio’r pen yn fwy egnïol a dweud “Ie” er mwyn pwysleisio eu bod yn cytuno â’r unigolyn arall. Gall wyneb trist, codi’r ysgwyddau a dweud “Dwi’n iawn, diolch,” awgrymu nad yw pethau’n iawn o gwbl mewn gwirionedd! </a:t>
            </a:r>
          </a:p>
          <a:p>
            <a:endParaRPr lang="cy-GB" dirty="0">
              <a:cs typeface="Calibri"/>
            </a:endParaRPr>
          </a:p>
          <a:p>
            <a:pPr marL="171450" indent="-171450">
              <a:buFont typeface="Arial" panose="020B0604020202020204" pitchFamily="34" charset="0"/>
              <a:buChar char="•"/>
            </a:pPr>
            <a:r>
              <a:rPr lang="cy-GB" dirty="0"/>
              <a:t>Cyfleu gwybodaeth am eu cyflwr emosiynol. </a:t>
            </a:r>
          </a:p>
          <a:p>
            <a:pPr marL="0" indent="0">
              <a:buFont typeface="Arial" panose="020B0604020202020204" pitchFamily="34" charset="0"/>
              <a:buNone/>
            </a:pPr>
            <a:endParaRPr lang="cy-GB" dirty="0">
              <a:cs typeface="Calibri"/>
            </a:endParaRPr>
          </a:p>
          <a:p>
            <a:r>
              <a:rPr lang="cy-GB" dirty="0"/>
              <a:t>Yn aml iawn, gall mynegiant eich wyneb, tôn eich llais ac iaith y corff ddweud wrth bobl yn union sut rydych chi’n teimlo, hyd yn oed os nad ydych chi wedi dweud gair. Ystyriwch pa mor aml rydych chi wedi dweud wrth rywun, “Wyt ti’n iawn? Ti’n edrych yn benisel braidd.” Rydyn ni’n gwybod sut mae pobl yn teimlo o’r ffordd maen nhw’n cyfathrebu’n ddieiriau.  </a:t>
            </a:r>
          </a:p>
          <a:p>
            <a:endParaRPr lang="cy-GB" dirty="0">
              <a:cs typeface="Calibri"/>
            </a:endParaRPr>
          </a:p>
          <a:p>
            <a:pPr marL="171450" indent="-171450">
              <a:buFont typeface="Arial" panose="020B0604020202020204" pitchFamily="34" charset="0"/>
              <a:buChar char="•"/>
            </a:pPr>
            <a:r>
              <a:rPr lang="cy-GB" dirty="0"/>
              <a:t>Rhoi adborth i’r unigolyn arall. </a:t>
            </a:r>
          </a:p>
          <a:p>
            <a:pPr marL="171450" indent="-171450">
              <a:buFont typeface="Arial" panose="020B0604020202020204" pitchFamily="34" charset="0"/>
              <a:buChar char="•"/>
            </a:pPr>
            <a:endParaRPr lang="cy-GB" dirty="0">
              <a:cs typeface="Calibri"/>
            </a:endParaRPr>
          </a:p>
          <a:p>
            <a:r>
              <a:rPr lang="cy-GB" dirty="0"/>
              <a:t>Mae gwenu ac amneidio’n dweud wrth rywun eich bod yn gwrando a’ch bod yn cytuno â’r hyn maen ei ddweud. Gall symudiadau ac ystumiau llaw ddangos eich bod chi am siarad. Mae’r arwyddion cynnil hyn yn rhoi gwybodaeth mewn ffordd dawel ond glir.  </a:t>
            </a:r>
          </a:p>
          <a:p>
            <a:endParaRPr lang="cy-GB" dirty="0">
              <a:cs typeface="Calibri"/>
            </a:endParaRPr>
          </a:p>
          <a:p>
            <a:pPr marL="171450" indent="-171450">
              <a:buFont typeface="Arial" panose="020B0604020202020204" pitchFamily="34" charset="0"/>
              <a:buChar char="•"/>
            </a:pPr>
            <a:r>
              <a:rPr lang="cy-GB" dirty="0"/>
              <a:t>Rheoleiddio llif cyfathrebu.</a:t>
            </a:r>
          </a:p>
          <a:p>
            <a:r>
              <a:rPr lang="cy-GB" dirty="0"/>
              <a:t> </a:t>
            </a:r>
            <a:endParaRPr lang="cy-GB" dirty="0">
              <a:cs typeface="Calibri"/>
            </a:endParaRPr>
          </a:p>
          <a:p>
            <a:r>
              <a:rPr lang="cy-GB" dirty="0"/>
              <a:t>Mae yna nifer o arwyddion rydyn ni’n eu defnyddio er mwyn rhoi gwybod i bobl ein bod wedi gorffen siarad, neu ein bod eisiau siarad. Gall symud y pen yn egnïol neu gau’r gwefusau’n dynn ddangos nad oes gennych chi ddim byd arall i’w ychwanegu, er enghraifft. Mae gwneud cyswllt â’r llygad gyda chadeirydd cyfarfod a symud eich pen yn gynnil yn dangos eich bod eisiau siarad.  </a:t>
            </a:r>
          </a:p>
          <a:p>
            <a:endParaRPr lang="cy-GB" dirty="0">
              <a:cs typeface="Calibri"/>
            </a:endParaRPr>
          </a:p>
          <a:p>
            <a:r>
              <a:rPr lang="cy-GB" dirty="0"/>
              <a:t>Darllenwch fwy yn: </a:t>
            </a:r>
            <a:r>
              <a:rPr lang="cy-GB" dirty="0">
                <a:hlinkClick r:id="rId3"/>
              </a:rPr>
              <a:t>https://www.skillsyouneed.com/ips/nonverbal-communication.html</a:t>
            </a:r>
            <a:r>
              <a:rPr lang="cy-GB" dirty="0"/>
              <a:t> (Saesneg yn unig) </a:t>
            </a:r>
          </a:p>
          <a:p>
            <a:endParaRPr lang="cy-GB" dirty="0">
              <a:cs typeface="Calibri"/>
            </a:endParaRPr>
          </a:p>
          <a:p>
            <a:r>
              <a:rPr lang="cy-GB" dirty="0"/>
              <a:t>Mae yna gysylltiad cryf rhwng emosiynau a’r cof a phrofiadau. Os ydych chi wedi cael profiad anodd yn y gorffennol, bydd eich ymateb emosiynol i ysgogiadau tebyg yn gryf.  </a:t>
            </a:r>
          </a:p>
          <a:p>
            <a:endParaRPr lang="cy-GB" dirty="0">
              <a:cs typeface="Calibri"/>
            </a:endParaRPr>
          </a:p>
          <a:p>
            <a:r>
              <a:rPr lang="cy-GB" dirty="0"/>
              <a:t>Gwneir y penderfyniadau gorau drwy ddefnyddio rhesymeg ac emosiwn.  </a:t>
            </a:r>
          </a:p>
          <a:p>
            <a:endParaRPr lang="cy-GB" dirty="0"/>
          </a:p>
          <a:p>
            <a:r>
              <a:rPr lang="cy-GB" dirty="0"/>
              <a:t>Os mai dim ond y naill neu’r llall y byddwch yn ei defnyddio, efallai na fydd eich penderfyniadau’n gytbwys iawn, neu efallai na fyddan nhw’n cefnogi eich hanghenion emosiynol. Yn hytrach, mae angen i chi gyfuno eich ymateb emosiynol gydag ystyriaethau mwy rhesymol.   </a:t>
            </a:r>
          </a:p>
          <a:p>
            <a:endParaRPr lang="cy-GB" dirty="0"/>
          </a:p>
          <a:p>
            <a:r>
              <a:rPr lang="cy-GB" dirty="0"/>
              <a:t>Gallwch wneud hyn drwy: </a:t>
            </a:r>
          </a:p>
          <a:p>
            <a:endParaRPr lang="cy-GB" dirty="0"/>
          </a:p>
          <a:p>
            <a:pPr marL="171450" indent="-171450">
              <a:buFont typeface="Arial" panose="020B0604020202020204" pitchFamily="34" charset="0"/>
              <a:buChar char="•"/>
            </a:pPr>
            <a:r>
              <a:rPr lang="cy-GB" dirty="0"/>
              <a:t>stopio cyn penderfynu, er mwyn rhoi cyfle i chi eich hun feddwl </a:t>
            </a:r>
          </a:p>
          <a:p>
            <a:pPr marL="171450" indent="-171450">
              <a:buFont typeface="Arial" panose="020B0604020202020204" pitchFamily="34" charset="0"/>
              <a:buChar char="•"/>
            </a:pPr>
            <a:r>
              <a:rPr lang="cy-GB" dirty="0"/>
              <a:t>meddwl am y ffordd rydych chi’n teimlo o ganlyniad i bob gweithred bosibl </a:t>
            </a:r>
          </a:p>
          <a:p>
            <a:pPr marL="171450" indent="-171450">
              <a:buFont typeface="Arial" panose="020B0604020202020204" pitchFamily="34" charset="0"/>
              <a:buChar char="•"/>
            </a:pPr>
            <a:r>
              <a:rPr lang="cy-GB" dirty="0"/>
              <a:t>ystyried beth allai ddigwydd o ganlyniad, a’r ffordd y gallai eich penderfyniad effeithio ar eraill. Fyddech chi’n hapus gyda’r effeithiau hynny? </a:t>
            </a:r>
          </a:p>
          <a:p>
            <a:pPr marL="171450" indent="-171450">
              <a:buFont typeface="Arial" panose="020B0604020202020204" pitchFamily="34" charset="0"/>
              <a:buChar char="•"/>
            </a:pPr>
            <a:r>
              <a:rPr lang="cy-GB" dirty="0"/>
              <a:t>neilltuo amser i chi eich hun cyn gwneud penderfyniad </a:t>
            </a:r>
          </a:p>
          <a:p>
            <a:pPr marL="171450" indent="-171450">
              <a:buFont typeface="Arial" panose="020B0604020202020204" pitchFamily="34" charset="0"/>
              <a:buChar char="•"/>
            </a:pPr>
            <a:r>
              <a:rPr lang="cy-GB" dirty="0"/>
              <a:t>ystyried y penderfyniad yng ngoleuni eich gwerthoedd. Yw’r penderfyniad yn cyd-fynd â nhw? Os na, pam ddim?  </a:t>
            </a:r>
          </a:p>
          <a:p>
            <a:pPr marL="171450" indent="-171450">
              <a:buFont typeface="Arial" panose="020B0604020202020204" pitchFamily="34" charset="0"/>
              <a:buChar char="•"/>
            </a:pPr>
            <a:r>
              <a:rPr lang="cy-GB" dirty="0"/>
              <a:t>meddwl beth fyddai rhywun rydych chi’n ei barchu yn ei feddwl am eich penderfyniad. Ydych chi’n hapus gyda hynny?  </a:t>
            </a:r>
          </a:p>
          <a:p>
            <a:pPr marL="171450" indent="-171450">
              <a:buFont typeface="Arial" panose="020B0604020202020204" pitchFamily="34" charset="0"/>
              <a:buChar char="•"/>
            </a:pPr>
            <a:r>
              <a:rPr lang="cy-GB" dirty="0"/>
              <a:t>yn olaf, ystyried beth fyddai’n digwydd pe bai pawb yn gweithredu yn yr un modd. Pe bai hyn yn drychineb, gwell peidio ei wneud.  </a:t>
            </a:r>
          </a:p>
          <a:p>
            <a:endParaRPr lang="cy-GB" dirty="0"/>
          </a:p>
          <a:p>
            <a:r>
              <a:rPr lang="cy-GB" dirty="0"/>
              <a:t>Darllenwch fwy yn: </a:t>
            </a:r>
            <a:r>
              <a:rPr lang="cy-GB" dirty="0">
                <a:hlinkClick r:id="rId4"/>
              </a:rPr>
              <a:t>https://www.skillsyouneed.com/ps/managing-emotions.html</a:t>
            </a:r>
            <a:r>
              <a:rPr lang="cy-GB" dirty="0"/>
              <a:t>  (Saesneg yn unig) </a:t>
            </a:r>
            <a:endParaRPr lang="cy-GB" dirty="0">
              <a:cs typeface="Calibri"/>
            </a:endParaRPr>
          </a:p>
          <a:p>
            <a:endParaRPr lang="cy-GB" dirty="0">
              <a:cs typeface="+mn-lt"/>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44</a:t>
            </a:fld>
            <a:endParaRPr lang="en-US" dirty="0"/>
          </a:p>
        </p:txBody>
      </p:sp>
    </p:spTree>
    <p:extLst>
      <p:ext uri="{BB962C8B-B14F-4D97-AF65-F5344CB8AC3E}">
        <p14:creationId xmlns:p14="http://schemas.microsoft.com/office/powerpoint/2010/main" val="361833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noProof="0" dirty="0"/>
              <a:t>Nodiadau’r hwylusydd</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Mae’r sleid hon yn rhoi cyngor pwysig i chi ei ystyried</a:t>
            </a:r>
            <a:r>
              <a:rPr lang="cy-GB" sz="1200" kern="1200" baseline="0" noProof="0" dirty="0">
                <a:solidFill>
                  <a:schemeClr val="tx1"/>
                </a:solidFill>
                <a:effectLst/>
                <a:latin typeface="+mn-lt"/>
                <a:ea typeface="+mn-ea"/>
                <a:cs typeface="+mn-cs"/>
              </a:rPr>
              <a:t> pan fyddwch chi mewn sefyllfa o orfod rheoli emosiynau cryf ac ymddygiad anodd gan unigolion. </a:t>
            </a:r>
            <a:endParaRPr lang="cy-GB" sz="1200" kern="1200" noProof="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45</a:t>
            </a:fld>
            <a:endParaRPr lang="en-US" dirty="0"/>
          </a:p>
        </p:txBody>
      </p:sp>
    </p:spTree>
    <p:extLst>
      <p:ext uri="{BB962C8B-B14F-4D97-AF65-F5344CB8AC3E}">
        <p14:creationId xmlns:p14="http://schemas.microsoft.com/office/powerpoint/2010/main" val="3281809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Nodiadau’r hwylusydd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p>
          <a:p>
            <a:r>
              <a:rPr lang="en-GB" dirty="0"/>
              <a:t>Bydd y dulliau canlynol yn eich helpu pan fyddwch chi angen tawelu sefyllfa a lleihau sgyrsiau heriol. Efallai dim ond un o’r strategaethau fydd angen i chi ei defnyddio neu efallai bydd angen i chi ddefnyddio tair neu bedair yn dibynnu ar y sefyllfa. </a:t>
            </a:r>
          </a:p>
          <a:p>
            <a:endParaRPr lang="en-GB" dirty="0"/>
          </a:p>
          <a:p>
            <a:r>
              <a:rPr lang="en-GB" dirty="0"/>
              <a:t>Bod yn glir am y mater.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“Beth yn union yw’r ymddygiad sy’n achosi’r broblem?"  </a:t>
            </a:r>
          </a:p>
          <a:p>
            <a:pPr marL="171450" indent="-171450">
              <a:buFont typeface="Arial" panose="020B0604020202020204" pitchFamily="34" charset="0"/>
              <a:buChar char="•"/>
            </a:pPr>
            <a:r>
              <a:rPr lang="en-GB" dirty="0"/>
              <a:t>“Pa effaith mae’r ymddygiad yn ei gael arnoch chi, y tîm neu’r sefydliad?"  </a:t>
            </a:r>
          </a:p>
          <a:p>
            <a:pPr marL="171450" indent="-171450">
              <a:buFont typeface="Arial" panose="020B0604020202020204" pitchFamily="34" charset="0"/>
              <a:buChar char="•"/>
            </a:pPr>
            <a:endParaRPr lang="en-GB" dirty="0"/>
          </a:p>
          <a:p>
            <a:r>
              <a:rPr lang="en-GB" dirty="0"/>
              <a:t>Rydych chi angen eglurder er eich budd eich hun fel y gallwch chi fynegi’r mater mewn dau neu dri datganiad cryno. Os na chewch chi hynny, mae perygl o fynd ar drywydd gwahanol yn ystod y sgwrs. Bydd diffyg ffocws ar y mater canolog yn difetha’r sgwrs ac </a:t>
            </a:r>
            <a:r>
              <a:rPr lang="en-GB" dirty="0" err="1"/>
              <a:t>yn</a:t>
            </a:r>
            <a:r>
              <a:rPr lang="en-GB" dirty="0"/>
              <a:t> </a:t>
            </a:r>
            <a:r>
              <a:rPr lang="en-GB" dirty="0" err="1"/>
              <a:t>tanseilio</a:t>
            </a:r>
            <a:r>
              <a:rPr lang="en-GB" dirty="0"/>
              <a:t> </a:t>
            </a:r>
            <a:r>
              <a:rPr lang="en-GB" dirty="0" err="1"/>
              <a:t>eich</a:t>
            </a:r>
            <a:r>
              <a:rPr lang="en-GB" dirty="0"/>
              <a:t> bwriad.  </a:t>
            </a:r>
          </a:p>
          <a:p>
            <a:endParaRPr lang="en-GB" dirty="0"/>
          </a:p>
          <a:p>
            <a:r>
              <a:rPr lang="en-GB" dirty="0"/>
              <a:t>Gwybod beth yw’ch amcan. </a:t>
            </a:r>
          </a:p>
          <a:p>
            <a:endParaRPr lang="en-GB" dirty="0"/>
          </a:p>
          <a:p>
            <a:pPr marL="171450" indent="-171450">
              <a:buFont typeface="Arial" panose="020B0604020202020204" pitchFamily="34" charset="0"/>
              <a:buChar char="•"/>
            </a:pPr>
            <a:r>
              <a:rPr lang="en-GB" dirty="0"/>
              <a:t>Beth ydych chi am ei gyflawni gyda’r sgwrs?  </a:t>
            </a:r>
          </a:p>
          <a:p>
            <a:pPr marL="171450" indent="-171450">
              <a:buFont typeface="Arial" panose="020B0604020202020204" pitchFamily="34" charset="0"/>
              <a:buChar char="•"/>
            </a:pPr>
            <a:r>
              <a:rPr lang="en-GB" dirty="0"/>
              <a:t>Beth yw’r canlyniad rydych chi’n ei ddymuno?  </a:t>
            </a:r>
          </a:p>
          <a:p>
            <a:pPr marL="171450" indent="-171450">
              <a:buFont typeface="Arial" panose="020B0604020202020204" pitchFamily="34" charset="0"/>
              <a:buChar char="•"/>
            </a:pPr>
            <a:r>
              <a:rPr lang="en-GB" dirty="0"/>
              <a:t>Beth sydd ddim yn agored i drafodaeth?  </a:t>
            </a:r>
          </a:p>
          <a:p>
            <a:pPr marL="171450" indent="-171450">
              <a:buFont typeface="Arial" panose="020B0604020202020204" pitchFamily="34" charset="0"/>
              <a:buChar char="•"/>
            </a:pPr>
            <a:endParaRPr lang="en-GB" dirty="0"/>
          </a:p>
          <a:p>
            <a:r>
              <a:rPr lang="en-GB" dirty="0"/>
              <a:t>Unwaith rydych chi wedi penderfynu hyn, ceisiwch baratoi sut byddwch chi’n cloi’r sgwrs. Peidiwch â chloi’r sgwrs heb fynegi’r eitemau ar gyfer gweithredu yn glir.   </a:t>
            </a:r>
          </a:p>
          <a:p>
            <a:endParaRPr lang="en-GB" dirty="0"/>
          </a:p>
          <a:p>
            <a:pPr marL="171450" indent="-171450">
              <a:buFont typeface="Arial" panose="020B0604020202020204" pitchFamily="34" charset="0"/>
              <a:buChar char="•"/>
            </a:pPr>
            <a:r>
              <a:rPr lang="en-GB" dirty="0"/>
              <a:t>Beth mae’r unigolyn yn cytuno i’w wneud?  </a:t>
            </a:r>
          </a:p>
          <a:p>
            <a:pPr marL="171450" indent="-171450">
              <a:buFont typeface="Arial" panose="020B0604020202020204" pitchFamily="34" charset="0"/>
              <a:buChar char="•"/>
            </a:pPr>
            <a:r>
              <a:rPr lang="en-GB" dirty="0"/>
              <a:t>Pa gymorth ydych chi wedi ymrwymo i’w ddarparu?  </a:t>
            </a:r>
          </a:p>
          <a:p>
            <a:pPr marL="171450" indent="-171450">
              <a:buFont typeface="Arial" panose="020B0604020202020204" pitchFamily="34" charset="0"/>
              <a:buChar char="•"/>
            </a:pPr>
            <a:r>
              <a:rPr lang="en-GB" dirty="0"/>
              <a:t>Beth allai rwystro’r camau adferol hyn rhag digwydd?  </a:t>
            </a:r>
          </a:p>
          <a:p>
            <a:pPr marL="171450" indent="-171450">
              <a:buFont typeface="Arial" panose="020B0604020202020204" pitchFamily="34" charset="0"/>
              <a:buChar char="•"/>
            </a:pPr>
            <a:r>
              <a:rPr lang="en-GB" dirty="0"/>
              <a:t>Beth mae’r ddau ohonoch chi’n cytuno i’w wneud er mwyn goresgyn rhwystrau posibl?  </a:t>
            </a:r>
          </a:p>
          <a:p>
            <a:endParaRPr lang="en-GB" dirty="0"/>
          </a:p>
          <a:p>
            <a:r>
              <a:rPr lang="en-GB" dirty="0"/>
              <a:t>Trefnwch sgwrs ddilynol er mwyn gwerthuso cynnydd a cheisio cael casgliad terfynol ynghylch y mater dan sylw. </a:t>
            </a:r>
          </a:p>
          <a:p>
            <a:endParaRPr lang="en-GB" dirty="0"/>
          </a:p>
          <a:p>
            <a:r>
              <a:rPr lang="en-GB" dirty="0"/>
              <a:t>Mabwysiadu meddylfryd o ymholi. </a:t>
            </a:r>
          </a:p>
          <a:p>
            <a:endParaRPr lang="en-GB" dirty="0"/>
          </a:p>
          <a:p>
            <a:r>
              <a:rPr lang="en-GB" dirty="0" err="1"/>
              <a:t>Neilltuwch</a:t>
            </a:r>
            <a:r>
              <a:rPr lang="en-GB" dirty="0"/>
              <a:t> ychydig o amser yn myfyrio ar eich agwedd tuag at y sefyllfa a’r unigolyn dan sylw. Beth yw eich rhagdybiaethau am y sefyllfa? Bydd eich meddylfryd yn sail i’ch ymateb a’ch dehongliadau o ymatebion yr unigolyn arall, felly mae’n talu ar ei ganfed i ymdrin â sgwrs o’r fath gyda’r meddylfryd </a:t>
            </a:r>
            <a:r>
              <a:rPr lang="en-GB" dirty="0" err="1"/>
              <a:t>cywir</a:t>
            </a:r>
            <a:r>
              <a:rPr lang="en-GB" dirty="0"/>
              <a:t> </a:t>
            </a:r>
            <a:r>
              <a:rPr lang="cy-GB" sz="1800" kern="1200" dirty="0">
                <a:solidFill>
                  <a:srgbClr val="000000"/>
                </a:solidFill>
                <a:effectLst/>
                <a:latin typeface="Arial" panose="020B0604020202020204" pitchFamily="34" charset="0"/>
                <a:ea typeface="Cambria" panose="02040503050406030204" pitchFamily="18" charset="0"/>
              </a:rPr>
              <a:t>– </a:t>
            </a:r>
            <a:r>
              <a:rPr lang="en-GB" dirty="0"/>
              <a:t>ac yn y cyd-destun hwn mae’n feddylfryd o ymholi.  </a:t>
            </a:r>
          </a:p>
          <a:p>
            <a:endParaRPr lang="en-GB" dirty="0"/>
          </a:p>
          <a:p>
            <a:r>
              <a:rPr lang="en-GB" dirty="0"/>
              <a:t>Byddwch yn agored i glywed yr hyn sydd gan yr unigolyn arall i’w ddweud gyntaf cyn dod i gasgliad terfynol yn eich meddwl. Hyd yn oed os yw’r dystiolaeth mor glir fel nad oes rheswm i betruso, er tegwch i’r unigolyn dylem roi’r cyfle i’r unigolyn adrodd ei stori.   </a:t>
            </a:r>
          </a:p>
          <a:p>
            <a:endParaRPr lang="en-GB" dirty="0"/>
          </a:p>
          <a:p>
            <a:r>
              <a:rPr lang="en-GB" dirty="0"/>
              <a:t>Cynnal y berthynas. </a:t>
            </a:r>
          </a:p>
          <a:p>
            <a:endParaRPr lang="en-GB" dirty="0"/>
          </a:p>
          <a:p>
            <a:r>
              <a:rPr lang="en-GB" dirty="0"/>
              <a:t>Meddyliwch sut gall y sgwrs ddatrys y sefyllfa, heb greu wal na ellir ei dymchwel rhyngoch chi a’r unigolyn.   </a:t>
            </a:r>
          </a:p>
          <a:p>
            <a:endParaRPr lang="en-GB" dirty="0"/>
          </a:p>
          <a:p>
            <a:r>
              <a:rPr lang="en-GB" dirty="0"/>
              <a:t>Bod yn gyson. </a:t>
            </a:r>
          </a:p>
          <a:p>
            <a:endParaRPr lang="en-GB" dirty="0"/>
          </a:p>
          <a:p>
            <a:r>
              <a:rPr lang="en-GB" dirty="0"/>
              <a:t>Dylech sicrhau bod eich amcan yn deg a’ch bod yn defnyddio dull cyson.   </a:t>
            </a:r>
          </a:p>
          <a:p>
            <a:endParaRPr lang="en-GB" dirty="0"/>
          </a:p>
          <a:p>
            <a:r>
              <a:rPr lang="en-GB" dirty="0"/>
              <a:t>Datblygu eich sgiliau datrys gwrthdaro. </a:t>
            </a:r>
          </a:p>
          <a:p>
            <a:endParaRPr lang="en-GB" dirty="0"/>
          </a:p>
          <a:p>
            <a:r>
              <a:rPr lang="en-GB" dirty="0"/>
              <a:t>Mae gwrthdaro’n rhan naturiol o ryngweithio dynol. Mae rheoli gwrthdaro’n effeithiol ymysg sgiliau mwyaf hanfodol arweinyddiaeth. Cofiwch gael ambell ymadrodd llwyddiannus, sy’n fuddiol ar adegau anodd.  </a:t>
            </a:r>
          </a:p>
          <a:p>
            <a:endParaRPr lang="en-GB" dirty="0"/>
          </a:p>
          <a:p>
            <a:r>
              <a:rPr lang="en-GB" dirty="0" err="1"/>
              <a:t>Dewis</a:t>
            </a:r>
            <a:r>
              <a:rPr lang="en-GB" dirty="0"/>
              <a:t> y lle cywir i gael y sgwrs. </a:t>
            </a:r>
          </a:p>
          <a:p>
            <a:endParaRPr lang="en-GB" dirty="0"/>
          </a:p>
          <a:p>
            <a:r>
              <a:rPr lang="en-GB" dirty="0"/>
              <a:t>Efallai nad galw pobl i mewn i’ch swyddfa yw’r strategaeth orau. Mae eistedd ar eich tiriogaeth eich hun, tu ôl i’ch desg, yn rhoi gormod o bŵer i chi. Gall hyd yn oed iaith syml y corff, fel pwyso ymlaen tuag yr unigolyn yn hytrach na phwyso’n ôl ar eich cadair, gyfleu neges gynnil o’ch bwriad cadarnhaol. Hynny yw, “Rydyn ni yn hyn gyda’n gilydd. Beth am ddatrys y broblem fel bod gennym ni well gweithle." Ystyriwch gynnal y cyfarfod mewn man niwtral fel ystafell gyfarfod lle gallwch chi eistedd wrth ymyl eich gilydd heb ddesg fel rhwystr. Peidiwch â diystyru’r siop goffi.  </a:t>
            </a:r>
          </a:p>
          <a:p>
            <a:endParaRPr lang="en-GB" dirty="0"/>
          </a:p>
          <a:p>
            <a:r>
              <a:rPr lang="en-GB" dirty="0"/>
              <a:t>Gwybod sut i ddechrau. </a:t>
            </a:r>
          </a:p>
          <a:p>
            <a:endParaRPr lang="en-GB" dirty="0"/>
          </a:p>
          <a:p>
            <a:r>
              <a:rPr lang="en-GB" dirty="0"/>
              <a:t>Mae rhai pobl yn gohirio’r sgwrs gan nad ydyn nhw’n gwybod sut i gychwyn. Y ffordd orau o gychwyn yw defnyddio dull uniongyrchol. “John, hoffwn i siarad am… Siarad yn blaen yw’r dull gorau sy’n dangos parch. Dydych chi ddim eisiau rhoi camargraff i neb a pheri syndod iddyn nhw am natur y “sgwrs”. Dylech chi sicrhau bod tôn y llais yn dangos yn glir mai trafodaeth ydyw ac nid ymchwiliad, archwiliad ac nid cosb. </a:t>
            </a:r>
          </a:p>
          <a:p>
            <a:endParaRPr lang="en-GB" kern="1200" noProof="0" dirty="0">
              <a:effectLst/>
              <a:cs typeface="+mn-lt"/>
            </a:endParaRPr>
          </a:p>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46</a:t>
            </a:fld>
            <a:endParaRPr lang="en-US" dirty="0"/>
          </a:p>
        </p:txBody>
      </p:sp>
    </p:spTree>
    <p:extLst>
      <p:ext uri="{BB962C8B-B14F-4D97-AF65-F5344CB8AC3E}">
        <p14:creationId xmlns:p14="http://schemas.microsoft.com/office/powerpoint/2010/main" val="2596212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noProof="0" dirty="0"/>
              <a:t>Nodiadau’r hwylusydd</a:t>
            </a:r>
          </a:p>
          <a:p>
            <a:endParaRPr lang="cy-GB" sz="1200" kern="1200" noProof="0" dirty="0">
              <a:solidFill>
                <a:schemeClr val="tx1"/>
              </a:solidFill>
              <a:effectLst/>
              <a:latin typeface="+mn-lt"/>
              <a:ea typeface="+mn-ea"/>
              <a:cs typeface="+mn-cs"/>
            </a:endParaRPr>
          </a:p>
          <a:p>
            <a:r>
              <a:rPr lang="en-GB" dirty="0"/>
              <a:t>Mae Llywodraeth Cymru yn disgwyl i bob gweithiwr proffesiynol ymateb i lesiant, yn arbennig yr heddlu, darparwyr gwasanaethau, addysg, tai, iechyd a gwasanaethau cymdeithasol.  </a:t>
            </a:r>
          </a:p>
          <a:p>
            <a:endParaRPr lang="en-GB" dirty="0"/>
          </a:p>
          <a:p>
            <a:r>
              <a:rPr lang="en-GB" dirty="0"/>
              <a:t>Mae angen i ni fod yn gliriach o lawer ynglŷn â’r hyn yr hoffen ni i bobl eraill ei ystyried a’n rôl bosibl yn y dyfodol, hyd yn oed os yw’n fater o ddarparu gwell gwybodaeth cyn gwneud atgyfeiriad.  </a:t>
            </a:r>
          </a:p>
          <a:p>
            <a:endParaRPr lang="en-GB" dirty="0"/>
          </a:p>
          <a:p>
            <a:r>
              <a:rPr lang="en-GB" dirty="0"/>
              <a:t>Lle’n berthnasol, byddai’r cwestiynau hyn yn helpu’n sylweddol wrth dderbyn atgyfeiriadau gan weithwyr proffesiynol eraill.   </a:t>
            </a:r>
          </a:p>
          <a:p>
            <a:endParaRPr lang="en-GB" dirty="0"/>
          </a:p>
          <a:p>
            <a:r>
              <a:rPr lang="en-GB" dirty="0"/>
              <a:t>Cofiwch fyfyrio a chrynhoi ar ôl pob ymateb – gan gadw eich ymateb eich hun yn fyr a pherthnasol gan geisio peidio â’i fynegi fel petaech chi’n darllen sgript.  </a:t>
            </a: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47</a:t>
            </a:fld>
            <a:endParaRPr lang="en-US" dirty="0"/>
          </a:p>
        </p:txBody>
      </p:sp>
    </p:spTree>
    <p:extLst>
      <p:ext uri="{BB962C8B-B14F-4D97-AF65-F5344CB8AC3E}">
        <p14:creationId xmlns:p14="http://schemas.microsoft.com/office/powerpoint/2010/main" val="746537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Nodiadau’r hwylusydd</a:t>
            </a:r>
          </a:p>
          <a:p>
            <a:endParaRPr lang="en-GB" i="0" dirty="0"/>
          </a:p>
          <a:p>
            <a:r>
              <a:rPr lang="cy-GB" dirty="0"/>
              <a:t>Gofynnwch i’r grŵp weithio mewn parau (yn ddelfrydol gyda rhywun nad ydyn nhw’n gweithio gyda nhw er mwyn cael syniadau a safbwyntiau newydd). </a:t>
            </a:r>
          </a:p>
          <a:p>
            <a:endParaRPr lang="cy-GB" dirty="0"/>
          </a:p>
          <a:p>
            <a:r>
              <a:rPr lang="cy-GB" dirty="0"/>
              <a:t>Yn ei dro, mae pob unigolyn yn myfyrio ar brofiad o gael sgwrs anodd naill ai gydag aelod o’r cyhoedd neu weithiwr proffesiynol arall.  </a:t>
            </a:r>
          </a:p>
          <a:p>
            <a:endParaRPr lang="cy-GB" dirty="0"/>
          </a:p>
          <a:p>
            <a:r>
              <a:rPr lang="cy-GB" dirty="0"/>
              <a:t>Gan ddefnyddio model myfyrio </a:t>
            </a:r>
            <a:r>
              <a:rPr lang="cy-GB" dirty="0" err="1"/>
              <a:t>Driscoll</a:t>
            </a:r>
            <a:r>
              <a:rPr lang="cy-GB" dirty="0"/>
              <a:t>, gofynnwch i’r cyfranogwyr weithio drwy’r tri chwestiwn er mwyn myfyrio ar eu profiad mewn perthynas â’r ffordd roedd yn teimlo, yr hyn maen nhw wedi’i ddysgu a’r hyn maen nhw’n ei wneud nawr/y byddan nhw’n ei wneud yn wahanol o ganlyniad i’w dysgu.   </a:t>
            </a:r>
          </a:p>
          <a:p>
            <a:endParaRPr lang="cy-GB" i="0" noProof="0" dirty="0">
              <a:latin typeface="Arial"/>
              <a:cs typeface="Arial"/>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48</a:t>
            </a:fld>
            <a:endParaRPr lang="en-US" dirty="0"/>
          </a:p>
        </p:txBody>
      </p:sp>
    </p:spTree>
    <p:extLst>
      <p:ext uri="{BB962C8B-B14F-4D97-AF65-F5344CB8AC3E}">
        <p14:creationId xmlns:p14="http://schemas.microsoft.com/office/powerpoint/2010/main" val="801740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Nodiadau’r hwylusydd</a:t>
            </a:r>
          </a:p>
          <a:p>
            <a:endParaRPr lang="en-GB" sz="1200" kern="1200" dirty="0">
              <a:solidFill>
                <a:schemeClr val="tx1"/>
              </a:solidFill>
              <a:effectLst/>
              <a:latin typeface="+mn-lt"/>
              <a:ea typeface="+mn-ea"/>
              <a:cs typeface="+mn-cs"/>
            </a:endParaRPr>
          </a:p>
          <a:p>
            <a:r>
              <a:rPr lang="cy-GB" dirty="0"/>
              <a:t>Gan amlaf mae pobl yn deall bod angen i chi ofyn cwestiynau iddyn nhw. Mae’r broses o gyfnewid gwybodaeth yn ganolog i’r sgwrs, ond bydd man cychwyn y sgwrs yn dylanwadu ar y wybodaeth y byddwch yn ei chael ac y byddwch ei hangen. Dylai fod wedi canolbwyntio ar yr hyn oedd yn ganolog i’r mater i’r unigolyn. </a:t>
            </a:r>
          </a:p>
          <a:p>
            <a:endParaRPr lang="cy-GB" dirty="0">
              <a:cs typeface="Calibri"/>
            </a:endParaRPr>
          </a:p>
          <a:p>
            <a:r>
              <a:rPr lang="cy-GB" dirty="0"/>
              <a:t>Fodd bynnag – gall gofyn am y wybodaeth y mae’r gwasanaeth a/neu’r system ei hangen heb geisio cael (pan fo angen) darlun cyfannol da, ymddangos fel pe baem yn darllen sgript. Ac fel y gwyddom i gyd – gall hynny godi gwrychyn a chythruddo rhywun. </a:t>
            </a:r>
            <a:endParaRPr lang="cy-GB" dirty="0">
              <a:cs typeface="Calibri"/>
            </a:endParaRPr>
          </a:p>
          <a:p>
            <a:endParaRPr lang="cy-GB" dirty="0"/>
          </a:p>
          <a:p>
            <a:r>
              <a:rPr lang="cy-GB" dirty="0"/>
              <a:t>Mae’r ffordd rydyn ni’n gofyn y cwestiwn yn bwysig iawn. Rhowch amser i bobl ateb cyn symud ymlaen. Cofiwch y dulliau rydyn ni wedi’u trafod hyd yma a’r ffyrdd o gynnal sgyrsiau agored.  </a:t>
            </a:r>
            <a:endParaRPr lang="cy-GB" dirty="0">
              <a:cs typeface="Calibri"/>
            </a:endParaRPr>
          </a:p>
          <a:p>
            <a:endParaRPr lang="cy-GB" noProof="0" dirty="0">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49</a:t>
            </a:fld>
            <a:endParaRPr lang="en-US" dirty="0"/>
          </a:p>
        </p:txBody>
      </p:sp>
    </p:spTree>
    <p:extLst>
      <p:ext uri="{BB962C8B-B14F-4D97-AF65-F5344CB8AC3E}">
        <p14:creationId xmlns:p14="http://schemas.microsoft.com/office/powerpoint/2010/main" val="3505604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Nodiadau’r hwylusydd</a:t>
            </a:r>
          </a:p>
          <a:p>
            <a:endParaRPr lang="en-GB" sz="1200" kern="1200" dirty="0">
              <a:solidFill>
                <a:schemeClr val="tx1"/>
              </a:solidFill>
              <a:effectLst/>
              <a:latin typeface="+mn-lt"/>
              <a:ea typeface="+mn-ea"/>
              <a:cs typeface="+mn-cs"/>
            </a:endParaRPr>
          </a:p>
          <a:p>
            <a:r>
              <a:rPr lang="cy-GB" dirty="0"/>
              <a:t>Ar ddiwedd eu cysylltiad â’r gwasanaeth, mae’n rhaid i bobl deimlo eu bod wedi cael eu trin yn deg a phriodol. Yn bwysicaf oll, mae’n rhaid iddyn nhw wybod beth yw canlyniad eu cyswllt, a pha gamau, os o gwbl, fydd yn cael eu cymryd o ganlyniad i hynny a chan bwy.  </a:t>
            </a:r>
          </a:p>
          <a:p>
            <a:endParaRPr lang="cy-GB" dirty="0"/>
          </a:p>
          <a:p>
            <a:r>
              <a:rPr lang="cy-GB" dirty="0"/>
              <a:t>Bydd angen i chi grynhoi’r wybodaeth rydych chi wedi’i chlywed. Meddyliwch sut i gysylltu’r hyn rydych chi wedi’i glywed â’r prif faterion.  </a:t>
            </a:r>
            <a:endParaRPr lang="cy-GB" dirty="0">
              <a:cs typeface="Calibri"/>
            </a:endParaRPr>
          </a:p>
          <a:p>
            <a:endParaRPr lang="cy-GB" dirty="0"/>
          </a:p>
          <a:p>
            <a:r>
              <a:rPr lang="cy-GB" dirty="0"/>
              <a:t>Cofiwch fyfyrio ar yr hyn y mae’r unigolyn wedi’i dweud a chrynhoi hynny gan gofio ei fod yn bwysig iddo.  </a:t>
            </a:r>
            <a:endParaRPr lang="cy-GB" dirty="0">
              <a:cs typeface="Calibri"/>
            </a:endParaRPr>
          </a:p>
          <a:p>
            <a:endParaRPr lang="cy-GB" dirty="0"/>
          </a:p>
          <a:p>
            <a:r>
              <a:rPr lang="cy-GB" dirty="0"/>
              <a:t>Lle bynnag y bo modd, rhowch adborth cadarnhaol. Cydnabod pa mor anodd oedd y sefyllfa y </a:t>
            </a:r>
            <a:r>
              <a:rPr lang="cy-GB" dirty="0" err="1"/>
              <a:t>gallen</a:t>
            </a:r>
            <a:r>
              <a:rPr lang="cy-GB" dirty="0"/>
              <a:t> nhw fod yn ymdrin â hi a’r hyn maen nhw wedi ymdopi’n dda ag ef.  </a:t>
            </a:r>
            <a:endParaRPr lang="cy-GB" dirty="0">
              <a:cs typeface="Calibri"/>
            </a:endParaRPr>
          </a:p>
          <a:p>
            <a:endParaRPr lang="cy-GB" dirty="0"/>
          </a:p>
          <a:p>
            <a:r>
              <a:rPr lang="cy-GB" dirty="0"/>
              <a:t>Yn aml iawn, mae angen i bobl fynd i ffwrdd a meddwl neu wneud rhywbeth o ganlyniad i’ch sgwrs gyda nhw.  </a:t>
            </a:r>
            <a:endParaRPr lang="cy-GB" dirty="0">
              <a:cs typeface="Calibri"/>
            </a:endParaRPr>
          </a:p>
          <a:p>
            <a:endParaRPr lang="cy-GB" sz="1200" kern="1200" noProof="0" dirty="0">
              <a:solidFill>
                <a:schemeClr val="tx1"/>
              </a:solidFill>
              <a:effectLst/>
              <a:latin typeface="+mn-lt"/>
              <a:cs typeface="Calibri"/>
            </a:endParaRPr>
          </a:p>
          <a:p>
            <a:endParaRPr lang="en-GB" sz="1200" dirty="0"/>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50</a:t>
            </a:fld>
            <a:endParaRPr lang="en-US" dirty="0"/>
          </a:p>
        </p:txBody>
      </p:sp>
    </p:spTree>
    <p:extLst>
      <p:ext uri="{BB962C8B-B14F-4D97-AF65-F5344CB8AC3E}">
        <p14:creationId xmlns:p14="http://schemas.microsoft.com/office/powerpoint/2010/main" val="5700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u="none" kern="1200" dirty="0">
                <a:solidFill>
                  <a:schemeClr val="tx1"/>
                </a:solidFill>
                <a:effectLst/>
                <a:latin typeface="+mn-lt"/>
                <a:ea typeface="+mn-ea"/>
                <a:cs typeface="+mn-cs"/>
              </a:rPr>
              <a:t>Nodiadau’r hwylusydd</a:t>
            </a:r>
          </a:p>
          <a:p>
            <a:pPr marL="0" lvl="0" indent="0">
              <a:buFont typeface="Arial" panose="020B0604020202020204" pitchFamily="34" charset="0"/>
              <a:buNone/>
            </a:pPr>
            <a:endParaRPr lang="en-GB" sz="1200" b="1" u="sng" kern="1200" dirty="0">
              <a:solidFill>
                <a:schemeClr val="tx1"/>
              </a:solidFill>
              <a:effectLst/>
              <a:latin typeface="+mn-lt"/>
              <a:ea typeface="+mn-ea"/>
              <a:cs typeface="+mn-cs"/>
            </a:endParaRPr>
          </a:p>
          <a:p>
            <a:r>
              <a:rPr lang="cy-GB" dirty="0"/>
              <a:t>Mae’r Ddeddf yn cynnwys 11 rhan ac mae gan bob rhan, ac eithrio’r rhan gyntaf, reoliadau neu godau ymarfer neu ganllawiau statudol sy’n sail iddyn nhw ac sy’n rhoi mwy o fanylion. </a:t>
            </a:r>
          </a:p>
          <a:p>
            <a:endParaRPr lang="en-GB" dirty="0"/>
          </a:p>
          <a:p>
            <a:r>
              <a:rPr lang="cy-GB" dirty="0"/>
              <a:t>Mae’r rhan gyntaf yn rhoi trosolwg o’r Ddeddf gyfan ac yn diffinio rhai o’r termau allweddol fel ‘oedolyn’, sy’n golygu unigolyn 18 oed neu hŷn, a ‘phlentyn’, sy’n golygu unigolyn sydd o dan 18 oed.  </a:t>
            </a:r>
          </a:p>
          <a:p>
            <a:endParaRPr lang="cy-GB" dirty="0"/>
          </a:p>
          <a:p>
            <a:r>
              <a:rPr lang="cy-GB" dirty="0"/>
              <a:t>Mae’r modiwl hyfforddi hwn yn ymdrin â rhan 2. Mae’n amlinellu’r dyletswyddau cyffredinol sy’n gysylltiedig ag unrhyw beth y mae pobl yn ei wneud dan y Ddeddf, gan gynnwys y ddyletswydd llesiant. Dan Ran 2, mae yna ofynion hefyd i gynnal asesiad o’r boblogaeth, a darparu gwasanaethau ataliol a gwasanaeth gwybodaeth, cyngor a chynhorthwy, yn ogystal â’r ddyletswydd i hyrwyddo mentrau cymdeithasol/dulliau amrywiol o ddarparu.</a:t>
            </a:r>
          </a:p>
          <a:p>
            <a:r>
              <a:rPr lang="cy-GB" dirty="0"/>
              <a:t> </a:t>
            </a:r>
          </a:p>
          <a:p>
            <a:r>
              <a:rPr lang="cy-GB" dirty="0"/>
              <a:t>Mae Rhan 3 yn diffinio’r amgylchiadau pan fo’n rhaid i awdurdod lleol asesu anghenion unigolyn am ofal a chymorth – boed yn oedolyn, yn blentyn neu’n ofalwr – a’r ffordd y cynhelir asesiadau. Mae’r adran hon yn berthnasol i’r broses o ddarparu IAA gan mai dyma’r dull o asesu a ddisgrifir yn Rhan 3 y dylid ei ddefnyddio wrth ddarparu’r elfennau cyngor a chynhorthwy yn IAA. </a:t>
            </a:r>
          </a:p>
          <a:p>
            <a:endParaRPr lang="cy-GB" dirty="0"/>
          </a:p>
          <a:p>
            <a:r>
              <a:rPr lang="cy-GB" dirty="0"/>
              <a:t>Mae Rhan 10 yn ymwneud â chwynion am wasanaethau cymdeithasol a hawliau newydd i gwyno am ofal cymdeithasol a gofal lliniarol preifat. Mae’n ymwneud hefyd â gwasanaethau eiriolaeth a sicrhau eu bod ar gael o adeg y cyswllt cyntaf er mwyn galluogi unigolion i ymwneud â’u gofal a’u cymorth a chael eu cynnwys yn y broses, gan gynnwys y gofyniad i drefnu eiriolwr proffesiynol annibynnol ar gyfer plant sy’n derbyn gofal. Mae’n rhaid ystyried angen unigolyn ar gyfer eiriolaeth yng nghyd-destun IAA. Mae’n rhaid i’r gwasanaeth IAA hefyd sicrhau bod gwybodaeth ar gael am ddarpariaeth eiriolaeth lleol/rhanbarthol/cenedlaethol y gall unigolion gael mynediad ato. </a:t>
            </a:r>
          </a:p>
          <a:p>
            <a:endParaRPr lang="cy-GB" dirty="0"/>
          </a:p>
          <a:p>
            <a:r>
              <a:rPr lang="cy-GB" dirty="0"/>
              <a:t>Nod y Ddeddf yw newid y ffordd y caiff anghenion gofal a chymorth pobl eu diwallu – gan sicrhau bod unigolion yn ganolog i’w gofal a’u cymorth a rhoi llais iddyn nhw yn y broses o gyrraedd nodau o ran canlyniadau personol sy’n bwysig iddyn nhw a chael dewis a rheolaeth yn y broses. </a:t>
            </a:r>
          </a:p>
          <a:p>
            <a:endParaRPr lang="cy-GB" dirty="0"/>
          </a:p>
          <a:p>
            <a:r>
              <a:rPr lang="cy-GB" dirty="0"/>
              <a:t>Mae’r ddyletswydd llesiant yn ganolog i’r Ddeddf. Mae gan bobl gyfrifoldeb dros eu llesiant eu hunain, gyda chefnogaeth eu teuluoedd, eu ffrindiau a’u cymunedau. Fodd bynnag, gall pobl fod angen cymorth er mwyn sicrhau eu bod yn cyflawni llesiant. Mae gweithwyr proffesiynol ac asiantaethau yno i ddarparu rhywfaint o’r cymorth hwn. </a:t>
            </a:r>
          </a:p>
          <a:p>
            <a:endParaRPr lang="cy-GB" dirty="0"/>
          </a:p>
          <a:p>
            <a:r>
              <a:rPr lang="cy-GB" dirty="0"/>
              <a:t>Mae Rhan 2 y Ddeddf yn ei gwneud yn ofynnol i “unrhyw bersonau sy’n arfer swyddogaethau o dan y Ddeddf geisio hyrwyddo llesiant pobl sydd angen gofal a chymorth, a gofalwyr sydd angen cymorth”. Mae’r ddyletswydd gyffredinol hon yn berthnasol i awdurdodau lleol (a sefydliadau y maen nhw wedi dirprwyo swyddogaethau iddyn nhw) a’u hymarferwyr pan fyddan nhw, er enghraifft, yn cynnal asesiad neu’n darparu gwybodaeth a chyngor.  </a:t>
            </a:r>
          </a:p>
          <a:p>
            <a:endParaRPr lang="cy-GB" dirty="0"/>
          </a:p>
          <a:p>
            <a:r>
              <a:rPr lang="cy-GB" dirty="0"/>
              <a:t>Mae hon yn ddyletswydd gyffredinol y mae’n rhaid i bawb sy’n arfer swyddogaethau dan y Ddeddf ei chyflawni (mae hyn yn cynnwys Gweinidogion Cymru, awdurdodau lleol, byrddau iechyd lleol a chyrff statudol eraill). Nid yr awdurdod lleol yn unig sy’n gorfod hybu llesiant.  </a:t>
            </a:r>
          </a:p>
          <a:p>
            <a:endParaRPr lang="cy-GB" dirty="0"/>
          </a:p>
          <a:p>
            <a:r>
              <a:rPr lang="cy-GB" dirty="0"/>
              <a:t>Wrth hybu llesiant mae’n rhaid i chi nid yn unig ystyried y bobl sydd angen gofal a chymorth nawr, ond hefyd y rhai nad yw eu hanghenion yn gymwys neu a allai fod ag anghenion yn y dyfodol. Mae hybu llesiant, felly, yn cynnwys canolbwyntio ar atal yr angen am ofal a chymorth ac atal anghenion pobl rhag gwaethygu, yn ogystal â rhoi’r wybodaeth, y cyngor a’r cymorth sydd ei angen ar bobl fel y gallan nhw gael rheolaeth dros eu bywydau o ddydd i ddydd. </a:t>
            </a:r>
          </a:p>
          <a:p>
            <a:endParaRPr lang="cy-GB" dirty="0"/>
          </a:p>
          <a:p>
            <a:r>
              <a:rPr lang="cy-GB" dirty="0"/>
              <a:t>Mae’n rhaid i ymarferwyr ystyried yr hyn y gall pobl ei gyfrannu wrth sicrhau eu llesiant a’u grymuso fel y gallan nhw gyfrannu at sicrhau eu llesiant eu hunain, gyda’r lefel briodol o gymorth. Bydd hyn yn cynnwys meithrin adnoddau pobl, gan gynnwys cryfderau a gallu pobl, a’u teuluoedd a’u cymunedau.  </a:t>
            </a:r>
          </a:p>
          <a:p>
            <a:endParaRPr lang="cy-GB" dirty="0"/>
          </a:p>
          <a:p>
            <a:r>
              <a:rPr lang="cy-GB" dirty="0"/>
              <a:t>Mae’r Ddeddf yn ceisio newid y ffocws ar ofal a chymorth a symud tuag at atal ac ymyrraeth gynnar – gan gynyddu gwasanaethau ataliol yn y gymuned er mwyn lleihau datblygiad anghenion i lefel argyfyngus i’r graddau y bo modd. </a:t>
            </a:r>
          </a:p>
          <a:p>
            <a:endParaRPr lang="cy-GB" dirty="0"/>
          </a:p>
          <a:p>
            <a:r>
              <a:rPr lang="cy-GB" dirty="0"/>
              <a:t>Mae gwaith partneriaeth cryf rhwng sefydliadau a chydgynhyrchu gyda phobl sydd angen gofal a chymorth yn ffocws allweddol yn y Ddeddf.  </a:t>
            </a:r>
          </a:p>
          <a:p>
            <a:endParaRPr lang="cy-GB" dirty="0"/>
          </a:p>
          <a:p>
            <a:r>
              <a:rPr lang="cy-GB" dirty="0"/>
              <a:t>Mae’r Ddeddf yn gwneud newid diwylliant yn ofynnol gan newid o’r ffordd y mae gwasanaethau wedi arfer cael eu darparu’n aml iawn, i ddull sy’n seiliedig ar gydweithredu (cydgynhyrchu), a pherthynas gyfartal rhwng ymarferwyr a phobl sydd angen gofal a chymorth a gofalwyr sydd angen cymorth.  </a:t>
            </a:r>
          </a:p>
          <a:p>
            <a:endParaRPr lang="cy-GB" dirty="0"/>
          </a:p>
          <a:p>
            <a:r>
              <a:rPr lang="cy-GB" dirty="0"/>
              <a:t>Bydd yr egwyddorion hyn yn galluogi pobl i fod yn ganolog i’w gofal a’u cymorth a sicrhau y bydd eu llesiant yn ganolog i unrhyw benderfyniadau a wneir am eu bywydau.  </a:t>
            </a:r>
          </a:p>
          <a:p>
            <a:pPr marL="0" lvl="0" indent="0">
              <a:buFontTx/>
              <a:buNone/>
            </a:pPr>
            <a:endParaRPr lang="cy-GB"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6</a:t>
            </a:fld>
            <a:endParaRPr lang="en-US" dirty="0"/>
          </a:p>
        </p:txBody>
      </p:sp>
    </p:spTree>
    <p:extLst>
      <p:ext uri="{BB962C8B-B14F-4D97-AF65-F5344CB8AC3E}">
        <p14:creationId xmlns:p14="http://schemas.microsoft.com/office/powerpoint/2010/main" val="4116122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b="1" u="none" noProof="0" dirty="0"/>
              <a:t>Nodiadau’r hwylusydd</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Dyma beth allech chi roi</a:t>
            </a:r>
            <a:r>
              <a:rPr lang="cy-GB" sz="1200" kern="1200" baseline="0" noProof="0" dirty="0">
                <a:solidFill>
                  <a:schemeClr val="tx1"/>
                </a:solidFill>
                <a:effectLst/>
                <a:latin typeface="+mn-lt"/>
                <a:ea typeface="+mn-ea"/>
                <a:cs typeface="+mn-cs"/>
              </a:rPr>
              <a:t> i’r ferch fel adborth. Yw hynny’n ymddangos yn rhesymol?</a:t>
            </a:r>
            <a:endParaRPr lang="cy-GB" sz="1200" kern="1200" noProof="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51</a:t>
            </a:fld>
            <a:endParaRPr lang="en-US" dirty="0"/>
          </a:p>
        </p:txBody>
      </p:sp>
    </p:spTree>
    <p:extLst>
      <p:ext uri="{BB962C8B-B14F-4D97-AF65-F5344CB8AC3E}">
        <p14:creationId xmlns:p14="http://schemas.microsoft.com/office/powerpoint/2010/main" val="197550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a:t>Nodiadau’r hwylusydd </a:t>
            </a:r>
          </a:p>
          <a:p>
            <a:endParaRPr lang="en-GB" sz="1200" kern="1200" dirty="0">
              <a:solidFill>
                <a:schemeClr val="tx1"/>
              </a:solidFill>
              <a:effectLst/>
              <a:latin typeface="+mn-lt"/>
              <a:ea typeface="+mn-ea"/>
              <a:cs typeface="+mn-cs"/>
            </a:endParaRPr>
          </a:p>
          <a:p>
            <a:r>
              <a:rPr lang="cy-GB" dirty="0"/>
              <a:t>Dyma restr enghreifftiol o bethau y byddwch wedi cytuno arnyn nhw gyda’ch gilydd:   </a:t>
            </a:r>
          </a:p>
          <a:p>
            <a:endParaRPr lang="cy-GB" dirty="0"/>
          </a:p>
          <a:p>
            <a:pPr marL="171450" indent="-171450">
              <a:buFont typeface="Arial" panose="020B0604020202020204" pitchFamily="34" charset="0"/>
              <a:buChar char="•"/>
            </a:pPr>
            <a:r>
              <a:rPr lang="cy-GB" dirty="0"/>
              <a:t>Pa fecanwaith ydych chi’n ei ddefnyddio ar hyn o bryd er mwyn gwirio bod popeth sydd ei angen arnoch gennych chi? </a:t>
            </a:r>
          </a:p>
          <a:p>
            <a:pPr marL="171450" indent="-171450">
              <a:buFont typeface="Arial" panose="020B0604020202020204" pitchFamily="34" charset="0"/>
              <a:buChar char="•"/>
            </a:pPr>
            <a:r>
              <a:rPr lang="cy-GB" dirty="0"/>
              <a:t>Beth allech chi ei gofnodi ar eich system? </a:t>
            </a:r>
          </a:p>
          <a:p>
            <a:pPr marL="171450" indent="-171450">
              <a:buFont typeface="Arial" panose="020B0604020202020204" pitchFamily="34" charset="0"/>
              <a:buChar char="•"/>
            </a:pPr>
            <a:r>
              <a:rPr lang="cy-GB" dirty="0"/>
              <a:t>Yw eich system gyfredol yn eich galluogi i gofnodi’r math o gynnwys a drafodwyd heddiw? </a:t>
            </a:r>
          </a:p>
          <a:p>
            <a:pPr marL="171450" indent="-171450">
              <a:buFont typeface="Arial" panose="020B0604020202020204" pitchFamily="34" charset="0"/>
              <a:buChar char="•"/>
            </a:pPr>
            <a:r>
              <a:rPr lang="cy-GB" dirty="0"/>
              <a:t>Pa newidiadau hoffech chi eu gweld gan y rhai sy’n gallu dylanwadu ar systemau a ffurflenni? </a:t>
            </a:r>
          </a:p>
          <a:p>
            <a:endParaRPr lang="cy-GB" sz="1200" kern="1200" noProof="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52</a:t>
            </a:fld>
            <a:endParaRPr lang="en-US" dirty="0"/>
          </a:p>
        </p:txBody>
      </p:sp>
    </p:spTree>
    <p:extLst>
      <p:ext uri="{BB962C8B-B14F-4D97-AF65-F5344CB8AC3E}">
        <p14:creationId xmlns:p14="http://schemas.microsoft.com/office/powerpoint/2010/main" val="3665012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Nodiadau’r hwylusydd</a:t>
            </a:r>
            <a:endParaRPr lang="en-GB" sz="1200" b="1" i="0" u="none" strike="noStrike" kern="1200" baseline="0" dirty="0">
              <a:solidFill>
                <a:schemeClr val="tx1"/>
              </a:solidFill>
              <a:latin typeface="+mn-lt"/>
              <a:cs typeface="Calibri"/>
            </a:endParaRPr>
          </a:p>
          <a:p>
            <a:endParaRPr lang="en-GB" b="1" dirty="0">
              <a:cs typeface="Calibri"/>
            </a:endParaRPr>
          </a:p>
          <a:p>
            <a:r>
              <a:rPr lang="en-GB" dirty="0"/>
              <a:t>Mae Cod Ymarfer Rhan 2 yn nodi gofynion cofnodi mewn perthynas â IAA. </a:t>
            </a:r>
          </a:p>
          <a:p>
            <a:endParaRPr lang="en-GB" dirty="0"/>
          </a:p>
          <a:p>
            <a:r>
              <a:rPr lang="en-GB" dirty="0"/>
              <a:t>At ddibenion gweithredol, mae angen cofnodi’r wybodaeth ganlynol er mwyn cefnogi’r unigolyn: </a:t>
            </a:r>
          </a:p>
          <a:p>
            <a:endParaRPr lang="en-GB" dirty="0"/>
          </a:p>
          <a:p>
            <a:r>
              <a:rPr lang="en-GB" dirty="0"/>
              <a:t>Gwybodaeth bersonol  </a:t>
            </a:r>
          </a:p>
          <a:p>
            <a:endParaRPr lang="en-GB" dirty="0">
              <a:cs typeface="Calibri"/>
            </a:endParaRPr>
          </a:p>
          <a:p>
            <a:pPr marL="171450" indent="-171450">
              <a:buFont typeface="Arial" panose="020B0604020202020204" pitchFamily="34" charset="0"/>
              <a:buChar char="•"/>
            </a:pPr>
            <a:r>
              <a:rPr lang="en-GB" dirty="0"/>
              <a:t>Pan fo gwybodaeth yn cael ei chynnig, mae’n rhaid cofnodi’r ymholiad ond does dim angen casglu/cofnodi data personol </a:t>
            </a:r>
          </a:p>
          <a:p>
            <a:pPr marL="171450" indent="-171450">
              <a:buFont typeface="Arial" panose="020B0604020202020204" pitchFamily="34" charset="0"/>
              <a:buChar char="•"/>
            </a:pPr>
            <a:r>
              <a:rPr lang="en-GB" dirty="0"/>
              <a:t>Pan gynigir cyngor, mae’n rhaid i’r asesydd gofnodi cymaint o ddata personol yn y set ddata graidd â phosibl a chofnodi natur a chanlyniad yr ymholiad </a:t>
            </a:r>
          </a:p>
          <a:p>
            <a:pPr marL="171450" indent="-171450">
              <a:buFont typeface="Arial" panose="020B0604020202020204" pitchFamily="34" charset="0"/>
              <a:buChar char="•"/>
            </a:pPr>
            <a:r>
              <a:rPr lang="en-GB" dirty="0"/>
              <a:t>Mae’n rhaid cofnodi gan ddefnyddio’r Offeryn Asesu a Chymhwystra Cenedlaethol, ond gan wneud mewn dull sy’n gymesur â’r ymholiad. Dim ond pan y penderfynir bod angen unigolyn yn gymwys a bod angen cynllun gofal a chymorth, neu gynllun cymorth yn achos gofalwr, y mae’n rhaid bodloni’r ymrwymiad i gwblhau’r set ddata graidd yn ei chyfanrwydd   </a:t>
            </a:r>
          </a:p>
          <a:p>
            <a:pPr marL="171450" indent="-171450">
              <a:buFont typeface="Arial" panose="020B0604020202020204" pitchFamily="34" charset="0"/>
              <a:buChar char="•"/>
            </a:pPr>
            <a:r>
              <a:rPr lang="en-GB" dirty="0"/>
              <a:t>Gan ddefnyddio’r Offeryn Asesu a Chymhwystra Cenedlaethol – fel arfer dyma ‘ffurflen yr hyn sy’n bwysig’ neu’r ‘offeryn asesu’ ar gyfer cofnodi data personol a bydd yn galluogi staff i nodi’n gyflym a oes gan y sawl sy’n ymholi gynllun gofal a chymorth ar waith neu a yw wedi derbyn gwybodaeth, cyngor neu gynhorthwy yn flaenorol. Yn ogystal, bydd yn galluogi i unrhyw ymholiadau yn y dyfodol am yr un unigolyn gael eu trin a’u trafod yn gyflym ac yn osgoi ailadrodd gwybodaeth bersonol ym mhob pwynt cyswllt.   </a:t>
            </a:r>
          </a:p>
          <a:p>
            <a:pPr marL="171450" indent="-171450">
              <a:buFont typeface="Arial" panose="020B0604020202020204" pitchFamily="34" charset="0"/>
              <a:buChar char="•"/>
            </a:pPr>
            <a:endParaRPr lang="en-GB" dirty="0"/>
          </a:p>
          <a:p>
            <a:r>
              <a:rPr lang="en-GB" dirty="0"/>
              <a:t>At ddibenion strategol/cynllunio, mae angen cofnodi’r wybodaeth ganlynol er mwyn cefnogi’r gwaith o ddatblygu’r gwasanaeth ac er mwyn hybu llesiant unigolion yn ehangach.</a:t>
            </a:r>
          </a:p>
          <a:p>
            <a:r>
              <a:rPr lang="en-GB" dirty="0"/>
              <a:t>  </a:t>
            </a:r>
          </a:p>
          <a:p>
            <a:r>
              <a:rPr lang="en-GB" dirty="0"/>
              <a:t>Cofnodi gwybodaeth </a:t>
            </a:r>
            <a:endParaRPr lang="en-GB" dirty="0">
              <a:cs typeface="Calibri"/>
            </a:endParaRPr>
          </a:p>
          <a:p>
            <a:endParaRPr lang="en-GB" dirty="0"/>
          </a:p>
          <a:p>
            <a:r>
              <a:rPr lang="en-GB" dirty="0"/>
              <a:t>Mae’n rhaid i awdurdodau lleol gofnodi data o’u gwasanaeth at y dibenion canlynol: </a:t>
            </a:r>
          </a:p>
          <a:p>
            <a:endParaRPr lang="en-GB" dirty="0"/>
          </a:p>
          <a:p>
            <a:pPr marL="171450" indent="-171450">
              <a:buFont typeface="Arial" panose="020B0604020202020204" pitchFamily="34" charset="0"/>
              <a:buChar char="•"/>
            </a:pPr>
            <a:r>
              <a:rPr lang="en-GB" dirty="0"/>
              <a:t>Monitro perfformiad – Mae cofnodi gwybodaeth yn bwysig i gefnogi perfformiad y gwasanaeth a </a:t>
            </a:r>
            <a:r>
              <a:rPr lang="en-GB" dirty="0" err="1"/>
              <a:t>gwelliannau</a:t>
            </a:r>
            <a:r>
              <a:rPr lang="en-GB" dirty="0"/>
              <a:t> iddo. Gellir dadansoddi’r broses o gofnodi’r wybodaeth sy’n cael ei chyfnewid (galwadau a chofnodion gwefannau) er mwyn darparu gwell dealltwriaeth o natur yr ymholiad a phroffiliau cwsmeriaid. Bydd data rheoli’n helpu gyda’r gwaith o archwilio ac arolygu’r gwasanaeth hefyd ac, i’r perwyl hwn, dylai awdurdodau lleol ystyried cael adborth gan ddefnyddwyr gwasanaethau  </a:t>
            </a:r>
          </a:p>
          <a:p>
            <a:pPr marL="171450" indent="-171450">
              <a:buFont typeface="Arial" panose="020B0604020202020204" pitchFamily="34" charset="0"/>
              <a:buChar char="•"/>
            </a:pPr>
            <a:r>
              <a:rPr lang="en-GB" dirty="0"/>
              <a:t>Cynllunio gwasanaethau – Mae’n bwysig i awdurdodau lleol gofnodi gwybodaeth am natur yr ymholiadau a’r ymatebion, yn ogystal â’r math o wybodaeth a chyngor y mae eu gwasanaeth yn ei gynnig i gefnogi’r asesiad o anghenion y boblogaeth ac wrth gynllunio gwasanaethau llesiant ataliol  </a:t>
            </a:r>
          </a:p>
          <a:p>
            <a:pPr marL="171450" indent="-171450">
              <a:buFont typeface="Arial" panose="020B0604020202020204" pitchFamily="34" charset="0"/>
              <a:buChar char="•"/>
            </a:pPr>
            <a:r>
              <a:rPr lang="en-GB" dirty="0"/>
              <a:t>Gwelliannau i’r gwasanaeth – Cofnodi data personol wrth roi cyngor a chynhorthwy er mwyn sicrhau nad yw unigolyn yn gorfod ailadrodd yr un wybodaeth os yw’n defnyddio gwasanaeth fwy nag unwaith neu os yw’n mynd drwy’r system gofal a chymorth. Bydd hyn yn gwneud y system yn fwy effeithlon hefyd. </a:t>
            </a:r>
          </a:p>
          <a:p>
            <a:endParaRPr lang="en-GB" b="1"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53</a:t>
            </a:fld>
            <a:endParaRPr lang="en-US" dirty="0"/>
          </a:p>
        </p:txBody>
      </p:sp>
    </p:spTree>
    <p:extLst>
      <p:ext uri="{BB962C8B-B14F-4D97-AF65-F5344CB8AC3E}">
        <p14:creationId xmlns:p14="http://schemas.microsoft.com/office/powerpoint/2010/main" val="3977277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Nodiadau’r hwylusydd </a:t>
            </a:r>
            <a:r>
              <a:rPr lang="en-GB" sz="1200" b="1" u="sng" kern="1200" dirty="0">
                <a:solidFill>
                  <a:schemeClr val="tx1"/>
                </a:solidFill>
                <a:effectLst/>
                <a:latin typeface="+mn-lt"/>
                <a:ea typeface="+mn-ea"/>
                <a:cs typeface="+mn-cs"/>
              </a:rPr>
              <a:t> </a:t>
            </a:r>
          </a:p>
          <a:p>
            <a:endParaRPr lang="cy-GB" sz="1200" kern="1200" noProof="0" dirty="0">
              <a:solidFill>
                <a:schemeClr val="tx1"/>
              </a:solidFill>
              <a:effectLst/>
              <a:latin typeface="+mn-lt"/>
              <a:ea typeface="+mn-ea"/>
              <a:cs typeface="+mn-cs"/>
            </a:endParaRPr>
          </a:p>
          <a:p>
            <a:r>
              <a:rPr lang="cy-GB" dirty="0"/>
              <a:t>Dyma un elfen o hunan-asesiad y Fframwaith Cymhwysedd IAA a ddatblygwyd gan Lywodraeth Cymru.  </a:t>
            </a:r>
          </a:p>
          <a:p>
            <a:endParaRPr lang="cy-GB" dirty="0"/>
          </a:p>
          <a:p>
            <a:r>
              <a:rPr lang="cy-GB" dirty="0"/>
              <a:t>Mae’r fframwaith cymhwysedd yn nodi’r prif gymwyseddau sydd eu hangen ar awdurdod lleol fel y gall ddarparu gwasanaeth IAA effeithiol. O’r herwydd, mae’n rhaid i bob gwasanaeth ei roi yn ei gyd-destun ei hun er mwyn adlewyrchu’r ffordd y caiff y gwasanaeth ei ddarparu, a sut mae’n berthnasol i feysydd ymarfer a lefelau arbenigedd gwahanol. </a:t>
            </a:r>
          </a:p>
          <a:p>
            <a:endParaRPr lang="cy-GB" dirty="0"/>
          </a:p>
          <a:p>
            <a:r>
              <a:rPr lang="cy-GB" dirty="0"/>
              <a:t>Does dim disgwyl i bob aelod staff sy’n rhan o’r gwaith o ddarparu’r gwasanaeth IAA fod yn gymwys ym mhob maes (er mae disgwyl bod pob gweithiwr IAA yn gymwys yn ymarfer proffesiynol), ond mae disgwyl iddyn nhw gwblhau’r adrannau sy’n berthnasol i’w rôl a’i swydd.   </a:t>
            </a:r>
          </a:p>
          <a:p>
            <a:endParaRPr lang="cy-GB" dirty="0">
              <a:cs typeface="Calibri" panose="020F0502020204030204"/>
            </a:endParaRPr>
          </a:p>
          <a:p>
            <a:r>
              <a:rPr lang="cy-GB" dirty="0"/>
              <a:t>Mae’r fframwaith cymhwysedd yn set o ganlyniadau ymddygiadol a gwybodaeth/dealltwriaeth sy’n dangos cymhwysedd ym mhob un o’r pum maes. Gellir ei ddefnyddio i ddatblygu cymhwysedd y gweithlu IAA ym mhob maes, er enghraifft, drwy hyfforddiant.  </a:t>
            </a:r>
          </a:p>
          <a:p>
            <a:endParaRPr lang="cy-GB" dirty="0"/>
          </a:p>
          <a:p>
            <a:r>
              <a:rPr lang="cy-GB" dirty="0"/>
              <a:t>Nodyn i’r hwylusydd: Yn unigol, gofynnwch i’r cyfranogwyr gwblhau’r hunan-asesiad. Bydd hyn yn eu helpu i nodi a yw’r cymwyseddau, y sgiliau a’r wybodaeth gyffredinol ofynnol ganddyn nhw. Bydd cwblhau hyn yn helpu i lywio unrhyw anghenion dysgu a datblygu parhaus sydd ganddyn nhw. </a:t>
            </a:r>
          </a:p>
          <a:p>
            <a:endParaRPr lang="cy-GB" sz="1200" kern="1200" dirty="0">
              <a:solidFill>
                <a:schemeClr val="tx1"/>
              </a:solidFill>
              <a:effectLst/>
              <a:latin typeface="+mn-lt"/>
              <a:cs typeface="Calibri" panose="020F0502020204030204"/>
            </a:endParaRPr>
          </a:p>
          <a:p>
            <a:r>
              <a:rPr lang="en-GB" sz="1200" kern="1200" dirty="0">
                <a:solidFill>
                  <a:schemeClr val="tx1"/>
                </a:solidFill>
                <a:effectLst/>
                <a:latin typeface="+mn-lt"/>
                <a:ea typeface="+mn-ea"/>
                <a:cs typeface="+mn-cs"/>
              </a:rPr>
              <a:t>  </a:t>
            </a:r>
          </a:p>
          <a:p>
            <a:endParaRPr lang="en-GB" sz="18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54</a:t>
            </a:fld>
            <a:endParaRPr lang="en-US" dirty="0"/>
          </a:p>
        </p:txBody>
      </p:sp>
    </p:spTree>
    <p:extLst>
      <p:ext uri="{BB962C8B-B14F-4D97-AF65-F5344CB8AC3E}">
        <p14:creationId xmlns:p14="http://schemas.microsoft.com/office/powerpoint/2010/main" val="2675821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55</a:t>
            </a:fld>
            <a:endParaRPr lang="en-US" dirty="0"/>
          </a:p>
        </p:txBody>
      </p:sp>
    </p:spTree>
    <p:extLst>
      <p:ext uri="{BB962C8B-B14F-4D97-AF65-F5344CB8AC3E}">
        <p14:creationId xmlns:p14="http://schemas.microsoft.com/office/powerpoint/2010/main" val="2574271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Nodiadau’r hwylusydd </a:t>
            </a:r>
            <a:r>
              <a:rPr lang="en-GB" sz="1200" u="none" kern="1200" dirty="0">
                <a:solidFill>
                  <a:schemeClr val="tx1"/>
                </a:solidFill>
                <a:effectLst/>
                <a:latin typeface="+mn-lt"/>
                <a:ea typeface="+mn-ea"/>
                <a:cs typeface="+mn-cs"/>
              </a:rPr>
              <a:t> </a:t>
            </a:r>
          </a:p>
          <a:p>
            <a:endParaRPr lang="cy-GB" sz="1200" kern="1200" noProof="0" dirty="0">
              <a:solidFill>
                <a:schemeClr val="tx1"/>
              </a:solidFill>
              <a:effectLst/>
              <a:latin typeface="+mn-lt"/>
              <a:ea typeface="+mn-ea"/>
              <a:cs typeface="+mn-cs"/>
            </a:endParaRPr>
          </a:p>
          <a:p>
            <a:r>
              <a:rPr lang="cy-GB" dirty="0"/>
              <a:t>Cofiwch fod angen i chi fyfyrio a gwneud synau cadarnhaol gydol y galwad, pan allwch chi.  </a:t>
            </a:r>
          </a:p>
          <a:p>
            <a:endParaRPr lang="cy-GB" dirty="0"/>
          </a:p>
          <a:p>
            <a:r>
              <a:rPr lang="cy-GB" dirty="0"/>
              <a:t>Weithiau gall fod yn briodol i chi newid trefn y camau neu efallai y bydd y sawl sy’n galw yn canolbwyntio’n naturiol ar faes neu fater yn syth.  </a:t>
            </a:r>
          </a:p>
          <a:p>
            <a:endParaRPr lang="cy-GB" dirty="0">
              <a:cs typeface="Calibri" panose="020F0502020204030204"/>
            </a:endParaRPr>
          </a:p>
          <a:p>
            <a:r>
              <a:rPr lang="cy-GB" dirty="0"/>
              <a:t>Cofiwch hefyd fod gennych chi arddull unigol nad oes angen i chi ei newid fwy na thebyg ac sy’n eich helpu i fod yr un mor gyfforddus mewn sgyrsiau gyda phobl.  </a:t>
            </a:r>
          </a:p>
          <a:p>
            <a:endParaRPr lang="cy-GB" sz="1200" kern="1200" noProof="0" dirty="0">
              <a:solidFill>
                <a:schemeClr val="tx1"/>
              </a:solidFill>
              <a:effectLst/>
              <a:latin typeface="+mn-lt"/>
              <a:cs typeface="Calibri" panose="020F0502020204030204"/>
            </a:endParaRPr>
          </a:p>
          <a:p>
            <a:endParaRPr lang="cy-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56</a:t>
            </a:fld>
            <a:endParaRPr lang="en-US" dirty="0"/>
          </a:p>
        </p:txBody>
      </p:sp>
    </p:spTree>
    <p:extLst>
      <p:ext uri="{BB962C8B-B14F-4D97-AF65-F5344CB8AC3E}">
        <p14:creationId xmlns:p14="http://schemas.microsoft.com/office/powerpoint/2010/main" val="105901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u="none" kern="1200" noProof="0" dirty="0">
                <a:solidFill>
                  <a:schemeClr val="tx1"/>
                </a:solidFill>
                <a:effectLst/>
                <a:latin typeface="+mn-lt"/>
                <a:ea typeface="+mn-ea"/>
                <a:cs typeface="+mn-cs"/>
              </a:rPr>
              <a:t>Nodiadau’r hwylusydd </a:t>
            </a:r>
          </a:p>
          <a:p>
            <a:endParaRPr lang="cy-GB" sz="1200" b="1" u="none" kern="1200" noProof="0" dirty="0">
              <a:solidFill>
                <a:schemeClr val="tx1"/>
              </a:solidFill>
              <a:effectLst/>
              <a:latin typeface="+mn-lt"/>
              <a:ea typeface="+mn-ea"/>
              <a:cs typeface="+mn-cs"/>
            </a:endParaRPr>
          </a:p>
          <a:p>
            <a:r>
              <a:rPr lang="cy-GB" dirty="0"/>
              <a:t>Ewch ati i ddarparu myfyrdod byr yn nodi a yw cyfranogwyr wedi cyflawni’r amcanion a’u gobeithion ar gyfer y sesiwn.  </a:t>
            </a:r>
          </a:p>
          <a:p>
            <a:endParaRPr lang="cy-GB" dirty="0"/>
          </a:p>
          <a:p>
            <a:r>
              <a:rPr lang="cy-GB" dirty="0"/>
              <a:t>Cytunwch ar y camau nesaf gan ddefnyddio’r sleid fel </a:t>
            </a:r>
            <a:r>
              <a:rPr lang="cy-GB" dirty="0" err="1"/>
              <a:t>ysgogwr</a:t>
            </a:r>
            <a:r>
              <a:rPr lang="cy-GB" dirty="0"/>
              <a:t>. </a:t>
            </a:r>
            <a:endParaRPr lang="cy-GB" dirty="0">
              <a:cs typeface="Calibri"/>
            </a:endParaRPr>
          </a:p>
          <a:p>
            <a:endParaRPr lang="cy-GB" dirty="0"/>
          </a:p>
          <a:p>
            <a:r>
              <a:rPr lang="cy-GB" dirty="0"/>
              <a:t>Gwerthuswch y sesiwn – gofynnwch i’r cyfranogwyr gwblhau unrhyw daflenni gwerthuso sy’n ofynnol ar gyfer y sesiwn. </a:t>
            </a:r>
            <a:endParaRPr lang="cy-GB" dirty="0">
              <a:cs typeface="Calibri"/>
            </a:endParaRPr>
          </a:p>
          <a:p>
            <a:endParaRPr lang="cy-GB" sz="1200" b="1" kern="1200" noProof="0" dirty="0">
              <a:solidFill>
                <a:schemeClr val="tx1"/>
              </a:solidFill>
              <a:effectLst/>
              <a:latin typeface="+mn-lt"/>
              <a:cs typeface="Calibri" panose="020F0502020204030204"/>
            </a:endParaRPr>
          </a:p>
          <a:p>
            <a:endParaRPr lang="cy-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57</a:t>
            </a:fld>
            <a:endParaRPr lang="en-US" dirty="0"/>
          </a:p>
        </p:txBody>
      </p:sp>
    </p:spTree>
    <p:extLst>
      <p:ext uri="{BB962C8B-B14F-4D97-AF65-F5344CB8AC3E}">
        <p14:creationId xmlns:p14="http://schemas.microsoft.com/office/powerpoint/2010/main" val="135998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000" b="1" u="none" kern="1200" dirty="0">
                <a:solidFill>
                  <a:schemeClr val="tx1"/>
                </a:solidFill>
                <a:effectLst/>
                <a:latin typeface="+mn-lt"/>
                <a:ea typeface="+mn-ea"/>
                <a:cs typeface="+mn-cs"/>
              </a:rPr>
              <a:t>Nodiadau’r hwylusydd</a:t>
            </a:r>
          </a:p>
          <a:p>
            <a:pPr lvl="0"/>
            <a:endParaRPr lang="en-GB" sz="1000" b="1" u="sng" kern="1200" dirty="0">
              <a:solidFill>
                <a:schemeClr val="tx1"/>
              </a:solidFill>
              <a:effectLst/>
              <a:latin typeface="+mn-lt"/>
              <a:ea typeface="+mn-ea"/>
              <a:cs typeface="+mn-cs"/>
            </a:endParaRPr>
          </a:p>
          <a:p>
            <a:r>
              <a:rPr lang="en-GB" dirty="0"/>
              <a:t>Dyma ddiagram o sylwadau am yr egwyddorion a’r tybiaethau sy’n sail i’r Ddeddf.</a:t>
            </a:r>
          </a:p>
          <a:p>
            <a:r>
              <a:rPr lang="en-GB" dirty="0"/>
              <a:t> </a:t>
            </a:r>
          </a:p>
          <a:p>
            <a:r>
              <a:rPr lang="en-GB" dirty="0"/>
              <a:t>Y brif dybiaeth yw, drwy gynyddu lefel gwasanaethau ymyrraeth gynnar/ataliol effeithiol, yn cynnwys gwell mynediad i wybodaeth a chyngor i bawb, a chymorth llesiant i’r rhai sydd angen cymorth (ochr chwith o’r sbectrwm gofal a chymorth) bydd modd rhoi cymorth i fwy o bobl heb yr angen am gymorth dwys a reolir. Felly, mae’r llinell doredig yn symud i’r ochr dde: bydd llai o ddinasyddion angen cynlluniau gofal a chymorth ar gyfer gofal cymhleth a reolir.     </a:t>
            </a:r>
          </a:p>
          <a:p>
            <a:endParaRPr lang="en-GB" dirty="0"/>
          </a:p>
          <a:p>
            <a:r>
              <a:rPr lang="en-GB" dirty="0"/>
              <a:t>Mae’r Ddeddf yn ceisio newid y ffocws ar ofal a chymorth a symud tuag at atal ac ymyrraeth gynnar – gan gynyddu gwasanaethau ataliol yn y gymuned er mwyn lleihau datblygiad anghenion i lefel argyfyngus i’r graddau y bo modd. Mae’r Ddeddf yn cydnabod mewnbwn hanfodol gofalwyr hefyd ac mae’n ceisio eu helpu i gynnal eu rôl gofalu, a fydd yn aml, wrth gwrs, yn helpu’r bobl y maen nhw’n gofalu amdanyn nhw i ohirio’r angen am ofal mwy cymhleth a reolir.  </a:t>
            </a:r>
          </a:p>
          <a:p>
            <a:endParaRPr lang="en-GB" dirty="0"/>
          </a:p>
          <a:p>
            <a:r>
              <a:rPr lang="en-GB" dirty="0"/>
              <a:t>Ar lefel unigol, mae gan yr awdurdod lleol ddyletswydd i asesu a allai darpariaeth gwasanaethau ataliol gyfrannu at gyflawni canlyniadau personol neu ddiwallu anghenion unigolion mewn ffordd arall, ac os felly i ba raddau. Mae asesu unigolion a chael hyn yn gywir yn hanfodol nid yn unig i lwyddiant y gwaith o hybu mesurau ataliol ond mae’n darparu tystiolaeth hefyd am y math o wasanaethau ataliol sydd eu hangen ac ym mhle. </a:t>
            </a:r>
          </a:p>
          <a:p>
            <a:pPr lvl="0"/>
            <a:endParaRPr lang="en-GB" sz="1000" b="1" u="sng" kern="1200" baseline="0" noProof="0" dirty="0">
              <a:solidFill>
                <a:schemeClr val="tx1"/>
              </a:solidFill>
              <a:effectLst/>
              <a:latin typeface="+mn-lt"/>
              <a:cs typeface="Calibri" panose="020F0502020204030204"/>
            </a:endParaRPr>
          </a:p>
          <a:p>
            <a:endParaRPr lang="cy-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dirty="0"/>
          </a:p>
        </p:txBody>
      </p:sp>
    </p:spTree>
    <p:extLst>
      <p:ext uri="{BB962C8B-B14F-4D97-AF65-F5344CB8AC3E}">
        <p14:creationId xmlns:p14="http://schemas.microsoft.com/office/powerpoint/2010/main" val="31662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None/>
            </a:pPr>
            <a:r>
              <a:rPr lang="cy-GB" sz="1000" b="1" u="none" kern="1200" noProof="0" dirty="0">
                <a:solidFill>
                  <a:schemeClr val="tx1"/>
                </a:solidFill>
                <a:effectLst/>
                <a:latin typeface="+mn-lt"/>
                <a:ea typeface="+mn-ea"/>
                <a:cs typeface="+mn-cs"/>
              </a:rPr>
              <a:t>Nodiadau’r hwylusydd</a:t>
            </a:r>
          </a:p>
          <a:p>
            <a:pPr marL="171450" lvl="0" indent="-171450">
              <a:buFont typeface="Arial" panose="020B0604020202020204" pitchFamily="34" charset="0"/>
              <a:buNone/>
            </a:pPr>
            <a:endParaRPr lang="cy-GB" sz="1000" b="1" u="sng" kern="1200" noProof="0" dirty="0">
              <a:solidFill>
                <a:schemeClr val="tx1"/>
              </a:solidFill>
              <a:effectLst/>
              <a:latin typeface="+mn-lt"/>
              <a:ea typeface="+mn-ea"/>
              <a:cs typeface="+mn-cs"/>
            </a:endParaRPr>
          </a:p>
          <a:p>
            <a:r>
              <a:rPr lang="cy-GB" dirty="0"/>
              <a:t>Yn ogystal â’r ddyletswydd llesiant, mae yna ddyletswyddau cyffredinol eraill yn sail i’r Ddeddf, ac mae’n rhaid i’r awdurdod lleol gymryd camau er mwyn sicrhau bod yr holl weithgareddau’n cael eu darparu mewn ffordd sy’n cydymffurfio â’r dyletswyddau hyn. Mae’r dyletswyddau hyn yn berthnasol i awdurdodau lleol (neu sefydliadau eraill y maen nhw wedi dirprwyo swyddogaethau iddyn nhw) a’u hymarferwyr wrth weithio gydag unigolyn a all fod ag anghenion gofal a chymorth neu ofalwr ag anghenion cymorth, hyd yn oed os na chadarnhawyd bod gan yr unigolyn dan sylw anghenion o’r fath neu a fyddai’r anghenion hynny’n gymwys.   </a:t>
            </a:r>
          </a:p>
          <a:p>
            <a:endParaRPr lang="cy-GB" dirty="0"/>
          </a:p>
          <a:p>
            <a:r>
              <a:rPr lang="cy-GB" dirty="0"/>
              <a:t>Mae pedair o’r dyletswyddau cyffredinol hyn yn berthnasol yn mhob achos, boed yn oedolyn neu’n blentyn. Y ddyletswydd i: </a:t>
            </a:r>
          </a:p>
          <a:p>
            <a:endParaRPr lang="cy-GB" dirty="0"/>
          </a:p>
          <a:p>
            <a:pPr marL="171450" indent="-171450">
              <a:buFont typeface="Arial" panose="020B0604020202020204" pitchFamily="34" charset="0"/>
              <a:buChar char="•"/>
            </a:pPr>
            <a:r>
              <a:rPr lang="cy-GB" dirty="0"/>
              <a:t>ganfod safbwyntiau, dymuniadau a theimladau’r unigolyn a’u hystyried, i’r graddau y bo hynny’n rhesymol ymarferol </a:t>
            </a:r>
          </a:p>
          <a:p>
            <a:pPr marL="171450" indent="-171450">
              <a:buFont typeface="Arial" panose="020B0604020202020204" pitchFamily="34" charset="0"/>
              <a:buChar char="•"/>
            </a:pPr>
            <a:r>
              <a:rPr lang="cy-GB" dirty="0"/>
              <a:t>rhoi sylw i bwysigrwydd hyrwyddo a pharchu urddas yr unigolyn </a:t>
            </a:r>
          </a:p>
          <a:p>
            <a:pPr marL="171450" indent="-171450">
              <a:buFont typeface="Arial" panose="020B0604020202020204" pitchFamily="34" charset="0"/>
              <a:buChar char="•"/>
            </a:pPr>
            <a:r>
              <a:rPr lang="cy-GB" dirty="0"/>
              <a:t>rhoi sylw i bwysigrwydd darparu cymorth priodol er mwyn galluogi’r unigolyn i gymryd rhan mewn penderfyniadau sy’n effeithio arnyn nhw i’r graddau ei bod yn briodol yn yr amgylchiadau, yn enwedig pan fo gallu’r unigolyn i gyfathrebu’n gyfyngedig am unrhyw reswm </a:t>
            </a:r>
          </a:p>
          <a:p>
            <a:pPr marL="171450" indent="-171450">
              <a:buFont typeface="Arial" panose="020B0604020202020204" pitchFamily="34" charset="0"/>
              <a:buChar char="•"/>
            </a:pPr>
            <a:r>
              <a:rPr lang="cy-GB" dirty="0"/>
              <a:t>rhoi sylw i nodweddion, diwylliant a chredoau’r unigolyn, yn cynnwys iaith. </a:t>
            </a:r>
          </a:p>
          <a:p>
            <a:pPr marL="171450" indent="-171450">
              <a:buFont typeface="Arial" panose="020B0604020202020204" pitchFamily="34" charset="0"/>
              <a:buChar char="•"/>
            </a:pPr>
            <a:endParaRPr lang="cy-GB" dirty="0"/>
          </a:p>
          <a:p>
            <a:r>
              <a:rPr lang="cy-GB" dirty="0"/>
              <a:t>Yng nghyd-destun y dyletswyddau cyffredinol hyn, mae gofyniad i ‘roi sylw’ i fater penodol yn debyg i ofyniad i ‘ystyried’ neu ‘i roi ystyriaeth i’r’ mater hwnnw. </a:t>
            </a:r>
          </a:p>
          <a:p>
            <a:endParaRPr lang="cy-GB" dirty="0"/>
          </a:p>
          <a:p>
            <a:r>
              <a:rPr lang="cy-GB" dirty="0"/>
              <a:t>Mae dwy ddyletswydd gyffredinol yn berthnasol i oedolion yn benodol: </a:t>
            </a:r>
          </a:p>
          <a:p>
            <a:endParaRPr lang="cy-GB" dirty="0"/>
          </a:p>
          <a:p>
            <a:pPr marL="171450" indent="-171450">
              <a:buFont typeface="Arial" panose="020B0604020202020204" pitchFamily="34" charset="0"/>
              <a:buChar char="•"/>
            </a:pPr>
            <a:r>
              <a:rPr lang="cy-GB" dirty="0"/>
              <a:t>cychwyn gyda’r dybiaeth mai’r oedolyn sydd yn y sefyllfa orau i farnu ei lesiant ei hun </a:t>
            </a:r>
          </a:p>
          <a:p>
            <a:pPr marL="171450" indent="-171450">
              <a:buFont typeface="Arial" panose="020B0604020202020204" pitchFamily="34" charset="0"/>
              <a:buChar char="•"/>
            </a:pPr>
            <a:r>
              <a:rPr lang="cy-GB" dirty="0"/>
              <a:t>rhoi sylw i bwysigrwydd hyrwyddo eu hannibyniaeth lle y bo’n bosibl.  </a:t>
            </a:r>
          </a:p>
          <a:p>
            <a:endParaRPr lang="cy-GB" dirty="0"/>
          </a:p>
          <a:p>
            <a:r>
              <a:rPr lang="cy-GB" dirty="0"/>
              <a:t>Mewn perthynas â phlant, mae yna ddyletswydd hefyd i: </a:t>
            </a:r>
          </a:p>
          <a:p>
            <a:endParaRPr lang="cy-GB" dirty="0"/>
          </a:p>
          <a:p>
            <a:pPr marL="171450" indent="-171450">
              <a:buFont typeface="Arial" panose="020B0604020202020204" pitchFamily="34" charset="0"/>
              <a:buChar char="•"/>
            </a:pPr>
            <a:r>
              <a:rPr lang="cy-GB" dirty="0"/>
              <a:t>hyrwyddo magwraeth y plentyn gan deulu’r plentyn, cyn belled â bod gwneud hynny’n cyd-fynd â llesiant y plentyn </a:t>
            </a:r>
          </a:p>
          <a:p>
            <a:pPr marL="171450" indent="-171450">
              <a:buFont typeface="Arial" panose="020B0604020202020204" pitchFamily="34" charset="0"/>
              <a:buChar char="•"/>
            </a:pPr>
            <a:r>
              <a:rPr lang="cy-GB" dirty="0"/>
              <a:t>ar gyfer pobl ifanc dan 16 oed, canfod safbwyntiau, dymuniadau a theimladau’r rhai sydd â chyfrifoldeb rhieni, a rhoi sylw iddyn nhw, cyn belled â bod hynny’n ymarferol ac yn cyd-fynd â llesiant y plentyn. </a:t>
            </a:r>
          </a:p>
          <a:p>
            <a:pPr marL="0" lvl="0" indent="0">
              <a:buFont typeface="Arial" panose="020B0604020202020204" pitchFamily="34" charset="0"/>
              <a:buNone/>
            </a:pPr>
            <a:endParaRPr lang="cy-GB" sz="1000"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dirty="0"/>
          </a:p>
        </p:txBody>
      </p:sp>
    </p:spTree>
    <p:extLst>
      <p:ext uri="{BB962C8B-B14F-4D97-AF65-F5344CB8AC3E}">
        <p14:creationId xmlns:p14="http://schemas.microsoft.com/office/powerpoint/2010/main" val="3026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u="none" dirty="0"/>
              <a:t>Nodiadau’r hwylusydd</a:t>
            </a:r>
            <a:endParaRPr lang="en-US" u="none" dirty="0"/>
          </a:p>
          <a:p>
            <a:endParaRPr lang="cy-GB" baseline="0" noProof="0" dirty="0"/>
          </a:p>
          <a:p>
            <a:r>
              <a:rPr lang="cy-GB" dirty="0"/>
              <a:t>Mae’r ddyletswydd gyffredinol i roi sylw i nodweddion, diwylliant a chredoau unigolyn yn ategu’r ddeddfwriaeth a’r canllawiau presennol fel y gall unrhyw un yng Nghymru fyw drwy gyfrwng y Gymraeg os yw’n dymuno gwneud hynny. Golyga hyn bod yn rhaid i hunaniaeth ddiwylliannol ac anghenion iaith pobl fod yn ganolog i ofal a chymorth oherwydd mae’n elfen hanfodol o ofal o ansawdd da a safonau proffesiynol uchel.  </a:t>
            </a:r>
          </a:p>
          <a:p>
            <a:endParaRPr lang="cy-GB" dirty="0"/>
          </a:p>
          <a:p>
            <a:r>
              <a:rPr lang="cy-GB" dirty="0"/>
              <a:t>Mae “Mwy na Geiriau...” fframwaith strategol ar gyfer gwasanaethau Cymraeg ym maes iechyd a gwasanaethau cymdeithasol yn darparu dull systematig o wella gwasanaethau ar gyfer y rhai sydd angen eu gofal a’u cymorth yn y Gymraeg neu sy’n dewis hynny. Nod y fframwaith yw sicrhau bod sefydliadau ac ymarferwyr yn cydnabod bod iaith yn rhan gynhenid o ofal a chymorth, a bod pobl sydd angen gwasanaethau yn y Gymraeg yn cael cynnig hynny. Y term am hyn yw ‘Cynnig Gweithredol’ ac mae’n golygu symud y cyfrifoldeb oddi wrth yr unigolyn sy’n gofyn am wasanaethau drwy gyfrwng y Gymraeg, i’r gwasanaeth sy’n gorfod sicrhau ei fod yn eu darparu.  </a:t>
            </a:r>
          </a:p>
          <a:p>
            <a:endParaRPr lang="cy-GB" dirty="0"/>
          </a:p>
          <a:p>
            <a:r>
              <a:rPr lang="cy-GB" dirty="0"/>
              <a:t>Hefyd gallech chi ofyn i ddysgwyr ddychmygu sut y bydden nhw’n teimlo os oedden nhw’n gorfod disgrifio profiad emosiynol yn eu hail iaith. A fyddech chi’n gallu cyfleu eich teimladau’n gywir? A fyddech chi’n teimlo’n gyfforddus yn gwneud hynny? </a:t>
            </a:r>
          </a:p>
          <a:p>
            <a:endParaRPr lang="cy-GB" dirty="0"/>
          </a:p>
          <a:p>
            <a:r>
              <a:rPr lang="cy-GB" dirty="0"/>
              <a:t>Mae’r dyletswyddau cyffredinol yn cynnwys hawliau dynol hefyd. Rhan bwysig o rolau ymarferwyr dan y Ddeddf yw grymuso pobl drwy eu helpu i arfer yr hawliau hyn. Mae hyn yn newid allweddol. Er bod rhai awdurdodau lleol a sefydliadau wedi bod yn mynd ati’n wirfoddol i barchu a sicrhau hawliau dynol yn eu gwaith, ers mis Ebrill 2016, mae’n ofynnol i unigolyn sy’n arfer swyddogaethau dan y Ddeddf roi ‘sylw dyledus’ i Gonfensiynau’r Cenhedloedd Unedig.  </a:t>
            </a:r>
          </a:p>
          <a:p>
            <a:endParaRPr lang="cy-GB" dirty="0"/>
          </a:p>
          <a:p>
            <a:r>
              <a:rPr lang="cy-GB" dirty="0"/>
              <a:t>Mae’n rhaid i unigolyn sy’n arfer swyddogaethau dan y Ddeddf hon mewn perthynas ag oedolyn roi sylw dyledus i Egwyddorion y Cenhedloedd Unedig ar gyfer Pobl Hŷn. Mae’r rhain yn dweud: </a:t>
            </a:r>
          </a:p>
          <a:p>
            <a:endParaRPr lang="cy-GB" dirty="0"/>
          </a:p>
          <a:p>
            <a:pPr marL="171450" indent="-171450">
              <a:buFont typeface="Arial" panose="020B0604020202020204" pitchFamily="34" charset="0"/>
              <a:buChar char="•"/>
            </a:pPr>
            <a:r>
              <a:rPr lang="cy-GB" dirty="0"/>
              <a:t>y dylai pobl hŷn allu mwynhau hawliau dynol a rhyddid sylfaenol wrth fyw mewn unrhyw gyfleuster sy’n cynnig noddfa, gofal neu driniaeth, gan gynnwys parch llawn i’w hurddas, eu credoau, eu hanghenion a’u preifatrwydd, ac i gael yr hawl i wneud penderfyniadau am eu gofal ac ansawdd eu bywydau</a:t>
            </a:r>
          </a:p>
          <a:p>
            <a:pPr marL="171450" indent="-171450">
              <a:buFont typeface="Arial" panose="020B0604020202020204" pitchFamily="34" charset="0"/>
              <a:buChar char="•"/>
            </a:pPr>
            <a:r>
              <a:rPr lang="cy-GB" dirty="0"/>
              <a:t>a dylai pobl hŷn allu byw mewn urddas a diogelwch a bod yn rhydd o gael eu hegsbloetio ac unrhyw gamdriniaeth corfforol neu feddyliol.  </a:t>
            </a:r>
          </a:p>
          <a:p>
            <a:pPr marL="171450" indent="-171450">
              <a:buFont typeface="Arial" panose="020B0604020202020204" pitchFamily="34" charset="0"/>
              <a:buChar char="•"/>
            </a:pPr>
            <a:endParaRPr lang="cy-GB" dirty="0"/>
          </a:p>
          <a:p>
            <a:r>
              <a:rPr lang="cy-GB" dirty="0"/>
              <a:t>Mae’n rhaid i unigolyn sy’n arfer swyddogaethau dan y Ddeddf hon mewn perthynas â phlentyn roi sylw dyledus i Gonfensiwn y Cenhedloedd Unedig ar Hawliau’r Plentyn (UNCRC). Mae hyn yn cynnwys pum erthygl sy’n egwyddorion cyffredinol:  </a:t>
            </a:r>
          </a:p>
          <a:p>
            <a:endParaRPr lang="cy-GB" dirty="0"/>
          </a:p>
          <a:p>
            <a:pPr marL="171450" indent="-171450">
              <a:buFont typeface="Arial" panose="020B0604020202020204" pitchFamily="34" charset="0"/>
              <a:buChar char="•"/>
            </a:pPr>
            <a:r>
              <a:rPr lang="cy-GB" dirty="0"/>
              <a:t>peidio â gwahaniaethu (erthygl 2) </a:t>
            </a:r>
          </a:p>
          <a:p>
            <a:pPr marL="171450" indent="-171450">
              <a:buFont typeface="Arial" panose="020B0604020202020204" pitchFamily="34" charset="0"/>
              <a:buChar char="•"/>
            </a:pPr>
            <a:r>
              <a:rPr lang="cy-GB" dirty="0"/>
              <a:t>budd gorau’r plentyn (erthygl 3) </a:t>
            </a:r>
          </a:p>
          <a:p>
            <a:pPr marL="171450" indent="-171450">
              <a:buFont typeface="Arial" panose="020B0604020202020204" pitchFamily="34" charset="0"/>
              <a:buChar char="•"/>
            </a:pPr>
            <a:r>
              <a:rPr lang="cy-GB" dirty="0"/>
              <a:t>y hawl i fywyd, yr hawl i oroesi a’r hawl i ddatblygu (erthygl 6)  </a:t>
            </a:r>
          </a:p>
          <a:p>
            <a:pPr marL="171450" indent="-171450">
              <a:buFont typeface="Arial" panose="020B0604020202020204" pitchFamily="34" charset="0"/>
              <a:buChar char="•"/>
            </a:pPr>
            <a:r>
              <a:rPr lang="cy-GB" dirty="0"/>
              <a:t>yr hawl i gael ei glywed (erthygl 12) </a:t>
            </a:r>
          </a:p>
          <a:p>
            <a:pPr marL="171450" indent="-171450">
              <a:buFont typeface="Arial" panose="020B0604020202020204" pitchFamily="34" charset="0"/>
              <a:buChar char="•"/>
            </a:pPr>
            <a:r>
              <a:rPr lang="cy-GB" dirty="0"/>
              <a:t>yr hawl i gael ei ddiogelu (erthygl 19).</a:t>
            </a:r>
          </a:p>
          <a:p>
            <a:pPr marL="0" indent="0">
              <a:buFont typeface="Arial" panose="020B0604020202020204" pitchFamily="34" charset="0"/>
              <a:buNone/>
            </a:pPr>
            <a:r>
              <a:rPr lang="cy-GB" dirty="0"/>
              <a:t> </a:t>
            </a:r>
          </a:p>
          <a:p>
            <a:r>
              <a:rPr lang="cy-GB" dirty="0"/>
              <a:t>Mae’n rhaid i unigolyn sy’n arfer swyddogaethau dan y Ddeddf hon mewn perthynas ag oedolion neu blant anabl roi sylw dyledus i Gonfensiwn y Cenhedloedd Unedig ar Hawliau Pobl Anabl (UNCRDP). Mae hyn yn cynnwys:  </a:t>
            </a:r>
          </a:p>
          <a:p>
            <a:endParaRPr lang="cy-GB" dirty="0"/>
          </a:p>
          <a:p>
            <a:pPr marL="171450" indent="-171450">
              <a:buFont typeface="Arial" panose="020B0604020202020204" pitchFamily="34" charset="0"/>
              <a:buChar char="•"/>
            </a:pPr>
            <a:r>
              <a:rPr lang="cy-GB" dirty="0"/>
              <a:t>dylai plant sydd ag anableddau gael yr holl hawliau dynol ac unrhyw ryddid sylfaenol ar sail gyfartal â phlant eraill, yn cynnwys yr hawl a’r rhyddid i fynegi eu safbwyntiau, a budd gorau’r plentyn fydd y brif ystyriaeth (erthygl 7) </a:t>
            </a:r>
          </a:p>
          <a:p>
            <a:pPr marL="171450" indent="-171450">
              <a:buFont typeface="Arial" panose="020B0604020202020204" pitchFamily="34" charset="0"/>
              <a:buChar char="•"/>
            </a:pPr>
            <a:r>
              <a:rPr lang="cy-GB" dirty="0"/>
              <a:t>mynediad cyfartal i’r amgylchedd adeiledig, trafnidiaeth, gwybodaeth a chyfathrebu ac i unrhyw rwystrau sy’n atal mynediad i’r uchod gael eu nodi a’u diddymu. (erthygl 9) </a:t>
            </a:r>
          </a:p>
          <a:p>
            <a:pPr marL="171450" indent="-171450">
              <a:buFont typeface="Arial" panose="020B0604020202020204" pitchFamily="34" charset="0"/>
              <a:buChar char="•"/>
            </a:pPr>
            <a:r>
              <a:rPr lang="cy-GB" dirty="0"/>
              <a:t>byw’n annibynnol a chael eu cynnwys yn y gymuned (erthygl 19) </a:t>
            </a:r>
          </a:p>
          <a:p>
            <a:pPr marL="171450" indent="-171450">
              <a:buFont typeface="Arial" panose="020B0604020202020204" pitchFamily="34" charset="0"/>
              <a:buChar char="•"/>
            </a:pPr>
            <a:r>
              <a:rPr lang="cy-GB" dirty="0"/>
              <a:t>rhyddid mynegiant a barn, a mynediad i wybodaeth (erthygl 21) </a:t>
            </a:r>
          </a:p>
          <a:p>
            <a:pPr marL="171450" indent="-171450">
              <a:buFont typeface="Arial" panose="020B0604020202020204" pitchFamily="34" charset="0"/>
              <a:buChar char="•"/>
            </a:pPr>
            <a:r>
              <a:rPr lang="cy-GB" dirty="0"/>
              <a:t>parch i’r cartref a’r teulu (erthygl 23) </a:t>
            </a:r>
          </a:p>
          <a:p>
            <a:pPr marL="171450" indent="-171450">
              <a:buFont typeface="Arial" panose="020B0604020202020204" pitchFamily="34" charset="0"/>
              <a:buChar char="•"/>
            </a:pPr>
            <a:r>
              <a:rPr lang="cy-GB" dirty="0"/>
              <a:t>addysg (erthygl 24) </a:t>
            </a:r>
          </a:p>
          <a:p>
            <a:pPr marL="171450" indent="-171450">
              <a:buFont typeface="Arial" panose="020B0604020202020204" pitchFamily="34" charset="0"/>
              <a:buChar char="•"/>
            </a:pPr>
            <a:r>
              <a:rPr lang="cy-GB" dirty="0"/>
              <a:t>sefydlu ac adsefydlu (erthygl 26) </a:t>
            </a:r>
          </a:p>
          <a:p>
            <a:pPr marL="171450" indent="-171450">
              <a:buFont typeface="Arial" panose="020B0604020202020204" pitchFamily="34" charset="0"/>
              <a:buChar char="•"/>
            </a:pPr>
            <a:r>
              <a:rPr lang="cy-GB" dirty="0"/>
              <a:t>gwaith a chyflogaeth (erthygl 27).</a:t>
            </a:r>
          </a:p>
          <a:p>
            <a:pPr marL="0" indent="0">
              <a:buFont typeface="Arial" panose="020B0604020202020204" pitchFamily="34" charset="0"/>
              <a:buNone/>
            </a:pPr>
            <a:r>
              <a:rPr lang="cy-GB" dirty="0"/>
              <a:t> </a:t>
            </a:r>
          </a:p>
          <a:p>
            <a:r>
              <a:rPr lang="cy-GB" dirty="0"/>
              <a:t>Mae’r Cod Ymarfer ar gyfer Rhan 2 y Ddeddf yn dweud yn glir hefyd na ddylai awdurdodau cyhoeddus weithredu mewn ffordd sy’n anghydnaws â hawliau dan y Confensiwn Ewropeaidd ar Hawliau Dynol. Mae hyn yn cynnwys: </a:t>
            </a:r>
          </a:p>
          <a:p>
            <a:endParaRPr lang="cy-GB" dirty="0"/>
          </a:p>
          <a:p>
            <a:pPr marL="171450" indent="-171450">
              <a:buFont typeface="Arial" panose="020B0604020202020204" pitchFamily="34" charset="0"/>
              <a:buChar char="•"/>
            </a:pPr>
            <a:r>
              <a:rPr lang="cy-GB" dirty="0"/>
              <a:t>Erthygl 2 – yr hawl i ddiogelu bywyd  </a:t>
            </a:r>
          </a:p>
          <a:p>
            <a:pPr marL="171450" indent="-171450">
              <a:buFont typeface="Arial" panose="020B0604020202020204" pitchFamily="34" charset="0"/>
              <a:buChar char="•"/>
            </a:pPr>
            <a:r>
              <a:rPr lang="cy-GB" dirty="0"/>
              <a:t>Erthygl 3 – yr hawl i beidio â dioddef triniaeth greulon neu sy’n israddio </a:t>
            </a:r>
          </a:p>
          <a:p>
            <a:pPr marL="171450" indent="-171450">
              <a:buFont typeface="Arial" panose="020B0604020202020204" pitchFamily="34" charset="0"/>
              <a:buChar char="•"/>
            </a:pPr>
            <a:r>
              <a:rPr lang="cy-GB" dirty="0"/>
              <a:t>Erthygl 5 – yr hawl i ryddid a sicrwydd </a:t>
            </a:r>
          </a:p>
          <a:p>
            <a:pPr marL="171450" indent="-171450">
              <a:buFont typeface="Arial" panose="020B0604020202020204" pitchFamily="34" charset="0"/>
              <a:buChar char="•"/>
            </a:pPr>
            <a:r>
              <a:rPr lang="cy-GB" dirty="0"/>
              <a:t>Erthygl 6 – yr hawl i wrandawiad teg  </a:t>
            </a:r>
          </a:p>
          <a:p>
            <a:pPr marL="171450" indent="-171450">
              <a:buFont typeface="Arial" panose="020B0604020202020204" pitchFamily="34" charset="0"/>
              <a:buChar char="•"/>
            </a:pPr>
            <a:r>
              <a:rPr lang="cy-GB" dirty="0"/>
              <a:t>Erthygl 8 – yr hawl i barch ar gyfer bywyd preifat a theulu, y cartref a gohebiaeth.</a:t>
            </a:r>
          </a:p>
          <a:p>
            <a:r>
              <a:rPr lang="cy-GB" dirty="0"/>
              <a:t>  </a:t>
            </a:r>
          </a:p>
          <a:p>
            <a:r>
              <a:rPr lang="cy-GB" dirty="0"/>
              <a:t>Mae’n ofynnol dan y Ddeddf bod awdurdodau lleol yn cynorthwyo pobl i gymryd rhan lawn yn y penderfyniadau a wneir am eu gofal a’u cymorth. Dylai pobl fod yn bartneriaid gweithredol yn y prif brosesau gofal a chymorth sef asesu, cynllunio ac adolygu gofal a chymorth, ac unrhyw ymholiadau diogelu. </a:t>
            </a:r>
          </a:p>
          <a:p>
            <a:endParaRPr lang="cy-GB" dirty="0"/>
          </a:p>
          <a:p>
            <a:r>
              <a:rPr lang="cy-GB" dirty="0"/>
              <a:t>Er gwaethaf y rhwystrau y gall unigolion fod yn eu hwynebu, mae’n rhaid i awdurdodau lleol eu cynnwys, a’u helpu i fynegi eu dymuniadau a’u teimladau, a’u helpu i bwyso a mesur y dewisiadau a gwneud penderfyniadau am eu canlyniadau personol.    </a:t>
            </a:r>
          </a:p>
          <a:p>
            <a:endParaRPr lang="cy-GB" dirty="0"/>
          </a:p>
          <a:p>
            <a:r>
              <a:rPr lang="cy-GB" dirty="0"/>
              <a:t>Mae yna ddwy ffordd o helpu unigolion os ydych chi’n teimlo bod rhywbeth yn eu rhwystro rhag </a:t>
            </a:r>
            <a:r>
              <a:rPr lang="cy-GB"/>
              <a:t>cymryd rhan: </a:t>
            </a:r>
            <a:endParaRPr lang="cy-GB" dirty="0"/>
          </a:p>
          <a:p>
            <a:endParaRPr lang="cy-GB" dirty="0"/>
          </a:p>
          <a:p>
            <a:pPr marL="171450" indent="-171450">
              <a:buFont typeface="Arial" panose="020B0604020202020204" pitchFamily="34" charset="0"/>
              <a:buChar char="•"/>
            </a:pPr>
            <a:r>
              <a:rPr lang="cy-GB" dirty="0"/>
              <a:t>Yn gyntaf, mae’n bwysig sefydlu a fyddai modd rhoi gwell cymorth i’r unigolyn a sut y gellid gwneud hynny drwy wneud newidiadau i’r trefniadau. Er enghraifft, drwy ddarparu gwybodaeth mewn fformat hygyrch a chynnwys dehonglydd cofrestredig sydd wedi derbyn hyfforddiant priodol os oes angen hynny ar yr unigolyn, er enghraifft, os ydyn nhw’n defnyddio iaith arwyddion neu os nad oes ganddyn nhw ddigon o Gymraeg neu Saesneg i gyfrannu heb ddehonglydd.   </a:t>
            </a:r>
          </a:p>
          <a:p>
            <a:pPr marL="171450" indent="-171450">
              <a:buFont typeface="Arial" panose="020B0604020202020204" pitchFamily="34" charset="0"/>
              <a:buChar char="•"/>
            </a:pPr>
            <a:endParaRPr lang="cy-GB" dirty="0"/>
          </a:p>
          <a:p>
            <a:r>
              <a:rPr lang="cy-GB" dirty="0"/>
              <a:t>Nodwch fod gan awdurdodau lleol ddyletswydd dan Ddeddf Cydraddoldeb 2010 i wneud addasiadau rhesymol er mwyn diwallu anghenion pobl â gofynion mynediad penodol. Dylid gwneud addasiadau o’r fath cyn y bydd y rhwystrau sy’n atal yr unigolyn rhag cymryd rhan lawn yn y broses yn cael eu hadolygu eto. </a:t>
            </a:r>
          </a:p>
          <a:p>
            <a:endParaRPr lang="cy-GB" dirty="0"/>
          </a:p>
          <a:p>
            <a:pPr marL="171450" indent="-171450">
              <a:buFont typeface="Arial" panose="020B0604020202020204" pitchFamily="34" charset="0"/>
              <a:buChar char="•"/>
            </a:pPr>
            <a:r>
              <a:rPr lang="cy-GB" dirty="0"/>
              <a:t>Fodd bynnag, ni fydd rhai pobl yn gallu cymryd rhan lawn yn y broses, hyd yn oes os yw’r broses wedi’i haddasu i ddiwallu eu hanghenion cyfathrebu, oherwydd y rhwystrau y maen nhw’n eu hwynebu. Mae’n rhaid i awdurdodau lleol, mewn partneriaeth â’r oedolyn neu’r plentyn/y teulu, benderfynu ai’r unig ffordd y gall yr unigolyn hwnnw oresgyn y rhwystr(au) a chymryd rhan lawn yw os oes rhywun ar gael i’w gynorthwyo a chynrychioli ei safbwyntiau, ei ddymuniadau a’i deimladau. Os nad oes ‘unigolyn priodol’ i eirioli ar ran yr unigolyn, yna mae’n rhaid i’r awdurdod lleol drefnu eiriolwr proffesiynol annibynnol i’w gynorthwyo a’i gynrychioli. </a:t>
            </a:r>
          </a:p>
          <a:p>
            <a:endParaRPr lang="cy-GB" dirty="0"/>
          </a:p>
          <a:p>
            <a:r>
              <a:rPr lang="cy-GB" dirty="0"/>
              <a:t>Gallai ‘unigolyn priodol’ fod yn rhiant, yn ofalwr, yn gyfaill, yn gymydog neu’n berthynas. Yr hyn sy’n bwysig yw bod yn rhaid iddo allu rhoi cymorth digonol i’r unigolyn fel y gall gymryd rhan. Ni chaiff yr unigolyn hwnnw fod yn rhywun nad yw’r unigolyn am ei gael i’w gynorthwyo neu rywun y gwnaed honiadau yn ei gylch mewn ymholiad diogelu. </a:t>
            </a:r>
          </a:p>
          <a:p>
            <a:endParaRPr lang="cy-GB" dirty="0">
              <a:cs typeface="Calibri" panose="020F0502020204030204"/>
            </a:endParaRPr>
          </a:p>
          <a:p>
            <a:endParaRPr lang="cy-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dirty="0"/>
          </a:p>
        </p:txBody>
      </p:sp>
    </p:spTree>
    <p:extLst>
      <p:ext uri="{BB962C8B-B14F-4D97-AF65-F5344CB8AC3E}">
        <p14:creationId xmlns:p14="http://schemas.microsoft.com/office/powerpoint/2010/main" val="277013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u="none" kern="1200" dirty="0">
                <a:solidFill>
                  <a:schemeClr val="tx1"/>
                </a:solidFill>
                <a:effectLst/>
                <a:latin typeface="+mn-lt"/>
                <a:ea typeface="+mn-ea"/>
                <a:cs typeface="+mn-cs"/>
              </a:rPr>
              <a:t>Nodiadau’r hwylusydd</a:t>
            </a:r>
          </a:p>
          <a:p>
            <a:pPr marL="0" lvl="0" indent="0">
              <a:buFont typeface="Arial" panose="020B0604020202020204" pitchFamily="34" charset="0"/>
              <a:buNone/>
            </a:pPr>
            <a:endParaRPr lang="en-GB" sz="1200" b="1" u="sng" kern="1200" dirty="0">
              <a:solidFill>
                <a:schemeClr val="tx1"/>
              </a:solidFill>
              <a:effectLst/>
              <a:latin typeface="+mn-lt"/>
              <a:ea typeface="+mn-ea"/>
              <a:cs typeface="+mn-cs"/>
            </a:endParaRPr>
          </a:p>
          <a:p>
            <a:r>
              <a:rPr lang="en-GB" dirty="0"/>
              <a:t>Mae Adran 17(1) o’r Ddeddf yn dweud bod yn rhaid i awdurdodau “sicrhau y darperir gwasanaeth sy’n darparu gwybodaeth a chyngor i bobl yn ymwneud â gofal a chymorth, a chymorth i gael gafael ar ofal a chymorth”.</a:t>
            </a:r>
          </a:p>
          <a:p>
            <a:r>
              <a:rPr lang="en-GB" dirty="0"/>
              <a:t>   </a:t>
            </a:r>
          </a:p>
          <a:p>
            <a:r>
              <a:rPr lang="en-GB" dirty="0"/>
              <a:t>Mae’n rhaid i awdurdodau lleol sicrhau bod yna wasanaeth IAA, ac yn bwysig hefyd, ei fod yn cael ei ddarparu i holl boblogaeth ardal yr awdurdod lleol, nid i’r rhai sydd ag anghenion gofal a chymorth yn unig neu sy’n hysbys i’r system mewn un ffordd neu’r llall.  </a:t>
            </a:r>
          </a:p>
          <a:p>
            <a:endParaRPr lang="en-GB" dirty="0"/>
          </a:p>
          <a:p>
            <a:r>
              <a:rPr lang="en-GB" dirty="0"/>
              <a:t>Dyletswydd yr awdurdod lleol yw sicrhau bod gwasanaeth yn cael ei ddarparu – does dim rhaid iddo ddarparu pob elfen o’r gwasanaeth hwn. Efallai nad yw yn y sefyllfa orau i ddarparu holl elfennau’r gwasanaeth a bydd gan ei sefydliadau partner fuddiant yn hyn. Yn benodol, mae’n rhaid i fyrddau iechyd lleol ac ymddiriedolaethau’r GIG, sy’n darparu gwasanaethau yn yr ardal, ddarparu gwybodaeth i’r awdurdod lleol am y gofal a’r cymorth y maent yn eu darparu yn ardal yr awdurdod lleol.  </a:t>
            </a:r>
          </a:p>
          <a:p>
            <a:endParaRPr lang="en-GB" dirty="0"/>
          </a:p>
          <a:p>
            <a:r>
              <a:rPr lang="en-GB" dirty="0"/>
              <a:t>Disgwylir i awdurdodau lleol gydweithio â sefydliadau partner er mwyn deall, cydgysylltu a gwneud defnydd effeithiol o’r adnoddau gwybodaeth a chyngor statudol, gwirfoddol a/neu breifat eraill sydd ar gael i bobl yn eu hardaloedd. Gallai hyn gynnwys gwasanaeth rhanbarthol integredig neu’r broses o ailddefnyddio gwybodaeth o ffynonellau lleol neu genedlaethol eraill. Yr hyn sy’n bwysig yw’r graddau y mae gwybodaeth a chyngor ar gael i’r boblogaeth leol, mynediad iddi a pha mor rhwydd ydyw i’w defnyddio.  </a:t>
            </a:r>
          </a:p>
          <a:p>
            <a:endParaRPr lang="en-GB" dirty="0"/>
          </a:p>
          <a:p>
            <a:r>
              <a:rPr lang="en-GB" dirty="0"/>
              <a:t>Mae’n rhaid i awdurdodau lleol ddarparu gwasanaeth gwybodaeth, cyngor a chynhorthwy sy’n cynnwys darparu: </a:t>
            </a:r>
          </a:p>
          <a:p>
            <a:endParaRPr lang="en-GB" dirty="0"/>
          </a:p>
          <a:p>
            <a:pPr marL="228600" indent="-228600">
              <a:buFont typeface="+mj-lt"/>
              <a:buAutoNum type="alphaLcPeriod"/>
            </a:pPr>
            <a:r>
              <a:rPr lang="en-GB" dirty="0"/>
              <a:t>ymateb cymesur i’r ymholiad ac sy’n grymuso’r unigolyn i gael mynediad i ymyrraeth gynnar a gwasanaethau ataliol </a:t>
            </a:r>
          </a:p>
          <a:p>
            <a:pPr marL="228600" indent="-228600">
              <a:buFont typeface="+mj-lt"/>
              <a:buAutoNum type="alphaLcPeriod"/>
            </a:pPr>
            <a:r>
              <a:rPr lang="en-GB" dirty="0"/>
              <a:t>gwybodaeth am ofal a chymorth, neu gymorth yn achos gofalwr, sy’n gywir ac yn gyfredol, heb yr angen i gofnodi data craidd yn yr Offeryn Asesu a Chymhwystra Cenedlaethol a heb i asesiad fod wedi’i gynnal </a:t>
            </a:r>
          </a:p>
          <a:p>
            <a:pPr marL="228600" indent="-228600">
              <a:buFont typeface="+mj-lt"/>
              <a:buAutoNum type="alphaLcPeriod"/>
            </a:pPr>
            <a:r>
              <a:rPr lang="en-GB" dirty="0"/>
              <a:t>cyngor ar ofal a chymorth, neu gymorth yn achos gofalwr, sy’n briodol i’r unigolyn, yn dilyn asesiad cymesur </a:t>
            </a:r>
          </a:p>
          <a:p>
            <a:pPr marL="228600" indent="-228600">
              <a:buFont typeface="+mj-lt"/>
              <a:buAutoNum type="alphaLcPeriod"/>
            </a:pPr>
            <a:r>
              <a:rPr lang="en-GB" dirty="0"/>
              <a:t>cyngor sy’n gynhwysfawr, yn ddiduedd ac er budd gorau’r unigolyn sydd wedi’i roi gan staff sydd wedi cael hyfforddiant ac sy’n fedrus yn y broses asesu </a:t>
            </a:r>
          </a:p>
          <a:p>
            <a:pPr marL="228600" indent="-228600">
              <a:buFont typeface="+mj-lt"/>
              <a:buAutoNum type="alphaLcPeriod"/>
            </a:pPr>
            <a:r>
              <a:rPr lang="en-GB" dirty="0"/>
              <a:t>cymorth sy’n galluogi’r unigolyn i gael mynediad i’r gwasanaethau gofal a chymorth priodol, yn cynnwys ymyrraeth gynnar a gwasanaethau ataliol </a:t>
            </a:r>
          </a:p>
          <a:p>
            <a:pPr marL="228600" indent="-228600">
              <a:buFont typeface="+mj-lt"/>
              <a:buAutoNum type="alphaLcPeriod"/>
            </a:pPr>
            <a:r>
              <a:rPr lang="en-GB" dirty="0"/>
              <a:t>gwybodaeth, cyngor a chynhorthwy hygyrch ar ofal a chymorth drwy gyfryngau amrywiol (yn cynnwys ar-lein, y cyfryngau cymdeithasol, y ffôn, wyneb yn wyneb, allgymorth, posteri a chyhoeddiadau) </a:t>
            </a:r>
          </a:p>
          <a:p>
            <a:pPr marL="228600" indent="-228600">
              <a:buFont typeface="+mj-lt"/>
              <a:buAutoNum type="alphaLcPeriod"/>
            </a:pPr>
            <a:r>
              <a:rPr lang="en-GB" dirty="0"/>
              <a:t>gwybodaeth, cyngor a chynhorthwy hygyrch ar faterion gofal a chymorth sydd wedi’u haddasu er mwyn diwallu anghenion grwpiau gwahanol (yn cynnwys fersiynau Cymraeg, rhai hawdd eu darllen, rhai sy’n addas i blant ac ati) </a:t>
            </a:r>
          </a:p>
          <a:p>
            <a:pPr marL="228600" indent="-228600">
              <a:buFont typeface="+mj-lt"/>
              <a:buAutoNum type="alphaLcPeriod"/>
            </a:pPr>
            <a:r>
              <a:rPr lang="en-GB" dirty="0"/>
              <a:t>gwybodaeth, cyngor a chynhorthwy hygyrch i grwpiau penodol yn cynnwys gweithwyr cymorth un i un os yw hyn yn ofynnol – er enghraifft, plant ac oedolion byddar a dall </a:t>
            </a:r>
          </a:p>
          <a:p>
            <a:pPr marL="228600" indent="-228600">
              <a:buFont typeface="+mj-lt"/>
              <a:buAutoNum type="alphaLcPeriod"/>
            </a:pPr>
            <a:r>
              <a:rPr lang="en-GB" dirty="0"/>
              <a:t>ymateb ysgrifenedig neu ar lafar i ymholiadau ar y we o fewn tri diwrnod gwaith </a:t>
            </a:r>
          </a:p>
          <a:p>
            <a:pPr marL="228600" indent="-228600">
              <a:buFont typeface="+mj-lt"/>
              <a:buAutoNum type="alphaLcPeriod"/>
            </a:pPr>
            <a:r>
              <a:rPr lang="en-GB" dirty="0"/>
              <a:t>cymorth eiriolaeth fel y gall unigolion ymgysylltu a chymryd rhan lawn yn y penderfyniadau sy’n effeithio arnyn nhw </a:t>
            </a:r>
          </a:p>
          <a:p>
            <a:pPr marL="228600" indent="-228600">
              <a:buFont typeface="+mj-lt"/>
              <a:buAutoNum type="alphaLcPeriod"/>
            </a:pPr>
            <a:r>
              <a:rPr lang="en-GB" dirty="0"/>
              <a:t>protocolau diogelu lleol sy’n sicrhau bod camau’n cael eu cymryd ar unwaith os oes amheuaeth ynghylch diogelwch unigolyn </a:t>
            </a:r>
          </a:p>
          <a:p>
            <a:pPr marL="228600" indent="-228600">
              <a:buFont typeface="+mj-lt"/>
              <a:buAutoNum type="alphaLcPeriod"/>
            </a:pPr>
            <a:r>
              <a:rPr lang="en-GB" dirty="0"/>
              <a:t>proses glir i aelodau staff ei dilyn mewn achos o argyfwng neu os bydd cais brys am ofal a chymorth </a:t>
            </a:r>
          </a:p>
          <a:p>
            <a:pPr marL="228600" indent="-228600">
              <a:buFont typeface="+mj-lt"/>
              <a:buAutoNum type="alphaLcPeriod"/>
            </a:pPr>
            <a:r>
              <a:rPr lang="en-GB" dirty="0"/>
              <a:t>mecanweithiau sy’n sicrhau y ceir cydsyniad i rannu gwybodaeth pan fo data craidd yn cael ei gofnodi a phan y cynhelir asesiad.   </a:t>
            </a:r>
          </a:p>
          <a:p>
            <a:pPr marL="0" lvl="0" indent="0">
              <a:buFont typeface="Arial" panose="020B0604020202020204" pitchFamily="34" charset="0"/>
              <a:buNone/>
            </a:pPr>
            <a:endParaRPr lang="en-GB" sz="1200" b="1" u="sng" kern="1200" noProof="0" dirty="0">
              <a:solidFill>
                <a:schemeClr val="tx1"/>
              </a:solidFill>
              <a:effectLst/>
              <a:latin typeface="+mn-lt"/>
              <a:cs typeface="Calibri" panose="020F0502020204030204"/>
            </a:endParaRPr>
          </a:p>
          <a:p>
            <a:endParaRPr lang="cy-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dirty="0"/>
          </a:p>
        </p:txBody>
      </p:sp>
    </p:spTree>
    <p:extLst>
      <p:ext uri="{BB962C8B-B14F-4D97-AF65-F5344CB8AC3E}">
        <p14:creationId xmlns:p14="http://schemas.microsoft.com/office/powerpoint/2010/main" val="202364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100" dirty="0">
                <a:solidFill>
                  <a:schemeClr val="bg1"/>
                </a:solidFill>
              </a:rPr>
              <a:t>gofalcymdeithasol.cymru</a:t>
            </a:r>
          </a:p>
          <a:p>
            <a:pPr algn="ctr" eaLnBrk="1" hangingPunct="1"/>
            <a:r>
              <a:rPr lang="en-US" altLang="x-none" sz="1100" dirty="0">
                <a:solidFill>
                  <a:schemeClr val="bg1"/>
                </a:solidFill>
              </a:rPr>
              <a:t>socialcare.wales</a:t>
            </a:r>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a:solidFill>
                  <a:srgbClr val="F7AB64"/>
                </a:solidFill>
              </a:rPr>
              <a:t>Diolch</a:t>
            </a:r>
          </a:p>
          <a:p>
            <a:pPr eaLnBrk="1" hangingPunct="1"/>
            <a:r>
              <a:rPr lang="en-US" altLang="x-none" sz="4800" dirty="0">
                <a:solidFill>
                  <a:srgbClr val="F7AB64"/>
                </a:solidFill>
              </a:rPr>
              <a:t>Thank you</a:t>
            </a:r>
          </a:p>
        </p:txBody>
      </p:sp>
      <p:cxnSp>
        <p:nvCxnSpPr>
          <p:cNvPr id="8" name="Straight Connector 7"/>
          <p:cNvCxnSpPr/>
          <p:nvPr/>
        </p:nvCxnSpPr>
        <p:spPr>
          <a:xfrm>
            <a:off x="831850" y="4002088"/>
            <a:ext cx="3170238" cy="0"/>
          </a:xfrm>
          <a:prstGeom prst="line">
            <a:avLst/>
          </a:prstGeom>
          <a:ln w="31750">
            <a:solidFill>
              <a:srgbClr val="F7AB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F7A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5/6/2021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EB5E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5/6/2021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5/6/2021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5/6/2021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5/6/2021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CB863E"/>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
        <p:nvSpPr>
          <p:cNvPr id="2" name="TextBox 1">
            <a:extLst>
              <a:ext uri="{FF2B5EF4-FFF2-40B4-BE49-F238E27FC236}">
                <a16:creationId xmlns:a16="http://schemas.microsoft.com/office/drawing/2014/main" id="{C104BE00-A387-8B4F-BE1A-479F1EE8B04F}"/>
              </a:ext>
            </a:extLst>
          </p:cNvPr>
          <p:cNvSpPr txBox="1"/>
          <p:nvPr userDrawn="1"/>
        </p:nvSpPr>
        <p:spPr>
          <a:xfrm>
            <a:off x="237067" y="1109133"/>
            <a:ext cx="0" cy="0"/>
          </a:xfrm>
          <a:prstGeom prst="rect">
            <a:avLst/>
          </a:prstGeom>
        </p:spPr>
        <p:txBody>
          <a:bodyPr vert="horz" wrap="none" lIns="91440" tIns="45720" rIns="91440" bIns="45720" rtlCol="0" anchor="ctr">
            <a:normAutofit fontScale="25000" lnSpcReduction="20000"/>
          </a:bodyPr>
          <a:lstStyle/>
          <a:p>
            <a:endParaRPr lang="en-GB" dirty="0"/>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descr="Logo Gofal Cymdeithasol Cymr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ctr" eaLnBrk="1" hangingPunct="1"/>
            <a:r>
              <a:rPr lang="en-US" altLang="x-none" sz="1100" dirty="0">
                <a:solidFill>
                  <a:srgbClr val="37394C"/>
                </a:solidFill>
              </a:rPr>
              <a:t>gofalcymdeithasol.cymru</a:t>
            </a:r>
          </a:p>
          <a:p>
            <a:pPr algn="ctr" eaLnBrk="1" hangingPunct="1"/>
            <a:r>
              <a:rPr lang="en-US" altLang="x-none" sz="1100" dirty="0">
                <a:solidFill>
                  <a:srgbClr val="37394C"/>
                </a:solidFill>
              </a:rPr>
              <a:t>socialcare.wales</a:t>
            </a:r>
          </a:p>
        </p:txBody>
      </p:sp>
      <p:cxnSp>
        <p:nvCxnSpPr>
          <p:cNvPr id="9" name="Straight Connector 8"/>
          <p:cNvCxnSpPr/>
          <p:nvPr/>
        </p:nvCxnSpPr>
        <p:spPr>
          <a:xfrm>
            <a:off x="0" y="5957888"/>
            <a:ext cx="9144000" cy="0"/>
          </a:xfrm>
          <a:prstGeom prst="line">
            <a:avLst/>
          </a:prstGeom>
          <a:ln w="12700">
            <a:solidFill>
              <a:srgbClr val="F7AB6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descr="Logo Llywodraeth Cymru"/>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dirty="0"/>
              <a:t>Click icon to add picture</a:t>
            </a:r>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dirty="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dirty="0"/>
              <a:t>Click icon to add picture</a:t>
            </a:r>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EB5E57"/>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7209" y="1511485"/>
            <a:ext cx="4979131" cy="1024286"/>
          </a:xfrm>
        </p:spPr>
        <p:txBody>
          <a:bodyPr>
            <a:noAutofit/>
          </a:bodyPr>
          <a:lstStyle/>
          <a:p>
            <a:r>
              <a:rPr lang="cy-GB" sz="2000" b="1" dirty="0">
                <a:solidFill>
                  <a:schemeClr val="tx1"/>
                </a:solidFill>
                <a:cs typeface="Arial"/>
              </a:rPr>
              <a:t>Deddf Gwasanaethau Cymdeithasol a Llesiant (Cymru) 2014 </a:t>
            </a:r>
            <a:br>
              <a:rPr lang="cy-GB" sz="2000" b="1" dirty="0">
                <a:solidFill>
                  <a:schemeClr val="tx1"/>
                </a:solidFill>
                <a:cs typeface="Arial"/>
              </a:rPr>
            </a:br>
            <a:br>
              <a:rPr lang="en-GB" sz="2000" b="1" dirty="0">
                <a:solidFill>
                  <a:schemeClr val="tx1"/>
                </a:solidFill>
                <a:cs typeface="Arial"/>
              </a:rPr>
            </a:br>
            <a:endParaRPr lang="en-GB" sz="2000" b="1" dirty="0">
              <a:solidFill>
                <a:schemeClr val="tx1"/>
              </a:solidFill>
            </a:endParaRPr>
          </a:p>
        </p:txBody>
      </p:sp>
      <p:sp>
        <p:nvSpPr>
          <p:cNvPr id="20484" name="Text Placeholder 4"/>
          <p:cNvSpPr>
            <a:spLocks noGrp="1"/>
          </p:cNvSpPr>
          <p:nvPr>
            <p:ph type="body" sz="quarter" idx="13"/>
          </p:nvPr>
        </p:nvSpPr>
        <p:spPr>
          <a:xfrm>
            <a:off x="537210" y="2461652"/>
            <a:ext cx="4766310" cy="2432991"/>
          </a:xfrm>
        </p:spPr>
        <p:txBody>
          <a:bodyPr>
            <a:normAutofit/>
          </a:bodyPr>
          <a:lstStyle/>
          <a:p>
            <a:pPr>
              <a:lnSpc>
                <a:spcPct val="110000"/>
              </a:lnSpc>
            </a:pPr>
            <a:r>
              <a:rPr lang="cy-GB" sz="2600" b="1" dirty="0">
                <a:solidFill>
                  <a:schemeClr val="tx1"/>
                </a:solidFill>
                <a:latin typeface="Arial"/>
                <a:cs typeface="Arial"/>
              </a:rPr>
              <a:t>Sgyrsiau am yr hyn sy’n bwysig sy’n canolbwyntio </a:t>
            </a:r>
            <a:br>
              <a:rPr lang="cy-GB" sz="2600" b="1" dirty="0">
                <a:solidFill>
                  <a:schemeClr val="tx1"/>
                </a:solidFill>
                <a:latin typeface="Arial" panose="020B0604020202020204" pitchFamily="34" charset="0"/>
                <a:cs typeface="Arial" panose="020B0604020202020204" pitchFamily="34" charset="0"/>
              </a:rPr>
            </a:br>
            <a:r>
              <a:rPr lang="cy-GB" sz="2600" b="1" dirty="0">
                <a:solidFill>
                  <a:schemeClr val="tx1"/>
                </a:solidFill>
                <a:latin typeface="Arial"/>
                <a:cs typeface="Arial"/>
              </a:rPr>
              <a:t>ar ganlyniadau mewn gwasanaethau gwybodaeth, cyngor a chynhorthwy </a:t>
            </a:r>
            <a:endParaRPr lang="cy-GB" sz="2600" b="1" dirty="0">
              <a:solidFill>
                <a:schemeClr val="tx1"/>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4"/>
          </p:nvPr>
        </p:nvSpPr>
        <p:spPr>
          <a:xfrm>
            <a:off x="537045" y="5152549"/>
            <a:ext cx="3759447" cy="899870"/>
          </a:xfrm>
        </p:spPr>
        <p:txBody>
          <a:bodyPr>
            <a:normAutofit/>
          </a:bodyPr>
          <a:lstStyle/>
          <a:p>
            <a:r>
              <a:rPr lang="cy-GB" sz="2000" b="1" dirty="0">
                <a:solidFill>
                  <a:schemeClr val="tx1"/>
                </a:solidFill>
                <a:latin typeface="Arial" panose="020B0604020202020204" pitchFamily="34" charset="0"/>
                <a:cs typeface="Arial" panose="020B0604020202020204" pitchFamily="34" charset="0"/>
              </a:rPr>
              <a:t>Pecyn adnoddau seiliedig</a:t>
            </a:r>
          </a:p>
          <a:p>
            <a:r>
              <a:rPr lang="cy-GB" sz="2000" b="1" dirty="0">
                <a:solidFill>
                  <a:schemeClr val="tx1"/>
                </a:solidFill>
                <a:latin typeface="Arial"/>
                <a:cs typeface="Arial"/>
              </a:rPr>
              <a:t>ar sgiliau </a:t>
            </a:r>
            <a:endParaRPr lang="cy-GB" sz="2000"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cy-GB" sz="3200" b="1" dirty="0">
                <a:solidFill>
                  <a:srgbClr val="CB863E"/>
                </a:solidFill>
                <a:latin typeface="Arial" panose="020B0604020202020204" pitchFamily="34" charset="0"/>
                <a:cs typeface="Arial" panose="020B0604020202020204" pitchFamily="34" charset="0"/>
              </a:rPr>
              <a:t>Deddf Gwasanaethau </a:t>
            </a:r>
            <a:br>
              <a:rPr lang="cy-GB" sz="3200" b="1" dirty="0">
                <a:solidFill>
                  <a:srgbClr val="CB863E"/>
                </a:solidFill>
                <a:latin typeface="Arial" panose="020B0604020202020204" pitchFamily="34" charset="0"/>
                <a:cs typeface="Arial" panose="020B0604020202020204" pitchFamily="34" charset="0"/>
              </a:rPr>
            </a:br>
            <a:r>
              <a:rPr lang="cy-GB" sz="3200" b="1" dirty="0">
                <a:solidFill>
                  <a:srgbClr val="CB863E"/>
                </a:solidFill>
                <a:latin typeface="Arial" panose="020B0604020202020204" pitchFamily="34" charset="0"/>
                <a:cs typeface="Arial" panose="020B0604020202020204" pitchFamily="34" charset="0"/>
              </a:rPr>
              <a:t>Cymdeithasol a Llesiant (Cymru) 2014</a:t>
            </a:r>
            <a:br>
              <a:rPr lang="cy-GB" sz="3200" b="1" u="sng"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r>
              <a:rPr lang="cy-GB" sz="2400" dirty="0">
                <a:solidFill>
                  <a:schemeClr val="tx1"/>
                </a:solidFill>
                <a:latin typeface="Arial"/>
                <a:cs typeface="Arial"/>
              </a:rPr>
              <a:t>Mae’r gwasanaeth IAA yn gwneud cyfraniad pwysig at fodloni egwyddorion y Ddeddf </a:t>
            </a:r>
            <a:endParaRPr lang="cy-GB" sz="2400" dirty="0">
              <a:solidFill>
                <a:schemeClr val="tx1"/>
              </a:solidFill>
              <a:latin typeface="Arial" panose="020B0604020202020204" pitchFamily="34" charset="0"/>
              <a:cs typeface="Arial" panose="020B0604020202020204" pitchFamily="34" charset="0"/>
            </a:endParaRPr>
          </a:p>
          <a:p>
            <a:r>
              <a:rPr lang="cy-GB" sz="2400" dirty="0">
                <a:solidFill>
                  <a:schemeClr val="tx1"/>
                </a:solidFill>
                <a:latin typeface="Arial" panose="020B0604020202020204" pitchFamily="34" charset="0"/>
                <a:cs typeface="Arial" panose="020B0604020202020204" pitchFamily="34" charset="0"/>
              </a:rPr>
              <a:t>Mae’r sgwrs ‘yr hyn sy’n bwysig’ yn gosod y cefndir ar gyfer sefydlu perthynas gadarnhaol â phobl sy’n seiliedig ar gydgynhyrchu</a:t>
            </a:r>
          </a:p>
          <a:p>
            <a:r>
              <a:rPr lang="cy-GB" sz="2400" dirty="0">
                <a:solidFill>
                  <a:schemeClr val="tx1"/>
                </a:solidFill>
                <a:latin typeface="Arial" panose="020B0604020202020204" pitchFamily="34" charset="0"/>
                <a:cs typeface="Arial" panose="020B0604020202020204" pitchFamily="34" charset="0"/>
              </a:rPr>
              <a:t>Bydd sgyrsiau yn y gwasanaethau </a:t>
            </a:r>
            <a:r>
              <a:rPr lang="cy-GB" sz="2400" dirty="0">
                <a:solidFill>
                  <a:schemeClr val="tx1"/>
                </a:solidFill>
                <a:latin typeface="Arial"/>
                <a:cs typeface="Arial"/>
              </a:rPr>
              <a:t>IAA</a:t>
            </a:r>
            <a:r>
              <a:rPr lang="cy-GB" sz="2400" dirty="0">
                <a:solidFill>
                  <a:schemeClr val="tx1"/>
                </a:solidFill>
                <a:latin typeface="Arial" panose="020B0604020202020204" pitchFamily="34" charset="0"/>
                <a:cs typeface="Arial" panose="020B0604020202020204" pitchFamily="34" charset="0"/>
              </a:rPr>
              <a:t> yn canolbwyntio ar helpu pobl i: </a:t>
            </a:r>
          </a:p>
          <a:p>
            <a:pPr>
              <a:buClr>
                <a:srgbClr val="F7AB64"/>
              </a:buClr>
              <a:buFont typeface="Arial" pitchFamily="34" charset="0"/>
              <a:buChar char="•"/>
            </a:pPr>
            <a:r>
              <a:rPr lang="cy-GB" sz="2400" dirty="0">
                <a:solidFill>
                  <a:schemeClr val="tx1"/>
                </a:solidFill>
                <a:latin typeface="Arial" panose="020B0604020202020204" pitchFamily="34" charset="0"/>
                <a:cs typeface="Arial" panose="020B0604020202020204" pitchFamily="34" charset="0"/>
              </a:rPr>
              <a:t>   feddwl am eu hamgylchiadau</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nodi eu cryfderau a chryfderau eu teulu a’u cymuned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ystyried sut y gellir cefnogi llesiant</a:t>
            </a:r>
          </a:p>
          <a:p>
            <a:endParaRPr lang="en-GB" dirty="0">
              <a:solidFill>
                <a:schemeClr val="tx1"/>
              </a:solidFill>
            </a:endParaRPr>
          </a:p>
        </p:txBody>
      </p:sp>
      <p:sp>
        <p:nvSpPr>
          <p:cNvPr id="2" name="Rectangle: Rounded Corners 1">
            <a:extLst>
              <a:ext uri="{FF2B5EF4-FFF2-40B4-BE49-F238E27FC236}">
                <a16:creationId xmlns:a16="http://schemas.microsoft.com/office/drawing/2014/main" id="{CCCC7D35-4382-47D4-8057-954CB238F33A}"/>
              </a:ext>
            </a:extLst>
          </p:cNvPr>
          <p:cNvSpPr/>
          <p:nvPr/>
        </p:nvSpPr>
        <p:spPr>
          <a:xfrm>
            <a:off x="1134132" y="5415517"/>
            <a:ext cx="6820574" cy="485553"/>
          </a:xfrm>
          <a:prstGeom prst="roundRect">
            <a:avLst/>
          </a:prstGeom>
          <a:solidFill>
            <a:srgbClr val="CC4B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Mae’n rhoi caniatâd i wneud pethau’n wahanol</a:t>
            </a:r>
          </a:p>
        </p:txBody>
      </p:sp>
    </p:spTree>
    <p:extLst>
      <p:ext uri="{BB962C8B-B14F-4D97-AF65-F5344CB8AC3E}">
        <p14:creationId xmlns:p14="http://schemas.microsoft.com/office/powerpoint/2010/main" val="209940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2EC0671-4B58-E847-9ED3-328878C97498}"/>
              </a:ext>
              <a:ext uri="{C183D7F6-B498-43B3-948B-1728B52AA6E4}">
                <adec:decorative xmlns:adec="http://schemas.microsoft.com/office/drawing/2017/decorative" val="1"/>
              </a:ext>
            </a:extLst>
          </p:cNvPr>
          <p:cNvSpPr/>
          <p:nvPr/>
        </p:nvSpPr>
        <p:spPr>
          <a:xfrm>
            <a:off x="0" y="4965405"/>
            <a:ext cx="9144000" cy="1892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88BD64ED-491F-1E46-865B-2ACE6405C569}"/>
              </a:ext>
              <a:ext uri="{C183D7F6-B498-43B3-948B-1728B52AA6E4}">
                <adec:decorative xmlns:adec="http://schemas.microsoft.com/office/drawing/2017/decorative" val="1"/>
              </a:ext>
            </a:extLst>
          </p:cNvPr>
          <p:cNvPicPr>
            <a:picLocks noChangeAspect="1"/>
          </p:cNvPicPr>
          <p:nvPr/>
        </p:nvPicPr>
        <p:blipFill rotWithShape="1">
          <a:blip r:embed="rId3"/>
          <a:srcRect l="12197" t="57378" r="71740" b="31850"/>
          <a:stretch/>
        </p:blipFill>
        <p:spPr>
          <a:xfrm>
            <a:off x="1076782" y="4089668"/>
            <a:ext cx="1020724" cy="594294"/>
          </a:xfrm>
          <a:prstGeom prst="rect">
            <a:avLst/>
          </a:prstGeom>
        </p:spPr>
      </p:pic>
      <p:pic>
        <p:nvPicPr>
          <p:cNvPr id="35" name="Picture 34">
            <a:extLst>
              <a:ext uri="{FF2B5EF4-FFF2-40B4-BE49-F238E27FC236}">
                <a16:creationId xmlns:a16="http://schemas.microsoft.com/office/drawing/2014/main" id="{291835B2-0C79-B74F-B3A7-731C29F21536}"/>
              </a:ext>
              <a:ext uri="{C183D7F6-B498-43B3-948B-1728B52AA6E4}">
                <adec:decorative xmlns:adec="http://schemas.microsoft.com/office/drawing/2017/decorative" val="1"/>
              </a:ext>
            </a:extLst>
          </p:cNvPr>
          <p:cNvPicPr>
            <a:picLocks noChangeAspect="1"/>
          </p:cNvPicPr>
          <p:nvPr/>
        </p:nvPicPr>
        <p:blipFill rotWithShape="1">
          <a:blip r:embed="rId3"/>
          <a:srcRect l="4575" r="83664" b="78447"/>
          <a:stretch/>
        </p:blipFill>
        <p:spPr>
          <a:xfrm>
            <a:off x="98415" y="339331"/>
            <a:ext cx="667360" cy="1061730"/>
          </a:xfrm>
          <a:prstGeom prst="rect">
            <a:avLst/>
          </a:prstGeom>
        </p:spPr>
      </p:pic>
      <p:pic>
        <p:nvPicPr>
          <p:cNvPr id="37" name="Picture 36">
            <a:extLst>
              <a:ext uri="{FF2B5EF4-FFF2-40B4-BE49-F238E27FC236}">
                <a16:creationId xmlns:a16="http://schemas.microsoft.com/office/drawing/2014/main" id="{66F2E17C-E384-DC4E-9CC8-443A5110207B}"/>
              </a:ext>
              <a:ext uri="{C183D7F6-B498-43B3-948B-1728B52AA6E4}">
                <adec:decorative xmlns:adec="http://schemas.microsoft.com/office/drawing/2017/decorative" val="1"/>
              </a:ext>
            </a:extLst>
          </p:cNvPr>
          <p:cNvPicPr>
            <a:picLocks noChangeAspect="1"/>
          </p:cNvPicPr>
          <p:nvPr/>
        </p:nvPicPr>
        <p:blipFill rotWithShape="1">
          <a:blip r:embed="rId3"/>
          <a:srcRect l="32872" t="38657" r="54596" b="50028"/>
          <a:stretch/>
        </p:blipFill>
        <p:spPr>
          <a:xfrm>
            <a:off x="2090236" y="2510854"/>
            <a:ext cx="892308" cy="699459"/>
          </a:xfrm>
          <a:prstGeom prst="rect">
            <a:avLst/>
          </a:prstGeom>
        </p:spPr>
      </p:pic>
      <p:pic>
        <p:nvPicPr>
          <p:cNvPr id="39" name="Picture 38">
            <a:extLst>
              <a:ext uri="{FF2B5EF4-FFF2-40B4-BE49-F238E27FC236}">
                <a16:creationId xmlns:a16="http://schemas.microsoft.com/office/drawing/2014/main" id="{84D2D420-302D-B74A-9151-5FB25069E36D}"/>
              </a:ext>
              <a:ext uri="{C183D7F6-B498-43B3-948B-1728B52AA6E4}">
                <adec:decorative xmlns:adec="http://schemas.microsoft.com/office/drawing/2017/decorative" val="1"/>
              </a:ext>
            </a:extLst>
          </p:cNvPr>
          <p:cNvPicPr>
            <a:picLocks noChangeAspect="1"/>
          </p:cNvPicPr>
          <p:nvPr/>
        </p:nvPicPr>
        <p:blipFill rotWithShape="1">
          <a:blip r:embed="rId3"/>
          <a:srcRect l="32080" t="75855" r="58215" b="17134"/>
          <a:stretch/>
        </p:blipFill>
        <p:spPr>
          <a:xfrm>
            <a:off x="0" y="5404401"/>
            <a:ext cx="765775" cy="480266"/>
          </a:xfrm>
          <a:prstGeom prst="rect">
            <a:avLst/>
          </a:prstGeom>
        </p:spPr>
      </p:pic>
      <p:pic>
        <p:nvPicPr>
          <p:cNvPr id="36" name="Picture 35">
            <a:extLst>
              <a:ext uri="{FF2B5EF4-FFF2-40B4-BE49-F238E27FC236}">
                <a16:creationId xmlns:a16="http://schemas.microsoft.com/office/drawing/2014/main" id="{BAF42537-84F5-DF43-9ABF-8C7FB980B7AA}"/>
              </a:ext>
              <a:ext uri="{C183D7F6-B498-43B3-948B-1728B52AA6E4}">
                <adec:decorative xmlns:adec="http://schemas.microsoft.com/office/drawing/2017/decorative" val="1"/>
              </a:ext>
            </a:extLst>
          </p:cNvPr>
          <p:cNvPicPr>
            <a:picLocks noChangeAspect="1"/>
          </p:cNvPicPr>
          <p:nvPr/>
        </p:nvPicPr>
        <p:blipFill rotWithShape="1">
          <a:blip r:embed="rId3"/>
          <a:srcRect l="22311" t="23490" r="64805" b="65367"/>
          <a:stretch/>
        </p:blipFill>
        <p:spPr>
          <a:xfrm>
            <a:off x="931778" y="2572954"/>
            <a:ext cx="818707" cy="614709"/>
          </a:xfrm>
          <a:prstGeom prst="rect">
            <a:avLst/>
          </a:prstGeom>
        </p:spPr>
      </p:pic>
      <p:sp>
        <p:nvSpPr>
          <p:cNvPr id="6" name="Title 5"/>
          <p:cNvSpPr>
            <a:spLocks noGrp="1"/>
          </p:cNvSpPr>
          <p:nvPr>
            <p:ph type="title"/>
          </p:nvPr>
        </p:nvSpPr>
        <p:spPr>
          <a:xfrm>
            <a:off x="1188320" y="194651"/>
            <a:ext cx="7023902"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Y Daith o IAA i ofal a chymorth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21" name="TextBox 20">
            <a:extLst>
              <a:ext uri="{FF2B5EF4-FFF2-40B4-BE49-F238E27FC236}">
                <a16:creationId xmlns:a16="http://schemas.microsoft.com/office/drawing/2014/main" id="{F6633D46-4BC8-FB48-9872-80FD28AB1D96}"/>
              </a:ext>
            </a:extLst>
          </p:cNvPr>
          <p:cNvSpPr txBox="1"/>
          <p:nvPr/>
        </p:nvSpPr>
        <p:spPr>
          <a:xfrm>
            <a:off x="931778" y="776908"/>
            <a:ext cx="3640222" cy="552893"/>
          </a:xfrm>
          <a:prstGeom prst="wedgeRoundRectCallout">
            <a:avLst>
              <a:gd name="adj1" fmla="val -40987"/>
              <a:gd name="adj2" fmla="val 66346"/>
              <a:gd name="adj3" fmla="val 16667"/>
            </a:avLst>
          </a:prstGeom>
          <a:solidFill>
            <a:srgbClr val="CB863E"/>
          </a:solidFill>
        </p:spPr>
        <p:txBody>
          <a:bodyPr vert="horz" wrap="square" lIns="91440" tIns="45720" rIns="91440" bIns="45720" rtlCol="0" anchor="ctr">
            <a:noAutofit/>
          </a:bodyPr>
          <a:lstStyle/>
          <a:p>
            <a:r>
              <a:rPr lang="cy-GB" sz="1600" dirty="0"/>
              <a:t>Rwy’n credu efallai bod rhywun rwy’n ei adnabod angen gofal a chymorth</a:t>
            </a:r>
            <a:endParaRPr lang="en-GB" sz="1600" dirty="0"/>
          </a:p>
        </p:txBody>
      </p:sp>
      <p:sp>
        <p:nvSpPr>
          <p:cNvPr id="22" name="TextBox 21">
            <a:extLst>
              <a:ext uri="{FF2B5EF4-FFF2-40B4-BE49-F238E27FC236}">
                <a16:creationId xmlns:a16="http://schemas.microsoft.com/office/drawing/2014/main" id="{1EBE64F6-B684-414D-930B-120B5429F76A}"/>
              </a:ext>
            </a:extLst>
          </p:cNvPr>
          <p:cNvSpPr txBox="1"/>
          <p:nvPr/>
        </p:nvSpPr>
        <p:spPr>
          <a:xfrm>
            <a:off x="4700271" y="776908"/>
            <a:ext cx="2691431" cy="552893"/>
          </a:xfrm>
          <a:prstGeom prst="wedgeRoundRectCallout">
            <a:avLst>
              <a:gd name="adj1" fmla="val -42956"/>
              <a:gd name="adj2" fmla="val 64423"/>
              <a:gd name="adj3" fmla="val 16667"/>
            </a:avLst>
          </a:prstGeom>
          <a:solidFill>
            <a:srgbClr val="CB863E"/>
          </a:solidFill>
        </p:spPr>
        <p:txBody>
          <a:bodyPr vert="horz" wrap="square" lIns="91440" tIns="45720" rIns="91440" bIns="45720" rtlCol="0" anchor="ctr">
            <a:noAutofit/>
          </a:bodyPr>
          <a:lstStyle/>
          <a:p>
            <a:r>
              <a:rPr lang="cy-GB" sz="1600" dirty="0"/>
              <a:t>Rwy’n credu efallai fy mod i angen gofal a chymorth</a:t>
            </a:r>
            <a:endParaRPr lang="en-GB" sz="1600" dirty="0"/>
          </a:p>
        </p:txBody>
      </p:sp>
      <p:sp>
        <p:nvSpPr>
          <p:cNvPr id="26" name="TextBox 25">
            <a:extLst>
              <a:ext uri="{FF2B5EF4-FFF2-40B4-BE49-F238E27FC236}">
                <a16:creationId xmlns:a16="http://schemas.microsoft.com/office/drawing/2014/main" id="{F68AECF9-22F4-7A4A-BA32-82CF48DF1E1E}"/>
              </a:ext>
            </a:extLst>
          </p:cNvPr>
          <p:cNvSpPr txBox="1"/>
          <p:nvPr/>
        </p:nvSpPr>
        <p:spPr>
          <a:xfrm>
            <a:off x="1390306" y="1463846"/>
            <a:ext cx="7530403" cy="930629"/>
          </a:xfrm>
          <a:prstGeom prst="roundRect">
            <a:avLst/>
          </a:prstGeom>
          <a:solidFill>
            <a:srgbClr val="CC4B44"/>
          </a:solidFill>
        </p:spPr>
        <p:txBody>
          <a:bodyPr vert="horz" wrap="square" lIns="91440" tIns="45720" rIns="91440" bIns="45720" rtlCol="0" anchor="ctr">
            <a:noAutofit/>
          </a:bodyPr>
          <a:lstStyle/>
          <a:p>
            <a:r>
              <a:rPr lang="cy-GB" sz="1500" b="1" dirty="0">
                <a:solidFill>
                  <a:schemeClr val="bg1"/>
                </a:solidFill>
                <a:latin typeface="Arial"/>
                <a:cs typeface="Arial"/>
              </a:rPr>
              <a:t>Mae’r gwasanaeth IAA yn darparu gwybodaeth o safon sy’n helpu pobl i wneud penderfyniadau gwybodus am eu llesiant, ac yn gweithio gyda nhw i drafod yr opsiynau sydd ar gael i ddod o hyd i’r ateb gorau iddyn nhw</a:t>
            </a:r>
            <a:endParaRPr lang="cy-GB" sz="1400" b="1" dirty="0">
              <a:solidFill>
                <a:schemeClr val="bg1"/>
              </a:solidFill>
              <a:latin typeface="Arial"/>
              <a:cs typeface="Arial"/>
            </a:endParaRPr>
          </a:p>
        </p:txBody>
      </p:sp>
      <p:cxnSp>
        <p:nvCxnSpPr>
          <p:cNvPr id="41" name="Straight Arrow Connector 40">
            <a:extLst>
              <a:ext uri="{FF2B5EF4-FFF2-40B4-BE49-F238E27FC236}">
                <a16:creationId xmlns:a16="http://schemas.microsoft.com/office/drawing/2014/main" id="{CFFB7988-BF19-0F46-9D4A-B9030EC7B04B}"/>
              </a:ext>
              <a:ext uri="{C183D7F6-B498-43B3-948B-1728B52AA6E4}">
                <adec:decorative xmlns:adec="http://schemas.microsoft.com/office/drawing/2017/decorative" val="1"/>
              </a:ext>
            </a:extLst>
          </p:cNvPr>
          <p:cNvCxnSpPr>
            <a:cxnSpLocks/>
          </p:cNvCxnSpPr>
          <p:nvPr/>
        </p:nvCxnSpPr>
        <p:spPr>
          <a:xfrm>
            <a:off x="3890412" y="2356787"/>
            <a:ext cx="0" cy="169463"/>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AF1091-8DC8-804B-A2F0-1BAD7C692DF8}"/>
              </a:ext>
            </a:extLst>
          </p:cNvPr>
          <p:cNvSpPr txBox="1"/>
          <p:nvPr/>
        </p:nvSpPr>
        <p:spPr>
          <a:xfrm>
            <a:off x="3264198" y="2528674"/>
            <a:ext cx="5656511" cy="663603"/>
          </a:xfrm>
          <a:prstGeom prst="roundRect">
            <a:avLst/>
          </a:prstGeom>
          <a:ln w="28575">
            <a:solidFill>
              <a:srgbClr val="EB5E57"/>
            </a:solidFill>
          </a:ln>
        </p:spPr>
        <p:txBody>
          <a:bodyPr vert="horz" wrap="square" lIns="91440" tIns="45720" rIns="91440" bIns="45720" rtlCol="0" anchor="ctr">
            <a:noAutofit/>
          </a:bodyPr>
          <a:lstStyle/>
          <a:p>
            <a:r>
              <a:rPr lang="cy-GB" sz="1500" b="1" dirty="0">
                <a:solidFill>
                  <a:srgbClr val="CC4B44"/>
                </a:solidFill>
                <a:latin typeface="Arial"/>
                <a:cs typeface="Arial"/>
              </a:rPr>
              <a:t>Sgwrs ‘beth sy’n bwysig’ i asesu anghenion</a:t>
            </a:r>
            <a:endParaRPr lang="en-GB" sz="1500" dirty="0">
              <a:solidFill>
                <a:srgbClr val="CC4B44"/>
              </a:solidFill>
              <a:latin typeface="Arial"/>
              <a:cs typeface="Arial"/>
            </a:endParaRPr>
          </a:p>
          <a:p>
            <a:endParaRPr lang="cy-GB" sz="1400" dirty="0">
              <a:solidFill>
                <a:srgbClr val="CC4B44"/>
              </a:solidFill>
              <a:cs typeface="Arial"/>
            </a:endParaRPr>
          </a:p>
        </p:txBody>
      </p:sp>
      <p:cxnSp>
        <p:nvCxnSpPr>
          <p:cNvPr id="42" name="Straight Arrow Connector 41">
            <a:extLst>
              <a:ext uri="{FF2B5EF4-FFF2-40B4-BE49-F238E27FC236}">
                <a16:creationId xmlns:a16="http://schemas.microsoft.com/office/drawing/2014/main" id="{EFB952CF-4A74-6E43-B0C3-6D24FE30C530}"/>
              </a:ext>
              <a:ext uri="{C183D7F6-B498-43B3-948B-1728B52AA6E4}">
                <adec:decorative xmlns:adec="http://schemas.microsoft.com/office/drawing/2017/decorative" val="1"/>
              </a:ext>
            </a:extLst>
          </p:cNvPr>
          <p:cNvCxnSpPr>
            <a:cxnSpLocks/>
          </p:cNvCxnSpPr>
          <p:nvPr/>
        </p:nvCxnSpPr>
        <p:spPr>
          <a:xfrm>
            <a:off x="3890412" y="3195002"/>
            <a:ext cx="0" cy="169463"/>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876CA9B8-E89F-3445-9DE5-EE1B9AF415CA}"/>
              </a:ext>
              <a:ext uri="{C183D7F6-B498-43B3-948B-1728B52AA6E4}">
                <adec:decorative xmlns:adec="http://schemas.microsoft.com/office/drawing/2017/decorative" val="1"/>
              </a:ext>
            </a:extLst>
          </p:cNvPr>
          <p:cNvCxnSpPr>
            <a:cxnSpLocks/>
            <a:stCxn id="27" idx="3"/>
            <a:endCxn id="31" idx="3"/>
          </p:cNvCxnSpPr>
          <p:nvPr/>
        </p:nvCxnSpPr>
        <p:spPr>
          <a:xfrm>
            <a:off x="8920709" y="2860476"/>
            <a:ext cx="12700" cy="2535439"/>
          </a:xfrm>
          <a:prstGeom prst="bentConnector3">
            <a:avLst>
              <a:gd name="adj1" fmla="val 1800000"/>
            </a:avLst>
          </a:prstGeom>
          <a:ln w="38100">
            <a:solidFill>
              <a:srgbClr val="CB863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76E5F4-7C1C-914A-BD87-4F5E1BB06BF5}"/>
              </a:ext>
            </a:extLst>
          </p:cNvPr>
          <p:cNvSpPr txBox="1"/>
          <p:nvPr/>
        </p:nvSpPr>
        <p:spPr>
          <a:xfrm>
            <a:off x="2105002" y="3328230"/>
            <a:ext cx="6760207" cy="1523893"/>
          </a:xfrm>
          <a:prstGeom prst="roundRect">
            <a:avLst/>
          </a:prstGeom>
          <a:solidFill>
            <a:srgbClr val="0A846B"/>
          </a:solidFill>
        </p:spPr>
        <p:txBody>
          <a:bodyPr vert="horz" wrap="square" lIns="91440" tIns="45720" rIns="91440" bIns="45720" rtlCol="0" anchor="ctr">
            <a:noAutofit/>
          </a:bodyPr>
          <a:lstStyle/>
          <a:p>
            <a:r>
              <a:rPr lang="cy-GB" sz="1500" b="1" dirty="0">
                <a:solidFill>
                  <a:schemeClr val="bg1"/>
                </a:solidFill>
                <a:latin typeface="Arial"/>
                <a:cs typeface="Arial"/>
              </a:rPr>
              <a:t>O’r ‘drws ffrynt’, mae awdurdodau yn cyfeirio pobl at bob math o wasanaethau ataliol. Er enghraifft, cymorth ymarferol sy’n darparu ‘ychydig o help’ i hyrwyddo iechyd, llesiant ac ansawdd bywyd, cymorth tai neu wybodaeth am wasanaethau megis toiledau cyhoeddus, llyfrgelloedd neu canolfannau dydd</a:t>
            </a:r>
          </a:p>
        </p:txBody>
      </p:sp>
      <p:sp>
        <p:nvSpPr>
          <p:cNvPr id="31" name="TextBox 30">
            <a:extLst>
              <a:ext uri="{FF2B5EF4-FFF2-40B4-BE49-F238E27FC236}">
                <a16:creationId xmlns:a16="http://schemas.microsoft.com/office/drawing/2014/main" id="{939CED2E-1BEC-414B-ADBA-8AEE4D3B1055}"/>
              </a:ext>
            </a:extLst>
          </p:cNvPr>
          <p:cNvSpPr txBox="1"/>
          <p:nvPr/>
        </p:nvSpPr>
        <p:spPr>
          <a:xfrm>
            <a:off x="2160502" y="4916062"/>
            <a:ext cx="6760207" cy="959705"/>
          </a:xfrm>
          <a:prstGeom prst="roundRect">
            <a:avLst/>
          </a:prstGeom>
          <a:solidFill>
            <a:srgbClr val="CB863E"/>
          </a:solidFill>
        </p:spPr>
        <p:txBody>
          <a:bodyPr vert="horz" wrap="square" lIns="91440" tIns="45720" rIns="91440" bIns="45720" rtlCol="0" anchor="ctr">
            <a:noAutofit/>
          </a:bodyPr>
          <a:lstStyle/>
          <a:p>
            <a:r>
              <a:rPr lang="cy-GB" sz="1500" b="1" dirty="0">
                <a:latin typeface="Arial"/>
                <a:cs typeface="Arial"/>
              </a:rPr>
              <a:t>Os oes angen, datblygir cynllun gofal a chymorth sy’n cynnwys gwasanaethau cymdeithasol mwy traddodiadol i ddiwallu’r anghenion hynny. Mae monitro ac ailasesu cryfderau ac anghenion pobl i gefnogi eu llesiant yn broses barhaus</a:t>
            </a:r>
            <a:endParaRPr lang="en-GB" sz="1500" b="1" dirty="0">
              <a:latin typeface="Arial"/>
              <a:cs typeface="Arial"/>
            </a:endParaRPr>
          </a:p>
        </p:txBody>
      </p:sp>
      <p:sp>
        <p:nvSpPr>
          <p:cNvPr id="33" name="TextBox 32">
            <a:extLst>
              <a:ext uri="{FF2B5EF4-FFF2-40B4-BE49-F238E27FC236}">
                <a16:creationId xmlns:a16="http://schemas.microsoft.com/office/drawing/2014/main" id="{B1AA71AA-6875-3D49-9FF8-5BB815AA7390}"/>
              </a:ext>
            </a:extLst>
          </p:cNvPr>
          <p:cNvSpPr txBox="1"/>
          <p:nvPr/>
        </p:nvSpPr>
        <p:spPr>
          <a:xfrm>
            <a:off x="1074544" y="5914220"/>
            <a:ext cx="7846165" cy="887483"/>
          </a:xfrm>
          <a:prstGeom prst="roundRect">
            <a:avLst/>
          </a:prstGeom>
          <a:solidFill>
            <a:schemeClr val="bg1"/>
          </a:solidFill>
          <a:ln w="28575">
            <a:solidFill>
              <a:srgbClr val="16AD85"/>
            </a:solidFill>
          </a:ln>
        </p:spPr>
        <p:txBody>
          <a:bodyPr vert="horz" wrap="square" lIns="91440" tIns="45720" rIns="91440" bIns="45720" rtlCol="0" anchor="ctr">
            <a:noAutofit/>
          </a:bodyPr>
          <a:lstStyle/>
          <a:p>
            <a:r>
              <a:rPr lang="cy-GB" sz="1500" b="1" dirty="0">
                <a:solidFill>
                  <a:srgbClr val="0A846B"/>
                </a:solidFill>
                <a:latin typeface="Arial"/>
                <a:cs typeface="Arial"/>
              </a:rPr>
              <a:t>Eiriolaeth, diogelu, anghenion brys ac asesiad arbenigol</a:t>
            </a:r>
            <a:endParaRPr lang="en-GB" sz="1500" dirty="0">
              <a:solidFill>
                <a:srgbClr val="0A846B"/>
              </a:solidFill>
              <a:latin typeface="Arial"/>
              <a:cs typeface="Arial"/>
            </a:endParaRPr>
          </a:p>
          <a:p>
            <a:r>
              <a:rPr lang="cy-GB" sz="1500" b="1" dirty="0">
                <a:latin typeface="Arial"/>
                <a:cs typeface="Arial"/>
              </a:rPr>
              <a:t>Mae’r ‘drws ffrynt’ yn ystyried eiriolaeth hefyd ac mae ganddo brosesau i nodi anghenion brys, pa un a yw pobl yn wynebu risg neu bobl a all fod angen asesiad arbenigol</a:t>
            </a:r>
            <a:endParaRPr lang="en-US" sz="1500" b="1" dirty="0">
              <a:latin typeface="Arial"/>
              <a:cs typeface="Arial"/>
            </a:endParaRPr>
          </a:p>
        </p:txBody>
      </p:sp>
      <p:sp>
        <p:nvSpPr>
          <p:cNvPr id="24" name="TextBox 23">
            <a:extLst>
              <a:ext uri="{FF2B5EF4-FFF2-40B4-BE49-F238E27FC236}">
                <a16:creationId xmlns:a16="http://schemas.microsoft.com/office/drawing/2014/main" id="{1993236B-6F2A-A74A-B16D-A361342E7834}"/>
              </a:ext>
            </a:extLst>
          </p:cNvPr>
          <p:cNvSpPr txBox="1"/>
          <p:nvPr/>
        </p:nvSpPr>
        <p:spPr>
          <a:xfrm>
            <a:off x="31662" y="1521856"/>
            <a:ext cx="1480371" cy="1314885"/>
          </a:xfrm>
          <a:prstGeom prst="rect">
            <a:avLst/>
          </a:prstGeom>
        </p:spPr>
        <p:txBody>
          <a:bodyPr vert="horz" wrap="square" lIns="91440" tIns="45720" rIns="91440" bIns="45720" rtlCol="0" anchor="ctr">
            <a:noAutofit/>
          </a:bodyPr>
          <a:lstStyle/>
          <a:p>
            <a:r>
              <a:rPr lang="cy-GB" sz="1500" b="1" dirty="0">
                <a:solidFill>
                  <a:srgbClr val="CC4B44"/>
                </a:solidFill>
                <a:latin typeface="Arial"/>
                <a:cs typeface="Arial"/>
              </a:rPr>
              <a:t>Gwasanaeth gwybodaeth, cyngor a chynhorthwy (IAA)</a:t>
            </a:r>
            <a:endParaRPr lang="en-GB" sz="1500" dirty="0">
              <a:solidFill>
                <a:srgbClr val="CC4B44"/>
              </a:solidFill>
            </a:endParaRPr>
          </a:p>
        </p:txBody>
      </p:sp>
      <p:cxnSp>
        <p:nvCxnSpPr>
          <p:cNvPr id="40" name="Straight Arrow Connector 39">
            <a:extLst>
              <a:ext uri="{FF2B5EF4-FFF2-40B4-BE49-F238E27FC236}">
                <a16:creationId xmlns:a16="http://schemas.microsoft.com/office/drawing/2014/main" id="{054A7517-473F-CE48-B07B-8A38AA7C32FC}"/>
              </a:ext>
              <a:ext uri="{C183D7F6-B498-43B3-948B-1728B52AA6E4}">
                <adec:decorative xmlns:adec="http://schemas.microsoft.com/office/drawing/2017/decorative" val="1"/>
              </a:ext>
            </a:extLst>
          </p:cNvPr>
          <p:cNvCxnSpPr/>
          <p:nvPr/>
        </p:nvCxnSpPr>
        <p:spPr>
          <a:xfrm>
            <a:off x="707733" y="2602280"/>
            <a:ext cx="0" cy="1489935"/>
          </a:xfrm>
          <a:prstGeom prst="straightConnector1">
            <a:avLst/>
          </a:prstGeom>
          <a:ln w="28575">
            <a:solidFill>
              <a:srgbClr val="EB5E57"/>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8BA202E-7E72-FC4D-A778-997BFEB59108}"/>
              </a:ext>
            </a:extLst>
          </p:cNvPr>
          <p:cNvSpPr txBox="1"/>
          <p:nvPr/>
        </p:nvSpPr>
        <p:spPr>
          <a:xfrm>
            <a:off x="-27253" y="4110369"/>
            <a:ext cx="1539286" cy="552893"/>
          </a:xfrm>
          <a:prstGeom prst="rect">
            <a:avLst/>
          </a:prstGeom>
        </p:spPr>
        <p:txBody>
          <a:bodyPr vert="horz" wrap="square" lIns="91440" tIns="45720" rIns="91440" bIns="45720" rtlCol="0" anchor="ctr">
            <a:noAutofit/>
          </a:bodyPr>
          <a:lstStyle/>
          <a:p>
            <a:r>
              <a:rPr lang="cy-GB" sz="1500" b="1" dirty="0">
                <a:solidFill>
                  <a:srgbClr val="0A846B"/>
                </a:solidFill>
              </a:rPr>
              <a:t>Gwasanaethau llesiant </a:t>
            </a:r>
          </a:p>
          <a:p>
            <a:r>
              <a:rPr lang="cy-GB" sz="1500" b="1" dirty="0">
                <a:solidFill>
                  <a:srgbClr val="0A846B"/>
                </a:solidFill>
              </a:rPr>
              <a:t>ataliol</a:t>
            </a:r>
            <a:endParaRPr lang="en-GB" sz="1500" dirty="0">
              <a:solidFill>
                <a:srgbClr val="0A846B"/>
              </a:solidFill>
            </a:endParaRPr>
          </a:p>
        </p:txBody>
      </p:sp>
      <p:cxnSp>
        <p:nvCxnSpPr>
          <p:cNvPr id="45" name="Straight Arrow Connector 44">
            <a:extLst>
              <a:ext uri="{FF2B5EF4-FFF2-40B4-BE49-F238E27FC236}">
                <a16:creationId xmlns:a16="http://schemas.microsoft.com/office/drawing/2014/main" id="{22D7561D-0A68-194C-BE63-22B6684145C3}"/>
              </a:ext>
              <a:ext uri="{C183D7F6-B498-43B3-948B-1728B52AA6E4}">
                <adec:decorative xmlns:adec="http://schemas.microsoft.com/office/drawing/2017/decorative" val="1"/>
              </a:ext>
            </a:extLst>
          </p:cNvPr>
          <p:cNvCxnSpPr>
            <a:cxnSpLocks/>
          </p:cNvCxnSpPr>
          <p:nvPr/>
        </p:nvCxnSpPr>
        <p:spPr>
          <a:xfrm>
            <a:off x="931778" y="4599606"/>
            <a:ext cx="0" cy="731597"/>
          </a:xfrm>
          <a:prstGeom prst="straightConnector1">
            <a:avLst/>
          </a:prstGeom>
          <a:ln w="28575">
            <a:solidFill>
              <a:srgbClr val="16AD8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C856071-7DE7-1144-9A5A-766F27EB993F}"/>
              </a:ext>
            </a:extLst>
          </p:cNvPr>
          <p:cNvSpPr txBox="1"/>
          <p:nvPr/>
        </p:nvSpPr>
        <p:spPr>
          <a:xfrm>
            <a:off x="711032" y="5368088"/>
            <a:ext cx="1390306" cy="552893"/>
          </a:xfrm>
          <a:prstGeom prst="rect">
            <a:avLst/>
          </a:prstGeom>
        </p:spPr>
        <p:txBody>
          <a:bodyPr vert="horz" wrap="square" lIns="91440" tIns="45720" rIns="91440" bIns="45720" rtlCol="0" anchor="ctr">
            <a:noAutofit/>
          </a:bodyPr>
          <a:lstStyle/>
          <a:p>
            <a:r>
              <a:rPr lang="cy-GB" sz="1500" b="1" dirty="0">
                <a:solidFill>
                  <a:srgbClr val="CB863E"/>
                </a:solidFill>
              </a:rPr>
              <a:t>Cynllun gofal a chymorth</a:t>
            </a:r>
            <a:endParaRPr lang="en-GB" sz="1500" dirty="0">
              <a:solidFill>
                <a:srgbClr val="CB863E"/>
              </a:solidFill>
            </a:endParaRPr>
          </a:p>
        </p:txBody>
      </p:sp>
    </p:spTree>
    <p:extLst>
      <p:ext uri="{BB962C8B-B14F-4D97-AF65-F5344CB8AC3E}">
        <p14:creationId xmlns:p14="http://schemas.microsoft.com/office/powerpoint/2010/main" val="316882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en-GB" sz="3600" b="1" dirty="0">
                <a:solidFill>
                  <a:srgbClr val="CB863E"/>
                </a:solidFill>
              </a:rPr>
              <a:t>Beth yw gwybodaeth, cyngor </a:t>
            </a:r>
            <a:br>
              <a:rPr lang="en-GB" sz="3600" b="1" dirty="0">
                <a:solidFill>
                  <a:srgbClr val="CB863E"/>
                </a:solidFill>
              </a:rPr>
            </a:br>
            <a:r>
              <a:rPr lang="en-GB" sz="3600" b="1" dirty="0">
                <a:solidFill>
                  <a:srgbClr val="CB863E"/>
                </a:solidFill>
              </a:rPr>
              <a:t>a chynhorthwy (IAA)?</a:t>
            </a:r>
            <a:br>
              <a:rPr lang="en-GB" sz="3200" dirty="0">
                <a:solidFill>
                  <a:srgbClr val="CB863E"/>
                </a:solidFill>
              </a:rPr>
            </a:br>
            <a:endParaRPr lang="en-GB" sz="3200" dirty="0">
              <a:solidFill>
                <a:srgbClr val="CB863E"/>
              </a:solidFill>
            </a:endParaRPr>
          </a:p>
        </p:txBody>
      </p:sp>
      <p:sp>
        <p:nvSpPr>
          <p:cNvPr id="18" name="TextBox 17">
            <a:extLst>
              <a:ext uri="{FF2B5EF4-FFF2-40B4-BE49-F238E27FC236}">
                <a16:creationId xmlns:a16="http://schemas.microsoft.com/office/drawing/2014/main" id="{09ADF635-AAD9-F940-9EC5-9BE3D6C2B2C1}"/>
              </a:ext>
            </a:extLst>
          </p:cNvPr>
          <p:cNvSpPr txBox="1"/>
          <p:nvPr/>
        </p:nvSpPr>
        <p:spPr>
          <a:xfrm>
            <a:off x="935665" y="1499191"/>
            <a:ext cx="227536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t>Gwybodaeth</a:t>
            </a:r>
          </a:p>
        </p:txBody>
      </p:sp>
      <p:sp>
        <p:nvSpPr>
          <p:cNvPr id="19" name="TextBox 18">
            <a:extLst>
              <a:ext uri="{FF2B5EF4-FFF2-40B4-BE49-F238E27FC236}">
                <a16:creationId xmlns:a16="http://schemas.microsoft.com/office/drawing/2014/main" id="{BE931C7D-7BC9-1744-BA31-CC00152A5291}"/>
              </a:ext>
            </a:extLst>
          </p:cNvPr>
          <p:cNvSpPr txBox="1"/>
          <p:nvPr/>
        </p:nvSpPr>
        <p:spPr>
          <a:xfrm>
            <a:off x="3434316" y="1499191"/>
            <a:ext cx="227536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t>Cyngor</a:t>
            </a:r>
          </a:p>
        </p:txBody>
      </p:sp>
      <p:sp>
        <p:nvSpPr>
          <p:cNvPr id="20" name="TextBox 19">
            <a:extLst>
              <a:ext uri="{FF2B5EF4-FFF2-40B4-BE49-F238E27FC236}">
                <a16:creationId xmlns:a16="http://schemas.microsoft.com/office/drawing/2014/main" id="{A2E3B070-1B12-6848-A6FE-EF302D4306F3}"/>
              </a:ext>
            </a:extLst>
          </p:cNvPr>
          <p:cNvSpPr txBox="1"/>
          <p:nvPr/>
        </p:nvSpPr>
        <p:spPr>
          <a:xfrm>
            <a:off x="5932967" y="1499191"/>
            <a:ext cx="2483778" cy="3104707"/>
          </a:xfrm>
          <a:prstGeom prst="roundRect">
            <a:avLst/>
          </a:prstGeom>
          <a:solidFill>
            <a:srgbClr val="16AD85">
              <a:alpha val="50196"/>
            </a:srgbClr>
          </a:solidFill>
        </p:spPr>
        <p:txBody>
          <a:bodyPr vert="horz" wrap="square" lIns="91440" tIns="45720" rIns="91440" bIns="45720" rtlCol="0" anchor="t">
            <a:normAutofit/>
          </a:bodyPr>
          <a:lstStyle/>
          <a:p>
            <a:pPr algn="ctr"/>
            <a:r>
              <a:rPr lang="en-US" sz="2400" b="1" dirty="0">
                <a:latin typeface="Arial"/>
                <a:cs typeface="Arial"/>
              </a:rPr>
              <a:t>Chynhorthwy</a:t>
            </a:r>
            <a:endParaRPr lang="en-US" sz="2400" b="1" dirty="0"/>
          </a:p>
        </p:txBody>
      </p:sp>
      <p:sp>
        <p:nvSpPr>
          <p:cNvPr id="21" name="TextBox 20">
            <a:extLst>
              <a:ext uri="{FF2B5EF4-FFF2-40B4-BE49-F238E27FC236}">
                <a16:creationId xmlns:a16="http://schemas.microsoft.com/office/drawing/2014/main" id="{1B6054CA-6AAB-3C4C-839E-AC2552245B18}"/>
              </a:ext>
            </a:extLst>
          </p:cNvPr>
          <p:cNvSpPr txBox="1"/>
          <p:nvPr/>
        </p:nvSpPr>
        <p:spPr>
          <a:xfrm>
            <a:off x="1185531" y="2934586"/>
            <a:ext cx="1775637" cy="837269"/>
          </a:xfrm>
          <a:prstGeom prst="rect">
            <a:avLst/>
          </a:prstGeom>
          <a:solidFill>
            <a:srgbClr val="0AA47E"/>
          </a:solidFill>
        </p:spPr>
        <p:txBody>
          <a:bodyPr vert="horz" wrap="square" lIns="91440" tIns="45720" rIns="91440" bIns="45720" rtlCol="0" anchor="ctr">
            <a:noAutofit/>
          </a:bodyPr>
          <a:lstStyle/>
          <a:p>
            <a:pPr algn="ctr"/>
            <a:r>
              <a:rPr lang="en-US" b="1" dirty="0"/>
              <a:t>Darparu data i’r unigolyn</a:t>
            </a:r>
          </a:p>
        </p:txBody>
      </p:sp>
      <p:sp>
        <p:nvSpPr>
          <p:cNvPr id="22" name="TextBox 21">
            <a:extLst>
              <a:ext uri="{FF2B5EF4-FFF2-40B4-BE49-F238E27FC236}">
                <a16:creationId xmlns:a16="http://schemas.microsoft.com/office/drawing/2014/main" id="{0E138570-D7CE-1641-A63A-7DF072395D1F}"/>
              </a:ext>
            </a:extLst>
          </p:cNvPr>
          <p:cNvSpPr txBox="1"/>
          <p:nvPr/>
        </p:nvSpPr>
        <p:spPr>
          <a:xfrm>
            <a:off x="3486716" y="2934586"/>
            <a:ext cx="2170568" cy="837269"/>
          </a:xfrm>
          <a:prstGeom prst="rect">
            <a:avLst/>
          </a:prstGeom>
          <a:solidFill>
            <a:srgbClr val="0AA47E"/>
          </a:solidFill>
        </p:spPr>
        <p:txBody>
          <a:bodyPr vert="horz" wrap="square" lIns="91440" tIns="45720" rIns="91440" bIns="45720" rtlCol="0" anchor="ctr">
            <a:noAutofit/>
          </a:bodyPr>
          <a:lstStyle/>
          <a:p>
            <a:pPr algn="ctr"/>
            <a:r>
              <a:rPr lang="en-US" b="1" dirty="0"/>
              <a:t>Ymchwilio i’r dewisiadau gyda’r unigolyn</a:t>
            </a:r>
          </a:p>
        </p:txBody>
      </p:sp>
      <p:sp>
        <p:nvSpPr>
          <p:cNvPr id="23" name="TextBox 22">
            <a:extLst>
              <a:ext uri="{FF2B5EF4-FFF2-40B4-BE49-F238E27FC236}">
                <a16:creationId xmlns:a16="http://schemas.microsoft.com/office/drawing/2014/main" id="{133B33EE-C374-4F40-9031-81236EEC41CC}"/>
              </a:ext>
            </a:extLst>
          </p:cNvPr>
          <p:cNvSpPr txBox="1"/>
          <p:nvPr/>
        </p:nvSpPr>
        <p:spPr>
          <a:xfrm>
            <a:off x="6111063" y="2934586"/>
            <a:ext cx="1919177" cy="837269"/>
          </a:xfrm>
          <a:prstGeom prst="rect">
            <a:avLst/>
          </a:prstGeom>
          <a:solidFill>
            <a:srgbClr val="0AA47E"/>
          </a:solidFill>
        </p:spPr>
        <p:txBody>
          <a:bodyPr vert="horz" wrap="square" lIns="91440" tIns="45720" rIns="91440" bIns="45720" rtlCol="0" anchor="ctr">
            <a:noAutofit/>
          </a:bodyPr>
          <a:lstStyle/>
          <a:p>
            <a:pPr algn="ctr"/>
            <a:r>
              <a:rPr lang="en-US" b="1" dirty="0"/>
              <a:t>Cymryd camau gyda’r unigolyn</a:t>
            </a:r>
          </a:p>
        </p:txBody>
      </p:sp>
      <p:sp>
        <p:nvSpPr>
          <p:cNvPr id="24" name="TextBox 23">
            <a:extLst>
              <a:ext uri="{FF2B5EF4-FFF2-40B4-BE49-F238E27FC236}">
                <a16:creationId xmlns:a16="http://schemas.microsoft.com/office/drawing/2014/main" id="{7C47B48D-CFBC-AD4B-B6E6-87A2CC72DE68}"/>
              </a:ext>
            </a:extLst>
          </p:cNvPr>
          <p:cNvSpPr txBox="1"/>
          <p:nvPr/>
        </p:nvSpPr>
        <p:spPr>
          <a:xfrm>
            <a:off x="4306186" y="4006612"/>
            <a:ext cx="3381156" cy="432300"/>
          </a:xfrm>
          <a:prstGeom prst="rect">
            <a:avLst/>
          </a:prstGeom>
          <a:solidFill>
            <a:srgbClr val="0AA47E"/>
          </a:solidFill>
        </p:spPr>
        <p:txBody>
          <a:bodyPr vert="horz" wrap="square" lIns="91440" tIns="45720" rIns="91440" bIns="45720" rtlCol="0" anchor="ctr">
            <a:normAutofit/>
          </a:bodyPr>
          <a:lstStyle/>
          <a:p>
            <a:pPr algn="ctr"/>
            <a:r>
              <a:rPr lang="en-US" b="1" dirty="0"/>
              <a:t>Cymryd rhan mewn sgwrs</a:t>
            </a:r>
          </a:p>
        </p:txBody>
      </p:sp>
      <p:sp>
        <p:nvSpPr>
          <p:cNvPr id="25" name="TextBox 24">
            <a:extLst>
              <a:ext uri="{FF2B5EF4-FFF2-40B4-BE49-F238E27FC236}">
                <a16:creationId xmlns:a16="http://schemas.microsoft.com/office/drawing/2014/main" id="{9E16EED3-4E7A-CD48-85AE-FCFD4F1336AF}"/>
              </a:ext>
            </a:extLst>
          </p:cNvPr>
          <p:cNvSpPr txBox="1"/>
          <p:nvPr/>
        </p:nvSpPr>
        <p:spPr>
          <a:xfrm>
            <a:off x="861237" y="4818231"/>
            <a:ext cx="3444949" cy="925032"/>
          </a:xfrm>
          <a:prstGeom prst="rect">
            <a:avLst/>
          </a:prstGeom>
          <a:solidFill>
            <a:srgbClr val="16AD85">
              <a:alpha val="50196"/>
            </a:srgbClr>
          </a:solidFill>
        </p:spPr>
        <p:txBody>
          <a:bodyPr vert="horz" wrap="square" lIns="91440" tIns="45720" rIns="91440" bIns="45720" rtlCol="0" anchor="ctr">
            <a:normAutofit/>
          </a:bodyPr>
          <a:lstStyle/>
          <a:p>
            <a:pPr algn="ctr"/>
            <a:r>
              <a:rPr lang="en-US" b="1" dirty="0"/>
              <a:t>Elfen hanfodol o atal</a:t>
            </a:r>
          </a:p>
        </p:txBody>
      </p:sp>
      <p:sp>
        <p:nvSpPr>
          <p:cNvPr id="26" name="TextBox 25">
            <a:extLst>
              <a:ext uri="{FF2B5EF4-FFF2-40B4-BE49-F238E27FC236}">
                <a16:creationId xmlns:a16="http://schemas.microsoft.com/office/drawing/2014/main" id="{67EA5CD3-98D6-BD49-95D0-BFBD0E9BC347}"/>
              </a:ext>
            </a:extLst>
          </p:cNvPr>
          <p:cNvSpPr txBox="1"/>
          <p:nvPr/>
        </p:nvSpPr>
        <p:spPr>
          <a:xfrm>
            <a:off x="4497572" y="4818231"/>
            <a:ext cx="3873583" cy="925032"/>
          </a:xfrm>
          <a:prstGeom prst="rect">
            <a:avLst/>
          </a:prstGeom>
          <a:solidFill>
            <a:srgbClr val="16AD85">
              <a:alpha val="50196"/>
            </a:srgbClr>
          </a:solidFill>
        </p:spPr>
        <p:txBody>
          <a:bodyPr vert="horz" wrap="square" lIns="91440" tIns="45720" rIns="91440" bIns="45720" rtlCol="0" anchor="ctr">
            <a:normAutofit/>
          </a:bodyPr>
          <a:lstStyle/>
          <a:p>
            <a:pPr algn="ctr"/>
            <a:r>
              <a:rPr lang="en-US" b="1" dirty="0"/>
              <a:t>Galluogi pobl i gymryd rheolaeth a gwneud dewisiadau’n seiliedig ar wybodaeth</a:t>
            </a:r>
          </a:p>
        </p:txBody>
      </p:sp>
    </p:spTree>
    <p:extLst>
      <p:ext uri="{BB962C8B-B14F-4D97-AF65-F5344CB8AC3E}">
        <p14:creationId xmlns:p14="http://schemas.microsoft.com/office/powerpoint/2010/main" val="267772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917370" cy="1031283"/>
          </a:xfrm>
        </p:spPr>
        <p:txBody>
          <a:bodyPr>
            <a:normAutofit fontScale="90000"/>
          </a:bodyPr>
          <a:lstStyle/>
          <a:p>
            <a:r>
              <a:rPr lang="cy-GB" sz="3600" b="1" dirty="0">
                <a:solidFill>
                  <a:srgbClr val="CB863E"/>
                </a:solidFill>
                <a:latin typeface="Arial"/>
                <a:cs typeface="Arial"/>
              </a:rPr>
              <a:t>Sut caiff y gwasanaeth IAA ei ddarparu?</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11" name="Rectangle: Rounded Corners 10">
            <a:extLst>
              <a:ext uri="{FF2B5EF4-FFF2-40B4-BE49-F238E27FC236}">
                <a16:creationId xmlns:a16="http://schemas.microsoft.com/office/drawing/2014/main" id="{60ED117B-FFC7-4553-9802-DFA3C810DA27}"/>
              </a:ext>
            </a:extLst>
          </p:cNvPr>
          <p:cNvSpPr/>
          <p:nvPr/>
        </p:nvSpPr>
        <p:spPr>
          <a:xfrm>
            <a:off x="775588" y="1439798"/>
            <a:ext cx="7386335" cy="2855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F7AB64"/>
              </a:buClr>
              <a:buFont typeface="Arial" panose="020B0604020202020204" pitchFamily="34" charset="0"/>
              <a:buChar char="•"/>
            </a:pPr>
            <a:r>
              <a:rPr lang="en-GB" sz="2400" dirty="0">
                <a:solidFill>
                  <a:schemeClr val="tx1"/>
                </a:solidFill>
              </a:rPr>
              <a:t>Mewn fformatau amrywiol gyda gwybodaeth gyfoes</a:t>
            </a:r>
          </a:p>
          <a:p>
            <a:pPr marL="342900" indent="-342900">
              <a:buClr>
                <a:srgbClr val="F7AB64"/>
              </a:buClr>
              <a:buFont typeface="Arial" panose="020B0604020202020204" pitchFamily="34" charset="0"/>
              <a:buChar char="•"/>
            </a:pPr>
            <a:r>
              <a:rPr lang="en-GB" sz="2400" dirty="0">
                <a:solidFill>
                  <a:schemeClr val="tx1"/>
                </a:solidFill>
              </a:rPr>
              <a:t>Ar gael yn y Gymraeg a’r Saesneg</a:t>
            </a:r>
          </a:p>
          <a:p>
            <a:pPr marL="342900" indent="-342900">
              <a:buClr>
                <a:srgbClr val="F7AB64"/>
              </a:buClr>
              <a:buFont typeface="Arial" panose="020B0604020202020204" pitchFamily="34" charset="0"/>
              <a:buChar char="•"/>
            </a:pPr>
            <a:r>
              <a:rPr lang="en-GB" sz="2400" dirty="0">
                <a:solidFill>
                  <a:schemeClr val="tx1"/>
                </a:solidFill>
              </a:rPr>
              <a:t>Yn glir ac mewn iaith syml</a:t>
            </a:r>
          </a:p>
          <a:p>
            <a:pPr marL="342900" indent="-342900">
              <a:buClr>
                <a:srgbClr val="F7AB64"/>
              </a:buClr>
              <a:buFont typeface="Arial" panose="020B0604020202020204" pitchFamily="34" charset="0"/>
              <a:buChar char="•"/>
            </a:pPr>
            <a:r>
              <a:rPr lang="en-GB" sz="2400" dirty="0">
                <a:solidFill>
                  <a:schemeClr val="tx1"/>
                </a:solidFill>
              </a:rPr>
              <a:t>Wedi’i addasu yn ôl yr angen, er enghraifft, hawdd ei ddarllen neu’n ddealladwy i blant</a:t>
            </a:r>
          </a:p>
        </p:txBody>
      </p:sp>
      <p:sp>
        <p:nvSpPr>
          <p:cNvPr id="5" name="Cloud Callout 4">
            <a:extLst>
              <a:ext uri="{FF2B5EF4-FFF2-40B4-BE49-F238E27FC236}">
                <a16:creationId xmlns:a16="http://schemas.microsoft.com/office/drawing/2014/main" id="{6AE36843-212D-CA4D-AACC-7E54E5896081}"/>
              </a:ext>
            </a:extLst>
          </p:cNvPr>
          <p:cNvSpPr/>
          <p:nvPr/>
        </p:nvSpPr>
        <p:spPr>
          <a:xfrm>
            <a:off x="424129" y="4530320"/>
            <a:ext cx="8210677" cy="1189988"/>
          </a:xfrm>
          <a:prstGeom prst="cloudCallout">
            <a:avLst>
              <a:gd name="adj1" fmla="val -20833"/>
              <a:gd name="adj2" fmla="val -92595"/>
            </a:avLst>
          </a:prstGeom>
          <a:solidFill>
            <a:srgbClr val="0AA4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Faint o gysylltiad wyneb yn wyneb sydd yna gydag unigolion o gymharu â thros y ffôn?</a:t>
            </a:r>
          </a:p>
        </p:txBody>
      </p:sp>
    </p:spTree>
    <p:extLst>
      <p:ext uri="{BB962C8B-B14F-4D97-AF65-F5344CB8AC3E}">
        <p14:creationId xmlns:p14="http://schemas.microsoft.com/office/powerpoint/2010/main" val="254511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latin typeface="Arial"/>
                <a:cs typeface="Arial"/>
              </a:rPr>
              <a:t>Profiad IAA</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2357472"/>
            <a:ext cx="7831538" cy="3488691"/>
          </a:xfrm>
        </p:spPr>
        <p:txBody>
          <a:bodyPr>
            <a:normAutofit/>
          </a:bodyPr>
          <a:lstStyle/>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Profiad cadarnhaol gydag ymatebion sy'n addysgiadol ac yn wybodus </a:t>
            </a:r>
          </a:p>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Tawelu meddwl unigolyn bod y cyngor a roddir yn ddiduedd ac er eu budd pennaf</a:t>
            </a:r>
          </a:p>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Gwneud i'r unigolyn deimlo ei fod wedi cyrraedd rhywun sy'n gwrando arnynt yn anad dim</a:t>
            </a:r>
          </a:p>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Rhoi cyfle i bobl egluro beth sy'n bwysig iddyn nhw</a:t>
            </a:r>
          </a:p>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Rhoi cyfle i bobl edrych ar yr opsiynau sydd ar gael</a:t>
            </a:r>
          </a:p>
          <a:p>
            <a:pPr marL="285750" lvl="0" indent="-285750">
              <a:buClr>
                <a:srgbClr val="F7AB64"/>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Galluogi pobl i ddod o hyd i’r cymorth maen nhw'n teimlo sy'n iawn iddyn nhw er mwyn cyflawni eu canlyniadau personol</a:t>
            </a:r>
          </a:p>
          <a:p>
            <a:endParaRPr lang="en-GB" sz="2000" dirty="0">
              <a:solidFill>
                <a:schemeClr val="tx1"/>
              </a:solidFill>
            </a:endParaRPr>
          </a:p>
        </p:txBody>
      </p:sp>
      <p:sp>
        <p:nvSpPr>
          <p:cNvPr id="2" name="Rectangle: Rounded Corners 1">
            <a:extLst>
              <a:ext uri="{FF2B5EF4-FFF2-40B4-BE49-F238E27FC236}">
                <a16:creationId xmlns:a16="http://schemas.microsoft.com/office/drawing/2014/main" id="{F62AF2D7-1159-48F6-8D18-46B2D09A9F67}"/>
              </a:ext>
            </a:extLst>
          </p:cNvPr>
          <p:cNvSpPr/>
          <p:nvPr/>
        </p:nvSpPr>
        <p:spPr>
          <a:xfrm>
            <a:off x="466591" y="1145628"/>
            <a:ext cx="8155656" cy="914400"/>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Bydd y gwasanaeth gwybodaeth, cyngor a chynhorthwy yn hawdd ei ddefnyddio, yn groesawgar ac yn llawn gwybodaeth</a:t>
            </a:r>
            <a:endParaRPr lang="en-GB" b="1" dirty="0">
              <a:solidFill>
                <a:schemeClr val="tx1"/>
              </a:solidFill>
              <a:cs typeface="Arial"/>
            </a:endParaRPr>
          </a:p>
        </p:txBody>
      </p:sp>
    </p:spTree>
    <p:extLst>
      <p:ext uri="{BB962C8B-B14F-4D97-AF65-F5344CB8AC3E}">
        <p14:creationId xmlns:p14="http://schemas.microsoft.com/office/powerpoint/2010/main" val="405440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7CA4854-C9CA-41B9-8340-09A5271E22DE}"/>
              </a:ext>
            </a:extLst>
          </p:cNvPr>
          <p:cNvSpPr>
            <a:spLocks noGrp="1"/>
          </p:cNvSpPr>
          <p:nvPr>
            <p:ph type="title"/>
          </p:nvPr>
        </p:nvSpPr>
        <p:spPr>
          <a:xfrm>
            <a:off x="683812" y="1188783"/>
            <a:ext cx="6588896" cy="1031283"/>
          </a:xfrm>
        </p:spPr>
        <p:txBody>
          <a:bodyPr>
            <a:normAutofit fontScale="90000"/>
          </a:bodyPr>
          <a:lstStyle/>
          <a:p>
            <a:r>
              <a:rPr lang="en-GB" sz="3600" b="1" dirty="0">
                <a:solidFill>
                  <a:srgbClr val="CB863E"/>
                </a:solidFill>
                <a:cs typeface="Arial"/>
              </a:rPr>
              <a:t> Ymarfer: </a:t>
            </a:r>
            <a:r>
              <a:rPr lang="cy-GB" sz="3600" b="1" dirty="0">
                <a:solidFill>
                  <a:srgbClr val="CB863E"/>
                </a:solidFill>
                <a:cs typeface="Arial"/>
              </a:rPr>
              <a:t>Gweledigaeth a diben </a:t>
            </a:r>
            <a:br>
              <a:rPr lang="cy-GB" sz="3600" b="1" dirty="0">
                <a:solidFill>
                  <a:srgbClr val="CB863E"/>
                </a:solidFill>
                <a:cs typeface="Arial"/>
              </a:rPr>
            </a:br>
            <a:br>
              <a:rPr lang="cy-GB" sz="3200" b="1" dirty="0">
                <a:solidFill>
                  <a:srgbClr val="CB863E"/>
                </a:solidFill>
                <a:cs typeface="Arial"/>
              </a:rPr>
            </a:br>
            <a:br>
              <a:rPr lang="en-GB" b="1" u="sng" dirty="0">
                <a:solidFill>
                  <a:srgbClr val="CB863E"/>
                </a:solidFill>
                <a:latin typeface="Arial" panose="020B0604020202020204" pitchFamily="34" charset="0"/>
                <a:cs typeface="Arial" panose="020B0604020202020204" pitchFamily="34" charset="0"/>
              </a:rPr>
            </a:br>
            <a:endParaRPr lang="en-GB" dirty="0">
              <a:solidFill>
                <a:srgbClr val="CB863E"/>
              </a:solidFill>
            </a:endParaRPr>
          </a:p>
        </p:txBody>
      </p:sp>
      <p:sp>
        <p:nvSpPr>
          <p:cNvPr id="9" name="Text Placeholder 8"/>
          <p:cNvSpPr>
            <a:spLocks noGrp="1"/>
          </p:cNvSpPr>
          <p:nvPr>
            <p:ph type="body" sz="quarter" idx="12"/>
          </p:nvPr>
        </p:nvSpPr>
        <p:spPr>
          <a:xfrm>
            <a:off x="683812" y="2220066"/>
            <a:ext cx="7831538" cy="3364648"/>
          </a:xfrm>
        </p:spPr>
        <p:txBody>
          <a:bodyPr>
            <a:normAutofit/>
          </a:bodyPr>
          <a:lstStyle/>
          <a:p>
            <a:r>
              <a:rPr lang="cy-GB" sz="2400" dirty="0">
                <a:solidFill>
                  <a:schemeClr val="tx1"/>
                </a:solidFill>
                <a:latin typeface="Arial" panose="020B0604020202020204" pitchFamily="34" charset="0"/>
                <a:cs typeface="Arial" panose="020B0604020202020204" pitchFamily="34" charset="0"/>
              </a:rPr>
              <a:t>Mewn grwpiau bach, disgrifiwch beth ydych chi’n ei feddwl yw gweledigaeth a diben eich cynnig ar gyfer gwybodaeth, cyngor a chynhorthwy?</a:t>
            </a:r>
          </a:p>
          <a:p>
            <a:endParaRPr lang="cy-GB" sz="2400" dirty="0">
              <a:solidFill>
                <a:schemeClr val="tx1"/>
              </a:solidFill>
              <a:latin typeface="Arial" panose="020B0604020202020204" pitchFamily="34" charset="0"/>
              <a:cs typeface="Arial" panose="020B0604020202020204" pitchFamily="34" charset="0"/>
            </a:endParaRPr>
          </a:p>
          <a:p>
            <a:r>
              <a:rPr lang="cy-GB" sz="2400" dirty="0">
                <a:solidFill>
                  <a:schemeClr val="tx1"/>
                </a:solidFill>
                <a:latin typeface="Arial"/>
                <a:cs typeface="Arial"/>
              </a:rPr>
              <a:t>Beth yw eich rôl yng nghynnig yr awdurdod lleol ar gyfer gwybodaeth, cyngor a chynhorthwy?</a:t>
            </a:r>
            <a:endParaRPr lang="en-GB" sz="3200" dirty="0">
              <a:solidFill>
                <a:schemeClr val="tx1"/>
              </a:solidFill>
              <a:latin typeface="Arial"/>
              <a:cs typeface="Arial"/>
            </a:endParaRPr>
          </a:p>
        </p:txBody>
      </p:sp>
    </p:spTree>
    <p:extLst>
      <p:ext uri="{BB962C8B-B14F-4D97-AF65-F5344CB8AC3E}">
        <p14:creationId xmlns:p14="http://schemas.microsoft.com/office/powerpoint/2010/main" val="57497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FBCB-3AF4-3F4C-A7E8-681E8168C285}"/>
              </a:ext>
            </a:extLst>
          </p:cNvPr>
          <p:cNvSpPr>
            <a:spLocks noGrp="1"/>
          </p:cNvSpPr>
          <p:nvPr>
            <p:ph type="title"/>
          </p:nvPr>
        </p:nvSpPr>
        <p:spPr>
          <a:xfrm>
            <a:off x="0" y="1946031"/>
            <a:ext cx="9144000" cy="3169308"/>
          </a:xfrm>
        </p:spPr>
        <p:txBody>
          <a:bodyPr>
            <a:normAutofit/>
          </a:bodyPr>
          <a:lstStyle/>
          <a:p>
            <a:pPr algn="ctr" rtl="0" eaLnBrk="1" fontAlgn="base" hangingPunct="1"/>
            <a:r>
              <a:rPr lang="en-GB" sz="5200" b="1" kern="1200" dirty="0" err="1">
                <a:solidFill>
                  <a:srgbClr val="CB863E"/>
                </a:solidFill>
                <a:effectLst/>
                <a:latin typeface="Arial" panose="020B0604020202020204" pitchFamily="34" charset="0"/>
                <a:ea typeface="+mn-ea"/>
                <a:cs typeface="Arial" panose="020B0604020202020204" pitchFamily="34" charset="0"/>
              </a:rPr>
              <a:t>Adran</a:t>
            </a:r>
            <a:r>
              <a:rPr lang="en-GB" sz="5200" b="1" kern="1200" dirty="0">
                <a:solidFill>
                  <a:srgbClr val="CB863E"/>
                </a:solidFill>
                <a:effectLst/>
                <a:latin typeface="Arial" panose="020B0604020202020204" pitchFamily="34" charset="0"/>
                <a:ea typeface="+mn-ea"/>
                <a:cs typeface="Arial" panose="020B0604020202020204" pitchFamily="34" charset="0"/>
              </a:rPr>
              <a:t> 2:</a:t>
            </a:r>
            <a:endParaRPr lang="en-GB" dirty="0">
              <a:effectLst/>
            </a:endParaRPr>
          </a:p>
          <a:p>
            <a:pPr algn="ctr" rtl="0" eaLnBrk="1" fontAlgn="base" hangingPunct="1"/>
            <a:r>
              <a:rPr lang="cy-GB" sz="5200" b="1" kern="1200" dirty="0">
                <a:solidFill>
                  <a:srgbClr val="CB863E"/>
                </a:solidFill>
                <a:effectLst/>
                <a:latin typeface="Arial" panose="020B0604020202020204" pitchFamily="34" charset="0"/>
                <a:ea typeface="+mn-ea"/>
                <a:cs typeface="Arial" panose="020B0604020202020204" pitchFamily="34" charset="0"/>
              </a:rPr>
              <a:t>Sgyrsiau sy’n canolbwyntio ar ganlyniadau </a:t>
            </a:r>
            <a:endParaRPr lang="en-GB" dirty="0">
              <a:effectLst/>
            </a:endParaRPr>
          </a:p>
          <a:p>
            <a:pPr algn="ctr"/>
            <a:endParaRPr lang="en-GB" dirty="0"/>
          </a:p>
        </p:txBody>
      </p:sp>
    </p:spTree>
    <p:extLst>
      <p:ext uri="{BB962C8B-B14F-4D97-AF65-F5344CB8AC3E}">
        <p14:creationId xmlns:p14="http://schemas.microsoft.com/office/powerpoint/2010/main" val="215726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970636" cy="1031283"/>
          </a:xfrm>
        </p:spPr>
        <p:txBody>
          <a:bodyPr>
            <a:normAutofit fontScale="90000"/>
          </a:bodyPr>
          <a:lstStyle/>
          <a:p>
            <a:r>
              <a:rPr lang="cy-GB" sz="3600" b="1" dirty="0">
                <a:solidFill>
                  <a:srgbClr val="CB863E"/>
                </a:solidFill>
                <a:cs typeface="Arial"/>
              </a:rPr>
              <a:t>Dull sy’n canolbwyntio ar ganlyniadau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normAutofit lnSpcReduction="10000"/>
          </a:bodyPr>
          <a:lstStyle/>
          <a:p>
            <a:pPr>
              <a:lnSpc>
                <a:spcPct val="110000"/>
              </a:lnSpc>
              <a:spcBef>
                <a:spcPts val="0"/>
              </a:spcBef>
            </a:pPr>
            <a:r>
              <a:rPr lang="cy-GB" sz="2000" dirty="0">
                <a:solidFill>
                  <a:schemeClr val="tx1"/>
                </a:solidFill>
                <a:latin typeface="Arial" panose="020B0604020202020204" pitchFamily="34" charset="0"/>
                <a:cs typeface="Arial" panose="020B0604020202020204" pitchFamily="34" charset="0"/>
              </a:rPr>
              <a:t>Mae dull sy’n canolbwyntio ar ganlyniadau’n seiliedig ar yr egwyddorion hyn: </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mae pobl yn arbenigwyr ar eu bywydau eu hunain  </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yr unigolyn sydd yn y sefyllfa orau i ddweud wrthych chi beth sy’n bwysig iddo a’r hyn sy’n rhoi ymdeimlad o lesiant iddo</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mae pobl am wneud yr hyn sydd bwysicaf iddyn nhw, yn eu ffordd eu hunain  </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mae cryfderau pobl yn bwysig ac angen eu cydnabod  </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rydyn ni’n dechrau drwy nodi beth mae’r unigolyn am ei gyflawni a chydweithio ag ef er mwyn nodi sut y gellir cyflawni hyn  </a:t>
            </a:r>
          </a:p>
          <a:p>
            <a:pPr marL="285750" indent="-285750">
              <a:lnSpc>
                <a:spcPct val="110000"/>
              </a:lnSpc>
              <a:spcBef>
                <a:spcPts val="0"/>
              </a:spcBef>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gall teulu, gofalwyr a chymuned leol yr unigolyn gyfrannu at y cynllun hwn  </a:t>
            </a:r>
          </a:p>
          <a:p>
            <a:endParaRPr lang="en-GB" dirty="0">
              <a:solidFill>
                <a:schemeClr val="tx1"/>
              </a:solidFill>
            </a:endParaRPr>
          </a:p>
        </p:txBody>
      </p:sp>
      <p:sp>
        <p:nvSpPr>
          <p:cNvPr id="2" name="Rectangle: Rounded Corners 1">
            <a:extLst>
              <a:ext uri="{FF2B5EF4-FFF2-40B4-BE49-F238E27FC236}">
                <a16:creationId xmlns:a16="http://schemas.microsoft.com/office/drawing/2014/main" id="{38E50185-6ABA-4CF7-BBE3-F43BE1586443}"/>
              </a:ext>
            </a:extLst>
          </p:cNvPr>
          <p:cNvSpPr/>
          <p:nvPr/>
        </p:nvSpPr>
        <p:spPr>
          <a:xfrm>
            <a:off x="837852" y="5252550"/>
            <a:ext cx="7413133" cy="608988"/>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Mae sgyrsiau ystyrlon yn ganolog i ddeall canlyniadau unigolion</a:t>
            </a:r>
          </a:p>
        </p:txBody>
      </p:sp>
    </p:spTree>
    <p:extLst>
      <p:ext uri="{BB962C8B-B14F-4D97-AF65-F5344CB8AC3E}">
        <p14:creationId xmlns:p14="http://schemas.microsoft.com/office/powerpoint/2010/main" val="192345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015025" cy="1031283"/>
          </a:xfrm>
        </p:spPr>
        <p:txBody>
          <a:bodyPr>
            <a:normAutofit/>
          </a:bodyPr>
          <a:lstStyle/>
          <a:p>
            <a:r>
              <a:rPr lang="en-GB" sz="3200" b="1" dirty="0">
                <a:solidFill>
                  <a:srgbClr val="CB863E"/>
                </a:solidFill>
                <a:cs typeface="Arial"/>
              </a:rPr>
              <a:t>Beth </a:t>
            </a:r>
            <a:r>
              <a:rPr lang="cy-GB" sz="3200" b="1" dirty="0">
                <a:solidFill>
                  <a:srgbClr val="CB863E"/>
                </a:solidFill>
                <a:cs typeface="Arial"/>
              </a:rPr>
              <a:t>yw canlyniad personol</a:t>
            </a:r>
            <a:r>
              <a:rPr lang="en-GB" sz="3200" b="1" dirty="0">
                <a:solidFill>
                  <a:srgbClr val="CB863E"/>
                </a:solidFill>
                <a:cs typeface="Arial"/>
              </a:rPr>
              <a:t>?</a:t>
            </a:r>
            <a:endParaRPr lang="en-GB" sz="3200" dirty="0">
              <a:solidFill>
                <a:srgbClr val="CB863E"/>
              </a:solidFill>
            </a:endParaRPr>
          </a:p>
        </p:txBody>
      </p:sp>
      <p:sp>
        <p:nvSpPr>
          <p:cNvPr id="9" name="Text Placeholder 8"/>
          <p:cNvSpPr>
            <a:spLocks noGrp="1"/>
          </p:cNvSpPr>
          <p:nvPr>
            <p:ph type="body" sz="quarter" idx="12"/>
          </p:nvPr>
        </p:nvSpPr>
        <p:spPr>
          <a:xfrm>
            <a:off x="656231" y="1173673"/>
            <a:ext cx="7831538" cy="4019106"/>
          </a:xfrm>
        </p:spPr>
        <p:txBody>
          <a:bodyPr>
            <a:noAutofit/>
          </a:bodyPr>
          <a:lstStyle/>
          <a:p>
            <a:pPr lvl="0">
              <a:lnSpc>
                <a:spcPct val="100000"/>
              </a:lnSpc>
              <a:spcBef>
                <a:spcPts val="0"/>
              </a:spcBef>
              <a:spcAft>
                <a:spcPts val="0"/>
              </a:spcAft>
              <a:buClrTx/>
              <a:defRPr/>
            </a:pPr>
            <a:r>
              <a:rPr lang="cy-GB" sz="2400" dirty="0">
                <a:solidFill>
                  <a:schemeClr val="tx1"/>
                </a:solidFill>
                <a:latin typeface="Arial" panose="020B0604020202020204" pitchFamily="34" charset="0"/>
                <a:cs typeface="Arial" panose="020B0604020202020204" pitchFamily="34" charset="0"/>
              </a:rPr>
              <a:t>Canlyniad personol yw disgrifiad yr unigolyn o’r hyn y mae am ei gyflawni, y ffordd y mae am deimlo neu sut fywyd yr hoffai ei gael</a:t>
            </a:r>
          </a:p>
          <a:p>
            <a:pPr lvl="0">
              <a:lnSpc>
                <a:spcPct val="100000"/>
              </a:lnSpc>
              <a:spcBef>
                <a:spcPts val="0"/>
              </a:spcBef>
              <a:spcAft>
                <a:spcPts val="0"/>
              </a:spcAft>
              <a:buClrTx/>
              <a:defRPr/>
            </a:pPr>
            <a:endParaRPr lang="en-GB" sz="240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buClrTx/>
              <a:defRPr/>
            </a:pPr>
            <a:r>
              <a:rPr lang="cy-GB" sz="2400" dirty="0">
                <a:solidFill>
                  <a:schemeClr val="tx1"/>
                </a:solidFill>
                <a:latin typeface="Arial" panose="020B0604020202020204" pitchFamily="34" charset="0"/>
                <a:cs typeface="Arial" panose="020B0604020202020204" pitchFamily="34" charset="0"/>
              </a:rPr>
              <a:t>Daw ymdeimlad o lesiant o bethau fel: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perthynas ag eraill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teimlo bod rhywun yn eich caru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cael eich parchu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ymdeimlad o bwrpas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gwneud cyfraniad defnyddiol  </a:t>
            </a:r>
          </a:p>
          <a:p>
            <a:pPr marL="285750" lvl="0" indent="-285750">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y pethau bach sy’n gwneud i fywyd deimlo’n werth chweil</a:t>
            </a:r>
            <a:endParaRPr lang="cy-GB" sz="2400" dirty="0">
              <a:solidFill>
                <a:schemeClr val="tx1"/>
              </a:solidFill>
              <a:latin typeface="Calibri" panose="020F0502020204030204"/>
            </a:endParaRPr>
          </a:p>
          <a:p>
            <a:endParaRPr lang="en-GB" sz="2400" dirty="0">
              <a:solidFill>
                <a:schemeClr val="tx1"/>
              </a:solidFill>
            </a:endParaRPr>
          </a:p>
        </p:txBody>
      </p:sp>
    </p:spTree>
    <p:extLst>
      <p:ext uri="{BB962C8B-B14F-4D97-AF65-F5344CB8AC3E}">
        <p14:creationId xmlns:p14="http://schemas.microsoft.com/office/powerpoint/2010/main" val="32262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9286" y="365127"/>
            <a:ext cx="7219211" cy="1031283"/>
          </a:xfrm>
        </p:spPr>
        <p:txBody>
          <a:bodyPr>
            <a:normAutofit fontScale="90000"/>
          </a:bodyPr>
          <a:lstStyle/>
          <a:p>
            <a:r>
              <a:rPr lang="cy-GB" sz="3200" b="1" dirty="0">
                <a:solidFill>
                  <a:srgbClr val="CB863E"/>
                </a:solidFill>
                <a:cs typeface="Arial"/>
              </a:rPr>
              <a:t>Sut i ganfod yr hyn sy’n bwysig i bobl a chytuno ar eu canlyniadau personol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4973160" cy="4407900"/>
          </a:xfrm>
        </p:spPr>
        <p:txBody>
          <a:bodyPr>
            <a:normAutofit fontScale="92500" lnSpcReduction="20000"/>
          </a:bodyPr>
          <a:lstStyle/>
          <a:p>
            <a:pPr>
              <a:lnSpc>
                <a:spcPct val="110000"/>
              </a:lnSpc>
            </a:pPr>
            <a:r>
              <a:rPr lang="cy-GB" sz="2400" dirty="0">
                <a:solidFill>
                  <a:schemeClr val="tx1"/>
                </a:solidFill>
                <a:latin typeface="Arial" panose="020B0604020202020204" pitchFamily="34" charset="0"/>
                <a:cs typeface="Arial" panose="020B0604020202020204" pitchFamily="34" charset="0"/>
              </a:rPr>
              <a:t>Mae dull sy’n seiliedig ar ganlyniadau’n blaenoriaethu sgyrsiau da gyda phobl am yr hyn sy’n bwysig iddyn nhw cyn unrhyw brosesau casglu data at ddibenion y sefydliad  </a:t>
            </a:r>
            <a:endParaRPr lang="en-GB" sz="2400" dirty="0">
              <a:solidFill>
                <a:schemeClr val="tx1"/>
              </a:solidFill>
              <a:latin typeface="Arial" panose="020B0604020202020204" pitchFamily="34" charset="0"/>
              <a:cs typeface="Arial" panose="020B0604020202020204" pitchFamily="34" charset="0"/>
            </a:endParaRPr>
          </a:p>
          <a:p>
            <a:pPr>
              <a:lnSpc>
                <a:spcPct val="110000"/>
              </a:lnSpc>
            </a:pPr>
            <a:r>
              <a:rPr lang="cy-GB" sz="2400" dirty="0">
                <a:solidFill>
                  <a:schemeClr val="tx1"/>
                </a:solidFill>
                <a:latin typeface="Arial" panose="020B0604020202020204" pitchFamily="34" charset="0"/>
                <a:cs typeface="Arial" panose="020B0604020202020204" pitchFamily="34" charset="0"/>
              </a:rPr>
              <a:t>Mae’r pwyslais ar ganlyniadau personol yn rhoi cyfle i’r unigolyn:</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fyfyrio ar ei fywyd</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lleihau’r tybiaethau a wneir gan eraill </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gwella dealltwriaeth rhwng pawb sy’n rhan o’r broses</a:t>
            </a:r>
          </a:p>
        </p:txBody>
      </p:sp>
      <p:sp>
        <p:nvSpPr>
          <p:cNvPr id="8" name="Rectangle: Rounded Corners 7">
            <a:extLst>
              <a:ext uri="{FF2B5EF4-FFF2-40B4-BE49-F238E27FC236}">
                <a16:creationId xmlns:a16="http://schemas.microsoft.com/office/drawing/2014/main" id="{1F700FB3-140B-41ED-A046-DF60D12125C6}"/>
              </a:ext>
            </a:extLst>
          </p:cNvPr>
          <p:cNvSpPr/>
          <p:nvPr/>
        </p:nvSpPr>
        <p:spPr>
          <a:xfrm>
            <a:off x="5601810" y="1211428"/>
            <a:ext cx="3407279" cy="4679708"/>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Y sgyrsiau mwyaf gwerthfawr yw’r rhai lle mae’r unigolion yn teimlo bod pobl wir yn gwrando arnyn nhw</a:t>
            </a:r>
          </a:p>
          <a:p>
            <a:pPr algn="ctr"/>
            <a:endParaRPr lang="en-GB" sz="2000" dirty="0">
              <a:solidFill>
                <a:schemeClr val="tx1"/>
              </a:solidFill>
            </a:endParaRPr>
          </a:p>
          <a:p>
            <a:pPr algn="ctr"/>
            <a:r>
              <a:rPr lang="en-GB" sz="2000" dirty="0">
                <a:solidFill>
                  <a:schemeClr val="tx1"/>
                </a:solidFill>
              </a:rPr>
              <a:t>Pan fydd unigolion yn teimlo bod rhywun yn gwrando arnyn nhw, yn aml iawn maen nhw’n dechrau gwneud synnwyr o’u sefyllfa eu hunain, gan y gallan nhw roi amser i hynny a meddwl am eu sefyllfa</a:t>
            </a:r>
          </a:p>
        </p:txBody>
      </p:sp>
    </p:spTree>
    <p:extLst>
      <p:ext uri="{BB962C8B-B14F-4D97-AF65-F5344CB8AC3E}">
        <p14:creationId xmlns:p14="http://schemas.microsoft.com/office/powerpoint/2010/main" val="86857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b="1" dirty="0">
                <a:solidFill>
                  <a:srgbClr val="CB863E"/>
                </a:solidFill>
                <a:cs typeface="Arial"/>
              </a:rPr>
              <a:t> Mynegai</a:t>
            </a:r>
            <a:r>
              <a:rPr lang="cy-GB" sz="3200" b="1" dirty="0">
                <a:solidFill>
                  <a:srgbClr val="CB863E"/>
                </a:solidFill>
                <a:cs typeface="Arial"/>
              </a:rPr>
              <a:t> </a:t>
            </a: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Nodau ac amcanion</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Amgylchedd dysgu</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Adran 1 – Y cyd-destun deddfwriaethol</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Adran 2 – Sgyrsiau sy’n canolbwyntio ar ganlyniadau</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Adran 3 – Cyfarthrebu effeithiol</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Adran 4 – Sgyrsiau da</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Crynodeb</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Camau nesaf</a:t>
            </a:r>
          </a:p>
          <a:p>
            <a:endParaRPr lang="en-GB" dirty="0">
              <a:solidFill>
                <a:schemeClr val="tx1"/>
              </a:solidFill>
            </a:endParaRPr>
          </a:p>
        </p:txBody>
      </p:sp>
    </p:spTree>
    <p:extLst>
      <p:ext uri="{BB962C8B-B14F-4D97-AF65-F5344CB8AC3E}">
        <p14:creationId xmlns:p14="http://schemas.microsoft.com/office/powerpoint/2010/main" val="75534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DB1C8CC4-0787-432E-96C9-7A5B37EC24F7}"/>
              </a:ext>
            </a:extLst>
          </p:cNvPr>
          <p:cNvSpPr>
            <a:spLocks noGrp="1"/>
          </p:cNvSpPr>
          <p:nvPr>
            <p:ph type="title"/>
          </p:nvPr>
        </p:nvSpPr>
        <p:spPr>
          <a:xfrm>
            <a:off x="628649" y="790113"/>
            <a:ext cx="6944003" cy="934228"/>
          </a:xfrm>
        </p:spPr>
        <p:txBody>
          <a:bodyPr>
            <a:normAutofit fontScale="90000"/>
          </a:bodyPr>
          <a:lstStyle/>
          <a:p>
            <a:r>
              <a:rPr lang="en-GB" sz="3600" b="1" dirty="0">
                <a:solidFill>
                  <a:srgbClr val="CB863E"/>
                </a:solidFill>
                <a:cs typeface="Arial"/>
              </a:rPr>
              <a:t>Ymarfer: </a:t>
            </a:r>
            <a:r>
              <a:rPr lang="cy-GB" sz="3600" b="1" dirty="0">
                <a:solidFill>
                  <a:srgbClr val="CB863E"/>
                </a:solidFill>
                <a:cs typeface="Arial"/>
              </a:rPr>
              <a:t>Yw hyn yn ganlyniad personol</a:t>
            </a:r>
            <a:r>
              <a:rPr lang="en-GB" sz="3600" b="1" dirty="0">
                <a:solidFill>
                  <a:srgbClr val="CB863E"/>
                </a:solidFill>
                <a:cs typeface="Arial"/>
              </a:rPr>
              <a:t>?</a:t>
            </a:r>
            <a:br>
              <a:rPr lang="en-GB" sz="3600" b="1" dirty="0">
                <a:solidFill>
                  <a:srgbClr val="CB863E"/>
                </a:solidFill>
                <a:cs typeface="Arial"/>
              </a:rPr>
            </a:br>
            <a:br>
              <a:rPr lang="en-GB" b="1" u="sng" dirty="0">
                <a:solidFill>
                  <a:srgbClr val="CB863E"/>
                </a:solidFill>
                <a:latin typeface="Arial" panose="020B0604020202020204" pitchFamily="34" charset="0"/>
                <a:cs typeface="Arial" panose="020B0604020202020204" pitchFamily="34" charset="0"/>
              </a:rPr>
            </a:br>
            <a:endParaRPr lang="en-GB" dirty="0">
              <a:solidFill>
                <a:srgbClr val="CB863E"/>
              </a:solidFill>
            </a:endParaRPr>
          </a:p>
        </p:txBody>
      </p:sp>
      <p:sp>
        <p:nvSpPr>
          <p:cNvPr id="9" name="Text Placeholder 8"/>
          <p:cNvSpPr>
            <a:spLocks noGrp="1"/>
          </p:cNvSpPr>
          <p:nvPr>
            <p:ph type="body" sz="quarter" idx="12"/>
          </p:nvPr>
        </p:nvSpPr>
        <p:spPr>
          <a:xfrm>
            <a:off x="628650" y="1724341"/>
            <a:ext cx="7886702" cy="3691176"/>
          </a:xfrm>
        </p:spPr>
        <p:txBody>
          <a:bodyPr/>
          <a:lstStyle/>
          <a:p>
            <a:pPr>
              <a:lnSpc>
                <a:spcPct val="100000"/>
              </a:lnSpc>
            </a:pPr>
            <a:endParaRPr lang="cy-GB" sz="2400" dirty="0">
              <a:solidFill>
                <a:schemeClr val="tx1"/>
              </a:solidFill>
              <a:latin typeface="Arial" panose="020B0604020202020204" pitchFamily="34" charset="0"/>
              <a:cs typeface="Arial" panose="020B0604020202020204" pitchFamily="34" charset="0"/>
            </a:endParaRPr>
          </a:p>
          <a:p>
            <a:pPr>
              <a:lnSpc>
                <a:spcPct val="100000"/>
              </a:lnSpc>
            </a:pPr>
            <a:r>
              <a:rPr lang="cy-GB" sz="2400" dirty="0">
                <a:solidFill>
                  <a:schemeClr val="tx1"/>
                </a:solidFill>
                <a:latin typeface="Arial" panose="020B0604020202020204" pitchFamily="34" charset="0"/>
                <a:cs typeface="Arial" panose="020B0604020202020204" pitchFamily="34" charset="0"/>
              </a:rPr>
              <a:t>Yn eich grwpiau, ystyriwch y datganiadau rydych chi wedi’u cael a nodwch pa rai o’r datganiadau rydych chi’n teimlo sy’n ganlyniadau personol  </a:t>
            </a:r>
          </a:p>
          <a:p>
            <a:pPr>
              <a:lnSpc>
                <a:spcPct val="100000"/>
              </a:lnSpc>
            </a:pPr>
            <a:endParaRPr lang="en-GB" dirty="0">
              <a:solidFill>
                <a:schemeClr val="tx1"/>
              </a:solidFill>
            </a:endParaRPr>
          </a:p>
        </p:txBody>
      </p:sp>
    </p:spTree>
    <p:extLst>
      <p:ext uri="{BB962C8B-B14F-4D97-AF65-F5344CB8AC3E}">
        <p14:creationId xmlns:p14="http://schemas.microsoft.com/office/powerpoint/2010/main" val="84515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139312" cy="1031283"/>
          </a:xfrm>
        </p:spPr>
        <p:txBody>
          <a:bodyPr>
            <a:normAutofit fontScale="90000"/>
          </a:bodyPr>
          <a:lstStyle/>
          <a:p>
            <a:r>
              <a:rPr lang="cy-GB" sz="3600" b="1" dirty="0">
                <a:solidFill>
                  <a:srgbClr val="CB863E"/>
                </a:solidFill>
                <a:cs typeface="Arial"/>
              </a:rPr>
              <a:t>Defnyddio dull sy’n seiliedig ar gryfderau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0"/>
            <a:ext cx="7831538" cy="4599655"/>
          </a:xfrm>
        </p:spPr>
        <p:txBody>
          <a:bodyPr>
            <a:normAutofit lnSpcReduction="10000"/>
          </a:bodyPr>
          <a:lstStyle/>
          <a:p>
            <a:pPr>
              <a:lnSpc>
                <a:spcPct val="110000"/>
              </a:lnSpc>
            </a:pPr>
            <a:r>
              <a:rPr lang="cy-GB" sz="2000" dirty="0">
                <a:solidFill>
                  <a:schemeClr val="tx1"/>
                </a:solidFill>
                <a:latin typeface="Arial" panose="020B0604020202020204" pitchFamily="34" charset="0"/>
                <a:cs typeface="Arial" panose="020B0604020202020204" pitchFamily="34" charset="0"/>
              </a:rPr>
              <a:t>Mae canolbwyntio ar gryfderau pobl yn rhan allweddol o ddull sy’n canolbwyntio ar ganlyniadau, ond mae’n golygu gofyn y cwestiynau cywir a gadael i’r sgwrs lifo: </a:t>
            </a:r>
          </a:p>
          <a:p>
            <a:pPr marL="285750" indent="-285750">
              <a:lnSpc>
                <a:spcPct val="11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dylech ganolbwyntio ar gryfderau pobl  </a:t>
            </a:r>
          </a:p>
          <a:p>
            <a:pPr marL="285750" indent="-285750">
              <a:lnSpc>
                <a:spcPct val="11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dylech ymgysylltu â phobl a’u helpu i feddwl am eu gobeithion a’u hofnau cyn rhoi cynllun ar waith  </a:t>
            </a:r>
          </a:p>
          <a:p>
            <a:pPr marL="285750" indent="-285750">
              <a:lnSpc>
                <a:spcPct val="11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ystyriwch y manteision a’r anfanteision – helpu pobl i feddwl a siarad  </a:t>
            </a:r>
          </a:p>
          <a:p>
            <a:pPr marL="285750" indent="-285750">
              <a:lnSpc>
                <a:spcPct val="11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dylech helpu pobl i feithrin eu cryfderau a chryfderau eu teuluoedd a’u cymunedau  </a:t>
            </a:r>
          </a:p>
          <a:p>
            <a:pPr marL="285750" indent="-285750">
              <a:lnSpc>
                <a:spcPct val="11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dylech helpu pobl i sylwi ar yr hyn y maen nhw’n ei gyflawni ac i ragweld bygythiadau</a:t>
            </a:r>
          </a:p>
        </p:txBody>
      </p:sp>
    </p:spTree>
    <p:extLst>
      <p:ext uri="{BB962C8B-B14F-4D97-AF65-F5344CB8AC3E}">
        <p14:creationId xmlns:p14="http://schemas.microsoft.com/office/powerpoint/2010/main" val="100125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379009" cy="1031283"/>
          </a:xfrm>
        </p:spPr>
        <p:txBody>
          <a:bodyPr>
            <a:normAutofit/>
          </a:bodyPr>
          <a:lstStyle/>
          <a:p>
            <a:r>
              <a:rPr lang="cy-GB" sz="3200" b="1" dirty="0">
                <a:solidFill>
                  <a:srgbClr val="CB863E"/>
                </a:solidFill>
                <a:cs typeface="Arial"/>
              </a:rPr>
              <a:t>Cwestiynau seiliedig ar gryfderau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49" y="880768"/>
            <a:ext cx="7886702" cy="5086278"/>
          </a:xfrm>
        </p:spPr>
        <p:txBody>
          <a:bodyPr>
            <a:noAutofit/>
          </a:bodyPr>
          <a:lstStyle/>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hoffech chi ei gyflawni yn ystod ein sgwrs heddiw?</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Pa bryderon hoffech chi fynd i’r afael â nhw a’u newid o ganlyniad i’r sgwrs hon?</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allwn ni weithio arno gyda’n gilydd er mwyn cyflawni’r hyn yr hoffech chi ei gyflawni yn eich bywyd (a’ch gofalwr neu’ch teulu)?</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ydych chi eisiau i chi eich hun y funud hon?</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sy’n bwysig i ni ei drafod heddiw a fydd yn fy helpu i ddeall eich amgylchiadau a dysgu amdanoch chi, eich galluoedd, eich cryfderau, eich dewisiadau a’ch dyheadau mewn bywyd?</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Pa lefel o annibyniaeth hoffech chi ei gael?</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allwch chi ei wneud ar hyn o bryd?</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hoffech chi allu ei wneud?</a:t>
            </a:r>
          </a:p>
          <a:p>
            <a:pPr marL="285750" indent="-285750">
              <a:lnSpc>
                <a:spcPct val="100000"/>
              </a:lnSpc>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Pwy all eich helpu?</a:t>
            </a:r>
          </a:p>
        </p:txBody>
      </p:sp>
    </p:spTree>
    <p:extLst>
      <p:ext uri="{BB962C8B-B14F-4D97-AF65-F5344CB8AC3E}">
        <p14:creationId xmlns:p14="http://schemas.microsoft.com/office/powerpoint/2010/main" val="356415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192578" cy="1031283"/>
          </a:xfrm>
        </p:spPr>
        <p:txBody>
          <a:bodyPr>
            <a:normAutofit/>
          </a:bodyPr>
          <a:lstStyle/>
          <a:p>
            <a:r>
              <a:rPr lang="cy-GB" sz="3200" b="1" dirty="0">
                <a:solidFill>
                  <a:srgbClr val="CB863E"/>
                </a:solidFill>
                <a:cs typeface="Arial"/>
              </a:rPr>
              <a:t>Cael sgwrs am yr hyn sy’n bwysig </a:t>
            </a:r>
            <a:br>
              <a:rPr lang="cy-GB" sz="3200" b="1" dirty="0">
                <a:solidFill>
                  <a:srgbClr val="CB863E"/>
                </a:solidFill>
                <a:cs typeface="Arial"/>
              </a:rPr>
            </a:br>
            <a:endParaRPr lang="en-GB" sz="3200" dirty="0">
              <a:solidFill>
                <a:srgbClr val="CB863E"/>
              </a:solidFill>
            </a:endParaRPr>
          </a:p>
        </p:txBody>
      </p:sp>
      <p:sp>
        <p:nvSpPr>
          <p:cNvPr id="8" name="Oval 7">
            <a:extLst>
              <a:ext uri="{FF2B5EF4-FFF2-40B4-BE49-F238E27FC236}">
                <a16:creationId xmlns:a16="http://schemas.microsoft.com/office/drawing/2014/main" id="{0AE74C27-0E0A-C842-9C7F-6B34050834B2}"/>
              </a:ext>
            </a:extLst>
          </p:cNvPr>
          <p:cNvSpPr/>
          <p:nvPr/>
        </p:nvSpPr>
        <p:spPr>
          <a:xfrm>
            <a:off x="2697641" y="825410"/>
            <a:ext cx="1645969" cy="1645969"/>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b="1" dirty="0" err="1">
                <a:solidFill>
                  <a:schemeClr val="tx1"/>
                </a:solidFill>
              </a:rPr>
              <a:t>Amgylch-iadau</a:t>
            </a:r>
            <a:r>
              <a:rPr lang="en-GB" b="1" dirty="0">
                <a:solidFill>
                  <a:schemeClr val="tx1"/>
                </a:solidFill>
              </a:rPr>
              <a:t> </a:t>
            </a:r>
            <a:r>
              <a:rPr lang="en-GB" b="1" dirty="0" err="1">
                <a:solidFill>
                  <a:schemeClr val="tx1"/>
                </a:solidFill>
              </a:rPr>
              <a:t>personol</a:t>
            </a:r>
            <a:endParaRPr lang="en-GB" b="1" dirty="0">
              <a:solidFill>
                <a:schemeClr val="tx1"/>
              </a:solidFill>
            </a:endParaRPr>
          </a:p>
        </p:txBody>
      </p:sp>
      <p:sp>
        <p:nvSpPr>
          <p:cNvPr id="33" name="Right Arrow 32">
            <a:extLst>
              <a:ext uri="{FF2B5EF4-FFF2-40B4-BE49-F238E27FC236}">
                <a16:creationId xmlns:a16="http://schemas.microsoft.com/office/drawing/2014/main" id="{14EBB737-EE07-7B4A-9763-5BB1FBD927E8}"/>
              </a:ext>
              <a:ext uri="{C183D7F6-B498-43B3-948B-1728B52AA6E4}">
                <adec:decorative xmlns:adec="http://schemas.microsoft.com/office/drawing/2017/decorative" val="1"/>
              </a:ext>
            </a:extLst>
          </p:cNvPr>
          <p:cNvSpPr/>
          <p:nvPr/>
        </p:nvSpPr>
        <p:spPr>
          <a:xfrm rot="2160000">
            <a:off x="4298628" y="2011653"/>
            <a:ext cx="403417" cy="513614"/>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461D8E2E-B498-1D4C-B66B-2DFB1A274C4D}"/>
              </a:ext>
            </a:extLst>
          </p:cNvPr>
          <p:cNvSpPr/>
          <p:nvPr/>
        </p:nvSpPr>
        <p:spPr>
          <a:xfrm>
            <a:off x="4572000" y="2038862"/>
            <a:ext cx="1766307" cy="1766307"/>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400" b="1" dirty="0" err="1">
                <a:solidFill>
                  <a:schemeClr val="tx1"/>
                </a:solidFill>
              </a:rPr>
              <a:t>Canlyniadau</a:t>
            </a:r>
            <a:r>
              <a:rPr lang="en-GB" sz="1400" b="1" dirty="0">
                <a:solidFill>
                  <a:schemeClr val="tx1"/>
                </a:solidFill>
              </a:rPr>
              <a:t> </a:t>
            </a:r>
            <a:r>
              <a:rPr lang="en-GB" sz="1400" b="1" dirty="0" err="1">
                <a:solidFill>
                  <a:schemeClr val="tx1"/>
                </a:solidFill>
              </a:rPr>
              <a:t>personol</a:t>
            </a:r>
            <a:r>
              <a:rPr lang="en-GB" sz="1400" b="1" dirty="0">
                <a:solidFill>
                  <a:schemeClr val="tx1"/>
                </a:solidFill>
              </a:rPr>
              <a:t> ‘</a:t>
            </a:r>
            <a:r>
              <a:rPr lang="en-GB" sz="1400" b="1" spc="-50" dirty="0" err="1">
                <a:solidFill>
                  <a:schemeClr val="tx1"/>
                </a:solidFill>
              </a:rPr>
              <a:t>yr</a:t>
            </a:r>
            <a:r>
              <a:rPr lang="en-GB" sz="1400" b="1" spc="-50" dirty="0">
                <a:solidFill>
                  <a:schemeClr val="tx1"/>
                </a:solidFill>
              </a:rPr>
              <a:t> </a:t>
            </a:r>
            <a:r>
              <a:rPr lang="en-GB" sz="1400" b="1" spc="-50" dirty="0" err="1">
                <a:solidFill>
                  <a:schemeClr val="tx1"/>
                </a:solidFill>
              </a:rPr>
              <a:t>hyn</a:t>
            </a:r>
            <a:r>
              <a:rPr lang="en-GB" sz="1400" b="1" spc="-50" dirty="0">
                <a:solidFill>
                  <a:schemeClr val="tx1"/>
                </a:solidFill>
              </a:rPr>
              <a:t> </a:t>
            </a:r>
            <a:r>
              <a:rPr lang="en-GB" sz="1400" b="1" spc="-50" dirty="0" err="1">
                <a:solidFill>
                  <a:schemeClr val="tx1"/>
                </a:solidFill>
              </a:rPr>
              <a:t>sy’n</a:t>
            </a:r>
            <a:r>
              <a:rPr lang="en-GB" sz="1400" b="1" spc="-50" dirty="0">
                <a:solidFill>
                  <a:schemeClr val="tx1"/>
                </a:solidFill>
              </a:rPr>
              <a:t> </a:t>
            </a:r>
            <a:r>
              <a:rPr lang="en-GB" sz="1400" b="1" dirty="0" err="1">
                <a:solidFill>
                  <a:schemeClr val="tx1"/>
                </a:solidFill>
              </a:rPr>
              <a:t>bwysig</a:t>
            </a:r>
            <a:r>
              <a:rPr lang="en-GB" sz="1400" b="1" dirty="0">
                <a:solidFill>
                  <a:schemeClr val="tx1"/>
                </a:solidFill>
              </a:rPr>
              <a:t>’</a:t>
            </a:r>
          </a:p>
        </p:txBody>
      </p:sp>
      <p:sp>
        <p:nvSpPr>
          <p:cNvPr id="36" name="Right Arrow 35">
            <a:extLst>
              <a:ext uri="{FF2B5EF4-FFF2-40B4-BE49-F238E27FC236}">
                <a16:creationId xmlns:a16="http://schemas.microsoft.com/office/drawing/2014/main" id="{E4F39BE6-5F41-0D49-8FAD-94247C70EE60}"/>
              </a:ext>
              <a:ext uri="{C183D7F6-B498-43B3-948B-1728B52AA6E4}">
                <adec:decorative xmlns:adec="http://schemas.microsoft.com/office/drawing/2017/decorative" val="1"/>
              </a:ext>
            </a:extLst>
          </p:cNvPr>
          <p:cNvSpPr/>
          <p:nvPr/>
        </p:nvSpPr>
        <p:spPr>
          <a:xfrm rot="6480000">
            <a:off x="4908060" y="3724168"/>
            <a:ext cx="359746" cy="513614"/>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FA8558F9-DE65-FB4D-92E0-5236D9FE45D9}"/>
              </a:ext>
            </a:extLst>
          </p:cNvPr>
          <p:cNvSpPr/>
          <p:nvPr/>
        </p:nvSpPr>
        <p:spPr>
          <a:xfrm>
            <a:off x="3865988" y="4173817"/>
            <a:ext cx="1766307" cy="1766307"/>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sz="1400" b="1" dirty="0" err="1">
                <a:solidFill>
                  <a:schemeClr val="tx1"/>
                </a:solidFill>
              </a:rPr>
              <a:t>Yr</a:t>
            </a:r>
            <a:r>
              <a:rPr lang="en-GB" sz="1400" b="1" dirty="0">
                <a:solidFill>
                  <a:schemeClr val="tx1"/>
                </a:solidFill>
              </a:rPr>
              <a:t> </a:t>
            </a:r>
            <a:r>
              <a:rPr lang="en-GB" sz="1400" b="1" dirty="0" err="1">
                <a:solidFill>
                  <a:schemeClr val="tx1"/>
                </a:solidFill>
              </a:rPr>
              <a:t>hyn</a:t>
            </a:r>
            <a:r>
              <a:rPr lang="en-GB" sz="1400" b="1" dirty="0">
                <a:solidFill>
                  <a:schemeClr val="tx1"/>
                </a:solidFill>
              </a:rPr>
              <a:t> </a:t>
            </a:r>
            <a:r>
              <a:rPr lang="en-GB" sz="1400" b="1" dirty="0" err="1">
                <a:solidFill>
                  <a:schemeClr val="tx1"/>
                </a:solidFill>
              </a:rPr>
              <a:t>sy’n</a:t>
            </a:r>
            <a:r>
              <a:rPr lang="en-GB" sz="1400" b="1" dirty="0">
                <a:solidFill>
                  <a:schemeClr val="tx1"/>
                </a:solidFill>
              </a:rPr>
              <a:t> </a:t>
            </a:r>
            <a:r>
              <a:rPr lang="en-GB" sz="1400" b="1" dirty="0" err="1">
                <a:solidFill>
                  <a:schemeClr val="tx1"/>
                </a:solidFill>
              </a:rPr>
              <a:t>rhwystro</a:t>
            </a:r>
            <a:r>
              <a:rPr lang="en-GB" sz="1400" b="1" dirty="0">
                <a:solidFill>
                  <a:schemeClr val="tx1"/>
                </a:solidFill>
              </a:rPr>
              <a:t> </a:t>
            </a:r>
            <a:r>
              <a:rPr lang="en-GB" sz="1400" b="1" dirty="0" err="1">
                <a:solidFill>
                  <a:schemeClr val="tx1"/>
                </a:solidFill>
              </a:rPr>
              <a:t>pobl</a:t>
            </a:r>
            <a:r>
              <a:rPr lang="en-GB" sz="1400" b="1" dirty="0">
                <a:solidFill>
                  <a:schemeClr val="tx1"/>
                </a:solidFill>
              </a:rPr>
              <a:t> </a:t>
            </a:r>
            <a:r>
              <a:rPr lang="en-GB" sz="1400" b="1" dirty="0" err="1">
                <a:solidFill>
                  <a:schemeClr val="tx1"/>
                </a:solidFill>
              </a:rPr>
              <a:t>rhag</a:t>
            </a:r>
            <a:r>
              <a:rPr lang="en-GB" sz="1400" b="1" dirty="0">
                <a:solidFill>
                  <a:schemeClr val="tx1"/>
                </a:solidFill>
              </a:rPr>
              <a:t> </a:t>
            </a:r>
            <a:r>
              <a:rPr lang="en-GB" sz="1400" b="1" dirty="0" err="1">
                <a:solidFill>
                  <a:schemeClr val="tx1"/>
                </a:solidFill>
              </a:rPr>
              <a:t>sicrhau</a:t>
            </a:r>
            <a:r>
              <a:rPr lang="en-GB" sz="1400" b="1" dirty="0">
                <a:solidFill>
                  <a:schemeClr val="tx1"/>
                </a:solidFill>
              </a:rPr>
              <a:t> </a:t>
            </a:r>
            <a:r>
              <a:rPr lang="en-GB" sz="1400" b="1" dirty="0" err="1">
                <a:solidFill>
                  <a:schemeClr val="tx1"/>
                </a:solidFill>
              </a:rPr>
              <a:t>canlyniadau</a:t>
            </a:r>
            <a:endParaRPr lang="en-GB" sz="1400" b="1" dirty="0">
              <a:solidFill>
                <a:schemeClr val="tx1"/>
              </a:solidFill>
            </a:endParaRPr>
          </a:p>
          <a:p>
            <a:pPr algn="ctr"/>
            <a:endParaRPr lang="en-GB" sz="1400" dirty="0"/>
          </a:p>
        </p:txBody>
      </p:sp>
      <p:sp>
        <p:nvSpPr>
          <p:cNvPr id="24" name="Right Arrow 23">
            <a:extLst>
              <a:ext uri="{FF2B5EF4-FFF2-40B4-BE49-F238E27FC236}">
                <a16:creationId xmlns:a16="http://schemas.microsoft.com/office/drawing/2014/main" id="{F0DDF267-4243-DC42-B41F-55E1B9FA3DB9}"/>
              </a:ext>
              <a:ext uri="{C183D7F6-B498-43B3-948B-1728B52AA6E4}">
                <adec:decorative xmlns:adec="http://schemas.microsoft.com/office/drawing/2017/decorative" val="1"/>
              </a:ext>
            </a:extLst>
          </p:cNvPr>
          <p:cNvSpPr/>
          <p:nvPr/>
        </p:nvSpPr>
        <p:spPr>
          <a:xfrm rot="10800000">
            <a:off x="3427312" y="4848932"/>
            <a:ext cx="326846" cy="513614"/>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B908CB24-01E0-FC41-8D78-4F0519BEB88B}"/>
              </a:ext>
            </a:extLst>
          </p:cNvPr>
          <p:cNvSpPr/>
          <p:nvPr/>
        </p:nvSpPr>
        <p:spPr>
          <a:xfrm>
            <a:off x="1616409" y="4282755"/>
            <a:ext cx="1645969" cy="1645969"/>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600" b="1" dirty="0" err="1">
                <a:solidFill>
                  <a:schemeClr val="tx1"/>
                </a:solidFill>
              </a:rPr>
              <a:t>Cryfderau</a:t>
            </a:r>
            <a:r>
              <a:rPr lang="en-GB" sz="1600" b="1" dirty="0">
                <a:solidFill>
                  <a:schemeClr val="tx1"/>
                </a:solidFill>
              </a:rPr>
              <a:t> a </a:t>
            </a:r>
            <a:r>
              <a:rPr lang="en-GB" sz="1600" b="1" dirty="0" err="1">
                <a:solidFill>
                  <a:schemeClr val="tx1"/>
                </a:solidFill>
              </a:rPr>
              <a:t>galluoedd</a:t>
            </a:r>
            <a:endParaRPr lang="en-GB" sz="1600" b="1" dirty="0">
              <a:solidFill>
                <a:schemeClr val="tx1"/>
              </a:solidFill>
            </a:endParaRPr>
          </a:p>
        </p:txBody>
      </p:sp>
      <p:sp>
        <p:nvSpPr>
          <p:cNvPr id="27" name="Right Arrow 26">
            <a:extLst>
              <a:ext uri="{FF2B5EF4-FFF2-40B4-BE49-F238E27FC236}">
                <a16:creationId xmlns:a16="http://schemas.microsoft.com/office/drawing/2014/main" id="{08FCF4CA-706C-0A43-A793-40A7CAD6AFFE}"/>
              </a:ext>
              <a:ext uri="{C183D7F6-B498-43B3-948B-1728B52AA6E4}">
                <adec:decorative xmlns:adec="http://schemas.microsoft.com/office/drawing/2017/decorative" val="1"/>
              </a:ext>
            </a:extLst>
          </p:cNvPr>
          <p:cNvSpPr/>
          <p:nvPr/>
        </p:nvSpPr>
        <p:spPr>
          <a:xfrm rot="15120000">
            <a:off x="1929004" y="3756501"/>
            <a:ext cx="370518" cy="513614"/>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4DDD8828-2F8B-5441-8DBF-CC0BDF458274}"/>
              </a:ext>
            </a:extLst>
          </p:cNvPr>
          <p:cNvSpPr/>
          <p:nvPr/>
        </p:nvSpPr>
        <p:spPr>
          <a:xfrm>
            <a:off x="974401" y="2161107"/>
            <a:ext cx="1521819" cy="1521819"/>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b="1" dirty="0" err="1">
                <a:solidFill>
                  <a:schemeClr val="tx1"/>
                </a:solidFill>
              </a:rPr>
              <a:t>Risgiau</a:t>
            </a:r>
            <a:endParaRPr lang="en-GB" b="1" dirty="0">
              <a:solidFill>
                <a:schemeClr val="tx1"/>
              </a:solidFill>
            </a:endParaRPr>
          </a:p>
        </p:txBody>
      </p:sp>
      <p:sp>
        <p:nvSpPr>
          <p:cNvPr id="30" name="Right Arrow 29">
            <a:extLst>
              <a:ext uri="{FF2B5EF4-FFF2-40B4-BE49-F238E27FC236}">
                <a16:creationId xmlns:a16="http://schemas.microsoft.com/office/drawing/2014/main" id="{359A0D50-C332-0249-B736-3AA8A0EB07BF}"/>
              </a:ext>
              <a:ext uri="{C183D7F6-B498-43B3-948B-1728B52AA6E4}">
                <adec:decorative xmlns:adec="http://schemas.microsoft.com/office/drawing/2017/decorative" val="1"/>
              </a:ext>
            </a:extLst>
          </p:cNvPr>
          <p:cNvSpPr/>
          <p:nvPr/>
        </p:nvSpPr>
        <p:spPr>
          <a:xfrm rot="19440000">
            <a:off x="2446211" y="2011802"/>
            <a:ext cx="403417" cy="513614"/>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 name="Arrow: Curved Down 3">
            <a:extLst>
              <a:ext uri="{FF2B5EF4-FFF2-40B4-BE49-F238E27FC236}">
                <a16:creationId xmlns:a16="http://schemas.microsoft.com/office/drawing/2014/main" id="{28BABC3A-F991-4265-8B0F-286C608F346E}"/>
              </a:ext>
              <a:ext uri="{C183D7F6-B498-43B3-948B-1728B52AA6E4}">
                <adec:decorative xmlns:adec="http://schemas.microsoft.com/office/drawing/2017/decorative" val="1"/>
              </a:ext>
            </a:extLst>
          </p:cNvPr>
          <p:cNvSpPr/>
          <p:nvPr/>
        </p:nvSpPr>
        <p:spPr>
          <a:xfrm rot="2961330">
            <a:off x="5416759" y="1662933"/>
            <a:ext cx="3018234" cy="1059641"/>
          </a:xfrm>
          <a:prstGeom prst="curvedDownArrow">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Rectangle 1">
            <a:extLst>
              <a:ext uri="{FF2B5EF4-FFF2-40B4-BE49-F238E27FC236}">
                <a16:creationId xmlns:a16="http://schemas.microsoft.com/office/drawing/2014/main" id="{78A77D9D-B8B0-544A-AEFA-2403246E8DB9}"/>
              </a:ext>
            </a:extLst>
          </p:cNvPr>
          <p:cNvSpPr/>
          <p:nvPr/>
        </p:nvSpPr>
        <p:spPr>
          <a:xfrm>
            <a:off x="5943228" y="4198567"/>
            <a:ext cx="2593228" cy="1200329"/>
          </a:xfrm>
          <a:prstGeom prst="rect">
            <a:avLst/>
          </a:prstGeom>
          <a:solidFill>
            <a:srgbClr val="CB863E"/>
          </a:solidFill>
        </p:spPr>
        <p:txBody>
          <a:bodyPr wrap="square">
            <a:spAutoFit/>
          </a:bodyPr>
          <a:lstStyle/>
          <a:p>
            <a:pPr algn="ctr"/>
            <a:r>
              <a:rPr lang="en-GB" b="1" dirty="0"/>
              <a:t>Byddwch yn chwilfrydig</a:t>
            </a:r>
          </a:p>
          <a:p>
            <a:pPr algn="ctr"/>
            <a:endParaRPr lang="en-GB" b="1" dirty="0"/>
          </a:p>
          <a:p>
            <a:pPr algn="ctr"/>
            <a:r>
              <a:rPr lang="en-GB" b="1" dirty="0"/>
              <a:t>Holwch ymhellach</a:t>
            </a:r>
          </a:p>
        </p:txBody>
      </p:sp>
    </p:spTree>
    <p:extLst>
      <p:ext uri="{BB962C8B-B14F-4D97-AF65-F5344CB8AC3E}">
        <p14:creationId xmlns:p14="http://schemas.microsoft.com/office/powerpoint/2010/main" val="420660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en-GB" sz="3200" b="1" dirty="0">
                <a:solidFill>
                  <a:srgbClr val="CB863E"/>
                </a:solidFill>
                <a:cs typeface="Arial"/>
              </a:rPr>
              <a:t>Y dull ‘OARS’ </a:t>
            </a:r>
            <a:br>
              <a:rPr lang="en-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83812" y="880769"/>
            <a:ext cx="7831538" cy="2548232"/>
          </a:xfrm>
        </p:spPr>
        <p:txBody>
          <a:bodyPr>
            <a:noAutofit/>
          </a:bodyPr>
          <a:lstStyle/>
          <a:p>
            <a:r>
              <a:rPr lang="cy-GB" sz="2000" dirty="0">
                <a:solidFill>
                  <a:schemeClr val="tx1"/>
                </a:solidFill>
                <a:latin typeface="Arial" panose="020B0604020202020204" pitchFamily="34" charset="0"/>
                <a:cs typeface="Arial" panose="020B0604020202020204" pitchFamily="34" charset="0"/>
              </a:rPr>
              <a:t>Ffordd dda o gofio sgiliau craidd ar gyfer cael sgwrs dda gyda phobl:</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Cwestiynau penagored (</a:t>
            </a:r>
            <a:r>
              <a:rPr lang="en-GB" sz="2000" b="1" dirty="0">
                <a:solidFill>
                  <a:srgbClr val="CB863E"/>
                </a:solidFill>
                <a:latin typeface="Arial" panose="020B0604020202020204" pitchFamily="34" charset="0"/>
                <a:cs typeface="Arial" panose="020B0604020202020204" pitchFamily="34" charset="0"/>
              </a:rPr>
              <a:t>O</a:t>
            </a:r>
            <a:r>
              <a:rPr lang="en-GB" sz="2000" dirty="0">
                <a:solidFill>
                  <a:schemeClr val="tx1"/>
                </a:solidFill>
                <a:latin typeface="Arial" panose="020B0604020202020204" pitchFamily="34" charset="0"/>
                <a:cs typeface="Arial" panose="020B0604020202020204" pitchFamily="34" charset="0"/>
              </a:rPr>
              <a:t>pen ended questions)</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Cadarnhau – sylwi ar gryfderau (</a:t>
            </a:r>
            <a:r>
              <a:rPr lang="en-GB" sz="2000" b="1" dirty="0">
                <a:solidFill>
                  <a:srgbClr val="CB863E"/>
                </a:solidFill>
                <a:latin typeface="Arial" panose="020B0604020202020204" pitchFamily="34" charset="0"/>
                <a:cs typeface="Arial" panose="020B0604020202020204" pitchFamily="34" charset="0"/>
              </a:rPr>
              <a:t>A</a:t>
            </a:r>
            <a:r>
              <a:rPr lang="en-GB" sz="2000" dirty="0">
                <a:solidFill>
                  <a:schemeClr val="tx1"/>
                </a:solidFill>
                <a:latin typeface="Arial" panose="020B0604020202020204" pitchFamily="34" charset="0"/>
                <a:cs typeface="Arial" panose="020B0604020202020204" pitchFamily="34" charset="0"/>
              </a:rPr>
              <a:t>ffirm – notice strengths) </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Gwrando’n fyfyriol </a:t>
            </a:r>
            <a:r>
              <a:rPr lang="en-GB" sz="2000" dirty="0">
                <a:solidFill>
                  <a:schemeClr val="tx1"/>
                </a:solidFill>
                <a:latin typeface="Arial" panose="020B0604020202020204" pitchFamily="34" charset="0"/>
                <a:cs typeface="Arial" panose="020B0604020202020204" pitchFamily="34" charset="0"/>
              </a:rPr>
              <a:t>(listen </a:t>
            </a:r>
            <a:r>
              <a:rPr lang="en-GB" sz="2000" b="1" dirty="0">
                <a:solidFill>
                  <a:srgbClr val="CB863E"/>
                </a:solidFill>
                <a:latin typeface="Arial" panose="020B0604020202020204" pitchFamily="34" charset="0"/>
                <a:cs typeface="Arial" panose="020B0604020202020204" pitchFamily="34" charset="0"/>
              </a:rPr>
              <a:t>R</a:t>
            </a:r>
            <a:r>
              <a:rPr lang="en-GB" sz="2000" dirty="0">
                <a:solidFill>
                  <a:schemeClr val="tx1"/>
                </a:solidFill>
                <a:latin typeface="Arial" panose="020B0604020202020204" pitchFamily="34" charset="0"/>
                <a:cs typeface="Arial" panose="020B0604020202020204" pitchFamily="34" charset="0"/>
              </a:rPr>
              <a:t>eflectively) </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Crynhoi mewn dull sy’n grymuso (</a:t>
            </a:r>
            <a:r>
              <a:rPr lang="en-GB" sz="2000" b="1" dirty="0">
                <a:solidFill>
                  <a:srgbClr val="CB863E"/>
                </a:solidFill>
                <a:latin typeface="Arial" panose="020B0604020202020204" pitchFamily="34" charset="0"/>
                <a:cs typeface="Arial" panose="020B0604020202020204" pitchFamily="34" charset="0"/>
              </a:rPr>
              <a:t>S</a:t>
            </a:r>
            <a:r>
              <a:rPr lang="en-GB" sz="2000" dirty="0">
                <a:solidFill>
                  <a:schemeClr val="tx1"/>
                </a:solidFill>
                <a:latin typeface="Arial" panose="020B0604020202020204" pitchFamily="34" charset="0"/>
                <a:cs typeface="Arial" panose="020B0604020202020204" pitchFamily="34" charset="0"/>
              </a:rPr>
              <a:t>ummarise in an empowering way)</a:t>
            </a:r>
            <a:endParaRPr lang="cy-GB" sz="2000" dirty="0">
              <a:solidFill>
                <a:schemeClr val="tx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E9F8E4B-EA0A-44BA-8434-1374163D4911}"/>
              </a:ext>
            </a:extLst>
          </p:cNvPr>
          <p:cNvSpPr/>
          <p:nvPr/>
        </p:nvSpPr>
        <p:spPr>
          <a:xfrm>
            <a:off x="671458" y="3717561"/>
            <a:ext cx="7940956" cy="2073211"/>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Cofiwch:</a:t>
            </a:r>
          </a:p>
          <a:p>
            <a:pPr marL="285750" indent="-285750">
              <a:buFont typeface="Arial" panose="020B0604020202020204" pitchFamily="34" charset="0"/>
              <a:buChar char="•"/>
            </a:pPr>
            <a:r>
              <a:rPr lang="en-GB" sz="2000" dirty="0">
                <a:solidFill>
                  <a:schemeClr val="tx1"/>
                </a:solidFill>
              </a:rPr>
              <a:t>wrando’n ofalus a dangos empathi</a:t>
            </a:r>
          </a:p>
          <a:p>
            <a:pPr marL="285750" indent="-285750">
              <a:buFont typeface="Arial" panose="020B0604020202020204" pitchFamily="34" charset="0"/>
              <a:buChar char="•"/>
            </a:pPr>
            <a:r>
              <a:rPr lang="en-GB" sz="2000" dirty="0">
                <a:solidFill>
                  <a:schemeClr val="tx1"/>
                </a:solidFill>
              </a:rPr>
              <a:t>archwilio pryderon a dyheadau</a:t>
            </a:r>
          </a:p>
          <a:p>
            <a:pPr marL="285750" indent="-285750">
              <a:buFont typeface="Arial" panose="020B0604020202020204" pitchFamily="34" charset="0"/>
              <a:buChar char="•"/>
            </a:pPr>
            <a:r>
              <a:rPr lang="en-GB" sz="2000" dirty="0">
                <a:solidFill>
                  <a:schemeClr val="tx1"/>
                </a:solidFill>
              </a:rPr>
              <a:t>disgwyl ymddygiad amddiffynnol sy’n gwbl naturiol</a:t>
            </a:r>
          </a:p>
          <a:p>
            <a:pPr marL="285750" indent="-285750">
              <a:buFont typeface="Arial" panose="020B0604020202020204" pitchFamily="34" charset="0"/>
              <a:buChar char="•"/>
            </a:pPr>
            <a:r>
              <a:rPr lang="en-GB" sz="2000" dirty="0">
                <a:solidFill>
                  <a:schemeClr val="tx1"/>
                </a:solidFill>
              </a:rPr>
              <a:t>cefnogi ymdeimladau yn unigolyn o’i alluoedd ei hun</a:t>
            </a:r>
          </a:p>
          <a:p>
            <a:pPr marL="285750" indent="-285750">
              <a:buFont typeface="Arial" panose="020B0604020202020204" pitchFamily="34" charset="0"/>
              <a:buChar char="•"/>
            </a:pPr>
            <a:r>
              <a:rPr lang="en-GB" sz="2000" dirty="0">
                <a:solidFill>
                  <a:schemeClr val="tx1"/>
                </a:solidFill>
              </a:rPr>
              <a:t>osgoi dadleuon ac unrhyw wrthdaro.</a:t>
            </a:r>
          </a:p>
        </p:txBody>
      </p:sp>
    </p:spTree>
    <p:extLst>
      <p:ext uri="{BB962C8B-B14F-4D97-AF65-F5344CB8AC3E}">
        <p14:creationId xmlns:p14="http://schemas.microsoft.com/office/powerpoint/2010/main" val="272098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8" y="365127"/>
            <a:ext cx="7831538" cy="1031283"/>
          </a:xfrm>
        </p:spPr>
        <p:txBody>
          <a:bodyPr>
            <a:normAutofit/>
          </a:bodyPr>
          <a:lstStyle/>
          <a:p>
            <a:r>
              <a:rPr lang="en-GB" sz="3200" b="1" dirty="0">
                <a:solidFill>
                  <a:srgbClr val="CB863E"/>
                </a:solidFill>
                <a:cs typeface="Arial"/>
              </a:rPr>
              <a:t>Ymarfer: </a:t>
            </a:r>
            <a:r>
              <a:rPr lang="cy-GB" sz="3200" b="1" dirty="0">
                <a:solidFill>
                  <a:srgbClr val="CB863E"/>
                </a:solidFill>
                <a:cs typeface="Arial"/>
              </a:rPr>
              <a:t>Meddyliwch am enghraifft dda  </a:t>
            </a:r>
            <a:endParaRPr lang="en-GB" sz="3200" dirty="0">
              <a:solidFill>
                <a:srgbClr val="CB863E"/>
              </a:solidFill>
            </a:endParaRPr>
          </a:p>
        </p:txBody>
      </p:sp>
      <p:sp>
        <p:nvSpPr>
          <p:cNvPr id="9" name="Text Placeholder 8"/>
          <p:cNvSpPr>
            <a:spLocks noGrp="1"/>
          </p:cNvSpPr>
          <p:nvPr>
            <p:ph type="body" sz="quarter" idx="12"/>
          </p:nvPr>
        </p:nvSpPr>
        <p:spPr>
          <a:xfrm>
            <a:off x="628650" y="1547853"/>
            <a:ext cx="7831538" cy="3867663"/>
          </a:xfrm>
        </p:spPr>
        <p:txBody>
          <a:bodyPr>
            <a:normAutofit fontScale="55000" lnSpcReduction="20000"/>
          </a:bodyPr>
          <a:lstStyle/>
          <a:p>
            <a:pPr>
              <a:lnSpc>
                <a:spcPct val="120000"/>
              </a:lnSpc>
            </a:pPr>
            <a:r>
              <a:rPr lang="cy-GB" sz="4400" dirty="0">
                <a:solidFill>
                  <a:schemeClr val="tx1"/>
                </a:solidFill>
                <a:latin typeface="Arial" panose="020B0604020202020204" pitchFamily="34" charset="0"/>
                <a:cs typeface="Arial" panose="020B0604020202020204" pitchFamily="34" charset="0"/>
              </a:rPr>
              <a:t>Yn ystod eich sgyrsiau prysur, meddyliwch am un enghraifft o sgwrs dda rydych chi wedi’i chael gyda galwr lle rydych chi wedi nodi rhywbeth a oedd yn bwysig iawn i’r unigolyn hwnnw</a:t>
            </a:r>
            <a:endParaRPr lang="en-GB" sz="4400" dirty="0">
              <a:solidFill>
                <a:schemeClr val="tx1"/>
              </a:solidFill>
              <a:latin typeface="Arial" panose="020B0604020202020204" pitchFamily="34" charset="0"/>
              <a:cs typeface="Arial" panose="020B0604020202020204" pitchFamily="34" charset="0"/>
            </a:endParaRPr>
          </a:p>
          <a:p>
            <a:pPr marL="342900" indent="-342900">
              <a:lnSpc>
                <a:spcPct val="120000"/>
              </a:lnSpc>
              <a:buClr>
                <a:srgbClr val="F7AB64"/>
              </a:buClr>
              <a:buFont typeface="Arial" panose="020B0604020202020204" pitchFamily="34" charset="0"/>
              <a:buChar char="•"/>
            </a:pPr>
            <a:r>
              <a:rPr lang="en-GB" sz="4400" dirty="0">
                <a:solidFill>
                  <a:schemeClr val="tx1"/>
                </a:solidFill>
                <a:latin typeface="Arial" panose="020B0604020202020204" pitchFamily="34" charset="0"/>
                <a:cs typeface="Arial" panose="020B0604020202020204" pitchFamily="34" charset="0"/>
              </a:rPr>
              <a:t>Beth oedd yn bwysig iddyn nhw?</a:t>
            </a:r>
          </a:p>
          <a:p>
            <a:pPr marL="342900" indent="-342900">
              <a:lnSpc>
                <a:spcPct val="120000"/>
              </a:lnSpc>
              <a:buClr>
                <a:srgbClr val="F7AB64"/>
              </a:buClr>
              <a:buFont typeface="Arial" panose="020B0604020202020204" pitchFamily="34" charset="0"/>
              <a:buChar char="•"/>
            </a:pPr>
            <a:r>
              <a:rPr lang="en-GB" sz="4400" dirty="0">
                <a:solidFill>
                  <a:schemeClr val="tx1"/>
                </a:solidFill>
                <a:latin typeface="Arial" panose="020B0604020202020204" pitchFamily="34" charset="0"/>
                <a:cs typeface="Arial" panose="020B0604020202020204" pitchFamily="34" charset="0"/>
              </a:rPr>
              <a:t>Pa gryfderau a nodwyd ar gyfer/gan yr unigolyn?</a:t>
            </a:r>
          </a:p>
          <a:p>
            <a:pPr marL="342900" indent="-342900">
              <a:lnSpc>
                <a:spcPct val="120000"/>
              </a:lnSpc>
              <a:buClr>
                <a:srgbClr val="F7AB64"/>
              </a:buClr>
              <a:buFont typeface="Arial" panose="020B0604020202020204" pitchFamily="34" charset="0"/>
              <a:buChar char="•"/>
            </a:pPr>
            <a:r>
              <a:rPr lang="en-GB" sz="4400" dirty="0">
                <a:solidFill>
                  <a:schemeClr val="tx1"/>
                </a:solidFill>
                <a:latin typeface="Arial" panose="020B0604020202020204" pitchFamily="34" charset="0"/>
                <a:cs typeface="Arial" panose="020B0604020202020204" pitchFamily="34" charset="0"/>
              </a:rPr>
              <a:t>Beth wnaeth eich plesio fwyaf am y sgwrs?</a:t>
            </a:r>
          </a:p>
          <a:p>
            <a:pPr marL="342900" indent="-342900">
              <a:lnSpc>
                <a:spcPct val="120000"/>
              </a:lnSpc>
              <a:buClr>
                <a:srgbClr val="F7AB64"/>
              </a:buClr>
              <a:buFont typeface="Arial" panose="020B0604020202020204" pitchFamily="34" charset="0"/>
              <a:buChar char="•"/>
            </a:pPr>
            <a:r>
              <a:rPr lang="en-GB" sz="4400" dirty="0">
                <a:solidFill>
                  <a:schemeClr val="tx1"/>
                </a:solidFill>
                <a:latin typeface="Arial" panose="020B0604020202020204" pitchFamily="34" charset="0"/>
                <a:cs typeface="Arial" panose="020B0604020202020204" pitchFamily="34" charset="0"/>
              </a:rPr>
              <a:t>Beth wnaethoch chi ei gyflawni gyda'r unigolyn?</a:t>
            </a:r>
          </a:p>
          <a:p>
            <a:pPr>
              <a:lnSpc>
                <a:spcPct val="120000"/>
              </a:lnSpc>
            </a:pPr>
            <a:endParaRPr lang="cy-GB" alt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9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5C90-77AC-574D-995E-4507D6DF609C}"/>
              </a:ext>
            </a:extLst>
          </p:cNvPr>
          <p:cNvSpPr>
            <a:spLocks noGrp="1"/>
          </p:cNvSpPr>
          <p:nvPr>
            <p:ph type="title"/>
          </p:nvPr>
        </p:nvSpPr>
        <p:spPr>
          <a:xfrm>
            <a:off x="0" y="1641231"/>
            <a:ext cx="9144000" cy="2703096"/>
          </a:xfrm>
        </p:spPr>
        <p:txBody>
          <a:bodyPr>
            <a:normAutofit/>
          </a:bodyPr>
          <a:lstStyle/>
          <a:p>
            <a:pPr algn="ctr" rtl="0" eaLnBrk="1" fontAlgn="base" hangingPunct="1"/>
            <a:r>
              <a:rPr lang="cy-GB" sz="5200" b="1" kern="1200" dirty="0">
                <a:solidFill>
                  <a:srgbClr val="CB863E"/>
                </a:solidFill>
                <a:effectLst/>
                <a:latin typeface="Arial" panose="020B0604020202020204" pitchFamily="34" charset="0"/>
                <a:ea typeface="+mn-ea"/>
                <a:cs typeface="Arial" panose="020B0604020202020204" pitchFamily="34" charset="0"/>
              </a:rPr>
              <a:t>Adran 3:</a:t>
            </a:r>
            <a:endParaRPr lang="en-GB" dirty="0">
              <a:effectLst/>
            </a:endParaRPr>
          </a:p>
          <a:p>
            <a:pPr algn="ctr" rtl="0" eaLnBrk="1" fontAlgn="base" hangingPunct="1"/>
            <a:r>
              <a:rPr lang="cy-GB" sz="5200" b="1" kern="1200" dirty="0">
                <a:solidFill>
                  <a:srgbClr val="CB863E"/>
                </a:solidFill>
                <a:effectLst/>
                <a:latin typeface="Arial" panose="020B0604020202020204" pitchFamily="34" charset="0"/>
                <a:ea typeface="+mn-ea"/>
                <a:cs typeface="Arial" panose="020B0604020202020204" pitchFamily="34" charset="0"/>
              </a:rPr>
              <a:t>Cyfathrebu effeithiol  </a:t>
            </a:r>
            <a:endParaRPr lang="en-GB" dirty="0">
              <a:effectLst/>
            </a:endParaRPr>
          </a:p>
        </p:txBody>
      </p:sp>
    </p:spTree>
    <p:extLst>
      <p:ext uri="{BB962C8B-B14F-4D97-AF65-F5344CB8AC3E}">
        <p14:creationId xmlns:p14="http://schemas.microsoft.com/office/powerpoint/2010/main" val="2614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Prif elfennau cyfathrebu </a:t>
            </a:r>
            <a:br>
              <a:rPr lang="cy-GB" sz="3200" b="1" dirty="0">
                <a:solidFill>
                  <a:srgbClr val="F7AB64"/>
                </a:solidFill>
                <a:latin typeface="Arial" panose="020B0604020202020204" pitchFamily="34" charset="0"/>
                <a:cs typeface="Arial" panose="020B0604020202020204" pitchFamily="34" charset="0"/>
              </a:rPr>
            </a:br>
            <a:endParaRPr lang="en-GB" sz="3200" dirty="0">
              <a:solidFill>
                <a:srgbClr val="F7AB64"/>
              </a:solidFill>
            </a:endParaRPr>
          </a:p>
        </p:txBody>
      </p:sp>
      <p:sp>
        <p:nvSpPr>
          <p:cNvPr id="9" name="Text Placeholder 8"/>
          <p:cNvSpPr>
            <a:spLocks noGrp="1"/>
          </p:cNvSpPr>
          <p:nvPr>
            <p:ph type="body" sz="quarter" idx="12"/>
          </p:nvPr>
        </p:nvSpPr>
        <p:spPr>
          <a:xfrm>
            <a:off x="628649" y="965812"/>
            <a:ext cx="7831538" cy="4019106"/>
          </a:xfrm>
        </p:spPr>
        <p:txBody>
          <a:bodyPr>
            <a:normAutofit/>
          </a:bodyPr>
          <a:lstStyle/>
          <a:p>
            <a:pPr marL="285750" indent="-285750">
              <a:buClr>
                <a:srgbClr val="F7AB64"/>
              </a:buClr>
              <a:buFont typeface="Arial" panose="020B0604020202020204" pitchFamily="34" charset="0"/>
              <a:buChar char="•"/>
            </a:pPr>
            <a:r>
              <a:rPr lang="cy-GB" sz="2200" dirty="0">
                <a:solidFill>
                  <a:schemeClr val="tx1"/>
                </a:solidFill>
              </a:rPr>
              <a:t>Dangos eich bod yn gwrando </a:t>
            </a:r>
          </a:p>
          <a:p>
            <a:pPr marL="285750" indent="-285750">
              <a:buClr>
                <a:srgbClr val="F7AB64"/>
              </a:buClr>
              <a:buFont typeface="Arial" panose="020B0604020202020204" pitchFamily="34" charset="0"/>
              <a:buChar char="•"/>
            </a:pPr>
            <a:r>
              <a:rPr lang="cy-GB" sz="2200" dirty="0">
                <a:solidFill>
                  <a:schemeClr val="tx1"/>
                </a:solidFill>
              </a:rPr>
              <a:t>Mynegi empathi a chynhesrwydd </a:t>
            </a:r>
          </a:p>
          <a:p>
            <a:pPr marL="285750" indent="-285750">
              <a:buClr>
                <a:srgbClr val="F7AB64"/>
              </a:buClr>
              <a:buFont typeface="Arial" panose="020B0604020202020204" pitchFamily="34" charset="0"/>
              <a:buChar char="•"/>
            </a:pPr>
            <a:r>
              <a:rPr lang="cy-GB" sz="2200" dirty="0">
                <a:solidFill>
                  <a:schemeClr val="tx1"/>
                </a:solidFill>
              </a:rPr>
              <a:t>Gofyn y cwestiynau cywir er mwyn sicrhau bod yna eglurder ynghylch pryderon </a:t>
            </a:r>
          </a:p>
          <a:p>
            <a:pPr marL="285750" indent="-285750">
              <a:buClr>
                <a:srgbClr val="F7AB64"/>
              </a:buClr>
              <a:buFont typeface="Arial" panose="020B0604020202020204" pitchFamily="34" charset="0"/>
              <a:buChar char="•"/>
            </a:pPr>
            <a:r>
              <a:rPr lang="cy-GB" sz="2200" dirty="0">
                <a:solidFill>
                  <a:schemeClr val="tx1"/>
                </a:solidFill>
              </a:rPr>
              <a:t>Dangos cefnogaeth drwy gydnabod cryfderau unigolion </a:t>
            </a:r>
          </a:p>
          <a:p>
            <a:pPr marL="285750" indent="-285750">
              <a:buClr>
                <a:srgbClr val="F7AB64"/>
              </a:buClr>
              <a:buFont typeface="Arial" panose="020B0604020202020204" pitchFamily="34" charset="0"/>
              <a:buChar char="•"/>
            </a:pPr>
            <a:r>
              <a:rPr lang="cy-GB" sz="2200" dirty="0">
                <a:solidFill>
                  <a:schemeClr val="tx1"/>
                </a:solidFill>
              </a:rPr>
              <a:t>Dangos amynedd </a:t>
            </a:r>
          </a:p>
          <a:p>
            <a:pPr marL="285750" indent="-285750">
              <a:buClr>
                <a:srgbClr val="F7AB64"/>
              </a:buClr>
              <a:buFont typeface="Arial" panose="020B0604020202020204" pitchFamily="34" charset="0"/>
              <a:buChar char="•"/>
            </a:pPr>
            <a:r>
              <a:rPr lang="cy-GB" sz="2200" dirty="0">
                <a:solidFill>
                  <a:schemeClr val="tx1"/>
                </a:solidFill>
              </a:rPr>
              <a:t>Ymddangos yn wybodus ac effeithiol  </a:t>
            </a:r>
          </a:p>
          <a:p>
            <a:endParaRPr lang="en-GB" sz="2200" dirty="0">
              <a:solidFill>
                <a:schemeClr val="tx1"/>
              </a:solidFill>
            </a:endParaRPr>
          </a:p>
        </p:txBody>
      </p:sp>
      <p:sp>
        <p:nvSpPr>
          <p:cNvPr id="3" name="Rectangle: Rounded Corners 2">
            <a:extLst>
              <a:ext uri="{FF2B5EF4-FFF2-40B4-BE49-F238E27FC236}">
                <a16:creationId xmlns:a16="http://schemas.microsoft.com/office/drawing/2014/main" id="{3F2A2414-B369-4EC6-961D-92FCE57D90CB}"/>
              </a:ext>
            </a:extLst>
          </p:cNvPr>
          <p:cNvSpPr/>
          <p:nvPr/>
        </p:nvSpPr>
        <p:spPr>
          <a:xfrm>
            <a:off x="656231" y="4045252"/>
            <a:ext cx="7831538" cy="163996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Dylai cyswllt cyntaf unrhyw unigolyn fod yn seiliedig ar yr egwyddor ‘mai’r drws cyntaf yw’r drws cywir’</a:t>
            </a:r>
          </a:p>
          <a:p>
            <a:pPr algn="ctr"/>
            <a:endParaRPr lang="en-GB" sz="2400" dirty="0">
              <a:solidFill>
                <a:schemeClr val="tx1"/>
              </a:solidFill>
            </a:endParaRPr>
          </a:p>
          <a:p>
            <a:pPr algn="ctr"/>
            <a:r>
              <a:rPr lang="en-GB" sz="2400" dirty="0">
                <a:solidFill>
                  <a:schemeClr val="tx1"/>
                </a:solidFill>
              </a:rPr>
              <a:t>“Unwaith yn unig rydw i’n adrodd fy stori”</a:t>
            </a:r>
          </a:p>
        </p:txBody>
      </p:sp>
    </p:spTree>
    <p:extLst>
      <p:ext uri="{BB962C8B-B14F-4D97-AF65-F5344CB8AC3E}">
        <p14:creationId xmlns:p14="http://schemas.microsoft.com/office/powerpoint/2010/main" val="76833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81278"/>
            <a:ext cx="5053059" cy="537459"/>
          </a:xfrm>
        </p:spPr>
        <p:txBody>
          <a:bodyPr>
            <a:normAutofit fontScale="90000"/>
          </a:bodyPr>
          <a:lstStyle/>
          <a:p>
            <a:r>
              <a:rPr lang="en-GB" sz="3200" b="1" dirty="0">
                <a:solidFill>
                  <a:srgbClr val="CB863E"/>
                </a:solidFill>
                <a:cs typeface="Arial"/>
              </a:rPr>
              <a:t>Taith y sgwrs </a:t>
            </a:r>
            <a:br>
              <a:rPr lang="en-GB" sz="3200" b="1" dirty="0">
                <a:solidFill>
                  <a:srgbClr val="CB863E"/>
                </a:solidFill>
                <a:cs typeface="Arial"/>
              </a:rPr>
            </a:br>
            <a:endParaRPr lang="en-GB" sz="3200" dirty="0">
              <a:solidFill>
                <a:srgbClr val="CB863E"/>
              </a:solidFill>
            </a:endParaRPr>
          </a:p>
        </p:txBody>
      </p:sp>
      <p:sp>
        <p:nvSpPr>
          <p:cNvPr id="4" name="TextBox 3">
            <a:extLst>
              <a:ext uri="{FF2B5EF4-FFF2-40B4-BE49-F238E27FC236}">
                <a16:creationId xmlns:a16="http://schemas.microsoft.com/office/drawing/2014/main" id="{4540B688-B7D1-914B-84B0-CB4EF50E0441}"/>
              </a:ext>
            </a:extLst>
          </p:cNvPr>
          <p:cNvSpPr txBox="1"/>
          <p:nvPr/>
        </p:nvSpPr>
        <p:spPr>
          <a:xfrm>
            <a:off x="51530" y="603938"/>
            <a:ext cx="1901665" cy="569068"/>
          </a:xfrm>
          <a:prstGeom prst="rect">
            <a:avLst/>
          </a:prstGeom>
        </p:spPr>
        <p:txBody>
          <a:bodyPr vert="horz" wrap="square" lIns="91440" tIns="45720" rIns="91440" bIns="45720" rtlCol="0" anchor="t">
            <a:noAutofit/>
          </a:bodyPr>
          <a:lstStyle/>
          <a:p>
            <a:r>
              <a:rPr lang="en-US" sz="1400" b="1" dirty="0">
                <a:solidFill>
                  <a:srgbClr val="CB863E"/>
                </a:solidFill>
                <a:latin typeface="Arial"/>
                <a:cs typeface="Arial"/>
              </a:rPr>
              <a:t>Sut i gael mynediad at ofal a chymorth</a:t>
            </a:r>
            <a:endParaRPr lang="en-US" sz="1400" dirty="0">
              <a:solidFill>
                <a:srgbClr val="CB863E"/>
              </a:solidFill>
              <a:cs typeface="Arial"/>
            </a:endParaRPr>
          </a:p>
        </p:txBody>
      </p:sp>
      <p:sp>
        <p:nvSpPr>
          <p:cNvPr id="5" name="Oval Callout 4">
            <a:extLst>
              <a:ext uri="{FF2B5EF4-FFF2-40B4-BE49-F238E27FC236}">
                <a16:creationId xmlns:a16="http://schemas.microsoft.com/office/drawing/2014/main" id="{8421FDC0-F321-CE41-85AA-2DB0C07F1CFE}"/>
              </a:ext>
            </a:extLst>
          </p:cNvPr>
          <p:cNvSpPr/>
          <p:nvPr/>
        </p:nvSpPr>
        <p:spPr>
          <a:xfrm>
            <a:off x="2978" y="1320153"/>
            <a:ext cx="2192672" cy="1136771"/>
          </a:xfrm>
          <a:prstGeom prst="wedgeEllipseCallout">
            <a:avLst>
              <a:gd name="adj1" fmla="val -31789"/>
              <a:gd name="adj2" fmla="val 60222"/>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Rwy’n meddwl efallai fod angen gofal a chymorth arna i</a:t>
            </a:r>
          </a:p>
        </p:txBody>
      </p:sp>
      <p:cxnSp>
        <p:nvCxnSpPr>
          <p:cNvPr id="30" name="Straight Arrow Connector 29">
            <a:extLst>
              <a:ext uri="{FF2B5EF4-FFF2-40B4-BE49-F238E27FC236}">
                <a16:creationId xmlns:a16="http://schemas.microsoft.com/office/drawing/2014/main" id="{E4ADBDCF-C306-984F-BF9C-BD3A8E35D0D7}"/>
              </a:ext>
              <a:ext uri="{C183D7F6-B498-43B3-948B-1728B52AA6E4}">
                <adec:decorative xmlns:adec="http://schemas.microsoft.com/office/drawing/2017/decorative" val="1"/>
              </a:ext>
            </a:extLst>
          </p:cNvPr>
          <p:cNvCxnSpPr>
            <a:cxnSpLocks/>
          </p:cNvCxnSpPr>
          <p:nvPr/>
        </p:nvCxnSpPr>
        <p:spPr>
          <a:xfrm flipV="1">
            <a:off x="2075212" y="959048"/>
            <a:ext cx="1022379" cy="464695"/>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DA4739-CAEA-9F43-B6D2-FB1B108E0D10}"/>
              </a:ext>
            </a:extLst>
          </p:cNvPr>
          <p:cNvSpPr txBox="1"/>
          <p:nvPr/>
        </p:nvSpPr>
        <p:spPr>
          <a:xfrm>
            <a:off x="3129787" y="622324"/>
            <a:ext cx="1479016" cy="678912"/>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Eiriolaeth </a:t>
            </a:r>
            <a:endParaRPr lang="en-US" sz="1300" dirty="0">
              <a:solidFill>
                <a:schemeClr val="bg1"/>
              </a:solidFill>
              <a:latin typeface="Arial"/>
              <a:cs typeface="Arial"/>
            </a:endParaRPr>
          </a:p>
        </p:txBody>
      </p:sp>
      <p:cxnSp>
        <p:nvCxnSpPr>
          <p:cNvPr id="33" name="Straight Arrow Connector 32">
            <a:extLst>
              <a:ext uri="{FF2B5EF4-FFF2-40B4-BE49-F238E27FC236}">
                <a16:creationId xmlns:a16="http://schemas.microsoft.com/office/drawing/2014/main" id="{EA85056E-C129-4E43-9249-B9C7F8ADDFC4}"/>
              </a:ext>
              <a:ext uri="{C183D7F6-B498-43B3-948B-1728B52AA6E4}">
                <adec:decorative xmlns:adec="http://schemas.microsoft.com/office/drawing/2017/decorative" val="1"/>
              </a:ext>
            </a:extLst>
          </p:cNvPr>
          <p:cNvCxnSpPr>
            <a:cxnSpLocks/>
          </p:cNvCxnSpPr>
          <p:nvPr/>
        </p:nvCxnSpPr>
        <p:spPr>
          <a:xfrm>
            <a:off x="4153736" y="1365009"/>
            <a:ext cx="2184458" cy="248666"/>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064E40-6FAD-E142-9C1F-B96362B638A5}"/>
              </a:ext>
            </a:extLst>
          </p:cNvPr>
          <p:cNvSpPr txBox="1"/>
          <p:nvPr/>
        </p:nvSpPr>
        <p:spPr>
          <a:xfrm>
            <a:off x="4960973" y="606225"/>
            <a:ext cx="1690726" cy="678914"/>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Angen brys a diogelu</a:t>
            </a:r>
          </a:p>
          <a:p>
            <a:endParaRPr lang="en-US" sz="1300" dirty="0">
              <a:solidFill>
                <a:schemeClr val="bg1"/>
              </a:solidFill>
              <a:cs typeface="Arial"/>
            </a:endParaRPr>
          </a:p>
        </p:txBody>
      </p:sp>
      <p:cxnSp>
        <p:nvCxnSpPr>
          <p:cNvPr id="32" name="Straight Arrow Connector 31">
            <a:extLst>
              <a:ext uri="{FF2B5EF4-FFF2-40B4-BE49-F238E27FC236}">
                <a16:creationId xmlns:a16="http://schemas.microsoft.com/office/drawing/2014/main" id="{36D65009-84CD-DD47-8305-4B2F0F796574}"/>
              </a:ext>
              <a:ext uri="{C183D7F6-B498-43B3-948B-1728B52AA6E4}">
                <adec:decorative xmlns:adec="http://schemas.microsoft.com/office/drawing/2017/decorative" val="1"/>
              </a:ext>
            </a:extLst>
          </p:cNvPr>
          <p:cNvCxnSpPr>
            <a:cxnSpLocks/>
          </p:cNvCxnSpPr>
          <p:nvPr/>
        </p:nvCxnSpPr>
        <p:spPr>
          <a:xfrm>
            <a:off x="6316533" y="1227310"/>
            <a:ext cx="337429" cy="424201"/>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1EC3A8-E5ED-314F-A987-647FB693E9BC}"/>
              </a:ext>
            </a:extLst>
          </p:cNvPr>
          <p:cNvSpPr txBox="1"/>
          <p:nvPr/>
        </p:nvSpPr>
        <p:spPr>
          <a:xfrm>
            <a:off x="7088646" y="606225"/>
            <a:ext cx="1538881" cy="678911"/>
          </a:xfrm>
          <a:prstGeom prst="rect">
            <a:avLst/>
          </a:prstGeom>
          <a:solidFill>
            <a:srgbClr val="37394C"/>
          </a:solidFill>
        </p:spPr>
        <p:txBody>
          <a:bodyPr vert="horz" wrap="square" lIns="91440" tIns="45720" rIns="91440" bIns="45720" rtlCol="0" anchor="ctr">
            <a:noAutofit/>
          </a:bodyPr>
          <a:lstStyle/>
          <a:p>
            <a:r>
              <a:rPr lang="en-US" sz="1500" b="1" dirty="0">
                <a:solidFill>
                  <a:schemeClr val="bg1"/>
                </a:solidFill>
                <a:latin typeface="Arial"/>
                <a:cs typeface="Arial"/>
              </a:rPr>
              <a:t>Asesiadau arbenigol</a:t>
            </a:r>
          </a:p>
          <a:p>
            <a:endParaRPr lang="en-US" sz="1300" dirty="0">
              <a:solidFill>
                <a:schemeClr val="bg1"/>
              </a:solidFill>
              <a:cs typeface="Arial"/>
            </a:endParaRPr>
          </a:p>
        </p:txBody>
      </p:sp>
      <p:cxnSp>
        <p:nvCxnSpPr>
          <p:cNvPr id="34" name="Straight Arrow Connector 33">
            <a:extLst>
              <a:ext uri="{FF2B5EF4-FFF2-40B4-BE49-F238E27FC236}">
                <a16:creationId xmlns:a16="http://schemas.microsoft.com/office/drawing/2014/main" id="{1D8F2A29-017E-2D46-A574-9029678E3C82}"/>
              </a:ext>
              <a:ext uri="{C183D7F6-B498-43B3-948B-1728B52AA6E4}">
                <adec:decorative xmlns:adec="http://schemas.microsoft.com/office/drawing/2017/decorative" val="1"/>
              </a:ext>
            </a:extLst>
          </p:cNvPr>
          <p:cNvCxnSpPr>
            <a:cxnSpLocks/>
          </p:cNvCxnSpPr>
          <p:nvPr/>
        </p:nvCxnSpPr>
        <p:spPr>
          <a:xfrm flipH="1">
            <a:off x="7610943" y="1236840"/>
            <a:ext cx="319587" cy="466240"/>
          </a:xfrm>
          <a:prstGeom prst="straightConnector1">
            <a:avLst/>
          </a:prstGeom>
          <a:ln w="38100">
            <a:solidFill>
              <a:srgbClr val="37394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1001B3-7F28-CD44-AD95-469089D5A3F3}"/>
              </a:ext>
              <a:ext uri="{C183D7F6-B498-43B3-948B-1728B52AA6E4}">
                <adec:decorative xmlns:adec="http://schemas.microsoft.com/office/drawing/2017/decorative" val="1"/>
              </a:ext>
            </a:extLst>
          </p:cNvPr>
          <p:cNvCxnSpPr>
            <a:cxnSpLocks/>
          </p:cNvCxnSpPr>
          <p:nvPr/>
        </p:nvCxnSpPr>
        <p:spPr>
          <a:xfrm>
            <a:off x="2198381" y="1972887"/>
            <a:ext cx="383694" cy="0"/>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7" name="Oval Callout 6">
            <a:extLst>
              <a:ext uri="{FF2B5EF4-FFF2-40B4-BE49-F238E27FC236}">
                <a16:creationId xmlns:a16="http://schemas.microsoft.com/office/drawing/2014/main" id="{57E60EB4-CEC0-1644-9359-9EA76B7DD777}"/>
              </a:ext>
            </a:extLst>
          </p:cNvPr>
          <p:cNvSpPr/>
          <p:nvPr/>
        </p:nvSpPr>
        <p:spPr>
          <a:xfrm>
            <a:off x="-64913" y="2674032"/>
            <a:ext cx="2323617" cy="1273871"/>
          </a:xfrm>
          <a:prstGeom prst="wedgeEllipseCallout">
            <a:avLst>
              <a:gd name="adj1" fmla="val -31968"/>
              <a:gd name="adj2" fmla="val -56729"/>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Rwy’n meddwl efallai fod angen gofal a chymorth ar rywun rwy’n ei adnabod</a:t>
            </a:r>
          </a:p>
        </p:txBody>
      </p:sp>
      <p:cxnSp>
        <p:nvCxnSpPr>
          <p:cNvPr id="21" name="Straight Arrow Connector 20">
            <a:extLst>
              <a:ext uri="{FF2B5EF4-FFF2-40B4-BE49-F238E27FC236}">
                <a16:creationId xmlns:a16="http://schemas.microsoft.com/office/drawing/2014/main" id="{4A01581F-317A-6F4B-AE93-8A35417CC711}"/>
              </a:ext>
              <a:ext uri="{C183D7F6-B498-43B3-948B-1728B52AA6E4}">
                <adec:decorative xmlns:adec="http://schemas.microsoft.com/office/drawing/2017/decorative" val="1"/>
              </a:ext>
            </a:extLst>
          </p:cNvPr>
          <p:cNvCxnSpPr>
            <a:cxnSpLocks/>
          </p:cNvCxnSpPr>
          <p:nvPr/>
        </p:nvCxnSpPr>
        <p:spPr>
          <a:xfrm flipV="1">
            <a:off x="1922181" y="2540704"/>
            <a:ext cx="560885" cy="274314"/>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E93ACA-A739-3F44-AF17-9F7789DB7494}"/>
              </a:ext>
            </a:extLst>
          </p:cNvPr>
          <p:cNvSpPr txBox="1"/>
          <p:nvPr/>
        </p:nvSpPr>
        <p:spPr>
          <a:xfrm>
            <a:off x="2478321" y="1699807"/>
            <a:ext cx="3405266" cy="1091613"/>
          </a:xfrm>
          <a:prstGeom prst="rect">
            <a:avLst/>
          </a:prstGeom>
          <a:solidFill>
            <a:srgbClr val="257D86"/>
          </a:solidFill>
        </p:spPr>
        <p:txBody>
          <a:bodyPr vert="horz" wrap="square" lIns="91440" tIns="45720" rIns="91440" bIns="45720" rtlCol="0" anchor="ctr">
            <a:noAutofit/>
          </a:bodyPr>
          <a:lstStyle/>
          <a:p>
            <a:r>
              <a:rPr lang="en-US" sz="1500" b="1" dirty="0">
                <a:solidFill>
                  <a:schemeClr val="bg1"/>
                </a:solidFill>
                <a:latin typeface="Arial"/>
                <a:cs typeface="Arial"/>
              </a:rPr>
              <a:t>Y gwasanaeth IAA</a:t>
            </a:r>
            <a:endParaRPr lang="en-US" sz="1500" b="1" dirty="0">
              <a:solidFill>
                <a:schemeClr val="bg1"/>
              </a:solidFill>
              <a:cs typeface="Arial"/>
            </a:endParaRPr>
          </a:p>
          <a:p>
            <a:r>
              <a:rPr lang="en-US" sz="1500" dirty="0">
                <a:solidFill>
                  <a:schemeClr val="bg1"/>
                </a:solidFill>
                <a:latin typeface="Arial"/>
                <a:cs typeface="Arial"/>
              </a:rPr>
              <a:t>Cyfeirio at wasanaethau ataliol neu dechrau asesiad</a:t>
            </a:r>
          </a:p>
        </p:txBody>
      </p:sp>
      <p:cxnSp>
        <p:nvCxnSpPr>
          <p:cNvPr id="23" name="Straight Arrow Connector 22">
            <a:extLst>
              <a:ext uri="{FF2B5EF4-FFF2-40B4-BE49-F238E27FC236}">
                <a16:creationId xmlns:a16="http://schemas.microsoft.com/office/drawing/2014/main" id="{DEAA466D-61E6-4A44-8D62-5E3F1E3273F6}"/>
              </a:ext>
              <a:ext uri="{C183D7F6-B498-43B3-948B-1728B52AA6E4}">
                <adec:decorative xmlns:adec="http://schemas.microsoft.com/office/drawing/2017/decorative" val="1"/>
              </a:ext>
            </a:extLst>
          </p:cNvPr>
          <p:cNvCxnSpPr>
            <a:cxnSpLocks/>
          </p:cNvCxnSpPr>
          <p:nvPr/>
        </p:nvCxnSpPr>
        <p:spPr>
          <a:xfrm>
            <a:off x="4143758" y="2797954"/>
            <a:ext cx="0" cy="229460"/>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5CB27C-99C5-604A-82A9-73D317010707}"/>
              </a:ext>
              <a:ext uri="{C183D7F6-B498-43B3-948B-1728B52AA6E4}">
                <adec:decorative xmlns:adec="http://schemas.microsoft.com/office/drawing/2017/decorative" val="1"/>
              </a:ext>
            </a:extLst>
          </p:cNvPr>
          <p:cNvCxnSpPr>
            <a:cxnSpLocks/>
            <a:stCxn id="9" idx="3"/>
          </p:cNvCxnSpPr>
          <p:nvPr/>
        </p:nvCxnSpPr>
        <p:spPr>
          <a:xfrm>
            <a:off x="5883587" y="2245614"/>
            <a:ext cx="462821" cy="25554"/>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815316-63EC-8540-A837-E24BA5F13CAA}"/>
              </a:ext>
            </a:extLst>
          </p:cNvPr>
          <p:cNvSpPr txBox="1"/>
          <p:nvPr/>
        </p:nvSpPr>
        <p:spPr>
          <a:xfrm>
            <a:off x="6365339" y="1703081"/>
            <a:ext cx="2764883" cy="4222553"/>
          </a:xfrm>
          <a:prstGeom prst="rect">
            <a:avLst/>
          </a:prstGeom>
          <a:solidFill>
            <a:srgbClr val="257D86"/>
          </a:solidFill>
        </p:spPr>
        <p:txBody>
          <a:bodyPr vert="horz" wrap="square" lIns="91440" tIns="45720" rIns="91440" bIns="45720" rtlCol="0" anchor="ctr">
            <a:noAutofit/>
          </a:bodyPr>
          <a:lstStyle/>
          <a:p>
            <a:r>
              <a:rPr lang="en-US" sz="1500" b="1" dirty="0">
                <a:solidFill>
                  <a:schemeClr val="bg1"/>
                </a:solidFill>
                <a:latin typeface="Arial"/>
                <a:cs typeface="Arial"/>
              </a:rPr>
              <a:t>Asesu</a:t>
            </a:r>
          </a:p>
          <a:p>
            <a:r>
              <a:rPr lang="en-US" sz="1500" dirty="0">
                <a:solidFill>
                  <a:schemeClr val="bg1"/>
                </a:solidFill>
                <a:latin typeface="Arial"/>
                <a:cs typeface="Arial"/>
              </a:rPr>
              <a:t>Penderfynwch a oes modd diwallu pob angen drwy gyfeirio at wasanaethau ataliol neu ei ddiwallu mewn ffordd arall, </a:t>
            </a:r>
            <a:r>
              <a:rPr lang="en-US" sz="1500" b="1" dirty="0">
                <a:solidFill>
                  <a:schemeClr val="bg1"/>
                </a:solidFill>
                <a:latin typeface="Arial"/>
                <a:cs typeface="Arial"/>
              </a:rPr>
              <a:t>neu</a:t>
            </a:r>
            <a:r>
              <a:rPr lang="en-US" sz="1500" dirty="0">
                <a:solidFill>
                  <a:schemeClr val="bg1"/>
                </a:solidFill>
                <a:latin typeface="Arial"/>
                <a:cs typeface="Arial"/>
              </a:rPr>
              <a:t> a oes angen cynllun gofal a chymorth</a:t>
            </a:r>
          </a:p>
          <a:p>
            <a:endParaRPr lang="en-US" sz="1500" dirty="0">
              <a:solidFill>
                <a:schemeClr val="bg1"/>
              </a:solidFill>
              <a:cs typeface="Arial"/>
            </a:endParaRPr>
          </a:p>
          <a:p>
            <a:r>
              <a:rPr lang="en-US" sz="1500" dirty="0">
                <a:solidFill>
                  <a:schemeClr val="bg1"/>
                </a:solidFill>
                <a:latin typeface="Arial"/>
                <a:cs typeface="Arial"/>
              </a:rPr>
              <a:t>Os oes modd diwallu’r </a:t>
            </a:r>
            <a:endParaRPr lang="en-US" sz="1500" dirty="0">
              <a:solidFill>
                <a:schemeClr val="bg1"/>
              </a:solidFill>
              <a:cs typeface="Arial"/>
            </a:endParaRPr>
          </a:p>
          <a:p>
            <a:r>
              <a:rPr lang="en-US" sz="1500" dirty="0">
                <a:solidFill>
                  <a:schemeClr val="bg1"/>
                </a:solidFill>
                <a:latin typeface="Arial"/>
                <a:cs typeface="Arial"/>
              </a:rPr>
              <a:t>angen drwy gyfeirio at wasanaeth ataliol </a:t>
            </a:r>
            <a:r>
              <a:rPr lang="en-US" sz="1500" b="1" dirty="0">
                <a:solidFill>
                  <a:schemeClr val="bg1"/>
                </a:solidFill>
                <a:latin typeface="Arial"/>
                <a:cs typeface="Arial"/>
              </a:rPr>
              <a:t>ni fydd yr angen yn gymwys</a:t>
            </a:r>
          </a:p>
          <a:p>
            <a:endParaRPr lang="en-US" sz="1500" dirty="0">
              <a:solidFill>
                <a:schemeClr val="bg1"/>
              </a:solidFill>
              <a:cs typeface="Arial"/>
            </a:endParaRPr>
          </a:p>
          <a:p>
            <a:r>
              <a:rPr lang="en-US" sz="1500" dirty="0">
                <a:solidFill>
                  <a:schemeClr val="bg1"/>
                </a:solidFill>
                <a:latin typeface="Arial"/>
                <a:cs typeface="Arial"/>
              </a:rPr>
              <a:t>Os mai dim ond drwy cynllun gofal a chymorth y mae modd diwallu’r angen, yna </a:t>
            </a:r>
            <a:r>
              <a:rPr lang="en-US" sz="1500" b="1" dirty="0">
                <a:solidFill>
                  <a:schemeClr val="bg1"/>
                </a:solidFill>
                <a:latin typeface="Arial"/>
                <a:cs typeface="Arial"/>
              </a:rPr>
              <a:t>bydd yr angen yn gymwys</a:t>
            </a:r>
          </a:p>
        </p:txBody>
      </p:sp>
      <p:cxnSp>
        <p:nvCxnSpPr>
          <p:cNvPr id="25" name="Straight Arrow Connector 24">
            <a:extLst>
              <a:ext uri="{FF2B5EF4-FFF2-40B4-BE49-F238E27FC236}">
                <a16:creationId xmlns:a16="http://schemas.microsoft.com/office/drawing/2014/main" id="{2313A65D-894C-2548-9C1F-20549CACD2C3}"/>
              </a:ext>
              <a:ext uri="{C183D7F6-B498-43B3-948B-1728B52AA6E4}">
                <adec:decorative xmlns:adec="http://schemas.microsoft.com/office/drawing/2017/decorative" val="1"/>
              </a:ext>
            </a:extLst>
          </p:cNvPr>
          <p:cNvCxnSpPr>
            <a:cxnSpLocks/>
          </p:cNvCxnSpPr>
          <p:nvPr/>
        </p:nvCxnSpPr>
        <p:spPr>
          <a:xfrm flipH="1">
            <a:off x="5825293" y="3925649"/>
            <a:ext cx="524050" cy="3297"/>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44597D-FFC2-ED47-91D0-19226034E0A0}"/>
              </a:ext>
            </a:extLst>
          </p:cNvPr>
          <p:cNvSpPr txBox="1"/>
          <p:nvPr/>
        </p:nvSpPr>
        <p:spPr>
          <a:xfrm>
            <a:off x="2478320" y="3016250"/>
            <a:ext cx="3402226" cy="1208983"/>
          </a:xfrm>
          <a:prstGeom prst="rect">
            <a:avLst/>
          </a:prstGeom>
          <a:solidFill>
            <a:srgbClr val="CB863E"/>
          </a:solidFill>
        </p:spPr>
        <p:txBody>
          <a:bodyPr vert="horz" wrap="square" lIns="91440" tIns="45720" rIns="91440" bIns="45720" rtlCol="0" anchor="ctr">
            <a:noAutofit/>
          </a:bodyPr>
          <a:lstStyle/>
          <a:p>
            <a:r>
              <a:rPr lang="en-US" sz="1500" b="1" dirty="0">
                <a:latin typeface="Arial"/>
                <a:cs typeface="Arial"/>
              </a:rPr>
              <a:t>Gwasanaethau llesiant ataliol</a:t>
            </a:r>
          </a:p>
          <a:p>
            <a:r>
              <a:rPr lang="en-US" sz="1500" dirty="0">
                <a:latin typeface="Arial"/>
                <a:cs typeface="Arial"/>
              </a:rPr>
              <a:t>Amrywiaeth o wasanaethau a chymorth sydd ar gael yn y gymuned: gallai rhai ohonynt fod yn gyfnewidiol</a:t>
            </a:r>
          </a:p>
        </p:txBody>
      </p:sp>
      <p:cxnSp>
        <p:nvCxnSpPr>
          <p:cNvPr id="35" name="Straight Arrow Connector 34">
            <a:extLst>
              <a:ext uri="{FF2B5EF4-FFF2-40B4-BE49-F238E27FC236}">
                <a16:creationId xmlns:a16="http://schemas.microsoft.com/office/drawing/2014/main" id="{E90FAEBE-A98A-0945-BA3B-F5B863DDABA5}"/>
              </a:ext>
              <a:ext uri="{C183D7F6-B498-43B3-948B-1728B52AA6E4}">
                <adec:decorative xmlns:adec="http://schemas.microsoft.com/office/drawing/2017/decorative" val="1"/>
              </a:ext>
            </a:extLst>
          </p:cNvPr>
          <p:cNvCxnSpPr>
            <a:cxnSpLocks/>
          </p:cNvCxnSpPr>
          <p:nvPr/>
        </p:nvCxnSpPr>
        <p:spPr>
          <a:xfrm flipV="1">
            <a:off x="3206333" y="2784974"/>
            <a:ext cx="1" cy="239325"/>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A037A5-E7C8-9442-933C-59C4D4AFF057}"/>
              </a:ext>
              <a:ext uri="{C183D7F6-B498-43B3-948B-1728B52AA6E4}">
                <adec:decorative xmlns:adec="http://schemas.microsoft.com/office/drawing/2017/decorative" val="1"/>
              </a:ext>
            </a:extLst>
          </p:cNvPr>
          <p:cNvCxnSpPr>
            <a:cxnSpLocks/>
          </p:cNvCxnSpPr>
          <p:nvPr/>
        </p:nvCxnSpPr>
        <p:spPr>
          <a:xfrm flipH="1" flipV="1">
            <a:off x="5895781" y="5284707"/>
            <a:ext cx="425616" cy="659"/>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614A3F5-3641-014A-BEF0-DA5A38718999}"/>
              </a:ext>
            </a:extLst>
          </p:cNvPr>
          <p:cNvSpPr txBox="1"/>
          <p:nvPr/>
        </p:nvSpPr>
        <p:spPr>
          <a:xfrm>
            <a:off x="2478320" y="4355394"/>
            <a:ext cx="3379170" cy="1561893"/>
          </a:xfrm>
          <a:prstGeom prst="rect">
            <a:avLst/>
          </a:prstGeom>
          <a:solidFill>
            <a:srgbClr val="16AD85"/>
          </a:solidFill>
        </p:spPr>
        <p:txBody>
          <a:bodyPr vert="horz" wrap="square" lIns="91440" tIns="45720" rIns="91440" bIns="45720" rtlCol="0" anchor="ctr">
            <a:noAutofit/>
          </a:bodyPr>
          <a:lstStyle/>
          <a:p>
            <a:r>
              <a:rPr lang="en-US" sz="1500" b="1" dirty="0">
                <a:latin typeface="Arial"/>
                <a:cs typeface="Arial"/>
              </a:rPr>
              <a:t>Cynllun gofal a chymorth</a:t>
            </a:r>
          </a:p>
          <a:p>
            <a:r>
              <a:rPr lang="en-US" sz="1500" dirty="0">
                <a:latin typeface="Arial"/>
                <a:cs typeface="Arial"/>
              </a:rPr>
              <a:t>Darparu’r gofal a chymorth i ddiwallu’r anghenion a nodwyd. Os yn berthnasol, bydd y cynllun yn cyferio at unrhyw angenion eraill sy’n cael eu diwallu tu allan i’r cynllun</a:t>
            </a:r>
          </a:p>
        </p:txBody>
      </p:sp>
      <p:cxnSp>
        <p:nvCxnSpPr>
          <p:cNvPr id="26" name="Straight Arrow Connector 25">
            <a:extLst>
              <a:ext uri="{FF2B5EF4-FFF2-40B4-BE49-F238E27FC236}">
                <a16:creationId xmlns:a16="http://schemas.microsoft.com/office/drawing/2014/main" id="{2F0E7523-3FB5-CD4A-A46C-1C914EC85B6F}"/>
              </a:ext>
              <a:ext uri="{C183D7F6-B498-43B3-948B-1728B52AA6E4}">
                <adec:decorative xmlns:adec="http://schemas.microsoft.com/office/drawing/2017/decorative" val="1"/>
              </a:ext>
            </a:extLst>
          </p:cNvPr>
          <p:cNvCxnSpPr>
            <a:cxnSpLocks/>
          </p:cNvCxnSpPr>
          <p:nvPr/>
        </p:nvCxnSpPr>
        <p:spPr>
          <a:xfrm flipH="1" flipV="1">
            <a:off x="2102203" y="4917380"/>
            <a:ext cx="376117" cy="9679"/>
          </a:xfrm>
          <a:prstGeom prst="straightConnector1">
            <a:avLst/>
          </a:prstGeom>
          <a:ln w="38100">
            <a:solidFill>
              <a:srgbClr val="37394C"/>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666E6-04A7-754B-B386-DC2849CE22C9}"/>
              </a:ext>
            </a:extLst>
          </p:cNvPr>
          <p:cNvSpPr txBox="1"/>
          <p:nvPr/>
        </p:nvSpPr>
        <p:spPr>
          <a:xfrm>
            <a:off x="51531" y="4008281"/>
            <a:ext cx="2211656" cy="1914789"/>
          </a:xfrm>
          <a:prstGeom prst="rect">
            <a:avLst/>
          </a:prstGeom>
          <a:solidFill>
            <a:srgbClr val="16AD85"/>
          </a:solidFill>
        </p:spPr>
        <p:txBody>
          <a:bodyPr vert="horz" wrap="square" lIns="91440" tIns="45720" rIns="91440" bIns="45720" rtlCol="0" anchor="ctr">
            <a:noAutofit/>
          </a:bodyPr>
          <a:lstStyle/>
          <a:p>
            <a:r>
              <a:rPr lang="en-US" sz="1500" b="1" dirty="0">
                <a:latin typeface="Arial"/>
                <a:cs typeface="Arial"/>
              </a:rPr>
              <a:t>Adolygu/ ail-asesu</a:t>
            </a:r>
          </a:p>
          <a:p>
            <a:r>
              <a:rPr lang="en-US" sz="1500" dirty="0">
                <a:latin typeface="Arial"/>
                <a:cs typeface="Arial"/>
              </a:rPr>
              <a:t>Y cynllun gofal a chymorth i gael ei adolygu ar y pwynt y cytunwyd arno. Bydd ail-asesu os bydd amgylchiadau yn newid</a:t>
            </a:r>
          </a:p>
        </p:txBody>
      </p:sp>
    </p:spTree>
    <p:extLst>
      <p:ext uri="{BB962C8B-B14F-4D97-AF65-F5344CB8AC3E}">
        <p14:creationId xmlns:p14="http://schemas.microsoft.com/office/powerpoint/2010/main" val="322730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988392" cy="1031283"/>
          </a:xfrm>
        </p:spPr>
        <p:txBody>
          <a:bodyPr>
            <a:normAutofit/>
          </a:bodyPr>
          <a:lstStyle/>
          <a:p>
            <a:r>
              <a:rPr lang="en-GB" sz="3200" b="1" dirty="0">
                <a:solidFill>
                  <a:srgbClr val="CB863E"/>
                </a:solidFill>
                <a:cs typeface="Arial"/>
              </a:rPr>
              <a:t>Pwysigrwydd y cyswllt cyntaf </a:t>
            </a:r>
            <a:br>
              <a:rPr lang="en-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0"/>
            <a:ext cx="5887560" cy="4462851"/>
          </a:xfrm>
        </p:spPr>
        <p:txBody>
          <a:bodyPr>
            <a:normAutofit/>
          </a:bodyPr>
          <a:lstStyle/>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Mae pobl yn cysylltu mewn cyfnod o straen a her</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Efallai eu bod yn teimlo eu bod yn glir iawn ynghylch yr hyn maen nhw ei angen a pham </a:t>
            </a:r>
          </a:p>
          <a:p>
            <a:r>
              <a:rPr lang="cy-GB" sz="2400" b="1" dirty="0">
                <a:solidFill>
                  <a:schemeClr val="tx1"/>
                </a:solidFill>
                <a:latin typeface="Arial" panose="020B0604020202020204" pitchFamily="34" charset="0"/>
                <a:cs typeface="Arial" panose="020B0604020202020204" pitchFamily="34" charset="0"/>
              </a:rPr>
              <a:t>Ond</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Efallai eu bod yn ddryslyd, yn bryderus, yn ofnus, yn rhwystredig, yn ddig</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Maen nhw angen amser i bwyso a mesur, i glywed eu hunain yn siarad a chlywed eu hunain yn dod yn fwy eglur</a:t>
            </a:r>
          </a:p>
          <a:p>
            <a:endParaRPr lang="en-GB" dirty="0">
              <a:solidFill>
                <a:schemeClr val="tx1"/>
              </a:solidFill>
            </a:endParaRPr>
          </a:p>
        </p:txBody>
      </p:sp>
      <p:sp>
        <p:nvSpPr>
          <p:cNvPr id="2" name="Rectangle: Rounded Corners 1">
            <a:extLst>
              <a:ext uri="{FF2B5EF4-FFF2-40B4-BE49-F238E27FC236}">
                <a16:creationId xmlns:a16="http://schemas.microsoft.com/office/drawing/2014/main" id="{D4C18E03-195A-4DCA-8326-FFD5E44F981C}"/>
              </a:ext>
            </a:extLst>
          </p:cNvPr>
          <p:cNvSpPr/>
          <p:nvPr/>
        </p:nvSpPr>
        <p:spPr>
          <a:xfrm>
            <a:off x="6731352" y="1637323"/>
            <a:ext cx="2117192" cy="341109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Dylid buddsoddi mewn man cychwyn da</a:t>
            </a:r>
          </a:p>
          <a:p>
            <a:pPr algn="ctr"/>
            <a:endParaRPr lang="en-GB" sz="2400" dirty="0">
              <a:solidFill>
                <a:schemeClr val="tx1"/>
              </a:solidFill>
            </a:endParaRPr>
          </a:p>
          <a:p>
            <a:pPr algn="ctr"/>
            <a:r>
              <a:rPr lang="en-GB" sz="2400" dirty="0">
                <a:solidFill>
                  <a:schemeClr val="tx1"/>
                </a:solidFill>
              </a:rPr>
              <a:t>Dylid cynnig sgwrs ac nid cyfweliad/</a:t>
            </a:r>
          </a:p>
          <a:p>
            <a:pPr algn="ctr"/>
            <a:r>
              <a:rPr lang="en-GB" sz="2400" dirty="0">
                <a:solidFill>
                  <a:schemeClr val="tx1"/>
                </a:solidFill>
              </a:rPr>
              <a:t>asesiad</a:t>
            </a:r>
          </a:p>
        </p:txBody>
      </p:sp>
    </p:spTree>
    <p:extLst>
      <p:ext uri="{BB962C8B-B14F-4D97-AF65-F5344CB8AC3E}">
        <p14:creationId xmlns:p14="http://schemas.microsoft.com/office/powerpoint/2010/main" val="51472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896437" cy="1031283"/>
          </a:xfrm>
        </p:spPr>
        <p:txBody>
          <a:bodyPr>
            <a:normAutofit/>
          </a:bodyPr>
          <a:lstStyle/>
          <a:p>
            <a:r>
              <a:rPr lang="en-GB" sz="3200" b="1" dirty="0">
                <a:solidFill>
                  <a:srgbClr val="CB863E"/>
                </a:solidFill>
                <a:cs typeface="Arial"/>
              </a:rPr>
              <a:t> </a:t>
            </a:r>
            <a:r>
              <a:rPr lang="cy-GB" sz="3200" b="1" dirty="0">
                <a:solidFill>
                  <a:srgbClr val="CB863E"/>
                </a:solidFill>
                <a:cs typeface="Arial"/>
              </a:rPr>
              <a:t>Nodau ac amcanion</a:t>
            </a:r>
            <a:endParaRPr lang="en-GB" sz="3200" dirty="0">
              <a:solidFill>
                <a:srgbClr val="CB863E"/>
              </a:solidFill>
            </a:endParaRPr>
          </a:p>
        </p:txBody>
      </p:sp>
      <p:sp>
        <p:nvSpPr>
          <p:cNvPr id="9" name="Text Placeholder 8"/>
          <p:cNvSpPr>
            <a:spLocks noGrp="1"/>
          </p:cNvSpPr>
          <p:nvPr>
            <p:ph type="body" sz="quarter" idx="12"/>
          </p:nvPr>
        </p:nvSpPr>
        <p:spPr>
          <a:xfrm>
            <a:off x="628650" y="1160585"/>
            <a:ext cx="7831538" cy="4747846"/>
          </a:xfrm>
        </p:spPr>
        <p:txBody>
          <a:bodyPr>
            <a:normAutofit fontScale="92500" lnSpcReduction="10000"/>
          </a:bodyPr>
          <a:lstStyle/>
          <a:p>
            <a:pPr>
              <a:lnSpc>
                <a:spcPct val="110000"/>
              </a:lnSpc>
            </a:pPr>
            <a:r>
              <a:rPr lang="cy-GB" sz="2400" b="1" dirty="0">
                <a:solidFill>
                  <a:schemeClr val="tx1"/>
                </a:solidFill>
                <a:latin typeface="Arial" panose="020B0604020202020204" pitchFamily="34" charset="0"/>
                <a:cs typeface="Arial" panose="020B0604020202020204" pitchFamily="34" charset="0"/>
              </a:rPr>
              <a:t>Nod</a:t>
            </a:r>
            <a:endParaRPr lang="en-GB" sz="2400" b="1" dirty="0">
              <a:solidFill>
                <a:schemeClr val="tx1"/>
              </a:solidFill>
              <a:latin typeface="Arial" panose="020B0604020202020204" pitchFamily="34" charset="0"/>
              <a:cs typeface="Arial" panose="020B0604020202020204" pitchFamily="34" charset="0"/>
            </a:endParaRP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a:cs typeface="Arial"/>
              </a:rPr>
              <a:t>Cefnogi sgyrsiau am ‘yr hyn sy’n bwysig’ ac sy’n canolbwyntio ar ganlyniadau gyda’r IAA</a:t>
            </a:r>
            <a:endParaRPr lang="cy-GB" sz="2400" dirty="0">
              <a:solidFill>
                <a:schemeClr val="tx1"/>
              </a:solidFill>
              <a:latin typeface="Arial" panose="020B0604020202020204" pitchFamily="34" charset="0"/>
              <a:cs typeface="Arial" panose="020B0604020202020204" pitchFamily="34" charset="0"/>
            </a:endParaRPr>
          </a:p>
          <a:p>
            <a:pPr>
              <a:lnSpc>
                <a:spcPct val="110000"/>
              </a:lnSpc>
            </a:pPr>
            <a:endParaRPr lang="cy-GB" sz="2400" dirty="0">
              <a:solidFill>
                <a:schemeClr val="tx1"/>
              </a:solidFill>
              <a:latin typeface="Arial" panose="020B0604020202020204" pitchFamily="34" charset="0"/>
              <a:cs typeface="Arial" panose="020B0604020202020204" pitchFamily="34" charset="0"/>
            </a:endParaRPr>
          </a:p>
          <a:p>
            <a:pPr>
              <a:lnSpc>
                <a:spcPct val="110000"/>
              </a:lnSpc>
            </a:pPr>
            <a:r>
              <a:rPr lang="cy-GB" sz="2400" b="1" dirty="0">
                <a:solidFill>
                  <a:schemeClr val="tx1"/>
                </a:solidFill>
                <a:latin typeface="Arial" panose="020B0604020202020204" pitchFamily="34" charset="0"/>
                <a:cs typeface="Arial" panose="020B0604020202020204" pitchFamily="34" charset="0"/>
              </a:rPr>
              <a:t>Amcanion</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a:cs typeface="Arial"/>
              </a:rPr>
              <a:t>Deall cyd-destun deddfwriaethol y gwasanaeth IAA</a:t>
            </a:r>
            <a:endParaRPr lang="cy-GB" sz="2400" dirty="0">
              <a:solidFill>
                <a:schemeClr val="tx1"/>
              </a:solidFill>
              <a:latin typeface="Arial" panose="020B0604020202020204" pitchFamily="34" charset="0"/>
              <a:cs typeface="Arial" panose="020B0604020202020204" pitchFamily="34" charset="0"/>
            </a:endParaRP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Nodi’r prif elfennau sy’n gwneud sgwrs dda ar yr hyn sy’n bwysig/sgwrs sy’n canolbwyntio ar ganlyniadau </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Archwilio’r sgiliau hanfodol ar gyfer hwyluso’r sgyrsiau hyn </a:t>
            </a:r>
          </a:p>
          <a:p>
            <a:pPr marL="342900" indent="-342900">
              <a:lnSpc>
                <a:spcPct val="110000"/>
              </a:lnSpc>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Nodi’r effaith gadarnhaol y gallwch ei chael drwy ddefnyddio sgyrsiau effeithiol  </a:t>
            </a:r>
          </a:p>
        </p:txBody>
      </p:sp>
    </p:spTree>
    <p:extLst>
      <p:ext uri="{BB962C8B-B14F-4D97-AF65-F5344CB8AC3E}">
        <p14:creationId xmlns:p14="http://schemas.microsoft.com/office/powerpoint/2010/main" val="412501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en-GB" sz="3200" b="1" dirty="0">
                <a:solidFill>
                  <a:srgbClr val="CB863E"/>
                </a:solidFill>
                <a:cs typeface="Arial"/>
              </a:rPr>
              <a:t>Rheoli’r sgwrs </a:t>
            </a:r>
            <a:br>
              <a:rPr lang="en-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49" y="1023002"/>
            <a:ext cx="8650261" cy="4453973"/>
          </a:xfrm>
        </p:spPr>
        <p:txBody>
          <a:bodyPr>
            <a:noAutofit/>
          </a:bodyPr>
          <a:lstStyle/>
          <a:p>
            <a:r>
              <a:rPr lang="en-GB" sz="2400" dirty="0">
                <a:solidFill>
                  <a:schemeClr val="tx1"/>
                </a:solidFill>
                <a:latin typeface="Arial" panose="020B0604020202020204" pitchFamily="34" charset="0"/>
                <a:cs typeface="Arial" panose="020B0604020202020204" pitchFamily="34" charset="0"/>
              </a:rPr>
              <a:t> </a:t>
            </a:r>
            <a:r>
              <a:rPr lang="en-GB" sz="2400" b="1" dirty="0">
                <a:solidFill>
                  <a:schemeClr val="tx1"/>
                </a:solidFill>
                <a:latin typeface="Arial" panose="020B0604020202020204" pitchFamily="34" charset="0"/>
                <a:cs typeface="Arial" panose="020B0604020202020204" pitchFamily="34" charset="0"/>
              </a:rPr>
              <a:t>Chi:</a:t>
            </a: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gwneud ymrwymiad i wrando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peidio cynhyrfu a bod yn bwrpasol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parhau i ganolbwyntio ar y materion pwysicaf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cydnabod yr her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adeiladu ar y cryfderau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ystyried gobeithion a dyheadau’r unigolyn  </a:t>
            </a: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parchu sgiliau, gwybodaeth ac arbenigedd yr unigolyn </a:t>
            </a:r>
          </a:p>
          <a:p>
            <a:r>
              <a:rPr lang="cy-GB" sz="2400" dirty="0">
                <a:solidFill>
                  <a:schemeClr val="tx1"/>
                </a:solidFill>
                <a:latin typeface="Arial" panose="020B0604020202020204" pitchFamily="34" charset="0"/>
                <a:cs typeface="Arial" panose="020B0604020202020204" pitchFamily="34" charset="0"/>
              </a:rPr>
              <a:t>  </a:t>
            </a:r>
            <a:r>
              <a:rPr lang="cy-GB" sz="2400" b="1" dirty="0">
                <a:solidFill>
                  <a:schemeClr val="tx1"/>
                </a:solidFill>
                <a:latin typeface="Arial" panose="020B0604020202020204" pitchFamily="34" charset="0"/>
                <a:cs typeface="Arial" panose="020B0604020202020204" pitchFamily="34" charset="0"/>
              </a:rPr>
              <a:t>Ac rydych chi’n ceisio osgoi: </a:t>
            </a:r>
            <a:endParaRPr lang="cy-GB" sz="2400" dirty="0">
              <a:solidFill>
                <a:schemeClr val="tx1"/>
              </a:solidFill>
              <a:latin typeface="Arial" panose="020B0604020202020204" pitchFamily="34" charset="0"/>
              <a:cs typeface="Arial" panose="020B0604020202020204" pitchFamily="34" charset="0"/>
            </a:endParaRPr>
          </a:p>
          <a:p>
            <a:pPr marL="285750" indent="-28575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achub, cynghori, dweud neu ‘wneud rhywbeth i’ yn hytrach na gwneud rhywbeth ‘gyda’</a:t>
            </a:r>
            <a:endParaRPr lang="cy-GB" sz="2400" b="1"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endParaRPr>
          </a:p>
        </p:txBody>
      </p:sp>
    </p:spTree>
    <p:extLst>
      <p:ext uri="{BB962C8B-B14F-4D97-AF65-F5344CB8AC3E}">
        <p14:creationId xmlns:p14="http://schemas.microsoft.com/office/powerpoint/2010/main" val="4272941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cs typeface="Arial"/>
              </a:rPr>
              <a:t>Rhoi ffocws i’ch sgiliau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49" y="2332200"/>
            <a:ext cx="7831538" cy="3714510"/>
          </a:xfrm>
          <a:noFill/>
        </p:spPr>
        <p:txBody>
          <a:bodyPr>
            <a:noAutofit/>
          </a:bodyPr>
          <a:lstStyle/>
          <a:p>
            <a:pPr>
              <a:buClr>
                <a:srgbClr val="ED1E87"/>
              </a:buClr>
            </a:pPr>
            <a:r>
              <a:rPr lang="cy-GB" dirty="0">
                <a:solidFill>
                  <a:schemeClr val="tx1"/>
                </a:solidFill>
                <a:latin typeface="Arial" panose="020B0604020202020204" pitchFamily="34" charset="0"/>
                <a:cs typeface="Arial" panose="020B0604020202020204" pitchFamily="34" charset="0"/>
              </a:rPr>
              <a:t>Eich galluogi i:</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sylwi ar bobl oherwydd y problemau maen nhw’n eu hwynebu, nid dim ond y problemau maen nhw’n eu hachosi </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sylwi ar allu pobl i addasu eu trywydd eu hunain a gwneud iawn am eu risgiau a’u pryderon eu hunain</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canolbwyntio ar eu gobeithion a’u dyheadau  </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sylwi ar gryfderau teuluoedd / grwpiau / unedau a chefnogi’r hyn sy’n bwysig iddyn nhw, gan feithrin eu gwydnwch </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gwneud gwell penderfyniadau (gyda’r unigolyn) yn seiliedig ar y wybodaeth gywir  </a:t>
            </a:r>
          </a:p>
          <a:p>
            <a:pPr marL="285750" indent="-285750">
              <a:buClr>
                <a:srgbClr val="F7AB64"/>
              </a:buClr>
              <a:buFont typeface="Arial" panose="020B0604020202020204" pitchFamily="34" charset="0"/>
              <a:buChar char="•"/>
            </a:pPr>
            <a:r>
              <a:rPr lang="cy-GB" dirty="0">
                <a:solidFill>
                  <a:schemeClr val="tx1"/>
                </a:solidFill>
                <a:latin typeface="Arial" panose="020B0604020202020204" pitchFamily="34" charset="0"/>
                <a:cs typeface="Arial" panose="020B0604020202020204" pitchFamily="34" charset="0"/>
              </a:rPr>
              <a:t>atgyfeirio os oes angen at y gwasanaethau mwyaf priodol</a:t>
            </a:r>
          </a:p>
        </p:txBody>
      </p:sp>
      <p:sp>
        <p:nvSpPr>
          <p:cNvPr id="7" name="Rectangle 6">
            <a:extLst>
              <a:ext uri="{FF2B5EF4-FFF2-40B4-BE49-F238E27FC236}">
                <a16:creationId xmlns:a16="http://schemas.microsoft.com/office/drawing/2014/main" id="{F0352938-ADDB-46B6-8B42-A2117DDF0244}"/>
              </a:ext>
            </a:extLst>
          </p:cNvPr>
          <p:cNvSpPr/>
          <p:nvPr/>
        </p:nvSpPr>
        <p:spPr>
          <a:xfrm>
            <a:off x="683813" y="916797"/>
            <a:ext cx="6787566" cy="1477328"/>
          </a:xfrm>
          <a:prstGeom prst="rect">
            <a:avLst/>
          </a:prstGeom>
        </p:spPr>
        <p:txBody>
          <a:bodyPr wrap="square">
            <a:spAutoFit/>
          </a:bodyPr>
          <a:lstStyle/>
          <a:p>
            <a:pPr marL="285750" indent="-285750">
              <a:buClr>
                <a:schemeClr val="bg1"/>
              </a:buClr>
              <a:buFont typeface="Arial" panose="020B0604020202020204" pitchFamily="34" charset="0"/>
              <a:buChar char="•"/>
            </a:pPr>
            <a:r>
              <a:rPr lang="cy-GB" dirty="0">
                <a:solidFill>
                  <a:schemeClr val="bg1"/>
                </a:solidFill>
                <a:latin typeface="Arial" panose="020B0604020202020204" pitchFamily="34" charset="0"/>
                <a:cs typeface="Arial" panose="020B0604020202020204" pitchFamily="34" charset="0"/>
              </a:rPr>
              <a:t>Gwrando a mynegi empathi </a:t>
            </a:r>
          </a:p>
          <a:p>
            <a:pPr marL="285750" indent="-285750">
              <a:buClr>
                <a:schemeClr val="bg1"/>
              </a:buClr>
              <a:buFont typeface="Arial" panose="020B0604020202020204" pitchFamily="34" charset="0"/>
              <a:buChar char="•"/>
            </a:pPr>
            <a:r>
              <a:rPr lang="cy-GB" dirty="0">
                <a:solidFill>
                  <a:schemeClr val="bg1"/>
                </a:solidFill>
                <a:latin typeface="Arial" panose="020B0604020202020204" pitchFamily="34" charset="0"/>
                <a:cs typeface="Arial" panose="020B0604020202020204" pitchFamily="34" charset="0"/>
              </a:rPr>
              <a:t>Archwilio pryderon a dyheadau </a:t>
            </a:r>
          </a:p>
          <a:p>
            <a:pPr marL="285750" indent="-285750">
              <a:buClr>
                <a:schemeClr val="bg1"/>
              </a:buClr>
              <a:buFont typeface="Arial" panose="020B0604020202020204" pitchFamily="34" charset="0"/>
              <a:buChar char="•"/>
            </a:pPr>
            <a:r>
              <a:rPr lang="cy-GB" dirty="0">
                <a:solidFill>
                  <a:schemeClr val="bg1"/>
                </a:solidFill>
                <a:latin typeface="Arial" panose="020B0604020202020204" pitchFamily="34" charset="0"/>
                <a:cs typeface="Arial" panose="020B0604020202020204" pitchFamily="34" charset="0"/>
              </a:rPr>
              <a:t>Disgwyl ymddygiad amddiffynnol sy’n gwbl naturiol </a:t>
            </a:r>
          </a:p>
          <a:p>
            <a:pPr marL="285750" indent="-285750">
              <a:buClr>
                <a:schemeClr val="bg1"/>
              </a:buClr>
              <a:buFont typeface="Arial" panose="020B0604020202020204" pitchFamily="34" charset="0"/>
              <a:buChar char="•"/>
            </a:pPr>
            <a:r>
              <a:rPr lang="cy-GB" dirty="0">
                <a:solidFill>
                  <a:schemeClr val="bg1"/>
                </a:solidFill>
                <a:latin typeface="Arial" panose="020B0604020202020204" pitchFamily="34" charset="0"/>
                <a:cs typeface="Arial" panose="020B0604020202020204" pitchFamily="34" charset="0"/>
              </a:rPr>
              <a:t>Helpu pobl i ddeall a gweld gwerth yn eu cryfderau  </a:t>
            </a:r>
          </a:p>
          <a:p>
            <a:pPr marL="285750" indent="-285750">
              <a:buClr>
                <a:schemeClr val="bg1"/>
              </a:buClr>
              <a:buFont typeface="Arial" panose="020B0604020202020204" pitchFamily="34" charset="0"/>
              <a:buChar char="•"/>
            </a:pPr>
            <a:r>
              <a:rPr lang="cy-GB" dirty="0">
                <a:solidFill>
                  <a:schemeClr val="bg1"/>
                </a:solidFill>
                <a:latin typeface="Arial" panose="020B0604020202020204" pitchFamily="34" charset="0"/>
                <a:cs typeface="Arial" panose="020B0604020202020204" pitchFamily="34" charset="0"/>
              </a:rPr>
              <a:t>Osgoi dadleuon a gwrthdaro </a:t>
            </a:r>
          </a:p>
        </p:txBody>
      </p:sp>
      <p:sp>
        <p:nvSpPr>
          <p:cNvPr id="2" name="Rectangle: Rounded Corners 1">
            <a:extLst>
              <a:ext uri="{FF2B5EF4-FFF2-40B4-BE49-F238E27FC236}">
                <a16:creationId xmlns:a16="http://schemas.microsoft.com/office/drawing/2014/main" id="{0A62C20B-A368-4D4D-81FC-07E43BC9BD95}"/>
              </a:ext>
            </a:extLst>
          </p:cNvPr>
          <p:cNvSpPr/>
          <p:nvPr/>
        </p:nvSpPr>
        <p:spPr>
          <a:xfrm>
            <a:off x="698662" y="869369"/>
            <a:ext cx="7267121" cy="1393186"/>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Gwrando a mynegi empathi</a:t>
            </a:r>
          </a:p>
          <a:p>
            <a:pPr marL="285750" indent="-285750">
              <a:buFont typeface="Arial" panose="020B0604020202020204" pitchFamily="34" charset="0"/>
              <a:buChar char="•"/>
            </a:pPr>
            <a:r>
              <a:rPr lang="en-GB" sz="1600" dirty="0">
                <a:solidFill>
                  <a:schemeClr val="tx1"/>
                </a:solidFill>
              </a:rPr>
              <a:t>Archwilio pryderon a dyheadau</a:t>
            </a:r>
          </a:p>
          <a:p>
            <a:pPr marL="285750" indent="-285750">
              <a:buFont typeface="Arial" panose="020B0604020202020204" pitchFamily="34" charset="0"/>
              <a:buChar char="•"/>
            </a:pPr>
            <a:r>
              <a:rPr lang="en-GB" sz="1600" dirty="0">
                <a:solidFill>
                  <a:schemeClr val="tx1"/>
                </a:solidFill>
              </a:rPr>
              <a:t>Disgwyl ymddygiad amddiffynnol sy’n gwbl naturiol</a:t>
            </a:r>
          </a:p>
          <a:p>
            <a:pPr marL="285750" indent="-285750">
              <a:buFont typeface="Arial" panose="020B0604020202020204" pitchFamily="34" charset="0"/>
              <a:buChar char="•"/>
            </a:pPr>
            <a:r>
              <a:rPr lang="en-GB" sz="1600" dirty="0">
                <a:solidFill>
                  <a:schemeClr val="tx1"/>
                </a:solidFill>
              </a:rPr>
              <a:t>Helpu pobl i ddeall a gweld gwerth yn eu cryfderau</a:t>
            </a:r>
          </a:p>
          <a:p>
            <a:pPr marL="285750" indent="-285750">
              <a:buFont typeface="Arial" panose="020B0604020202020204" pitchFamily="34" charset="0"/>
              <a:buChar char="•"/>
            </a:pPr>
            <a:r>
              <a:rPr lang="en-GB" sz="1600" dirty="0">
                <a:solidFill>
                  <a:schemeClr val="tx1"/>
                </a:solidFill>
              </a:rPr>
              <a:t>Osgoi dadleuon a gwrthdaro</a:t>
            </a:r>
          </a:p>
        </p:txBody>
      </p:sp>
      <p:sp>
        <p:nvSpPr>
          <p:cNvPr id="4" name="Arrow: Curved Left 3">
            <a:extLst>
              <a:ext uri="{FF2B5EF4-FFF2-40B4-BE49-F238E27FC236}">
                <a16:creationId xmlns:a16="http://schemas.microsoft.com/office/drawing/2014/main" id="{48F739A2-FF9D-4AF2-BD9C-FC1423D65699}"/>
              </a:ext>
              <a:ext uri="{C183D7F6-B498-43B3-948B-1728B52AA6E4}">
                <adec:decorative xmlns:adec="http://schemas.microsoft.com/office/drawing/2017/decorative" val="1"/>
              </a:ext>
            </a:extLst>
          </p:cNvPr>
          <p:cNvSpPr/>
          <p:nvPr/>
        </p:nvSpPr>
        <p:spPr>
          <a:xfrm>
            <a:off x="8223072" y="1655461"/>
            <a:ext cx="731520" cy="3148551"/>
          </a:xfrm>
          <a:prstGeom prst="curvedLeftArrow">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3400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6937-4C06-F945-82D6-4F15AEC7BFF1}"/>
              </a:ext>
            </a:extLst>
          </p:cNvPr>
          <p:cNvSpPr>
            <a:spLocks noGrp="1"/>
          </p:cNvSpPr>
          <p:nvPr>
            <p:ph type="title"/>
          </p:nvPr>
        </p:nvSpPr>
        <p:spPr>
          <a:xfrm>
            <a:off x="0" y="1770185"/>
            <a:ext cx="9144000" cy="3159624"/>
          </a:xfrm>
        </p:spPr>
        <p:txBody>
          <a:bodyPr>
            <a:normAutofit/>
          </a:bodyPr>
          <a:lstStyle/>
          <a:p>
            <a:pPr algn="ctr" rtl="0" eaLnBrk="1" fontAlgn="base" hangingPunct="1"/>
            <a:r>
              <a:rPr lang="cy-GB" sz="5200" b="1" kern="1200" dirty="0">
                <a:solidFill>
                  <a:srgbClr val="CB863E"/>
                </a:solidFill>
                <a:effectLst/>
                <a:latin typeface="Arial" panose="020B0604020202020204" pitchFamily="34" charset="0"/>
                <a:ea typeface="+mn-ea"/>
                <a:cs typeface="Arial" panose="020B0604020202020204" pitchFamily="34" charset="0"/>
              </a:rPr>
              <a:t>Adran 4:</a:t>
            </a:r>
            <a:endParaRPr lang="en-GB" dirty="0">
              <a:effectLst/>
            </a:endParaRPr>
          </a:p>
          <a:p>
            <a:pPr algn="ctr" rtl="0" eaLnBrk="1" fontAlgn="base" hangingPunct="1"/>
            <a:r>
              <a:rPr lang="cy-GB" sz="5200" b="1" kern="1200" dirty="0">
                <a:solidFill>
                  <a:srgbClr val="CB863E"/>
                </a:solidFill>
                <a:effectLst/>
                <a:latin typeface="Arial" panose="020B0604020202020204" pitchFamily="34" charset="0"/>
                <a:ea typeface="+mn-ea"/>
                <a:cs typeface="Arial" panose="020B0604020202020204" pitchFamily="34" charset="0"/>
              </a:rPr>
              <a:t>Sgyrsiau da  </a:t>
            </a:r>
            <a:r>
              <a:rPr lang="cy-GB" sz="5200" b="1" dirty="0">
                <a:solidFill>
                  <a:srgbClr val="CB863E"/>
                </a:solidFill>
                <a:latin typeface="Arial" panose="020B060402020202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12246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722062" cy="1031283"/>
          </a:xfrm>
        </p:spPr>
        <p:txBody>
          <a:bodyPr>
            <a:normAutofit/>
          </a:bodyPr>
          <a:lstStyle/>
          <a:p>
            <a:r>
              <a:rPr lang="en-GB" sz="3200" b="1" dirty="0">
                <a:solidFill>
                  <a:srgbClr val="CB863E"/>
                </a:solidFill>
                <a:cs typeface="Arial"/>
              </a:rPr>
              <a:t>5 cam </a:t>
            </a:r>
            <a:r>
              <a:rPr lang="cy-GB" sz="3200" b="1" dirty="0">
                <a:solidFill>
                  <a:srgbClr val="CB863E"/>
                </a:solidFill>
                <a:cs typeface="Arial"/>
              </a:rPr>
              <a:t>er mwyn cynnal sgwrs dda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450850" defTabSz="914377" eaLnBrk="0" hangingPunct="0">
              <a:spcBef>
                <a:spcPct val="0"/>
              </a:spcBef>
            </a:pPr>
            <a:endParaRPr lang="en-GB" sz="2400" b="1" u="sng" dirty="0">
              <a:solidFill>
                <a:schemeClr val="tx1"/>
              </a:solidFill>
              <a:cs typeface="Arial"/>
            </a:endParaRPr>
          </a:p>
          <a:p>
            <a:pPr marL="457200" indent="-457200">
              <a:buClr>
                <a:srgbClr val="EF9526"/>
              </a:buClr>
              <a:buFont typeface="+mj-lt"/>
              <a:buAutoNum type="arabicPeriod"/>
            </a:pPr>
            <a:r>
              <a:rPr lang="cy-GB" sz="2400" dirty="0">
                <a:solidFill>
                  <a:schemeClr val="tx1"/>
                </a:solidFill>
                <a:latin typeface="Arial" panose="020B0604020202020204" pitchFamily="34" charset="0"/>
                <a:cs typeface="Arial" panose="020B0604020202020204" pitchFamily="34" charset="0"/>
              </a:rPr>
              <a:t>Cwestiynau agored a difyr </a:t>
            </a:r>
          </a:p>
          <a:p>
            <a:pPr marL="457200" indent="-457200">
              <a:buClr>
                <a:srgbClr val="EF9526"/>
              </a:buClr>
              <a:buFont typeface="+mj-lt"/>
              <a:buAutoNum type="arabicPeriod"/>
            </a:pPr>
            <a:r>
              <a:rPr lang="cy-GB" sz="2400" dirty="0">
                <a:solidFill>
                  <a:schemeClr val="tx1"/>
                </a:solidFill>
                <a:latin typeface="Arial" panose="020B0604020202020204" pitchFamily="34" charset="0"/>
                <a:cs typeface="Arial" panose="020B0604020202020204" pitchFamily="34" charset="0"/>
              </a:rPr>
              <a:t>Gwrando gweithredol </a:t>
            </a:r>
          </a:p>
          <a:p>
            <a:pPr marL="457200" indent="-457200">
              <a:buClr>
                <a:srgbClr val="EF9526"/>
              </a:buClr>
              <a:buFont typeface="+mj-lt"/>
              <a:buAutoNum type="arabicPeriod"/>
            </a:pPr>
            <a:r>
              <a:rPr lang="cy-GB" sz="2400" dirty="0">
                <a:solidFill>
                  <a:schemeClr val="tx1"/>
                </a:solidFill>
                <a:latin typeface="Arial" panose="020B0604020202020204" pitchFamily="34" charset="0"/>
                <a:cs typeface="Arial" panose="020B0604020202020204" pitchFamily="34" charset="0"/>
              </a:rPr>
              <a:t>Cwestiynau agored archwiliol </a:t>
            </a:r>
          </a:p>
          <a:p>
            <a:pPr marL="457200" indent="-457200">
              <a:buClr>
                <a:srgbClr val="EF9526"/>
              </a:buClr>
              <a:buFont typeface="+mj-lt"/>
              <a:buAutoNum type="arabicPeriod"/>
            </a:pPr>
            <a:r>
              <a:rPr lang="cy-GB" sz="2400" dirty="0">
                <a:solidFill>
                  <a:schemeClr val="tx1"/>
                </a:solidFill>
                <a:latin typeface="Arial" panose="020B0604020202020204" pitchFamily="34" charset="0"/>
                <a:cs typeface="Arial" panose="020B0604020202020204" pitchFamily="34" charset="0"/>
              </a:rPr>
              <a:t>Cyfnewid gwybodaeth </a:t>
            </a:r>
          </a:p>
          <a:p>
            <a:pPr marL="457200" indent="-457200">
              <a:buClr>
                <a:srgbClr val="EF9526"/>
              </a:buClr>
              <a:buFont typeface="+mj-lt"/>
              <a:buAutoNum type="arabicPeriod"/>
            </a:pPr>
            <a:r>
              <a:rPr lang="cy-GB" sz="2400" dirty="0">
                <a:solidFill>
                  <a:schemeClr val="tx1"/>
                </a:solidFill>
                <a:latin typeface="Arial" panose="020B0604020202020204" pitchFamily="34" charset="0"/>
                <a:cs typeface="Arial" panose="020B0604020202020204" pitchFamily="34" charset="0"/>
              </a:rPr>
              <a:t>Crynhoi a chamau gweithredu  </a:t>
            </a:r>
          </a:p>
          <a:p>
            <a:endParaRPr lang="en-GB" dirty="0">
              <a:solidFill>
                <a:schemeClr val="tx1"/>
              </a:solidFill>
            </a:endParaRPr>
          </a:p>
        </p:txBody>
      </p:sp>
    </p:spTree>
    <p:extLst>
      <p:ext uri="{BB962C8B-B14F-4D97-AF65-F5344CB8AC3E}">
        <p14:creationId xmlns:p14="http://schemas.microsoft.com/office/powerpoint/2010/main" val="262254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307988" cy="1031283"/>
          </a:xfrm>
        </p:spPr>
        <p:txBody>
          <a:bodyPr>
            <a:normAutofit fontScale="90000"/>
          </a:bodyPr>
          <a:lstStyle/>
          <a:p>
            <a:r>
              <a:rPr lang="cy-GB" sz="3200" b="1" dirty="0">
                <a:solidFill>
                  <a:srgbClr val="CB863E"/>
                </a:solidFill>
                <a:latin typeface="Arial" panose="020B0604020202020204" pitchFamily="34" charset="0"/>
                <a:cs typeface="Arial" panose="020B0604020202020204" pitchFamily="34" charset="0"/>
              </a:rPr>
              <a:t>Cam 1: Cwestiynau agored, difyr </a:t>
            </a:r>
            <a:br>
              <a:rPr lang="cy-GB" sz="3200" b="1" dirty="0">
                <a:solidFill>
                  <a:srgbClr val="CB863E"/>
                </a:solidFill>
                <a:latin typeface="Arial" panose="020B0604020202020204" pitchFamily="34" charset="0"/>
                <a:cs typeface="Arial" panose="020B0604020202020204" pitchFamily="34" charset="0"/>
              </a:rPr>
            </a:br>
            <a:r>
              <a:rPr lang="cy-GB" sz="3200" b="1" dirty="0">
                <a:solidFill>
                  <a:srgbClr val="CB863E"/>
                </a:solidFill>
                <a:latin typeface="Arial" panose="020B0604020202020204" pitchFamily="34" charset="0"/>
                <a:cs typeface="Arial" panose="020B0604020202020204" pitchFamily="34" charset="0"/>
              </a:rPr>
              <a:t>(nid rhai sy’n cymell ateb penodol)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2" name="Thought Bubble: Cloud 1">
            <a:extLst>
              <a:ext uri="{FF2B5EF4-FFF2-40B4-BE49-F238E27FC236}">
                <a16:creationId xmlns:a16="http://schemas.microsoft.com/office/drawing/2014/main" id="{4B1FD3D8-E879-4886-9826-7F621C98AFC3}"/>
              </a:ext>
            </a:extLst>
          </p:cNvPr>
          <p:cNvSpPr/>
          <p:nvPr/>
        </p:nvSpPr>
        <p:spPr>
          <a:xfrm>
            <a:off x="327108" y="1924916"/>
            <a:ext cx="4022949" cy="1932599"/>
          </a:xfrm>
          <a:prstGeom prst="cloudCallou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sz="2000" dirty="0">
                <a:solidFill>
                  <a:schemeClr val="tx1"/>
                </a:solidFill>
              </a:rPr>
              <a:t>Soniwch ychydig am beth sy’n digwydd?”</a:t>
            </a:r>
          </a:p>
        </p:txBody>
      </p:sp>
      <p:sp>
        <p:nvSpPr>
          <p:cNvPr id="3" name="TextBox 2">
            <a:extLst>
              <a:ext uri="{FF2B5EF4-FFF2-40B4-BE49-F238E27FC236}">
                <a16:creationId xmlns:a16="http://schemas.microsoft.com/office/drawing/2014/main" id="{5020A0BD-AB21-4740-8E3D-E152FBC98162}"/>
              </a:ext>
            </a:extLst>
          </p:cNvPr>
          <p:cNvSpPr txBox="1"/>
          <p:nvPr/>
        </p:nvSpPr>
        <p:spPr>
          <a:xfrm>
            <a:off x="3902773" y="3496488"/>
            <a:ext cx="1120640" cy="715670"/>
          </a:xfrm>
          <a:prstGeom prst="rect">
            <a:avLst/>
          </a:prstGeom>
        </p:spPr>
        <p:txBody>
          <a:bodyPr vert="horz" wrap="square" lIns="91440" tIns="45720" rIns="91440" bIns="45720" rtlCol="0" anchor="ctr">
            <a:normAutofit/>
          </a:bodyPr>
          <a:lstStyle/>
          <a:p>
            <a:r>
              <a:rPr lang="en-US" sz="3600" b="1" dirty="0"/>
              <a:t>nid</a:t>
            </a:r>
          </a:p>
        </p:txBody>
      </p:sp>
      <p:sp>
        <p:nvSpPr>
          <p:cNvPr id="11" name="Thought Bubble: Cloud 10">
            <a:extLst>
              <a:ext uri="{FF2B5EF4-FFF2-40B4-BE49-F238E27FC236}">
                <a16:creationId xmlns:a16="http://schemas.microsoft.com/office/drawing/2014/main" id="{526D06C1-F6AD-4C63-AC62-A91004D1D75D}"/>
              </a:ext>
            </a:extLst>
          </p:cNvPr>
          <p:cNvSpPr/>
          <p:nvPr/>
        </p:nvSpPr>
        <p:spPr>
          <a:xfrm>
            <a:off x="4857684" y="3517117"/>
            <a:ext cx="4022949" cy="1932599"/>
          </a:xfrm>
          <a:prstGeom prst="cloudCallout">
            <a:avLst/>
          </a:prstGeom>
          <a:solidFill>
            <a:srgbClr val="0AA4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sz="2000" dirty="0">
                <a:solidFill>
                  <a:schemeClr val="tx1"/>
                </a:solidFill>
              </a:rPr>
              <a:t>Beth yw’r broblem a sut alla i helpu?”</a:t>
            </a:r>
          </a:p>
        </p:txBody>
      </p:sp>
    </p:spTree>
    <p:extLst>
      <p:ext uri="{BB962C8B-B14F-4D97-AF65-F5344CB8AC3E}">
        <p14:creationId xmlns:p14="http://schemas.microsoft.com/office/powerpoint/2010/main" val="244502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cy-GB" sz="3600" b="1" dirty="0">
                <a:solidFill>
                  <a:srgbClr val="CB863E"/>
                </a:solidFill>
                <a:cs typeface="Arial"/>
              </a:rPr>
              <a:t>Ymarfer: Pam defnyddio cwestiynau agored?</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Beth yw manteision cwestiynau</a:t>
            </a:r>
            <a:r>
              <a:rPr lang="en-GB" sz="2400" dirty="0">
                <a:solidFill>
                  <a:schemeClr val="tx1"/>
                </a:solidFill>
                <a:latin typeface="Arial" panose="020B0604020202020204" pitchFamily="34" charset="0"/>
                <a:cs typeface="Arial" panose="020B0604020202020204" pitchFamily="34" charset="0"/>
              </a:rPr>
              <a:t> </a:t>
            </a:r>
            <a:r>
              <a:rPr lang="cy-GB" sz="2400" dirty="0">
                <a:solidFill>
                  <a:schemeClr val="tx1"/>
                </a:solidFill>
                <a:latin typeface="Arial" panose="020B0604020202020204" pitchFamily="34" charset="0"/>
                <a:cs typeface="Arial" panose="020B0604020202020204" pitchFamily="34" charset="0"/>
              </a:rPr>
              <a:t>agored</a:t>
            </a:r>
            <a:r>
              <a:rPr lang="en-GB" sz="2400" dirty="0">
                <a:solidFill>
                  <a:schemeClr val="tx1"/>
                </a:solidFill>
                <a:latin typeface="Arial" panose="020B0604020202020204" pitchFamily="34" charset="0"/>
                <a:cs typeface="Arial" panose="020B0604020202020204" pitchFamily="34" charset="0"/>
              </a:rPr>
              <a:t>?</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Allwch chi roi enghreifftiau o’r mathau o gwestiynau agored rydych chi’n eu gofyn fel rhan o’ch swydd?</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Sut fyddech chi’n cychwyn y sgwrs er enghraifft</a:t>
            </a:r>
            <a:r>
              <a:rPr lang="en-GB" sz="2400" dirty="0">
                <a:solidFill>
                  <a:schemeClr val="tx1"/>
                </a:solidFill>
                <a:latin typeface="Arial" panose="020B0604020202020204" pitchFamily="34" charset="0"/>
                <a:cs typeface="Arial" panose="020B0604020202020204" pitchFamily="34" charset="0"/>
              </a:rPr>
              <a:t>?</a:t>
            </a:r>
          </a:p>
          <a:p>
            <a:pPr marL="342900" indent="-342900">
              <a:buClr>
                <a:srgbClr val="F7AB64"/>
              </a:buCl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Sut fyddech chi’n ymateb petai rhywun yn rhoi gwybodaeth ofidus i chi?</a:t>
            </a:r>
          </a:p>
          <a:p>
            <a:endParaRPr lang="en-GB" dirty="0">
              <a:solidFill>
                <a:schemeClr val="tx1"/>
              </a:solidFill>
            </a:endParaRPr>
          </a:p>
        </p:txBody>
      </p:sp>
    </p:spTree>
    <p:extLst>
      <p:ext uri="{BB962C8B-B14F-4D97-AF65-F5344CB8AC3E}">
        <p14:creationId xmlns:p14="http://schemas.microsoft.com/office/powerpoint/2010/main" val="1458022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236967" cy="1031283"/>
          </a:xfrm>
        </p:spPr>
        <p:txBody>
          <a:bodyPr>
            <a:normAutofit/>
          </a:bodyPr>
          <a:lstStyle/>
          <a:p>
            <a:r>
              <a:rPr lang="en-GB" sz="3200" b="1" dirty="0">
                <a:solidFill>
                  <a:srgbClr val="CB863E"/>
                </a:solidFill>
                <a:cs typeface="Arial"/>
              </a:rPr>
              <a:t>Cam 2: </a:t>
            </a:r>
            <a:r>
              <a:rPr lang="cy-GB" sz="3200" b="1" dirty="0">
                <a:solidFill>
                  <a:srgbClr val="CB863E"/>
                </a:solidFill>
                <a:cs typeface="Arial"/>
              </a:rPr>
              <a:t>Gwrando gweithredol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3773009"/>
            <a:ext cx="7831538" cy="1642507"/>
          </a:xfrm>
        </p:spPr>
        <p:txBody>
          <a:bodyPr>
            <a:normAutofit fontScale="92500" lnSpcReduction="20000"/>
          </a:bodyPr>
          <a:lstStyle/>
          <a:p>
            <a:pPr marL="342900" indent="-342900">
              <a:lnSpc>
                <a:spcPct val="120000"/>
              </a:lnSpc>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Ymateb drwy roi gwybod i bobl eich bod yn gwrando ac yn deall</a:t>
            </a:r>
          </a:p>
          <a:p>
            <a:pPr marL="342900" indent="-342900">
              <a:lnSpc>
                <a:spcPct val="120000"/>
              </a:lnSpc>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Ymateb gyda datganiadau myfyriol byr sy’n mynd at wraidd y mater</a:t>
            </a:r>
          </a:p>
        </p:txBody>
      </p:sp>
      <p:sp>
        <p:nvSpPr>
          <p:cNvPr id="3" name="Speech Bubble: Oval 2">
            <a:extLst>
              <a:ext uri="{FF2B5EF4-FFF2-40B4-BE49-F238E27FC236}">
                <a16:creationId xmlns:a16="http://schemas.microsoft.com/office/drawing/2014/main" id="{54526713-CC99-4FA8-87F8-3000A93D3FDE}"/>
              </a:ext>
            </a:extLst>
          </p:cNvPr>
          <p:cNvSpPr/>
          <p:nvPr/>
        </p:nvSpPr>
        <p:spPr>
          <a:xfrm>
            <a:off x="736979" y="1022218"/>
            <a:ext cx="7236967" cy="2374711"/>
          </a:xfrm>
          <a:prstGeom prst="wedgeEllipseCallou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Mae’n ofynnol i’r sawl sy’n gwrando ganolbwyntio’n llawn, deall, ymateb ac yna cofio’r hyn sy’n cael ei ddweud</a:t>
            </a:r>
          </a:p>
        </p:txBody>
      </p:sp>
    </p:spTree>
    <p:extLst>
      <p:ext uri="{BB962C8B-B14F-4D97-AF65-F5344CB8AC3E}">
        <p14:creationId xmlns:p14="http://schemas.microsoft.com/office/powerpoint/2010/main" val="2395584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en-GB" sz="3600" b="1" dirty="0">
                <a:solidFill>
                  <a:srgbClr val="CB863E"/>
                </a:solidFill>
                <a:cs typeface="Arial"/>
              </a:rPr>
              <a:t>Ymarfer: </a:t>
            </a:r>
            <a:r>
              <a:rPr lang="cy-GB" sz="3600" b="1" dirty="0">
                <a:solidFill>
                  <a:srgbClr val="CB863E"/>
                </a:solidFill>
                <a:cs typeface="Arial"/>
              </a:rPr>
              <a:t>Faint o wybodaeth allwn ni ei chanfod?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606061"/>
            <a:ext cx="7831538" cy="3809455"/>
          </a:xfrm>
        </p:spPr>
        <p:txBody>
          <a:bodyPr>
            <a:normAutofit/>
          </a:bodyPr>
          <a:lstStyle/>
          <a:p>
            <a:r>
              <a:rPr lang="cy-GB" sz="2400" dirty="0">
                <a:solidFill>
                  <a:schemeClr val="tx1"/>
                </a:solidFill>
                <a:latin typeface="Arial" panose="020B0604020202020204" pitchFamily="34" charset="0"/>
                <a:cs typeface="Arial" panose="020B0604020202020204" pitchFamily="34" charset="0"/>
              </a:rPr>
              <a:t>Mewn parau – mae un o’r pâr yn gofyn cwestiynau i’w bartner fel y gall dynnu llun ei d</a:t>
            </a:r>
            <a:r>
              <a:rPr lang="cy-GB" sz="2400" dirty="0">
                <a:solidFill>
                  <a:schemeClr val="tx1"/>
                </a:solidFill>
                <a:cs typeface="Arial"/>
              </a:rPr>
              <a:t>ŷ a’i </a:t>
            </a:r>
            <a:r>
              <a:rPr lang="cy-GB" sz="2400" dirty="0">
                <a:solidFill>
                  <a:schemeClr val="tx1"/>
                </a:solidFill>
                <a:latin typeface="Arial" panose="020B0604020202020204" pitchFamily="34" charset="0"/>
                <a:cs typeface="Arial" panose="020B0604020202020204" pitchFamily="34" charset="0"/>
              </a:rPr>
              <a:t>ardd</a:t>
            </a:r>
          </a:p>
          <a:p>
            <a:endParaRPr lang="cy-GB" sz="2400" dirty="0">
              <a:solidFill>
                <a:schemeClr val="tx1"/>
              </a:solidFill>
              <a:latin typeface="Arial" panose="020B0604020202020204" pitchFamily="34" charset="0"/>
              <a:cs typeface="Arial" panose="020B0604020202020204" pitchFamily="34" charset="0"/>
            </a:endParaRPr>
          </a:p>
          <a:p>
            <a:r>
              <a:rPr lang="cy-GB" sz="2400" dirty="0">
                <a:solidFill>
                  <a:schemeClr val="tx1"/>
                </a:solidFill>
                <a:latin typeface="Arial" panose="020B0604020202020204" pitchFamily="34" charset="0"/>
                <a:cs typeface="Arial" panose="020B0604020202020204" pitchFamily="34" charset="0"/>
              </a:rPr>
              <a:t>Ni ddylai’r unigolyn sy’n disgrifio ei d</a:t>
            </a:r>
            <a:r>
              <a:rPr lang="cy-GB" sz="2400" dirty="0">
                <a:solidFill>
                  <a:schemeClr val="tx1"/>
                </a:solidFill>
                <a:cs typeface="Arial"/>
              </a:rPr>
              <a:t>ŷ ddarparu gwybodaeth sy’n mynd y tu hwnt i’r cwestiwn a ofynnwyd iddo </a:t>
            </a:r>
            <a:r>
              <a:rPr lang="cy-GB" sz="2400" dirty="0">
                <a:solidFill>
                  <a:schemeClr val="tx1"/>
                </a:solidFill>
                <a:latin typeface="Arial" panose="020B0604020202020204" pitchFamily="34" charset="0"/>
                <a:cs typeface="Arial" panose="020B0604020202020204" pitchFamily="34" charset="0"/>
              </a:rPr>
              <a:t>  </a:t>
            </a:r>
          </a:p>
          <a:p>
            <a:endParaRPr lang="en-GB" sz="2400" dirty="0">
              <a:solidFill>
                <a:schemeClr val="tx1"/>
              </a:solidFill>
              <a:latin typeface="Arial" panose="020B0604020202020204" pitchFamily="34" charset="0"/>
              <a:cs typeface="Arial" panose="020B0604020202020204" pitchFamily="34" charset="0"/>
            </a:endParaRPr>
          </a:p>
          <a:p>
            <a:r>
              <a:rPr lang="cy-GB" sz="2400" dirty="0">
                <a:solidFill>
                  <a:schemeClr val="tx1"/>
                </a:solidFill>
                <a:latin typeface="Arial" panose="020B0604020202020204" pitchFamily="34" charset="0"/>
                <a:cs typeface="Arial" panose="020B0604020202020204" pitchFamily="34" charset="0"/>
              </a:rPr>
              <a:t>Cewch ofyn chwe chwestiwn ar y mwyaf</a:t>
            </a:r>
            <a:endParaRPr lang="en-GB" sz="2400" dirty="0">
              <a:solidFill>
                <a:schemeClr val="tx1"/>
              </a:solidFill>
              <a:latin typeface="Arial" panose="020B0604020202020204" pitchFamily="34" charset="0"/>
              <a:cs typeface="Arial" panose="020B0604020202020204" pitchFamily="34" charset="0"/>
            </a:endParaRPr>
          </a:p>
          <a:p>
            <a:endParaRPr lang="en-GB" dirty="0">
              <a:solidFill>
                <a:schemeClr val="tx1"/>
              </a:solidFill>
            </a:endParaRPr>
          </a:p>
        </p:txBody>
      </p:sp>
    </p:spTree>
    <p:extLst>
      <p:ext uri="{BB962C8B-B14F-4D97-AF65-F5344CB8AC3E}">
        <p14:creationId xmlns:p14="http://schemas.microsoft.com/office/powerpoint/2010/main" val="3411155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cs typeface="Arial"/>
              </a:rPr>
              <a:t>Gwrando myfyriol </a:t>
            </a:r>
            <a:br>
              <a:rPr lang="cy-GB" sz="3200" b="1" dirty="0">
                <a:solidFill>
                  <a:srgbClr val="CB863E"/>
                </a:solidFill>
                <a:cs typeface="Arial"/>
              </a:rPr>
            </a:br>
            <a:endParaRPr lang="en-GB" sz="3200" dirty="0">
              <a:solidFill>
                <a:srgbClr val="CB863E"/>
              </a:solidFill>
            </a:endParaRPr>
          </a:p>
        </p:txBody>
      </p:sp>
      <p:sp>
        <p:nvSpPr>
          <p:cNvPr id="9" name="Text Placeholder 8"/>
          <p:cNvSpPr>
            <a:spLocks noGrp="1"/>
          </p:cNvSpPr>
          <p:nvPr>
            <p:ph type="body" sz="quarter" idx="12"/>
          </p:nvPr>
        </p:nvSpPr>
        <p:spPr>
          <a:xfrm>
            <a:off x="628650" y="1226594"/>
            <a:ext cx="7831538" cy="3690494"/>
          </a:xfrm>
        </p:spPr>
        <p:txBody>
          <a:bodyPr>
            <a:noAutofit/>
          </a:bodyPr>
          <a:lstStyle/>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Os ydych chi’n myfyrio, rydych chi’n canolbwyntio ar fyd unigolyn, ei feddyliau ac unrhyw gyfyng gyngor sydd ganddo</a:t>
            </a:r>
          </a:p>
          <a:p>
            <a:r>
              <a:rPr lang="cy-GB" sz="2400" dirty="0">
                <a:solidFill>
                  <a:schemeClr val="tx1"/>
                </a:solidFill>
                <a:latin typeface="Arial" panose="020B0604020202020204" pitchFamily="34" charset="0"/>
                <a:cs typeface="Arial" panose="020B0604020202020204" pitchFamily="34" charset="0"/>
              </a:rPr>
              <a:t>  </a:t>
            </a:r>
            <a:r>
              <a:rPr lang="cy-GB" sz="2400" b="1" dirty="0">
                <a:solidFill>
                  <a:schemeClr val="tx1"/>
                </a:solidFill>
                <a:latin typeface="Arial" panose="020B0604020202020204" pitchFamily="34" charset="0"/>
                <a:cs typeface="Arial" panose="020B0604020202020204" pitchFamily="34" charset="0"/>
              </a:rPr>
              <a:t>yn hytrach na … </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Dim ond gofyn cwestiynau sydd eu hangen ar y system sydd neu sydd ddim yn berthnasol neu’n ystyrlon </a:t>
            </a:r>
          </a:p>
          <a:p>
            <a:r>
              <a:rPr lang="cy-GB" sz="2400" b="1" dirty="0">
                <a:solidFill>
                  <a:schemeClr val="tx1"/>
                </a:solidFill>
                <a:latin typeface="Arial" panose="020B0604020202020204" pitchFamily="34" charset="0"/>
                <a:cs typeface="Arial" panose="020B0604020202020204" pitchFamily="34" charset="0"/>
              </a:rPr>
              <a:t>  neu </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Wneud awgrymiadau neu gynnig cyngor yn rhy fuan</a:t>
            </a:r>
          </a:p>
          <a:p>
            <a:endParaRPr lang="en-GB" sz="2400" dirty="0">
              <a:solidFill>
                <a:schemeClr val="tx1"/>
              </a:solidFill>
            </a:endParaRPr>
          </a:p>
        </p:txBody>
      </p:sp>
      <p:sp>
        <p:nvSpPr>
          <p:cNvPr id="2" name="Rectangle: Rounded Corners 1">
            <a:extLst>
              <a:ext uri="{FF2B5EF4-FFF2-40B4-BE49-F238E27FC236}">
                <a16:creationId xmlns:a16="http://schemas.microsoft.com/office/drawing/2014/main" id="{4BBC835D-9D11-4BEB-982A-C875B4DC8B59}"/>
              </a:ext>
            </a:extLst>
          </p:cNvPr>
          <p:cNvSpPr/>
          <p:nvPr/>
        </p:nvSpPr>
        <p:spPr>
          <a:xfrm>
            <a:off x="1228299" y="4917088"/>
            <a:ext cx="6346209" cy="914479"/>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Cofiwch – mae datganiadau myfyriol yn arwain at ddealltwriaeth reddfol bersonol</a:t>
            </a:r>
          </a:p>
        </p:txBody>
      </p:sp>
    </p:spTree>
    <p:extLst>
      <p:ext uri="{BB962C8B-B14F-4D97-AF65-F5344CB8AC3E}">
        <p14:creationId xmlns:p14="http://schemas.microsoft.com/office/powerpoint/2010/main" val="126297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cy-GB" altLang="en-US" sz="3600" b="1" dirty="0">
                <a:solidFill>
                  <a:srgbClr val="CB863E"/>
                </a:solidFill>
                <a:latin typeface="Arial" panose="020B0604020202020204" pitchFamily="34" charset="0"/>
                <a:cs typeface="Arial" panose="020B0604020202020204" pitchFamily="34" charset="0"/>
              </a:rPr>
              <a:t>Gweithio gyda’r teimladau a all fod yn sail i’r ymddygiad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graphicFrame>
        <p:nvGraphicFramePr>
          <p:cNvPr id="2" name="Table 2">
            <a:extLst>
              <a:ext uri="{FF2B5EF4-FFF2-40B4-BE49-F238E27FC236}">
                <a16:creationId xmlns:a16="http://schemas.microsoft.com/office/drawing/2014/main" id="{B30A3454-F5E4-414F-826B-B4DCF9F47C40}"/>
              </a:ext>
            </a:extLst>
          </p:cNvPr>
          <p:cNvGraphicFramePr>
            <a:graphicFrameLocks noGrp="1"/>
          </p:cNvGraphicFramePr>
          <p:nvPr>
            <p:extLst>
              <p:ext uri="{D42A27DB-BD31-4B8C-83A1-F6EECF244321}">
                <p14:modId xmlns:p14="http://schemas.microsoft.com/office/powerpoint/2010/main" val="2668524853"/>
              </p:ext>
            </p:extLst>
          </p:nvPr>
        </p:nvGraphicFramePr>
        <p:xfrm>
          <a:off x="518616" y="1554892"/>
          <a:ext cx="7823187" cy="4272576"/>
        </p:xfrm>
        <a:graphic>
          <a:graphicData uri="http://schemas.openxmlformats.org/drawingml/2006/table">
            <a:tbl>
              <a:tblPr firstRow="1" bandRow="1">
                <a:tableStyleId>{5C22544A-7EE6-4342-B048-85BDC9FD1C3A}</a:tableStyleId>
              </a:tblPr>
              <a:tblGrid>
                <a:gridCol w="3930554">
                  <a:extLst>
                    <a:ext uri="{9D8B030D-6E8A-4147-A177-3AD203B41FA5}">
                      <a16:colId xmlns:a16="http://schemas.microsoft.com/office/drawing/2014/main" val="1367425322"/>
                    </a:ext>
                  </a:extLst>
                </a:gridCol>
                <a:gridCol w="3892633">
                  <a:extLst>
                    <a:ext uri="{9D8B030D-6E8A-4147-A177-3AD203B41FA5}">
                      <a16:colId xmlns:a16="http://schemas.microsoft.com/office/drawing/2014/main" val="391008292"/>
                    </a:ext>
                  </a:extLst>
                </a:gridCol>
              </a:tblGrid>
              <a:tr h="576971">
                <a:tc>
                  <a:txBody>
                    <a:bodyPr/>
                    <a:lstStyle/>
                    <a:p>
                      <a:r>
                        <a:rPr lang="en-GB" sz="2400" b="1" dirty="0">
                          <a:solidFill>
                            <a:schemeClr val="tx1"/>
                          </a:solidFill>
                        </a:rPr>
                        <a:t>Gan fod unigolyn yn teimlo:</a:t>
                      </a:r>
                    </a:p>
                  </a:txBody>
                  <a:tcPr>
                    <a:solidFill>
                      <a:srgbClr val="CB863E"/>
                    </a:solidFill>
                  </a:tcPr>
                </a:tc>
                <a:tc>
                  <a:txBody>
                    <a:bodyPr/>
                    <a:lstStyle/>
                    <a:p>
                      <a:r>
                        <a:rPr lang="en-GB" sz="2400" b="1" dirty="0">
                          <a:solidFill>
                            <a:schemeClr val="tx1"/>
                          </a:solidFill>
                        </a:rPr>
                        <a:t>Gallan nhw (ymddygiad):</a:t>
                      </a:r>
                    </a:p>
                  </a:txBody>
                  <a:tcPr>
                    <a:solidFill>
                      <a:srgbClr val="CB863E"/>
                    </a:solidFill>
                  </a:tcPr>
                </a:tc>
                <a:extLst>
                  <a:ext uri="{0D108BD9-81ED-4DB2-BD59-A6C34878D82A}">
                    <a16:rowId xmlns:a16="http://schemas.microsoft.com/office/drawing/2014/main" val="3696808644"/>
                  </a:ext>
                </a:extLst>
              </a:tr>
              <a:tr h="574936">
                <a:tc>
                  <a:txBody>
                    <a:bodyPr/>
                    <a:lstStyle/>
                    <a:p>
                      <a:r>
                        <a:rPr lang="en-GB" sz="2400" b="0" dirty="0">
                          <a:solidFill>
                            <a:schemeClr val="tx1"/>
                          </a:solidFill>
                        </a:rPr>
                        <a:t>Cywilydd</a:t>
                      </a:r>
                    </a:p>
                  </a:txBody>
                  <a:tcPr>
                    <a:solidFill>
                      <a:schemeClr val="bg1"/>
                    </a:solidFill>
                  </a:tcPr>
                </a:tc>
                <a:tc>
                  <a:txBody>
                    <a:bodyPr/>
                    <a:lstStyle/>
                    <a:p>
                      <a:r>
                        <a:rPr lang="en-GB" sz="2400" b="0" dirty="0">
                          <a:solidFill>
                            <a:schemeClr val="tx1"/>
                          </a:solidFill>
                        </a:rPr>
                        <a:t>Wrthod cydweithredu</a:t>
                      </a:r>
                    </a:p>
                  </a:txBody>
                  <a:tcPr>
                    <a:noFill/>
                  </a:tcPr>
                </a:tc>
                <a:extLst>
                  <a:ext uri="{0D108BD9-81ED-4DB2-BD59-A6C34878D82A}">
                    <a16:rowId xmlns:a16="http://schemas.microsoft.com/office/drawing/2014/main" val="1969220046"/>
                  </a:ext>
                </a:extLst>
              </a:tr>
              <a:tr h="574936">
                <a:tc>
                  <a:txBody>
                    <a:bodyPr/>
                    <a:lstStyle/>
                    <a:p>
                      <a:r>
                        <a:rPr lang="en-GB" sz="2400" b="0" dirty="0">
                          <a:solidFill>
                            <a:schemeClr val="tx1"/>
                          </a:solidFill>
                        </a:rPr>
                        <a:t>Euogrwydd</a:t>
                      </a:r>
                    </a:p>
                  </a:txBody>
                  <a:tcPr>
                    <a:noFill/>
                  </a:tcPr>
                </a:tc>
                <a:tc>
                  <a:txBody>
                    <a:bodyPr/>
                    <a:lstStyle/>
                    <a:p>
                      <a:r>
                        <a:rPr lang="en-GB" sz="2400" b="0" dirty="0">
                          <a:solidFill>
                            <a:schemeClr val="tx1"/>
                          </a:solidFill>
                        </a:rPr>
                        <a:t>Osgoi apwyntiadau</a:t>
                      </a:r>
                    </a:p>
                  </a:txBody>
                  <a:tcPr>
                    <a:noFill/>
                  </a:tcPr>
                </a:tc>
                <a:extLst>
                  <a:ext uri="{0D108BD9-81ED-4DB2-BD59-A6C34878D82A}">
                    <a16:rowId xmlns:a16="http://schemas.microsoft.com/office/drawing/2014/main" val="472153158"/>
                  </a:ext>
                </a:extLst>
              </a:tr>
              <a:tr h="574936">
                <a:tc>
                  <a:txBody>
                    <a:bodyPr/>
                    <a:lstStyle/>
                    <a:p>
                      <a:r>
                        <a:rPr lang="en-GB" sz="2400" b="0" dirty="0">
                          <a:solidFill>
                            <a:schemeClr val="tx1"/>
                          </a:solidFill>
                        </a:rPr>
                        <a:t>Ofn beirniadaeth</a:t>
                      </a:r>
                    </a:p>
                  </a:txBody>
                  <a:tcPr>
                    <a:noFill/>
                  </a:tcPr>
                </a:tc>
                <a:tc>
                  <a:txBody>
                    <a:bodyPr/>
                    <a:lstStyle/>
                    <a:p>
                      <a:r>
                        <a:rPr lang="en-GB" sz="2400" b="0" dirty="0">
                          <a:solidFill>
                            <a:schemeClr val="tx1"/>
                          </a:solidFill>
                        </a:rPr>
                        <a:t>Diystyru’r problemau</a:t>
                      </a:r>
                    </a:p>
                  </a:txBody>
                  <a:tcPr>
                    <a:noFill/>
                  </a:tcPr>
                </a:tc>
                <a:extLst>
                  <a:ext uri="{0D108BD9-81ED-4DB2-BD59-A6C34878D82A}">
                    <a16:rowId xmlns:a16="http://schemas.microsoft.com/office/drawing/2014/main" val="4025002110"/>
                  </a:ext>
                </a:extLst>
              </a:tr>
              <a:tr h="574936">
                <a:tc>
                  <a:txBody>
                    <a:bodyPr/>
                    <a:lstStyle/>
                    <a:p>
                      <a:r>
                        <a:rPr lang="en-GB" sz="2400" b="0" dirty="0">
                          <a:solidFill>
                            <a:schemeClr val="tx1"/>
                          </a:solidFill>
                        </a:rPr>
                        <a:t>Ofn canlyniadau</a:t>
                      </a:r>
                    </a:p>
                  </a:txBody>
                  <a:tcPr>
                    <a:noFill/>
                  </a:tcPr>
                </a:tc>
                <a:tc>
                  <a:txBody>
                    <a:bodyPr/>
                    <a:lstStyle/>
                    <a:p>
                      <a:r>
                        <a:rPr lang="en-GB" sz="2400" b="0" dirty="0">
                          <a:solidFill>
                            <a:schemeClr val="tx1"/>
                          </a:solidFill>
                        </a:rPr>
                        <a:t>Dweud celwydd</a:t>
                      </a:r>
                    </a:p>
                  </a:txBody>
                  <a:tcPr>
                    <a:noFill/>
                  </a:tcPr>
                </a:tc>
                <a:extLst>
                  <a:ext uri="{0D108BD9-81ED-4DB2-BD59-A6C34878D82A}">
                    <a16:rowId xmlns:a16="http://schemas.microsoft.com/office/drawing/2014/main" val="383550866"/>
                  </a:ext>
                </a:extLst>
              </a:tr>
              <a:tr h="574936">
                <a:tc>
                  <a:txBody>
                    <a:bodyPr/>
                    <a:lstStyle/>
                    <a:p>
                      <a:r>
                        <a:rPr lang="en-GB" sz="2400" b="0" dirty="0">
                          <a:solidFill>
                            <a:schemeClr val="tx1"/>
                          </a:solidFill>
                        </a:rPr>
                        <a:t>Ofn dangos gwendid</a:t>
                      </a:r>
                    </a:p>
                  </a:txBody>
                  <a:tcPr>
                    <a:noFill/>
                  </a:tcPr>
                </a:tc>
                <a:tc>
                  <a:txBody>
                    <a:bodyPr/>
                    <a:lstStyle/>
                    <a:p>
                      <a:r>
                        <a:rPr lang="en-GB" sz="2400" b="0" dirty="0">
                          <a:solidFill>
                            <a:schemeClr val="tx1"/>
                          </a:solidFill>
                        </a:rPr>
                        <a:t>Dadlau</a:t>
                      </a:r>
                    </a:p>
                  </a:txBody>
                  <a:tcPr>
                    <a:noFill/>
                  </a:tcPr>
                </a:tc>
                <a:extLst>
                  <a:ext uri="{0D108BD9-81ED-4DB2-BD59-A6C34878D82A}">
                    <a16:rowId xmlns:a16="http://schemas.microsoft.com/office/drawing/2014/main" val="3301275417"/>
                  </a:ext>
                </a:extLst>
              </a:tr>
              <a:tr h="574936">
                <a:tc>
                  <a:txBody>
                    <a:bodyPr/>
                    <a:lstStyle/>
                    <a:p>
                      <a:r>
                        <a:rPr lang="en-GB" sz="2400" b="0" dirty="0">
                          <a:solidFill>
                            <a:schemeClr val="tx1"/>
                          </a:solidFill>
                        </a:rPr>
                        <a:t>Panig</a:t>
                      </a:r>
                    </a:p>
                  </a:txBody>
                  <a:tcPr>
                    <a:noFill/>
                  </a:tcPr>
                </a:tc>
                <a:tc>
                  <a:txBody>
                    <a:bodyPr/>
                    <a:lstStyle/>
                    <a:p>
                      <a:r>
                        <a:rPr lang="en-GB" sz="2400" b="0" dirty="0">
                          <a:solidFill>
                            <a:schemeClr val="tx1"/>
                          </a:solidFill>
                        </a:rPr>
                        <a:t>Cytuno’n oddefol</a:t>
                      </a:r>
                    </a:p>
                  </a:txBody>
                  <a:tcPr>
                    <a:noFill/>
                  </a:tcPr>
                </a:tc>
                <a:extLst>
                  <a:ext uri="{0D108BD9-81ED-4DB2-BD59-A6C34878D82A}">
                    <a16:rowId xmlns:a16="http://schemas.microsoft.com/office/drawing/2014/main" val="839022650"/>
                  </a:ext>
                </a:extLst>
              </a:tr>
            </a:tbl>
          </a:graphicData>
        </a:graphic>
      </p:graphicFrame>
    </p:spTree>
    <p:extLst>
      <p:ext uri="{BB962C8B-B14F-4D97-AF65-F5344CB8AC3E}">
        <p14:creationId xmlns:p14="http://schemas.microsoft.com/office/powerpoint/2010/main" val="270942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cs typeface="Arial"/>
              </a:rPr>
              <a:t>Amgylchedd dysgu</a:t>
            </a: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Cyfrinachedd</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Parch</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Un ar y tro</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Gofyn unrhyw gwestiwn </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Ffonau ar y modd tawel/ysgwyd</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Aros ar y pwnc (pl</a:t>
            </a:r>
            <a:r>
              <a:rPr lang="cy-GB" altLang="en-US" sz="2400" dirty="0">
                <a:solidFill>
                  <a:schemeClr val="tx1"/>
                </a:solidFill>
                <a:cs typeface="Arial"/>
              </a:rPr>
              <a:t>î</a:t>
            </a:r>
            <a:r>
              <a:rPr lang="cy-GB" altLang="en-US" sz="2400" dirty="0">
                <a:solidFill>
                  <a:schemeClr val="tx1"/>
                </a:solidFill>
                <a:latin typeface="Arial" panose="020B0604020202020204" pitchFamily="34" charset="0"/>
                <a:cs typeface="Arial" panose="020B0604020202020204" pitchFamily="34" charset="0"/>
              </a:rPr>
              <a:t>s)</a:t>
            </a:r>
          </a:p>
          <a:p>
            <a:pPr marL="342900" indent="-342900">
              <a:buClr>
                <a:srgbClr val="F7AB64"/>
              </a:buClr>
              <a:buFont typeface="Arial" panose="020B0604020202020204" pitchFamily="34" charset="0"/>
              <a:buChar char="•"/>
            </a:pPr>
            <a:r>
              <a:rPr lang="cy-GB" altLang="en-US" sz="2400" dirty="0">
                <a:solidFill>
                  <a:schemeClr val="tx1"/>
                </a:solidFill>
                <a:latin typeface="Arial" panose="020B0604020202020204" pitchFamily="34" charset="0"/>
                <a:cs typeface="Arial" panose="020B0604020202020204" pitchFamily="34" charset="0"/>
              </a:rPr>
              <a:t>Mwynhau!</a:t>
            </a:r>
          </a:p>
          <a:p>
            <a:endParaRPr lang="en-GB" dirty="0">
              <a:solidFill>
                <a:schemeClr val="tx1"/>
              </a:solidFill>
            </a:endParaRPr>
          </a:p>
        </p:txBody>
      </p:sp>
    </p:spTree>
    <p:extLst>
      <p:ext uri="{BB962C8B-B14F-4D97-AF65-F5344CB8AC3E}">
        <p14:creationId xmlns:p14="http://schemas.microsoft.com/office/powerpoint/2010/main" val="3870903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562264" cy="1031283"/>
          </a:xfrm>
        </p:spPr>
        <p:txBody>
          <a:bodyPr>
            <a:normAutofit fontScale="90000"/>
          </a:bodyPr>
          <a:lstStyle/>
          <a:p>
            <a:r>
              <a:rPr lang="en-US" sz="3600" b="1" dirty="0">
                <a:solidFill>
                  <a:srgbClr val="CB863E"/>
                </a:solidFill>
                <a:latin typeface="Arial" panose="020B0604020202020204" pitchFamily="34" charset="0"/>
                <a:cs typeface="Arial" panose="020B0604020202020204" pitchFamily="34" charset="0"/>
              </a:rPr>
              <a:t>Ymarfer: </a:t>
            </a:r>
            <a:r>
              <a:rPr lang="cy-GB" sz="3600" b="1" dirty="0">
                <a:solidFill>
                  <a:srgbClr val="CB863E"/>
                </a:solidFill>
                <a:latin typeface="Arial" panose="020B0604020202020204" pitchFamily="34" charset="0"/>
                <a:cs typeface="Arial" panose="020B0604020202020204" pitchFamily="34" charset="0"/>
              </a:rPr>
              <a:t>Ymarfer datganiadau myfyriol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r>
              <a:rPr lang="cy-GB" sz="2400" b="1" dirty="0">
                <a:solidFill>
                  <a:schemeClr val="tx1"/>
                </a:solidFill>
                <a:latin typeface="Arial" panose="020B0604020202020204" pitchFamily="34" charset="0"/>
                <a:cs typeface="Arial" panose="020B0604020202020204" pitchFamily="34" charset="0"/>
              </a:rPr>
              <a:t>Mewn gr</a:t>
            </a:r>
            <a:r>
              <a:rPr lang="cy-GB" sz="2400" b="1" dirty="0">
                <a:solidFill>
                  <a:schemeClr val="tx1"/>
                </a:solidFill>
                <a:cs typeface="Arial"/>
              </a:rPr>
              <a:t>wpiau o</a:t>
            </a:r>
            <a:r>
              <a:rPr lang="cy-GB" sz="2400" b="1" dirty="0">
                <a:solidFill>
                  <a:schemeClr val="tx1"/>
                </a:solidFill>
                <a:latin typeface="Arial" panose="020B0604020202020204" pitchFamily="34" charset="0"/>
                <a:cs typeface="Arial" panose="020B0604020202020204" pitchFamily="34" charset="0"/>
              </a:rPr>
              <a:t> dri:</a:t>
            </a:r>
            <a:endParaRPr lang="cy-GB" sz="24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cy-GB" sz="2400" b="1" dirty="0">
                <a:solidFill>
                  <a:schemeClr val="tx1"/>
                </a:solidFill>
                <a:latin typeface="Arial" panose="020B0604020202020204" pitchFamily="34" charset="0"/>
                <a:cs typeface="Arial" panose="020B0604020202020204" pitchFamily="34" charset="0"/>
              </a:rPr>
              <a:t>mae un </a:t>
            </a:r>
            <a:r>
              <a:rPr lang="cy-GB" sz="2400" dirty="0">
                <a:solidFill>
                  <a:schemeClr val="tx1"/>
                </a:solidFill>
                <a:latin typeface="Arial" panose="020B0604020202020204" pitchFamily="34" charset="0"/>
                <a:cs typeface="Arial" panose="020B0604020202020204" pitchFamily="34" charset="0"/>
              </a:rPr>
              <a:t>person yn siaradwr sy’n siarad am fater sy’n peri pryder iddo</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Mae’r </a:t>
            </a:r>
            <a:r>
              <a:rPr lang="cy-GB" sz="2400" b="1" dirty="0">
                <a:solidFill>
                  <a:schemeClr val="tx1"/>
                </a:solidFill>
                <a:latin typeface="Arial" panose="020B0604020202020204" pitchFamily="34" charset="0"/>
                <a:cs typeface="Arial" panose="020B0604020202020204" pitchFamily="34" charset="0"/>
              </a:rPr>
              <a:t>ail</a:t>
            </a:r>
            <a:r>
              <a:rPr lang="cy-GB" sz="2400" dirty="0">
                <a:solidFill>
                  <a:schemeClr val="tx1"/>
                </a:solidFill>
                <a:latin typeface="Arial" panose="020B0604020202020204" pitchFamily="34" charset="0"/>
                <a:cs typeface="Arial" panose="020B0604020202020204" pitchFamily="34" charset="0"/>
              </a:rPr>
              <a:t> berson yn amseru ac yn hwyluso trafodaeth gyffredinol am bum munud</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Mae’r </a:t>
            </a:r>
            <a:r>
              <a:rPr lang="cy-GB" sz="2400" b="1" dirty="0">
                <a:solidFill>
                  <a:schemeClr val="tx1"/>
                </a:solidFill>
                <a:latin typeface="Arial" panose="020B0604020202020204" pitchFamily="34" charset="0"/>
                <a:cs typeface="Arial" panose="020B0604020202020204" pitchFamily="34" charset="0"/>
              </a:rPr>
              <a:t>trydydd </a:t>
            </a:r>
            <a:r>
              <a:rPr lang="cy-GB" sz="2400" dirty="0">
                <a:solidFill>
                  <a:schemeClr val="tx1"/>
                </a:solidFill>
                <a:latin typeface="Arial" panose="020B0604020202020204" pitchFamily="34" charset="0"/>
                <a:cs typeface="Arial" panose="020B0604020202020204" pitchFamily="34" charset="0"/>
              </a:rPr>
              <a:t>person yn gwrando ac yn myfyrio ar sefyllfa’r siaradwr, gan holi:</a:t>
            </a:r>
          </a:p>
          <a:p>
            <a:endParaRPr lang="en-GB" sz="2000" dirty="0">
              <a:solidFill>
                <a:schemeClr val="tx1"/>
              </a:solidFill>
            </a:endParaRPr>
          </a:p>
        </p:txBody>
      </p:sp>
      <p:sp>
        <p:nvSpPr>
          <p:cNvPr id="2" name="Speech Bubble: Oval 1">
            <a:extLst>
              <a:ext uri="{FF2B5EF4-FFF2-40B4-BE49-F238E27FC236}">
                <a16:creationId xmlns:a16="http://schemas.microsoft.com/office/drawing/2014/main" id="{4400A1CA-4454-44A1-8594-6A927752A512}"/>
              </a:ext>
            </a:extLst>
          </p:cNvPr>
          <p:cNvSpPr/>
          <p:nvPr/>
        </p:nvSpPr>
        <p:spPr>
          <a:xfrm>
            <a:off x="1160060" y="4734450"/>
            <a:ext cx="6223379" cy="934872"/>
          </a:xfrm>
          <a:prstGeom prst="wedgeEllipseCallou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Beth sy’n bwysig iddo/iddi?</a:t>
            </a:r>
          </a:p>
        </p:txBody>
      </p:sp>
    </p:spTree>
    <p:extLst>
      <p:ext uri="{BB962C8B-B14F-4D97-AF65-F5344CB8AC3E}">
        <p14:creationId xmlns:p14="http://schemas.microsoft.com/office/powerpoint/2010/main" val="869049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272477"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Beth wnaethoch chi arsylwi arno?</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184031"/>
            <a:ext cx="7831538" cy="4595446"/>
          </a:xfrm>
        </p:spPr>
        <p:txBody>
          <a:bodyPr>
            <a:normAutofit/>
          </a:bodyPr>
          <a:lstStyle/>
          <a:p>
            <a:pPr marL="342900" indent="-342900">
              <a:lnSpc>
                <a:spcPct val="100000"/>
              </a:lnSpc>
              <a:buClr>
                <a:srgbClr val="FDC536"/>
              </a:buClr>
              <a:buFont typeface="Arial" panose="020B0604020202020204" pitchFamily="34" charset="0"/>
              <a:buChar char="•"/>
            </a:pPr>
            <a:r>
              <a:rPr lang="cy-GB" sz="2400" b="1" dirty="0">
                <a:solidFill>
                  <a:schemeClr val="tx1"/>
                </a:solidFill>
                <a:latin typeface="Arial" panose="020B0604020202020204" pitchFamily="34" charset="0"/>
                <a:cs typeface="Arial" panose="020B0604020202020204" pitchFamily="34" charset="0"/>
              </a:rPr>
              <a:t>Pa deimladau allai fod y tu ôl i’r geiriau?</a:t>
            </a:r>
            <a:r>
              <a:rPr lang="cy-GB" sz="2400" dirty="0">
                <a:solidFill>
                  <a:schemeClr val="tx1"/>
                </a:solidFill>
                <a:latin typeface="Arial" panose="020B0604020202020204" pitchFamily="34" charset="0"/>
                <a:cs typeface="Arial" panose="020B0604020202020204" pitchFamily="34" charset="0"/>
              </a:rPr>
              <a:t> </a:t>
            </a:r>
            <a:br>
              <a:rPr lang="cy-GB" sz="2400" dirty="0">
                <a:solidFill>
                  <a:schemeClr val="tx1"/>
                </a:solidFill>
                <a:latin typeface="Arial" panose="020B0604020202020204" pitchFamily="34" charset="0"/>
                <a:cs typeface="Arial" panose="020B0604020202020204" pitchFamily="34" charset="0"/>
              </a:rPr>
            </a:br>
            <a:r>
              <a:rPr lang="cy-GB" sz="2400" dirty="0">
                <a:solidFill>
                  <a:schemeClr val="tx1"/>
                </a:solidFill>
                <a:latin typeface="Arial" panose="020B0604020202020204" pitchFamily="34" charset="0"/>
                <a:cs typeface="Arial" panose="020B0604020202020204" pitchFamily="34" charset="0"/>
              </a:rPr>
              <a:t>(er enghraifft, rydych chi’n bryderus iawn, dyw hyn ddim wedi digwydd erioed o’r blaen) </a:t>
            </a:r>
          </a:p>
          <a:p>
            <a:pPr marL="342900" indent="-342900">
              <a:lnSpc>
                <a:spcPct val="100000"/>
              </a:lnSpc>
              <a:buClr>
                <a:srgbClr val="FDC536"/>
              </a:buClr>
              <a:buFont typeface="Arial" panose="020B0604020202020204" pitchFamily="34" charset="0"/>
              <a:buChar char="•"/>
            </a:pPr>
            <a:r>
              <a:rPr lang="cy-GB" sz="2400" b="1" dirty="0">
                <a:solidFill>
                  <a:schemeClr val="tx1"/>
                </a:solidFill>
                <a:latin typeface="Arial" panose="020B0604020202020204" pitchFamily="34" charset="0"/>
                <a:cs typeface="Arial" panose="020B0604020202020204" pitchFamily="34" charset="0"/>
              </a:rPr>
              <a:t>Beth ydw i wedi sylwi arno am yr her y mae ef/hi yn ei hwynebu</a:t>
            </a:r>
            <a:r>
              <a:rPr lang="cy-GB" sz="2400" b="1" i="1" dirty="0">
                <a:solidFill>
                  <a:schemeClr val="tx1"/>
                </a:solidFill>
                <a:latin typeface="Arial" panose="020B0604020202020204" pitchFamily="34" charset="0"/>
                <a:cs typeface="Arial" panose="020B0604020202020204" pitchFamily="34" charset="0"/>
              </a:rPr>
              <a:t>? </a:t>
            </a:r>
            <a:br>
              <a:rPr lang="cy-GB" sz="2400" b="1" i="1" dirty="0">
                <a:solidFill>
                  <a:schemeClr val="tx1"/>
                </a:solidFill>
                <a:latin typeface="Arial" panose="020B0604020202020204" pitchFamily="34" charset="0"/>
                <a:cs typeface="Arial" panose="020B0604020202020204" pitchFamily="34" charset="0"/>
              </a:rPr>
            </a:br>
            <a:r>
              <a:rPr lang="cy-GB" sz="2400" dirty="0">
                <a:solidFill>
                  <a:schemeClr val="tx1"/>
                </a:solidFill>
                <a:latin typeface="Arial" panose="020B0604020202020204" pitchFamily="34" charset="0"/>
                <a:cs typeface="Arial" panose="020B0604020202020204" pitchFamily="34" charset="0"/>
              </a:rPr>
              <a:t>(er enghraifft, mae’n anodd i chi gan fod gennych gymaint o gyfrifoldebau sy’n gwrthdaro)</a:t>
            </a:r>
          </a:p>
          <a:p>
            <a:pPr marL="342900" indent="-342900">
              <a:lnSpc>
                <a:spcPct val="100000"/>
              </a:lnSpc>
              <a:buClr>
                <a:srgbClr val="FDC536"/>
              </a:buClr>
              <a:buFont typeface="Arial" panose="020B0604020202020204" pitchFamily="34" charset="0"/>
              <a:buChar char="•"/>
            </a:pPr>
            <a:r>
              <a:rPr lang="cy-GB" sz="2400" b="1" dirty="0">
                <a:solidFill>
                  <a:schemeClr val="tx1"/>
                </a:solidFill>
                <a:latin typeface="Arial" panose="020B0604020202020204" pitchFamily="34" charset="0"/>
                <a:cs typeface="Arial" panose="020B0604020202020204" pitchFamily="34" charset="0"/>
              </a:rPr>
              <a:t>Beth ydw i wedi sylwi arno am ei gryfderau/gwerthoedd ef/hi? </a:t>
            </a:r>
            <a:br>
              <a:rPr lang="cy-GB" sz="2400" b="1" dirty="0">
                <a:solidFill>
                  <a:schemeClr val="tx1"/>
                </a:solidFill>
                <a:latin typeface="Arial" panose="020B0604020202020204" pitchFamily="34" charset="0"/>
                <a:cs typeface="Arial" panose="020B0604020202020204" pitchFamily="34" charset="0"/>
              </a:rPr>
            </a:br>
            <a:r>
              <a:rPr lang="cy-GB" sz="2400" dirty="0">
                <a:solidFill>
                  <a:schemeClr val="tx1"/>
                </a:solidFill>
                <a:latin typeface="Arial" panose="020B0604020202020204" pitchFamily="34" charset="0"/>
                <a:cs typeface="Arial" panose="020B0604020202020204" pitchFamily="34" charset="0"/>
              </a:rPr>
              <a:t>(er enghraifft, rydych chi am gael y gorau i’ch mam ac yn mynd yr ail filltir)</a:t>
            </a:r>
          </a:p>
        </p:txBody>
      </p:sp>
    </p:spTree>
    <p:extLst>
      <p:ext uri="{BB962C8B-B14F-4D97-AF65-F5344CB8AC3E}">
        <p14:creationId xmlns:p14="http://schemas.microsoft.com/office/powerpoint/2010/main" val="178565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653202" cy="1031283"/>
          </a:xfrm>
        </p:spPr>
        <p:txBody>
          <a:bodyPr>
            <a:normAutofit fontScale="90000"/>
          </a:bodyPr>
          <a:lstStyle/>
          <a:p>
            <a:pPr>
              <a:lnSpc>
                <a:spcPct val="100000"/>
              </a:lnSpc>
            </a:pPr>
            <a:r>
              <a:rPr lang="en-GB" altLang="en-US" sz="3600" b="1" dirty="0">
                <a:solidFill>
                  <a:srgbClr val="CB863E"/>
                </a:solidFill>
                <a:latin typeface="Arial" panose="020B0604020202020204" pitchFamily="34" charset="0"/>
                <a:cs typeface="Arial" panose="020B0604020202020204" pitchFamily="34" charset="0"/>
              </a:rPr>
              <a:t>Cam 3: </a:t>
            </a:r>
            <a:r>
              <a:rPr lang="cy-GB" altLang="en-US" sz="3600" b="1" dirty="0">
                <a:solidFill>
                  <a:srgbClr val="CB863E"/>
                </a:solidFill>
                <a:latin typeface="Arial" panose="020B0604020202020204" pitchFamily="34" charset="0"/>
                <a:cs typeface="Arial" panose="020B0604020202020204" pitchFamily="34" charset="0"/>
              </a:rPr>
              <a:t>Gofyn cwestiynau archwiliol</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7" name="Rectangle 6">
            <a:extLst>
              <a:ext uri="{FF2B5EF4-FFF2-40B4-BE49-F238E27FC236}">
                <a16:creationId xmlns:a16="http://schemas.microsoft.com/office/drawing/2014/main" id="{4F0ACA2F-3D88-4DC9-A1FD-32DE0A7B66BD}"/>
              </a:ext>
            </a:extLst>
          </p:cNvPr>
          <p:cNvSpPr/>
          <p:nvPr/>
        </p:nvSpPr>
        <p:spPr>
          <a:xfrm>
            <a:off x="485890" y="3844264"/>
            <a:ext cx="7795961" cy="1631216"/>
          </a:xfrm>
          <a:prstGeom prst="rect">
            <a:avLst/>
          </a:prstGeom>
        </p:spPr>
        <p:txBody>
          <a:bodyPr wrap="square">
            <a:spAutoFit/>
          </a:bodyPr>
          <a:lstStyle/>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sy’n peri’r pryder mwyaf i chi?</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fyddai’n eich poeni chi pe bai dim yn newid?</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ydych chi wedi sylwi arno pan fo pethau ychydig yn well?</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ydych chi’n gobeithio ei weld os gall pethau gwella?</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fyddai’n digwydd i’ch gwneud ychydig yn llai pryderus?</a:t>
            </a:r>
          </a:p>
        </p:txBody>
      </p:sp>
      <p:pic>
        <p:nvPicPr>
          <p:cNvPr id="10" name="Picture 9">
            <a:extLst>
              <a:ext uri="{FF2B5EF4-FFF2-40B4-BE49-F238E27FC236}">
                <a16:creationId xmlns:a16="http://schemas.microsoft.com/office/drawing/2014/main" id="{794AF8F0-7000-4E45-9354-63FECADCA9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0956" y="1501624"/>
            <a:ext cx="2231329" cy="2237426"/>
          </a:xfrm>
          <a:prstGeom prst="rect">
            <a:avLst/>
          </a:prstGeom>
        </p:spPr>
      </p:pic>
      <p:sp>
        <p:nvSpPr>
          <p:cNvPr id="3" name="Rectangle: Rounded Corners 2">
            <a:extLst>
              <a:ext uri="{FF2B5EF4-FFF2-40B4-BE49-F238E27FC236}">
                <a16:creationId xmlns:a16="http://schemas.microsoft.com/office/drawing/2014/main" id="{B09E1A66-EABC-4EEE-ACB2-8D74DB42CB03}"/>
              </a:ext>
            </a:extLst>
          </p:cNvPr>
          <p:cNvSpPr/>
          <p:nvPr/>
        </p:nvSpPr>
        <p:spPr>
          <a:xfrm>
            <a:off x="479685" y="1638208"/>
            <a:ext cx="5036695" cy="1790792"/>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solidFill>
                  <a:schemeClr val="tx1"/>
                </a:solidFill>
              </a:rPr>
              <a:t>Agored, nid caeedig</a:t>
            </a:r>
          </a:p>
          <a:p>
            <a:pPr marL="285750" indent="-285750">
              <a:buFont typeface="Arial" panose="020B0604020202020204" pitchFamily="34" charset="0"/>
              <a:buChar char="•"/>
            </a:pPr>
            <a:r>
              <a:rPr lang="en-GB" sz="2400" dirty="0">
                <a:solidFill>
                  <a:schemeClr val="tx1"/>
                </a:solidFill>
              </a:rPr>
              <a:t>Syml, nid lluosog</a:t>
            </a:r>
          </a:p>
          <a:p>
            <a:pPr marL="285750" indent="-285750">
              <a:buFont typeface="Arial" panose="020B0604020202020204" pitchFamily="34" charset="0"/>
              <a:buChar char="•"/>
            </a:pPr>
            <a:r>
              <a:rPr lang="en-GB" sz="2400" dirty="0">
                <a:solidFill>
                  <a:schemeClr val="tx1"/>
                </a:solidFill>
              </a:rPr>
              <a:t>Ddim yn cymell ateb penodol</a:t>
            </a:r>
          </a:p>
          <a:p>
            <a:pPr marL="285750" indent="-285750">
              <a:buFont typeface="Arial" panose="020B0604020202020204" pitchFamily="34" charset="0"/>
              <a:buChar char="•"/>
            </a:pPr>
            <a:r>
              <a:rPr lang="en-GB" sz="2400" dirty="0">
                <a:solidFill>
                  <a:schemeClr val="tx1"/>
                </a:solidFill>
              </a:rPr>
              <a:t>Osgoi ‘pam’</a:t>
            </a:r>
          </a:p>
          <a:p>
            <a:pPr marL="285750" indent="-285750">
              <a:buFont typeface="Arial" panose="020B0604020202020204" pitchFamily="34" charset="0"/>
              <a:buChar char="•"/>
            </a:pPr>
            <a:r>
              <a:rPr lang="en-GB" sz="2400" dirty="0">
                <a:solidFill>
                  <a:schemeClr val="tx1"/>
                </a:solidFill>
              </a:rPr>
              <a:t>Cwestiynau allweddol</a:t>
            </a:r>
          </a:p>
        </p:txBody>
      </p:sp>
    </p:spTree>
    <p:extLst>
      <p:ext uri="{BB962C8B-B14F-4D97-AF65-F5344CB8AC3E}">
        <p14:creationId xmlns:p14="http://schemas.microsoft.com/office/powerpoint/2010/main" val="340732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432275"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Ymarfer: Senarios achosion</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314793" y="1396410"/>
            <a:ext cx="8514414" cy="4324451"/>
          </a:xfrm>
        </p:spPr>
        <p:txBody>
          <a:bodyPr>
            <a:noAutofit/>
          </a:bodyPr>
          <a:lstStyle/>
          <a:p>
            <a:r>
              <a:rPr lang="cy-GB" sz="2000" b="1" dirty="0">
                <a:solidFill>
                  <a:schemeClr val="tx1"/>
                </a:solidFill>
                <a:latin typeface="Arial"/>
                <a:cs typeface="Arial"/>
              </a:rPr>
              <a:t>Rhan 1: </a:t>
            </a:r>
            <a:r>
              <a:rPr lang="cy-GB" sz="2000" dirty="0">
                <a:solidFill>
                  <a:schemeClr val="tx1"/>
                </a:solidFill>
                <a:latin typeface="Arial"/>
                <a:cs typeface="Arial"/>
              </a:rPr>
              <a:t>Ystyriwch yr enghraifft gyntaf o sgwrs mewn gwasanaeth IAA</a:t>
            </a:r>
            <a:endParaRPr lang="cy-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ydych chi’n sylwi arno am y dull a ddefnyddiwyd gan y sawl a oedd yn ymdrin â’r alwad?</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Ydyn nhw wedi mabwysiadu egwyddorion y Ddeddf Gwasanaethau Cymdeithasol a Llesiant (Cymru)?</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Sut gellid gwella’r sgwrs?</a:t>
            </a:r>
            <a:endParaRPr lang="en-GB" sz="2000" dirty="0">
              <a:solidFill>
                <a:schemeClr val="tx1"/>
              </a:solidFill>
              <a:latin typeface="Arial" panose="020B0604020202020204" pitchFamily="34" charset="0"/>
              <a:cs typeface="Arial" panose="020B0604020202020204" pitchFamily="34" charset="0"/>
            </a:endParaRPr>
          </a:p>
          <a:p>
            <a:r>
              <a:rPr lang="cy-GB" sz="2000" b="1" dirty="0">
                <a:solidFill>
                  <a:schemeClr val="tx1"/>
                </a:solidFill>
                <a:latin typeface="Arial"/>
                <a:cs typeface="Arial"/>
              </a:rPr>
              <a:t>Rhan 2: </a:t>
            </a:r>
            <a:r>
              <a:rPr lang="cy-GB" sz="2000" dirty="0">
                <a:solidFill>
                  <a:schemeClr val="tx1"/>
                </a:solidFill>
                <a:latin typeface="Arial"/>
                <a:cs typeface="Arial"/>
              </a:rPr>
              <a:t>Ystyriwch yr ail enghraifft o sgwrs mewn gwasanaeth IAA</a:t>
            </a:r>
            <a:endParaRPr lang="cy-GB" sz="2000" dirty="0">
              <a:solidFill>
                <a:schemeClr val="tx1"/>
              </a:solidFill>
              <a:latin typeface="Arial" panose="020B0604020202020204" pitchFamily="34" charset="0"/>
              <a:cs typeface="Arial" panose="020B0604020202020204" pitchFamily="34" charset="0"/>
            </a:endParaRP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Sut mae’n wahanol i’r sgwrs gyntaf?</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Sut maen nhw wedi mabwysiadu egwyddorion y Ddeddf Gwasanaethau Cymdeithasol a Llesiant (Cymru)?</a:t>
            </a:r>
          </a:p>
          <a:p>
            <a:pPr marL="342900" indent="-34290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allwch chi ei ddysgu o’r sgwrs hon er mwyn ei ddefnyddio yn eich ymarfer eich hun?</a:t>
            </a:r>
          </a:p>
        </p:txBody>
      </p:sp>
    </p:spTree>
    <p:extLst>
      <p:ext uri="{BB962C8B-B14F-4D97-AF65-F5344CB8AC3E}">
        <p14:creationId xmlns:p14="http://schemas.microsoft.com/office/powerpoint/2010/main" val="3816363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8" y="365127"/>
            <a:ext cx="7121557" cy="1031283"/>
          </a:xfrm>
        </p:spPr>
        <p:txBody>
          <a:bodyPr>
            <a:normAutofit fontScale="90000"/>
          </a:bodyPr>
          <a:lstStyle/>
          <a:p>
            <a:r>
              <a:rPr lang="cy-GB" altLang="en-US" sz="3600" b="1" dirty="0">
                <a:solidFill>
                  <a:srgbClr val="CB863E"/>
                </a:solidFill>
                <a:latin typeface="Arial" panose="020B0604020202020204" pitchFamily="34" charset="0"/>
                <a:cs typeface="Arial" panose="020B0604020202020204" pitchFamily="34" charset="0"/>
              </a:rPr>
              <a:t>Rheoli emosiynau cryf neu ymddygiad anodd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498362"/>
          </a:xfrm>
        </p:spPr>
        <p:txBody>
          <a:bodyPr>
            <a:noAutofit/>
          </a:bodyPr>
          <a:lstStyle/>
          <a:p>
            <a:pPr marL="342900" indent="-342900">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ydych chi’n ei wneud pan nad yw’r unigolyn yn cael diwrnod da?</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Pa dactegau ydych chi’n eu defnyddio i geisio atal eich hun rhag cael eich tynnu i mewn i deimladau fel gorbryder neu ddicter?</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sy’n gweithio’n dda? Oes yna ymadroddion penodol y maen nhw’n sylweddoli eu bod yn eu defnyddio?</a:t>
            </a:r>
            <a:endParaRPr lang="en-GB" sz="20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Pryd ydych chi’n gwybod eich bod wedi colli rheolaeth ar y sgwrs? Beth allai’r unigolyn fod wedi’i wneud a/neu beth allech chi fod wedi’i wneud?</a:t>
            </a:r>
          </a:p>
          <a:p>
            <a:pPr marL="342900" indent="-342900">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Sut ydych chi’n gwybod eich bod wedi ‘colli cyfle’ gyda’r sgwrs’? A yw’n ymwneud â’r angen i ennill neu’n adwaith amddiffynnol (y naill a’r llall yn rhan o natur ddynol)? </a:t>
            </a:r>
          </a:p>
        </p:txBody>
      </p:sp>
    </p:spTree>
    <p:extLst>
      <p:ext uri="{BB962C8B-B14F-4D97-AF65-F5344CB8AC3E}">
        <p14:creationId xmlns:p14="http://schemas.microsoft.com/office/powerpoint/2010/main" val="652319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094924" cy="1031283"/>
          </a:xfrm>
        </p:spPr>
        <p:txBody>
          <a:bodyPr>
            <a:normAutofit fontScale="90000"/>
          </a:bodyPr>
          <a:lstStyle/>
          <a:p>
            <a:r>
              <a:rPr lang="cy-GB" altLang="en-US" sz="3600" b="1" dirty="0">
                <a:solidFill>
                  <a:srgbClr val="CB863E"/>
                </a:solidFill>
                <a:latin typeface="Arial" panose="020B0604020202020204" pitchFamily="34" charset="0"/>
                <a:cs typeface="Arial" panose="020B0604020202020204" pitchFamily="34" charset="0"/>
              </a:rPr>
              <a:t>Rheoli emosiynau cryf neu ymddygiadau anodd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2" name="TextBox 1">
            <a:extLst>
              <a:ext uri="{FF2B5EF4-FFF2-40B4-BE49-F238E27FC236}">
                <a16:creationId xmlns:a16="http://schemas.microsoft.com/office/drawing/2014/main" id="{00025A8E-7214-8242-A67A-B37AB2821CBF}"/>
              </a:ext>
            </a:extLst>
          </p:cNvPr>
          <p:cNvSpPr txBox="1"/>
          <p:nvPr/>
        </p:nvSpPr>
        <p:spPr>
          <a:xfrm>
            <a:off x="873889" y="1396410"/>
            <a:ext cx="7396222" cy="4483529"/>
          </a:xfrm>
          <a:prstGeom prst="rect">
            <a:avLst/>
          </a:prstGeom>
        </p:spPr>
        <p:txBody>
          <a:bodyPr vert="horz" wrap="square" lIns="91440" tIns="45720" rIns="91440" bIns="45720" rtlCol="0" anchor="ctr">
            <a:normAutofit/>
          </a:bodyPr>
          <a:lstStyle/>
          <a:p>
            <a:r>
              <a:rPr lang="en-US" sz="2400" dirty="0"/>
              <a:t>Gair i gall:</a:t>
            </a:r>
          </a:p>
          <a:p>
            <a:pPr marL="342900" indent="-342900">
              <a:buClr>
                <a:srgbClr val="F7AB64"/>
              </a:buClr>
              <a:buFont typeface="Arial" panose="020B0604020202020204" pitchFamily="34" charset="0"/>
              <a:buChar char="•"/>
            </a:pPr>
            <a:r>
              <a:rPr lang="en-US" sz="2400" dirty="0"/>
              <a:t>ceisiwch peidio ag ymateb yn uniongyrchol neu ei gymryd yn bersonol</a:t>
            </a:r>
          </a:p>
          <a:p>
            <a:pPr marL="342900" indent="-342900">
              <a:buClr>
                <a:srgbClr val="F7AB64"/>
              </a:buClr>
              <a:buFont typeface="Arial" panose="020B0604020202020204" pitchFamily="34" charset="0"/>
              <a:buChar char="•"/>
            </a:pPr>
            <a:r>
              <a:rPr lang="en-US" sz="2400" dirty="0"/>
              <a:t>ceisiwch gydnabod y teimladau y tu ôl i’r geiriau – er enghraifft, gorbyder, rhwystredigaeth, ofn ac ati</a:t>
            </a:r>
          </a:p>
          <a:p>
            <a:pPr marL="342900" indent="-342900">
              <a:buClr>
                <a:srgbClr val="F7AB64"/>
              </a:buClr>
              <a:buFont typeface="Arial" panose="020B0604020202020204" pitchFamily="34" charset="0"/>
              <a:buChar char="•"/>
            </a:pPr>
            <a:r>
              <a:rPr lang="en-US" sz="2400" dirty="0"/>
              <a:t>mae angen dangos empathi, derbyn, myfyrio ac archwilio</a:t>
            </a:r>
          </a:p>
          <a:p>
            <a:pPr marL="342900" indent="-342900">
              <a:buClr>
                <a:srgbClr val="F7AB64"/>
              </a:buClr>
              <a:buFont typeface="Arial" panose="020B0604020202020204" pitchFamily="34" charset="0"/>
              <a:buChar char="•"/>
            </a:pPr>
            <a:r>
              <a:rPr lang="en-US" sz="2400" dirty="0"/>
              <a:t>ceisiwch symud tuag at sgwrs sy’n seiliedig ar gryfderau</a:t>
            </a:r>
          </a:p>
          <a:p>
            <a:pPr marL="342900" indent="-342900">
              <a:buClr>
                <a:srgbClr val="F7AB64"/>
              </a:buClr>
              <a:buFont typeface="Arial" panose="020B0604020202020204" pitchFamily="34" charset="0"/>
              <a:buChar char="•"/>
            </a:pPr>
            <a:r>
              <a:rPr lang="en-US" sz="2400" dirty="0"/>
              <a:t>dylech bwysleisio dewis a rheolaeth personol</a:t>
            </a:r>
          </a:p>
          <a:p>
            <a:pPr marL="342900" indent="-342900">
              <a:buClr>
                <a:srgbClr val="F7AB64"/>
              </a:buClr>
              <a:buFont typeface="Arial" panose="020B0604020202020204" pitchFamily="34" charset="0"/>
              <a:buChar char="•"/>
            </a:pPr>
            <a:r>
              <a:rPr lang="en-US" sz="2400" dirty="0"/>
              <a:t>ceisiwch osgoi unrhyw ddadleuon</a:t>
            </a:r>
          </a:p>
        </p:txBody>
      </p:sp>
    </p:spTree>
    <p:extLst>
      <p:ext uri="{BB962C8B-B14F-4D97-AF65-F5344CB8AC3E}">
        <p14:creationId xmlns:p14="http://schemas.microsoft.com/office/powerpoint/2010/main" val="2483696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fontScale="90000"/>
          </a:bodyPr>
          <a:lstStyle/>
          <a:p>
            <a:r>
              <a:rPr lang="cy-GB" sz="3600" b="1" dirty="0">
                <a:solidFill>
                  <a:srgbClr val="CB863E"/>
                </a:solidFill>
                <a:latin typeface="Arial" panose="020B0604020202020204" pitchFamily="34" charset="0"/>
                <a:cs typeface="Arial" panose="020B0604020202020204" pitchFamily="34" charset="0"/>
              </a:rPr>
              <a:t>Strategaethau ar gyfer tawelu sgyrsiau heriol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7" name="TextBox 6">
            <a:extLst>
              <a:ext uri="{FF2B5EF4-FFF2-40B4-BE49-F238E27FC236}">
                <a16:creationId xmlns:a16="http://schemas.microsoft.com/office/drawing/2014/main" id="{17196ACB-6A9F-4146-BBF3-A4BE16D62C9E}"/>
              </a:ext>
            </a:extLst>
          </p:cNvPr>
          <p:cNvSpPr txBox="1"/>
          <p:nvPr/>
        </p:nvSpPr>
        <p:spPr>
          <a:xfrm>
            <a:off x="999596" y="1396410"/>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Bod yn glir am y mater</a:t>
            </a:r>
          </a:p>
        </p:txBody>
      </p:sp>
      <p:sp>
        <p:nvSpPr>
          <p:cNvPr id="10" name="TextBox 9">
            <a:extLst>
              <a:ext uri="{FF2B5EF4-FFF2-40B4-BE49-F238E27FC236}">
                <a16:creationId xmlns:a16="http://schemas.microsoft.com/office/drawing/2014/main" id="{63F7588A-237B-724B-89B3-1DDE1A353C15}"/>
              </a:ext>
            </a:extLst>
          </p:cNvPr>
          <p:cNvSpPr txBox="1"/>
          <p:nvPr/>
        </p:nvSpPr>
        <p:spPr>
          <a:xfrm>
            <a:off x="3437993" y="1396410"/>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Gwybod beth yw’ch amcan</a:t>
            </a:r>
          </a:p>
        </p:txBody>
      </p:sp>
      <p:sp>
        <p:nvSpPr>
          <p:cNvPr id="13" name="TextBox 12">
            <a:extLst>
              <a:ext uri="{FF2B5EF4-FFF2-40B4-BE49-F238E27FC236}">
                <a16:creationId xmlns:a16="http://schemas.microsoft.com/office/drawing/2014/main" id="{6B6329FF-244E-354D-836A-6EDD5EE2C5E1}"/>
              </a:ext>
            </a:extLst>
          </p:cNvPr>
          <p:cNvSpPr txBox="1"/>
          <p:nvPr/>
        </p:nvSpPr>
        <p:spPr>
          <a:xfrm>
            <a:off x="5876397" y="1396410"/>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Cynnal y berthynas</a:t>
            </a:r>
          </a:p>
        </p:txBody>
      </p:sp>
      <p:sp>
        <p:nvSpPr>
          <p:cNvPr id="22" name="TextBox 21">
            <a:extLst>
              <a:ext uri="{FF2B5EF4-FFF2-40B4-BE49-F238E27FC236}">
                <a16:creationId xmlns:a16="http://schemas.microsoft.com/office/drawing/2014/main" id="{30E922DC-F121-8543-8A63-FAD05B2E7225}"/>
              </a:ext>
            </a:extLst>
          </p:cNvPr>
          <p:cNvSpPr txBox="1"/>
          <p:nvPr/>
        </p:nvSpPr>
        <p:spPr>
          <a:xfrm>
            <a:off x="999596" y="2865829"/>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Bod yn gyson</a:t>
            </a:r>
          </a:p>
        </p:txBody>
      </p:sp>
      <p:sp>
        <p:nvSpPr>
          <p:cNvPr id="19" name="TextBox 18">
            <a:extLst>
              <a:ext uri="{FF2B5EF4-FFF2-40B4-BE49-F238E27FC236}">
                <a16:creationId xmlns:a16="http://schemas.microsoft.com/office/drawing/2014/main" id="{488406C9-EE47-3148-942F-1DA370F6F9E0}"/>
              </a:ext>
            </a:extLst>
          </p:cNvPr>
          <p:cNvSpPr txBox="1"/>
          <p:nvPr/>
        </p:nvSpPr>
        <p:spPr>
          <a:xfrm>
            <a:off x="3437995" y="2865829"/>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Mabwysiadu meddylfryd o ymholi</a:t>
            </a:r>
          </a:p>
        </p:txBody>
      </p:sp>
      <p:sp>
        <p:nvSpPr>
          <p:cNvPr id="16" name="TextBox 15">
            <a:extLst>
              <a:ext uri="{FF2B5EF4-FFF2-40B4-BE49-F238E27FC236}">
                <a16:creationId xmlns:a16="http://schemas.microsoft.com/office/drawing/2014/main" id="{36BF036C-6C75-3A4D-A784-524D38FFEDA6}"/>
              </a:ext>
            </a:extLst>
          </p:cNvPr>
          <p:cNvSpPr txBox="1"/>
          <p:nvPr/>
        </p:nvSpPr>
        <p:spPr>
          <a:xfrm>
            <a:off x="5876397" y="2865829"/>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Rheoli emosiynau</a:t>
            </a:r>
          </a:p>
        </p:txBody>
      </p:sp>
      <p:sp>
        <p:nvSpPr>
          <p:cNvPr id="25" name="TextBox 24">
            <a:extLst>
              <a:ext uri="{FF2B5EF4-FFF2-40B4-BE49-F238E27FC236}">
                <a16:creationId xmlns:a16="http://schemas.microsoft.com/office/drawing/2014/main" id="{59DB11AF-A621-B141-A116-DF2655B08F4E}"/>
              </a:ext>
            </a:extLst>
          </p:cNvPr>
          <p:cNvSpPr txBox="1"/>
          <p:nvPr/>
        </p:nvSpPr>
        <p:spPr>
          <a:xfrm>
            <a:off x="999596" y="4457332"/>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Dewis y lle cywir a’r amser cywir</a:t>
            </a:r>
          </a:p>
        </p:txBody>
      </p:sp>
      <p:sp>
        <p:nvSpPr>
          <p:cNvPr id="28" name="TextBox 27">
            <a:extLst>
              <a:ext uri="{FF2B5EF4-FFF2-40B4-BE49-F238E27FC236}">
                <a16:creationId xmlns:a16="http://schemas.microsoft.com/office/drawing/2014/main" id="{6C6974E3-7913-A047-B4F9-8458466E23EC}"/>
              </a:ext>
            </a:extLst>
          </p:cNvPr>
          <p:cNvSpPr txBox="1"/>
          <p:nvPr/>
        </p:nvSpPr>
        <p:spPr>
          <a:xfrm>
            <a:off x="3437994" y="4444874"/>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Gwybod sut i dechrau</a:t>
            </a:r>
          </a:p>
        </p:txBody>
      </p:sp>
      <p:sp>
        <p:nvSpPr>
          <p:cNvPr id="31" name="TextBox 30">
            <a:extLst>
              <a:ext uri="{FF2B5EF4-FFF2-40B4-BE49-F238E27FC236}">
                <a16:creationId xmlns:a16="http://schemas.microsoft.com/office/drawing/2014/main" id="{F2C04FEE-52A3-FC41-8278-4A7A8367AF4A}"/>
              </a:ext>
            </a:extLst>
          </p:cNvPr>
          <p:cNvSpPr txBox="1"/>
          <p:nvPr/>
        </p:nvSpPr>
        <p:spPr>
          <a:xfrm>
            <a:off x="5876397" y="4444874"/>
            <a:ext cx="2268007" cy="1360804"/>
          </a:xfrm>
          <a:prstGeom prst="rect">
            <a:avLst/>
          </a:prstGeom>
          <a:solidFill>
            <a:srgbClr val="CB863E"/>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Datblygu sgiliau datrys gwrthdaro</a:t>
            </a:r>
          </a:p>
        </p:txBody>
      </p:sp>
    </p:spTree>
    <p:extLst>
      <p:ext uri="{BB962C8B-B14F-4D97-AF65-F5344CB8AC3E}">
        <p14:creationId xmlns:p14="http://schemas.microsoft.com/office/powerpoint/2010/main" val="1774719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112679" cy="1031283"/>
          </a:xfrm>
        </p:spPr>
        <p:txBody>
          <a:bodyPr>
            <a:normAutofit fontScale="90000"/>
          </a:bodyPr>
          <a:lstStyle/>
          <a:p>
            <a:pPr>
              <a:lnSpc>
                <a:spcPct val="100000"/>
              </a:lnSpc>
            </a:pPr>
            <a:r>
              <a:rPr lang="cy-GB" altLang="en-US" sz="3200" b="1" dirty="0">
                <a:solidFill>
                  <a:srgbClr val="CB863E"/>
                </a:solidFill>
                <a:latin typeface="Arial" panose="020B0604020202020204" pitchFamily="34" charset="0"/>
                <a:cs typeface="Arial" panose="020B0604020202020204" pitchFamily="34" charset="0"/>
              </a:rPr>
              <a:t>Ymgysylltu â gweithwyr proffesiynol eraill pan maen nhw am atgyfeirio pobl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5" name="Rectangle 4">
            <a:extLst>
              <a:ext uri="{FF2B5EF4-FFF2-40B4-BE49-F238E27FC236}">
                <a16:creationId xmlns:a16="http://schemas.microsoft.com/office/drawing/2014/main" id="{F5B21455-6B0A-4945-A5C8-ED87F719274E}"/>
              </a:ext>
            </a:extLst>
          </p:cNvPr>
          <p:cNvSpPr/>
          <p:nvPr/>
        </p:nvSpPr>
        <p:spPr>
          <a:xfrm>
            <a:off x="425327" y="1612424"/>
            <a:ext cx="8293345" cy="3170099"/>
          </a:xfrm>
          <a:prstGeom prst="rect">
            <a:avLst/>
          </a:prstGeom>
        </p:spPr>
        <p:txBody>
          <a:bodyPr wrap="square">
            <a:spAutoFit/>
          </a:bodyPr>
          <a:lstStyle/>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Alla i wirio ambell beth gyda chi er mwyn sicrhau fy mod yn gwbl glir am yr hyn y gallech fod ei angen gennym ni?</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yn benodol am eu sefyllfa sy’n peri pryder i chi?</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ydych chi wedi sylwi arno gyda’r teulu pan fo pethau’n mynd yn dda? </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fyddai’n digwydd ymhen tri mis pe bai pethau’n gwella? </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yn benodol fyddech am ei gael gennym ni er mwyn eu helpu i gyflawni hyn?</a:t>
            </a:r>
          </a:p>
          <a:p>
            <a:pPr marL="342900" indent="-342900">
              <a:buClr>
                <a:srgbClr val="FDC536"/>
              </a:buClr>
              <a:buFont typeface="Arial" panose="020B0604020202020204" pitchFamily="34" charset="0"/>
              <a:buChar char="•"/>
            </a:pPr>
            <a:r>
              <a:rPr lang="cy-GB" sz="2000" dirty="0">
                <a:latin typeface="Arial" panose="020B0604020202020204" pitchFamily="34" charset="0"/>
                <a:cs typeface="Arial" panose="020B0604020202020204" pitchFamily="34" charset="0"/>
              </a:rPr>
              <a:t>Beth fyddai eich rôl yn y dyfodol a sut fyddwn ni’n cadw mewn cysylltiad?</a:t>
            </a:r>
          </a:p>
        </p:txBody>
      </p:sp>
    </p:spTree>
    <p:extLst>
      <p:ext uri="{BB962C8B-B14F-4D97-AF65-F5344CB8AC3E}">
        <p14:creationId xmlns:p14="http://schemas.microsoft.com/office/powerpoint/2010/main" val="3320004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343499"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Ymarfer: Cael sgwrs anodd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0"/>
            <a:ext cx="4325090" cy="4445097"/>
          </a:xfrm>
        </p:spPr>
        <p:txBody>
          <a:bodyPr>
            <a:normAutofit/>
          </a:bodyPr>
          <a:lstStyle/>
          <a:p>
            <a:r>
              <a:rPr lang="cy-GB" sz="2000" dirty="0">
                <a:solidFill>
                  <a:schemeClr val="tx1"/>
                </a:solidFill>
                <a:latin typeface="Arial" panose="020B0604020202020204" pitchFamily="34" charset="0"/>
                <a:cs typeface="Arial" panose="020B0604020202020204" pitchFamily="34" charset="0"/>
              </a:rPr>
              <a:t>Mewn parau, ystyriwch brofiad lle cawsoch chi sgwrs anodd naill ai gydag aelod o’r cyhoedd neu weithiwr proffesiynol arall</a:t>
            </a:r>
            <a:endParaRPr lang="en-GB" sz="2000" dirty="0">
              <a:solidFill>
                <a:schemeClr val="tx1"/>
              </a:solidFill>
              <a:latin typeface="Arial" panose="020B0604020202020204" pitchFamily="34" charset="0"/>
              <a:cs typeface="Arial" panose="020B0604020202020204" pitchFamily="34" charset="0"/>
            </a:endParaRPr>
          </a:p>
          <a:p>
            <a:r>
              <a:rPr lang="cy-GB" sz="2000" dirty="0">
                <a:solidFill>
                  <a:schemeClr val="tx1"/>
                </a:solidFill>
                <a:latin typeface="Arial" panose="020B0604020202020204" pitchFamily="34" charset="0"/>
                <a:cs typeface="Arial" panose="020B0604020202020204" pitchFamily="34" charset="0"/>
              </a:rPr>
              <a:t>Defnyddiwch y model i arwain eich gwaith myfyrio ac ystyriwch:</a:t>
            </a:r>
          </a:p>
          <a:p>
            <a:pPr marL="285750" indent="-28575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Disgrifiwch y sefyllfa y buoch ynddi </a:t>
            </a:r>
          </a:p>
          <a:p>
            <a:pPr marL="285750" indent="-28575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felly? Yr hyn a ddysgwyd gennych chi o’r profiad hwn </a:t>
            </a:r>
          </a:p>
          <a:p>
            <a:pPr marL="285750" indent="-285750">
              <a:buClr>
                <a:srgbClr val="F7AB64"/>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Beth nawr? Beth ydych chi’n ei wneud yn wahanol o ganlyniad i’ch profiad </a:t>
            </a:r>
          </a:p>
          <a:p>
            <a:endParaRPr lang="en-GB" sz="2000" dirty="0">
              <a:solidFill>
                <a:schemeClr val="tx1"/>
              </a:solidFill>
            </a:endParaRPr>
          </a:p>
        </p:txBody>
      </p:sp>
      <p:sp>
        <p:nvSpPr>
          <p:cNvPr id="7" name="Oval 6">
            <a:extLst>
              <a:ext uri="{FF2B5EF4-FFF2-40B4-BE49-F238E27FC236}">
                <a16:creationId xmlns:a16="http://schemas.microsoft.com/office/drawing/2014/main" id="{DDC93B04-05C8-954B-AE70-7106520C8536}"/>
              </a:ext>
            </a:extLst>
          </p:cNvPr>
          <p:cNvSpPr/>
          <p:nvPr/>
        </p:nvSpPr>
        <p:spPr>
          <a:xfrm>
            <a:off x="5830989" y="1126428"/>
            <a:ext cx="1751671" cy="1751671"/>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Beth</a:t>
            </a:r>
          </a:p>
        </p:txBody>
      </p:sp>
      <p:sp>
        <p:nvSpPr>
          <p:cNvPr id="20" name="Right Arrow 19">
            <a:extLst>
              <a:ext uri="{FF2B5EF4-FFF2-40B4-BE49-F238E27FC236}">
                <a16:creationId xmlns:a16="http://schemas.microsoft.com/office/drawing/2014/main" id="{A0ED9167-FC10-DD42-B12A-F4805F40F2B5}"/>
              </a:ext>
              <a:ext uri="{C183D7F6-B498-43B3-948B-1728B52AA6E4}">
                <adec:decorative xmlns:adec="http://schemas.microsoft.com/office/drawing/2017/decorative" val="1"/>
              </a:ext>
            </a:extLst>
          </p:cNvPr>
          <p:cNvSpPr/>
          <p:nvPr/>
        </p:nvSpPr>
        <p:spPr>
          <a:xfrm rot="3552812">
            <a:off x="7136998" y="2829030"/>
            <a:ext cx="478572" cy="591189"/>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F2A94848-E97B-9544-B21D-7CC415D35FD9}"/>
              </a:ext>
            </a:extLst>
          </p:cNvPr>
          <p:cNvSpPr/>
          <p:nvPr/>
        </p:nvSpPr>
        <p:spPr>
          <a:xfrm>
            <a:off x="7178373" y="3407183"/>
            <a:ext cx="1751671" cy="1751671"/>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Beth felly</a:t>
            </a:r>
          </a:p>
        </p:txBody>
      </p:sp>
      <p:sp>
        <p:nvSpPr>
          <p:cNvPr id="17" name="Right Arrow 16">
            <a:extLst>
              <a:ext uri="{FF2B5EF4-FFF2-40B4-BE49-F238E27FC236}">
                <a16:creationId xmlns:a16="http://schemas.microsoft.com/office/drawing/2014/main" id="{ADAFDD39-99A3-A447-BD94-8F4E1341CE53}"/>
              </a:ext>
              <a:ext uri="{C183D7F6-B498-43B3-948B-1728B52AA6E4}">
                <adec:decorative xmlns:adec="http://schemas.microsoft.com/office/drawing/2017/decorative" val="1"/>
              </a:ext>
            </a:extLst>
          </p:cNvPr>
          <p:cNvSpPr/>
          <p:nvPr/>
        </p:nvSpPr>
        <p:spPr>
          <a:xfrm rot="10800000">
            <a:off x="6501428" y="3962317"/>
            <a:ext cx="467163" cy="591189"/>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F9872C86-9D9E-1742-A4C8-FE16798E713B}"/>
              </a:ext>
            </a:extLst>
          </p:cNvPr>
          <p:cNvSpPr/>
          <p:nvPr/>
        </p:nvSpPr>
        <p:spPr>
          <a:xfrm>
            <a:off x="4539975" y="3394597"/>
            <a:ext cx="1751671" cy="1751671"/>
          </a:xfrm>
          <a:prstGeom prst="ellipse">
            <a:avLst/>
          </a:prstGeom>
          <a:solidFill>
            <a:srgbClr val="CB863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2800" dirty="0">
                <a:solidFill>
                  <a:schemeClr val="tx1"/>
                </a:solidFill>
              </a:rPr>
              <a:t>Beth </a:t>
            </a:r>
            <a:r>
              <a:rPr lang="en-GB" sz="2800" dirty="0" err="1">
                <a:solidFill>
                  <a:schemeClr val="tx1"/>
                </a:solidFill>
              </a:rPr>
              <a:t>nawr</a:t>
            </a:r>
            <a:endParaRPr lang="en-GB" sz="2800" dirty="0">
              <a:solidFill>
                <a:schemeClr val="tx1"/>
              </a:solidFill>
            </a:endParaRPr>
          </a:p>
        </p:txBody>
      </p:sp>
      <p:sp>
        <p:nvSpPr>
          <p:cNvPr id="23" name="Right Arrow 22">
            <a:extLst>
              <a:ext uri="{FF2B5EF4-FFF2-40B4-BE49-F238E27FC236}">
                <a16:creationId xmlns:a16="http://schemas.microsoft.com/office/drawing/2014/main" id="{28EA2192-3296-3544-A40D-E2473CA597D9}"/>
              </a:ext>
              <a:ext uri="{C183D7F6-B498-43B3-948B-1728B52AA6E4}">
                <adec:decorative xmlns:adec="http://schemas.microsoft.com/office/drawing/2017/decorative" val="1"/>
              </a:ext>
            </a:extLst>
          </p:cNvPr>
          <p:cNvSpPr/>
          <p:nvPr/>
        </p:nvSpPr>
        <p:spPr>
          <a:xfrm rot="17951779">
            <a:off x="5826462" y="2847046"/>
            <a:ext cx="456213" cy="591189"/>
          </a:xfrm>
          <a:prstGeom prst="rightArrow">
            <a:avLst>
              <a:gd name="adj1" fmla="val 60000"/>
              <a:gd name="adj2" fmla="val 50000"/>
            </a:avLst>
          </a:prstGeom>
          <a:solidFill>
            <a:srgbClr val="CB863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571594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139312" cy="1031283"/>
          </a:xfrm>
        </p:spPr>
        <p:txBody>
          <a:bodyPr>
            <a:noAutofit/>
          </a:bodyPr>
          <a:lstStyle/>
          <a:p>
            <a:pPr>
              <a:lnSpc>
                <a:spcPct val="100000"/>
              </a:lnSpc>
            </a:pPr>
            <a:r>
              <a:rPr lang="cy-GB" altLang="en-US" sz="3200" b="1" dirty="0">
                <a:solidFill>
                  <a:srgbClr val="CB863E"/>
                </a:solidFill>
                <a:latin typeface="Arial" panose="020B0604020202020204" pitchFamily="34" charset="0"/>
                <a:cs typeface="Arial" panose="020B0604020202020204" pitchFamily="34" charset="0"/>
              </a:rPr>
              <a:t>Cam 4: Cyfnewid gwybodaeth</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3" name="TextBox 2">
            <a:extLst>
              <a:ext uri="{FF2B5EF4-FFF2-40B4-BE49-F238E27FC236}">
                <a16:creationId xmlns:a16="http://schemas.microsoft.com/office/drawing/2014/main" id="{F31C089D-6B15-374E-8350-AC86069D6996}"/>
              </a:ext>
            </a:extLst>
          </p:cNvPr>
          <p:cNvSpPr txBox="1"/>
          <p:nvPr/>
        </p:nvSpPr>
        <p:spPr>
          <a:xfrm>
            <a:off x="944565" y="1274597"/>
            <a:ext cx="7254869" cy="565431"/>
          </a:xfrm>
          <a:prstGeom prst="rect">
            <a:avLst/>
          </a:prstGeom>
          <a:ln>
            <a:solidFill>
              <a:schemeClr val="tx1"/>
            </a:solidFill>
          </a:ln>
        </p:spPr>
        <p:txBody>
          <a:bodyPr vert="horz" wrap="square" lIns="91440" tIns="45720" rIns="91440" bIns="45720" rtlCol="0" anchor="ctr">
            <a:normAutofit/>
          </a:bodyPr>
          <a:lstStyle/>
          <a:p>
            <a:pPr algn="ctr"/>
            <a:r>
              <a:rPr lang="en-US" sz="2400" b="1" dirty="0"/>
              <a:t>Cyfnewid gwybodaeth un i un</a:t>
            </a:r>
          </a:p>
        </p:txBody>
      </p:sp>
      <p:sp>
        <p:nvSpPr>
          <p:cNvPr id="2" name="Rectangle: Rounded Corners 1">
            <a:extLst>
              <a:ext uri="{FF2B5EF4-FFF2-40B4-BE49-F238E27FC236}">
                <a16:creationId xmlns:a16="http://schemas.microsoft.com/office/drawing/2014/main" id="{104DCD48-181D-4756-BA1B-11E5F6773395}"/>
              </a:ext>
            </a:extLst>
          </p:cNvPr>
          <p:cNvSpPr/>
          <p:nvPr/>
        </p:nvSpPr>
        <p:spPr>
          <a:xfrm>
            <a:off x="628649" y="2014947"/>
            <a:ext cx="3737173" cy="3746059"/>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Mae’r broses o gyfnewid gwybodaeth yn ganolog i’r sgwrs, ond bydd man cychwyn y sgwrs yn dylanwadu ar y wybodaeth y byddwch yn ei chael ac y byddwch ei hangen</a:t>
            </a:r>
          </a:p>
          <a:p>
            <a:endParaRPr lang="en-GB" sz="2000" dirty="0">
              <a:solidFill>
                <a:schemeClr val="tx1"/>
              </a:solidFill>
            </a:endParaRPr>
          </a:p>
          <a:p>
            <a:r>
              <a:rPr lang="en-GB" sz="2000" dirty="0">
                <a:solidFill>
                  <a:schemeClr val="tx1"/>
                </a:solidFill>
              </a:rPr>
              <a:t>Dylai ganolbwyntio ar yr hyn oedd yn ganolog i’r mater i’r unigolyn</a:t>
            </a:r>
          </a:p>
        </p:txBody>
      </p:sp>
      <p:sp>
        <p:nvSpPr>
          <p:cNvPr id="10" name="Rectangle 9">
            <a:extLst>
              <a:ext uri="{FF2B5EF4-FFF2-40B4-BE49-F238E27FC236}">
                <a16:creationId xmlns:a16="http://schemas.microsoft.com/office/drawing/2014/main" id="{A3CDDE48-D34D-4AF7-AA66-7CB81B7E6FBB}"/>
              </a:ext>
            </a:extLst>
          </p:cNvPr>
          <p:cNvSpPr/>
          <p:nvPr/>
        </p:nvSpPr>
        <p:spPr>
          <a:xfrm>
            <a:off x="4803189" y="2440632"/>
            <a:ext cx="3475979" cy="3231654"/>
          </a:xfrm>
          <a:prstGeom prst="rect">
            <a:avLst/>
          </a:prstGeom>
        </p:spPr>
        <p:txBody>
          <a:bodyPr wrap="square">
            <a:spAutoFit/>
          </a:bodyPr>
          <a:lstStyle/>
          <a:p>
            <a:r>
              <a:rPr lang="en-GB" sz="2400" dirty="0"/>
              <a:t>Er enghraifft:</a:t>
            </a:r>
          </a:p>
          <a:p>
            <a:pPr marL="342900" indent="-342900">
              <a:buClr>
                <a:srgbClr val="F7AB64"/>
              </a:buClr>
              <a:buFont typeface="Arial" panose="020B0604020202020204" pitchFamily="34" charset="0"/>
              <a:buChar char="•"/>
            </a:pPr>
            <a:r>
              <a:rPr lang="en-GB" sz="2400" dirty="0"/>
              <a:t>hoffech chi i mi roi ychydig mwy o wybodaeth i chi?</a:t>
            </a:r>
          </a:p>
          <a:p>
            <a:pPr marL="342900" indent="-342900">
              <a:buClr>
                <a:srgbClr val="F7AB64"/>
              </a:buClr>
              <a:buFont typeface="Arial" panose="020B0604020202020204" pitchFamily="34" charset="0"/>
              <a:buChar char="•"/>
            </a:pPr>
            <a:r>
              <a:rPr lang="en-GB" sz="2400" dirty="0"/>
              <a:t>alla i ofyn i chi am ychydig mwy o wybodaeth?</a:t>
            </a:r>
          </a:p>
          <a:p>
            <a:endParaRPr lang="en-GB" dirty="0"/>
          </a:p>
          <a:p>
            <a:endParaRPr lang="en-GB" dirty="0"/>
          </a:p>
        </p:txBody>
      </p:sp>
    </p:spTree>
    <p:extLst>
      <p:ext uri="{BB962C8B-B14F-4D97-AF65-F5344CB8AC3E}">
        <p14:creationId xmlns:p14="http://schemas.microsoft.com/office/powerpoint/2010/main" val="4273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799C-249C-9648-91E8-F11FAE6791DE}"/>
              </a:ext>
            </a:extLst>
          </p:cNvPr>
          <p:cNvSpPr>
            <a:spLocks noGrp="1"/>
          </p:cNvSpPr>
          <p:nvPr>
            <p:ph type="title"/>
          </p:nvPr>
        </p:nvSpPr>
        <p:spPr>
          <a:xfrm>
            <a:off x="628650" y="1840522"/>
            <a:ext cx="7831538" cy="3259015"/>
          </a:xfrm>
        </p:spPr>
        <p:txBody>
          <a:bodyPr>
            <a:normAutofit/>
          </a:bodyPr>
          <a:lstStyle/>
          <a:p>
            <a:pPr algn="ctr" rtl="0" eaLnBrk="1" fontAlgn="auto" hangingPunct="1"/>
            <a:r>
              <a:rPr lang="cy-GB" sz="5200" b="1" kern="1200" dirty="0">
                <a:solidFill>
                  <a:srgbClr val="CB863E"/>
                </a:solidFill>
                <a:effectLst/>
                <a:latin typeface="Arial" panose="020B0604020202020204" pitchFamily="34" charset="0"/>
                <a:ea typeface="+mn-ea"/>
                <a:cs typeface="Arial" panose="020B0604020202020204" pitchFamily="34" charset="0"/>
              </a:rPr>
              <a:t>Adran 1:</a:t>
            </a:r>
            <a:endParaRPr lang="en-GB" dirty="0">
              <a:effectLst/>
            </a:endParaRPr>
          </a:p>
          <a:p>
            <a:pPr algn="ctr" rtl="0" eaLnBrk="1" fontAlgn="auto" hangingPunct="1"/>
            <a:r>
              <a:rPr lang="cy-GB" sz="5200" b="1" kern="1200" dirty="0">
                <a:solidFill>
                  <a:srgbClr val="CB863E"/>
                </a:solidFill>
                <a:effectLst/>
                <a:latin typeface="Arial" panose="020B0604020202020204" pitchFamily="34" charset="0"/>
                <a:ea typeface="+mn-ea"/>
                <a:cs typeface="Arial" panose="020B0604020202020204" pitchFamily="34" charset="0"/>
              </a:rPr>
              <a:t>Y cyd-destun deddfwriaethol</a:t>
            </a:r>
            <a:endParaRPr lang="en-GB" dirty="0">
              <a:effectLst/>
            </a:endParaRPr>
          </a:p>
        </p:txBody>
      </p:sp>
    </p:spTree>
    <p:extLst>
      <p:ext uri="{BB962C8B-B14F-4D97-AF65-F5344CB8AC3E}">
        <p14:creationId xmlns:p14="http://schemas.microsoft.com/office/powerpoint/2010/main" val="1928424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7509511" cy="1031283"/>
          </a:xfrm>
        </p:spPr>
        <p:txBody>
          <a:bodyPr>
            <a:normAutofit fontScale="90000"/>
          </a:bodyPr>
          <a:lstStyle/>
          <a:p>
            <a:pPr>
              <a:lnSpc>
                <a:spcPct val="100000"/>
              </a:lnSpc>
            </a:pPr>
            <a:r>
              <a:rPr lang="cy-GB" altLang="en-US" sz="3600" b="1" dirty="0">
                <a:solidFill>
                  <a:srgbClr val="CB863E"/>
                </a:solidFill>
                <a:latin typeface="Arial" panose="020B0604020202020204" pitchFamily="34" charset="0"/>
                <a:cs typeface="Arial" panose="020B0604020202020204" pitchFamily="34" charset="0"/>
              </a:rPr>
              <a:t>Cam 5: Crynhoi a chamau gweithredu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r>
              <a:rPr lang="cy-GB" sz="2000" dirty="0">
                <a:solidFill>
                  <a:schemeClr val="tx1"/>
                </a:solidFill>
                <a:latin typeface="Arial" panose="020B0604020202020204" pitchFamily="34" charset="0"/>
                <a:cs typeface="Arial" panose="020B0604020202020204" pitchFamily="34" charset="0"/>
              </a:rPr>
              <a:t>Tri rheswm pwysig dros gloi sgwrs yn dda:</a:t>
            </a:r>
          </a:p>
          <a:p>
            <a:pPr marL="342900" indent="-342900">
              <a:buClr>
                <a:srgbClr val="F7AB64"/>
              </a:buClr>
              <a:buAutoNum type="arabicPeriod"/>
            </a:pPr>
            <a:r>
              <a:rPr lang="cy-GB" sz="2000" dirty="0">
                <a:solidFill>
                  <a:schemeClr val="tx1"/>
                </a:solidFill>
                <a:latin typeface="Arial" panose="020B0604020202020204" pitchFamily="34" charset="0"/>
                <a:cs typeface="Arial" panose="020B0604020202020204" pitchFamily="34" charset="0"/>
              </a:rPr>
              <a:t>Mae’n dangos i’r person eich bod wedi rhoi o’ch amser ac wedi dangos diddordeb mewn helpu i fynd i’r afael â/datrys eu sefyllfa </a:t>
            </a:r>
          </a:p>
          <a:p>
            <a:pPr marL="342900" indent="-342900">
              <a:buClr>
                <a:srgbClr val="F7AB64"/>
              </a:buClr>
              <a:buAutoNum type="arabicPeriod"/>
            </a:pPr>
            <a:r>
              <a:rPr lang="cy-GB" sz="2000" dirty="0">
                <a:solidFill>
                  <a:schemeClr val="tx1"/>
                </a:solidFill>
                <a:latin typeface="Arial" panose="020B0604020202020204" pitchFamily="34" charset="0"/>
                <a:cs typeface="Arial" panose="020B0604020202020204" pitchFamily="34" charset="0"/>
              </a:rPr>
              <a:t>Mae ymrwymiad wedi’i wneud i ymateb yn gywir er budd y person </a:t>
            </a:r>
          </a:p>
          <a:p>
            <a:pPr marL="342900" indent="-342900">
              <a:buClr>
                <a:srgbClr val="F7AB64"/>
              </a:buClr>
              <a:buAutoNum type="arabicPeriod"/>
            </a:pPr>
            <a:r>
              <a:rPr lang="cy-GB" sz="2000" dirty="0">
                <a:solidFill>
                  <a:schemeClr val="tx1"/>
                </a:solidFill>
                <a:latin typeface="Arial" panose="020B0604020202020204" pitchFamily="34" charset="0"/>
                <a:cs typeface="Arial" panose="020B0604020202020204" pitchFamily="34" charset="0"/>
              </a:rPr>
              <a:t>Gall y person gadarnhau beth sy’n ‘gywir’ iddo ef/hi </a:t>
            </a:r>
          </a:p>
          <a:p>
            <a:endParaRPr lang="en-GB" dirty="0">
              <a:solidFill>
                <a:schemeClr val="tx1"/>
              </a:solidFill>
            </a:endParaRPr>
          </a:p>
        </p:txBody>
      </p:sp>
      <p:sp>
        <p:nvSpPr>
          <p:cNvPr id="2" name="Rectangle: Rounded Corners 1">
            <a:extLst>
              <a:ext uri="{FF2B5EF4-FFF2-40B4-BE49-F238E27FC236}">
                <a16:creationId xmlns:a16="http://schemas.microsoft.com/office/drawing/2014/main" id="{1C9C8846-567A-47A4-8614-DA87F7828D10}"/>
              </a:ext>
            </a:extLst>
          </p:cNvPr>
          <p:cNvSpPr/>
          <p:nvPr/>
        </p:nvSpPr>
        <p:spPr>
          <a:xfrm>
            <a:off x="1174510" y="3904635"/>
            <a:ext cx="6739817" cy="1758836"/>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rPr>
              <a:t>Canolbwyntiwch ar faterion allweddol</a:t>
            </a:r>
          </a:p>
          <a:p>
            <a:pPr marL="342900" indent="-342900">
              <a:buFont typeface="Arial" panose="020B0604020202020204" pitchFamily="34" charset="0"/>
              <a:buChar char="•"/>
            </a:pPr>
            <a:r>
              <a:rPr lang="en-GB" sz="2000" dirty="0">
                <a:solidFill>
                  <a:schemeClr val="tx1"/>
                </a:solidFill>
              </a:rPr>
              <a:t>Nodwch gryfderau/sgiliau ac ysgogwyr rydych chi wedi sylwi arnyn nhw</a:t>
            </a:r>
          </a:p>
          <a:p>
            <a:pPr marL="342900" indent="-342900">
              <a:buFont typeface="Arial" panose="020B0604020202020204" pitchFamily="34" charset="0"/>
              <a:buChar char="•"/>
            </a:pPr>
            <a:r>
              <a:rPr lang="en-GB" sz="2000" dirty="0">
                <a:solidFill>
                  <a:schemeClr val="tx1"/>
                </a:solidFill>
              </a:rPr>
              <a:t>Cadarnhewch y camau i’w cymryd a chan bwy</a:t>
            </a:r>
          </a:p>
          <a:p>
            <a:pPr marL="342900" indent="-342900">
              <a:buFont typeface="Arial" panose="020B0604020202020204" pitchFamily="34" charset="0"/>
              <a:buChar char="•"/>
            </a:pPr>
            <a:r>
              <a:rPr lang="en-GB" sz="2000" dirty="0">
                <a:solidFill>
                  <a:schemeClr val="tx1"/>
                </a:solidFill>
              </a:rPr>
              <a:t>Defnyddiwch ddulliau crynhoi sy’n grymuso</a:t>
            </a:r>
          </a:p>
        </p:txBody>
      </p:sp>
    </p:spTree>
    <p:extLst>
      <p:ext uri="{BB962C8B-B14F-4D97-AF65-F5344CB8AC3E}">
        <p14:creationId xmlns:p14="http://schemas.microsoft.com/office/powerpoint/2010/main" val="22821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472013" cy="1031283"/>
          </a:xfrm>
        </p:spPr>
        <p:txBody>
          <a:bodyPr>
            <a:normAutofit/>
          </a:bodyPr>
          <a:lstStyle/>
          <a:p>
            <a:r>
              <a:rPr lang="cy-GB" altLang="en-US" sz="3200" b="1" dirty="0">
                <a:solidFill>
                  <a:srgbClr val="CB863E"/>
                </a:solidFill>
                <a:latin typeface="Arial" panose="020B0604020202020204" pitchFamily="34" charset="0"/>
                <a:cs typeface="Arial" panose="020B0604020202020204" pitchFamily="34" charset="0"/>
              </a:rPr>
              <a:t>Crynhoi – enghraifft </a:t>
            </a:r>
            <a:br>
              <a:rPr lang="cy-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48" y="1033337"/>
            <a:ext cx="8111085" cy="4791325"/>
          </a:xfrm>
        </p:spPr>
        <p:txBody>
          <a:bodyPr>
            <a:normAutofit/>
          </a:bodyPr>
          <a:lstStyle/>
          <a:p>
            <a:r>
              <a:rPr lang="cy-GB" altLang="en-US" sz="2000" b="1" dirty="0">
                <a:solidFill>
                  <a:srgbClr val="CB863E"/>
                </a:solidFill>
                <a:latin typeface="Arial" panose="020B0604020202020204" pitchFamily="34" charset="0"/>
                <a:cs typeface="Arial" panose="020B0604020202020204" pitchFamily="34" charset="0"/>
              </a:rPr>
              <a:t>O sgwrs gan ferch sy’n bryderus </a:t>
            </a:r>
            <a:endParaRPr lang="en-GB" sz="2000" b="1" i="1" dirty="0">
              <a:solidFill>
                <a:srgbClr val="CB863E"/>
              </a:solidFill>
              <a:latin typeface="Arial" panose="020B0604020202020204" pitchFamily="34" charset="0"/>
              <a:cs typeface="Arial" panose="020B0604020202020204" pitchFamily="34" charset="0"/>
            </a:endParaRPr>
          </a:p>
          <a:p>
            <a:r>
              <a:rPr lang="en-GB" sz="2000" b="1" dirty="0">
                <a:solidFill>
                  <a:schemeClr val="tx1"/>
                </a:solidFill>
                <a:latin typeface="Arial" panose="020B0604020202020204" pitchFamily="34" charset="0"/>
                <a:cs typeface="Arial" panose="020B0604020202020204" pitchFamily="34" charset="0"/>
              </a:rPr>
              <a:t>“</a:t>
            </a:r>
            <a:r>
              <a:rPr lang="cy-GB" sz="2000" dirty="0">
                <a:solidFill>
                  <a:schemeClr val="tx1"/>
                </a:solidFill>
                <a:latin typeface="Arial" panose="020B0604020202020204" pitchFamily="34" charset="0"/>
                <a:cs typeface="Arial" panose="020B0604020202020204" pitchFamily="34" charset="0"/>
              </a:rPr>
              <a:t>Rydych chi’n bryderus iawn bod eich mam yn colli prydau yn ystod y dydd gan ei fod yn boenus iddi baratoi bwyd. </a:t>
            </a:r>
          </a:p>
          <a:p>
            <a:r>
              <a:rPr lang="cy-GB" sz="2000" dirty="0">
                <a:solidFill>
                  <a:schemeClr val="tx1"/>
                </a:solidFill>
                <a:latin typeface="Arial" panose="020B0604020202020204" pitchFamily="34" charset="0"/>
                <a:cs typeface="Arial" panose="020B0604020202020204" pitchFamily="34" charset="0"/>
              </a:rPr>
              <a:t>“Mae ei ffrindiau neu ei chymydog yn galw heibio dair gwaith yr wythnos ac rydych chi’n galw heibio ar y penwythnos, ond mae hi ar ei phen ei hun ar rai adegau.</a:t>
            </a:r>
          </a:p>
          <a:p>
            <a:r>
              <a:rPr lang="cy-GB" sz="2000" dirty="0">
                <a:solidFill>
                  <a:schemeClr val="tx1"/>
                </a:solidFill>
                <a:latin typeface="Arial" panose="020B0604020202020204" pitchFamily="34" charset="0"/>
                <a:cs typeface="Arial" panose="020B0604020202020204" pitchFamily="34" charset="0"/>
              </a:rPr>
              <a:t>“Hoffech chi ystyried dewisiadau gyda’ch mam am ffyrdd y gallai hi ymdopi ar y diwrnodau hyn. </a:t>
            </a:r>
          </a:p>
          <a:p>
            <a:r>
              <a:rPr lang="cy-GB" sz="2000" dirty="0">
                <a:solidFill>
                  <a:schemeClr val="tx1"/>
                </a:solidFill>
                <a:latin typeface="Arial" panose="020B0604020202020204" pitchFamily="34" charset="0"/>
                <a:cs typeface="Arial" panose="020B0604020202020204" pitchFamily="34" charset="0"/>
              </a:rPr>
              <a:t>“Mae hon yn sefyllfa newydd a dieithr i chi a’ch mam sy’n fenyw gref ac annibynnol.”</a:t>
            </a:r>
          </a:p>
          <a:p>
            <a:pPr algn="ctr"/>
            <a:r>
              <a:rPr lang="cy-GB" sz="2000" b="1" dirty="0">
                <a:solidFill>
                  <a:schemeClr val="tx1"/>
                </a:solidFill>
                <a:latin typeface="Arial" panose="020B0604020202020204" pitchFamily="34" charset="0"/>
                <a:cs typeface="Arial" panose="020B0604020202020204" pitchFamily="34" charset="0"/>
              </a:rPr>
              <a:t>      </a:t>
            </a:r>
          </a:p>
          <a:p>
            <a:pPr algn="ctr"/>
            <a:r>
              <a:rPr lang="cy-GB" sz="2000" b="1" dirty="0">
                <a:solidFill>
                  <a:schemeClr val="tx1"/>
                </a:solidFill>
                <a:latin typeface="Arial" panose="020B0604020202020204" pitchFamily="34" charset="0"/>
                <a:cs typeface="Arial" panose="020B0604020202020204" pitchFamily="34" charset="0"/>
              </a:rPr>
              <a:t>Cwestiwn i’r gweithiwr a’r ferch:</a:t>
            </a:r>
            <a:endParaRPr lang="cy-GB" sz="2000" dirty="0">
              <a:solidFill>
                <a:schemeClr val="tx1"/>
              </a:solidFill>
              <a:latin typeface="Arial" panose="020B0604020202020204" pitchFamily="34" charset="0"/>
              <a:cs typeface="Arial" panose="020B0604020202020204" pitchFamily="34" charset="0"/>
            </a:endParaRPr>
          </a:p>
          <a:p>
            <a:pPr algn="ctr"/>
            <a:r>
              <a:rPr lang="cy-GB" sz="2000" dirty="0">
                <a:solidFill>
                  <a:schemeClr val="tx1"/>
                </a:solidFill>
                <a:latin typeface="Arial" panose="020B0604020202020204" pitchFamily="34" charset="0"/>
                <a:cs typeface="Arial" panose="020B0604020202020204" pitchFamily="34" charset="0"/>
              </a:rPr>
              <a:t>“Beth yw’ch syniadau chi ynghylch y camau nesaf?”</a:t>
            </a:r>
          </a:p>
          <a:p>
            <a:endParaRPr lang="en-GB" sz="2000" dirty="0"/>
          </a:p>
        </p:txBody>
      </p:sp>
    </p:spTree>
    <p:extLst>
      <p:ext uri="{BB962C8B-B14F-4D97-AF65-F5344CB8AC3E}">
        <p14:creationId xmlns:p14="http://schemas.microsoft.com/office/powerpoint/2010/main" val="3157154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8"/>
            <a:ext cx="6935126" cy="624734"/>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Cytuno ar gamau gweithredu </a:t>
            </a:r>
            <a:endParaRPr lang="en-GB" sz="3200" dirty="0">
              <a:solidFill>
                <a:srgbClr val="CB863E"/>
              </a:solidFill>
            </a:endParaRPr>
          </a:p>
        </p:txBody>
      </p:sp>
      <p:sp>
        <p:nvSpPr>
          <p:cNvPr id="9" name="Text Placeholder 8"/>
          <p:cNvSpPr>
            <a:spLocks noGrp="1"/>
          </p:cNvSpPr>
          <p:nvPr>
            <p:ph type="body" sz="quarter" idx="12"/>
          </p:nvPr>
        </p:nvSpPr>
        <p:spPr>
          <a:xfrm>
            <a:off x="351693" y="1040698"/>
            <a:ext cx="8792308" cy="4878277"/>
          </a:xfrm>
        </p:spPr>
        <p:txBody>
          <a:bodyPr>
            <a:noAutofit/>
          </a:bodyPr>
          <a:lstStyle/>
          <a:p>
            <a:pPr>
              <a:lnSpc>
                <a:spcPct val="100000"/>
              </a:lnSpc>
              <a:spcBef>
                <a:spcPts val="400"/>
              </a:spcBef>
            </a:pPr>
            <a:r>
              <a:rPr lang="cy-GB" sz="2000" dirty="0">
                <a:solidFill>
                  <a:schemeClr val="tx1"/>
                </a:solidFill>
                <a:latin typeface="Arial" panose="020B0604020202020204" pitchFamily="34" charset="0"/>
                <a:cs typeface="Arial" panose="020B0604020202020204" pitchFamily="34" charset="0"/>
              </a:rPr>
              <a:t>Yr hyn y mae’r person yn mynd i’w wneud nesaf a’r hyn y mae’r gweithiwr yn mynd i’w wneud nesaf – enghreifftiau </a:t>
            </a:r>
          </a:p>
          <a:p>
            <a:pPr>
              <a:lnSpc>
                <a:spcPct val="100000"/>
              </a:lnSpc>
              <a:spcBef>
                <a:spcPts val="400"/>
              </a:spcBef>
            </a:pPr>
            <a:r>
              <a:rPr lang="cy-GB" sz="2000" dirty="0">
                <a:solidFill>
                  <a:schemeClr val="tx1"/>
                </a:solidFill>
                <a:latin typeface="Arial" panose="020B0604020202020204" pitchFamily="34" charset="0"/>
                <a:cs typeface="Arial" panose="020B0604020202020204" pitchFamily="34" charset="0"/>
              </a:rPr>
              <a:t>Bydd y person yn:</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trafod mwy gydag aelodau o’r teulu </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casglu mwy o wybodaeth ac yn ffonio eto </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pwyso a mesur ychydig mwy cyn penderfynu ar unrhyw gamau gweithredu</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cysylltu â gwasanaeth a awgrymwyd wedi i aelod staff rheng flaen ei gyfeirio ato </a:t>
            </a:r>
          </a:p>
          <a:p>
            <a:pPr>
              <a:lnSpc>
                <a:spcPct val="100000"/>
              </a:lnSpc>
              <a:spcBef>
                <a:spcPts val="400"/>
              </a:spcBef>
            </a:pPr>
            <a:r>
              <a:rPr lang="cy-GB" sz="2000" dirty="0">
                <a:solidFill>
                  <a:schemeClr val="tx1"/>
                </a:solidFill>
                <a:latin typeface="Arial" panose="020B0604020202020204" pitchFamily="34" charset="0"/>
                <a:cs typeface="Arial" panose="020B0604020202020204" pitchFamily="34" charset="0"/>
              </a:rPr>
              <a:t>Bydd y gweithiwr yn:</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cynnig cyswllt pellach </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cynnig/cael mynediad at gyngor mwy arbenigol </a:t>
            </a:r>
          </a:p>
          <a:p>
            <a:pPr marL="342900" indent="-342900">
              <a:lnSpc>
                <a:spcPct val="100000"/>
              </a:lnSpc>
              <a:spcBef>
                <a:spcPts val="400"/>
              </a:spcBef>
              <a:buClr>
                <a:srgbClr val="FDC536"/>
              </a:buClr>
              <a:buFont typeface="Arial" panose="020B0604020202020204" pitchFamily="34" charset="0"/>
              <a:buChar char="•"/>
            </a:pPr>
            <a:r>
              <a:rPr lang="cy-GB" sz="2000" dirty="0">
                <a:solidFill>
                  <a:schemeClr val="tx1"/>
                </a:solidFill>
                <a:latin typeface="Arial" panose="020B0604020202020204" pitchFamily="34" charset="0"/>
                <a:cs typeface="Arial" panose="020B0604020202020204" pitchFamily="34" charset="0"/>
              </a:rPr>
              <a:t>ei gyfeirio at y sefydliad neu wasanaeth arall am gymorth arbenigol </a:t>
            </a:r>
          </a:p>
        </p:txBody>
      </p:sp>
    </p:spTree>
    <p:extLst>
      <p:ext uri="{BB962C8B-B14F-4D97-AF65-F5344CB8AC3E}">
        <p14:creationId xmlns:p14="http://schemas.microsoft.com/office/powerpoint/2010/main" val="2401132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Cofnodi</a:t>
            </a: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lvl="0" fontAlgn="auto">
              <a:lnSpc>
                <a:spcPct val="100000"/>
              </a:lnSpc>
              <a:spcBef>
                <a:spcPts val="0"/>
              </a:spcBef>
              <a:spcAft>
                <a:spcPts val="0"/>
              </a:spcAft>
              <a:buClrTx/>
              <a:defRPr/>
            </a:pPr>
            <a:r>
              <a:rPr lang="cy-GB" sz="2400" b="1" dirty="0">
                <a:solidFill>
                  <a:schemeClr val="tx1"/>
                </a:solidFill>
                <a:latin typeface="Arial" panose="020B0604020202020204" pitchFamily="34" charset="0"/>
                <a:cs typeface="Arial" panose="020B0604020202020204" pitchFamily="34" charset="0"/>
              </a:rPr>
              <a:t>At ddibenion gweithredol:</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gwybodaeth bersonol </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trafodaeth ar sail pum elfen y model asesu </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camau gweithredu a gytunwyd </a:t>
            </a:r>
          </a:p>
          <a:p>
            <a:pPr marL="342900" lvl="0" indent="-342900" fontAlgn="auto">
              <a:lnSpc>
                <a:spcPct val="100000"/>
              </a:lnSpc>
              <a:spcBef>
                <a:spcPts val="0"/>
              </a:spcBef>
              <a:spcAft>
                <a:spcPts val="0"/>
              </a:spcAft>
              <a:buClrTx/>
              <a:buFont typeface="Arial" panose="020B0604020202020204" pitchFamily="34" charset="0"/>
              <a:buChar char="•"/>
              <a:defRPr/>
            </a:pPr>
            <a:endParaRPr lang="cy-GB" sz="2400" dirty="0">
              <a:solidFill>
                <a:schemeClr val="tx1"/>
              </a:solidFill>
              <a:latin typeface="Arial" panose="020B0604020202020204" pitchFamily="34" charset="0"/>
              <a:cs typeface="Arial" panose="020B0604020202020204" pitchFamily="34" charset="0"/>
            </a:endParaRPr>
          </a:p>
          <a:p>
            <a:pPr lvl="0" fontAlgn="auto">
              <a:lnSpc>
                <a:spcPct val="100000"/>
              </a:lnSpc>
              <a:spcBef>
                <a:spcPts val="0"/>
              </a:spcBef>
              <a:spcAft>
                <a:spcPts val="0"/>
              </a:spcAft>
              <a:buClrTx/>
              <a:defRPr/>
            </a:pPr>
            <a:r>
              <a:rPr lang="cy-GB" sz="2400" b="1" dirty="0">
                <a:solidFill>
                  <a:schemeClr val="tx1"/>
                </a:solidFill>
                <a:latin typeface="Arial" panose="020B0604020202020204" pitchFamily="34" charset="0"/>
                <a:cs typeface="Arial" panose="020B0604020202020204" pitchFamily="34" charset="0"/>
              </a:rPr>
              <a:t>At ddibenion strategol/cynllunio:</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cofnodi sgyrsiau  </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adborth gan unigolion  </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natur yr ymholiadau  </a:t>
            </a:r>
          </a:p>
          <a:p>
            <a:pPr marL="342900" lvl="0" indent="-342900" fontAlgn="auto">
              <a:lnSpc>
                <a:spcPct val="100000"/>
              </a:lnSpc>
              <a:spcBef>
                <a:spcPts val="0"/>
              </a:spcBef>
              <a:spcAft>
                <a:spcPts val="0"/>
              </a:spcAft>
              <a:buClr>
                <a:srgbClr val="F7AB64"/>
              </a:buClr>
              <a:buFont typeface="Arial" panose="020B0604020202020204" pitchFamily="34" charset="0"/>
              <a:buChar char="•"/>
              <a:defRPr/>
            </a:pPr>
            <a:r>
              <a:rPr lang="cy-GB" sz="2400" dirty="0">
                <a:solidFill>
                  <a:schemeClr val="tx1"/>
                </a:solidFill>
                <a:latin typeface="Arial" panose="020B0604020202020204" pitchFamily="34" charset="0"/>
                <a:cs typeface="Arial" panose="020B0604020202020204" pitchFamily="34" charset="0"/>
              </a:rPr>
              <a:t>math o wybodaeth, cyngor a chynhorthwy a gynigir  </a:t>
            </a:r>
          </a:p>
          <a:p>
            <a:endParaRPr lang="en-GB" sz="2400" dirty="0">
              <a:solidFill>
                <a:schemeClr val="tx1"/>
              </a:solidFill>
            </a:endParaRPr>
          </a:p>
        </p:txBody>
      </p:sp>
    </p:spTree>
    <p:extLst>
      <p:ext uri="{BB962C8B-B14F-4D97-AF65-F5344CB8AC3E}">
        <p14:creationId xmlns:p14="http://schemas.microsoft.com/office/powerpoint/2010/main" val="619983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935126" cy="1031283"/>
          </a:xfrm>
        </p:spPr>
        <p:txBody>
          <a:bodyPr>
            <a:noAutofit/>
          </a:bodyPr>
          <a:lstStyle/>
          <a:p>
            <a:pPr fontAlgn="auto">
              <a:lnSpc>
                <a:spcPct val="100000"/>
              </a:lnSpc>
              <a:spcBef>
                <a:spcPts val="0"/>
              </a:spcBef>
              <a:spcAft>
                <a:spcPts val="0"/>
              </a:spcAft>
              <a:defRPr/>
            </a:pPr>
            <a:r>
              <a:rPr lang="cy-GB" sz="3200" b="1" dirty="0">
                <a:solidFill>
                  <a:srgbClr val="CB863E"/>
                </a:solidFill>
                <a:latin typeface="Arial"/>
                <a:cs typeface="Arial"/>
              </a:rPr>
              <a:t>Ymarfer: Pa gymwyseddau IAA sydd gennyf?  </a:t>
            </a:r>
            <a:endParaRPr lang="cy-GB" sz="3200" b="1" dirty="0">
              <a:solidFill>
                <a:srgbClr val="CB863E"/>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2"/>
          </p:nvPr>
        </p:nvSpPr>
        <p:spPr>
          <a:xfrm>
            <a:off x="628650" y="1547853"/>
            <a:ext cx="7831538" cy="3867663"/>
          </a:xfrm>
        </p:spPr>
        <p:txBody>
          <a:bodyPr>
            <a:normAutofit fontScale="92500"/>
          </a:bodyPr>
          <a:lstStyle/>
          <a:p>
            <a:pPr>
              <a:lnSpc>
                <a:spcPct val="110000"/>
              </a:lnSpc>
              <a:spcBef>
                <a:spcPts val="0"/>
              </a:spcBef>
              <a:spcAft>
                <a:spcPts val="0"/>
              </a:spcAft>
              <a:defRPr/>
            </a:pPr>
            <a:r>
              <a:rPr lang="cy-GB" sz="2400" dirty="0">
                <a:solidFill>
                  <a:schemeClr val="tx1"/>
                </a:solidFill>
                <a:latin typeface="Arial"/>
                <a:cs typeface="Arial"/>
              </a:rPr>
              <a:t>Ar eich pen eich hun, ystyriwch yr hunan-asesiad cymhwysedd sydd wedi’i lywio gan fframwaith cymhwysedd IAA Llywodraeth Cymru </a:t>
            </a:r>
            <a:endParaRPr lang="cy-GB" sz="2400" dirty="0">
              <a:solidFill>
                <a:schemeClr val="tx1"/>
              </a:solidFill>
              <a:latin typeface="Arial" panose="020B0604020202020204" pitchFamily="34" charset="0"/>
              <a:cs typeface="Arial" panose="020B0604020202020204" pitchFamily="34" charset="0"/>
            </a:endParaRPr>
          </a:p>
          <a:p>
            <a:pPr lvl="0">
              <a:lnSpc>
                <a:spcPct val="110000"/>
              </a:lnSpc>
              <a:spcBef>
                <a:spcPts val="0"/>
              </a:spcBef>
              <a:spcAft>
                <a:spcPts val="0"/>
              </a:spcAft>
              <a:defRPr/>
            </a:pPr>
            <a:endParaRPr lang="cy-GB" sz="2400" dirty="0">
              <a:solidFill>
                <a:schemeClr val="tx1"/>
              </a:solidFill>
              <a:latin typeface="Arial" panose="020B0604020202020204" pitchFamily="34" charset="0"/>
              <a:cs typeface="Arial" panose="020B0604020202020204" pitchFamily="34" charset="0"/>
            </a:endParaRPr>
          </a:p>
          <a:p>
            <a:pPr>
              <a:lnSpc>
                <a:spcPct val="110000"/>
              </a:lnSpc>
              <a:spcBef>
                <a:spcPts val="0"/>
              </a:spcBef>
              <a:spcAft>
                <a:spcPts val="0"/>
              </a:spcAft>
              <a:defRPr/>
            </a:pPr>
            <a:r>
              <a:rPr lang="cy-GB" sz="2400" dirty="0">
                <a:solidFill>
                  <a:schemeClr val="tx1"/>
                </a:solidFill>
                <a:latin typeface="Arial"/>
                <a:cs typeface="Arial"/>
              </a:rPr>
              <a:t>Mae’r hunan-asesiad yn nodi’r canlyniadau cymhwysedd mewn perthynas ag ymarfer proffesiynol ar gyfer pob gweithiwr IAA   </a:t>
            </a:r>
            <a:endParaRPr lang="cy-GB" sz="2400" dirty="0">
              <a:solidFill>
                <a:schemeClr val="tx1"/>
              </a:solidFill>
              <a:latin typeface="Arial" panose="020B0604020202020204" pitchFamily="34" charset="0"/>
              <a:cs typeface="Arial" panose="020B0604020202020204" pitchFamily="34" charset="0"/>
            </a:endParaRPr>
          </a:p>
          <a:p>
            <a:pPr lvl="0">
              <a:lnSpc>
                <a:spcPct val="110000"/>
              </a:lnSpc>
              <a:spcBef>
                <a:spcPts val="0"/>
              </a:spcBef>
              <a:spcAft>
                <a:spcPts val="0"/>
              </a:spcAft>
              <a:defRPr/>
            </a:pPr>
            <a:endParaRPr lang="cy-GB" sz="2400" dirty="0">
              <a:solidFill>
                <a:schemeClr val="tx1"/>
              </a:solidFill>
              <a:latin typeface="Arial" panose="020B0604020202020204" pitchFamily="34" charset="0"/>
              <a:cs typeface="Arial" panose="020B0604020202020204" pitchFamily="34" charset="0"/>
            </a:endParaRPr>
          </a:p>
          <a:p>
            <a:pPr lvl="0" fontAlgn="auto">
              <a:lnSpc>
                <a:spcPct val="110000"/>
              </a:lnSpc>
              <a:spcBef>
                <a:spcPts val="0"/>
              </a:spcBef>
              <a:spcAft>
                <a:spcPts val="0"/>
              </a:spcAft>
              <a:buClrTx/>
              <a:defRPr/>
            </a:pPr>
            <a:r>
              <a:rPr lang="cy-GB" sz="2400" dirty="0">
                <a:solidFill>
                  <a:schemeClr val="tx1"/>
                </a:solidFill>
                <a:latin typeface="Arial" panose="020B0604020202020204" pitchFamily="34" charset="0"/>
                <a:cs typeface="Arial" panose="020B0604020202020204" pitchFamily="34" charset="0"/>
              </a:rPr>
              <a:t>Cwblhewch yr hunan-asesiad er mwyn nodi eich cryfderau a’r meysydd y gallech chi ystyried eu datblygu ymhellach</a:t>
            </a:r>
          </a:p>
          <a:p>
            <a:endParaRPr lang="en-GB" dirty="0">
              <a:solidFill>
                <a:schemeClr val="tx1"/>
              </a:solidFill>
            </a:endParaRPr>
          </a:p>
        </p:txBody>
      </p:sp>
    </p:spTree>
    <p:extLst>
      <p:ext uri="{BB962C8B-B14F-4D97-AF65-F5344CB8AC3E}">
        <p14:creationId xmlns:p14="http://schemas.microsoft.com/office/powerpoint/2010/main" val="2204850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9E5B-659B-D340-BC69-7FA8F8CEA59C}"/>
              </a:ext>
            </a:extLst>
          </p:cNvPr>
          <p:cNvSpPr>
            <a:spLocks noGrp="1"/>
          </p:cNvSpPr>
          <p:nvPr>
            <p:ph type="title"/>
          </p:nvPr>
        </p:nvSpPr>
        <p:spPr>
          <a:xfrm>
            <a:off x="0" y="1396411"/>
            <a:ext cx="9144000" cy="2433467"/>
          </a:xfrm>
        </p:spPr>
        <p:txBody>
          <a:bodyPr/>
          <a:lstStyle/>
          <a:p>
            <a:pPr algn="ctr" rtl="0" eaLnBrk="1" fontAlgn="base" hangingPunct="1"/>
            <a:r>
              <a:rPr lang="en-US" sz="5200" b="1" kern="1200" dirty="0" err="1">
                <a:solidFill>
                  <a:srgbClr val="CB863E"/>
                </a:solidFill>
                <a:effectLst/>
                <a:latin typeface="Arial" panose="020B0604020202020204" pitchFamily="34" charset="0"/>
                <a:ea typeface="+mn-ea"/>
                <a:cs typeface="Arial" panose="020B0604020202020204" pitchFamily="34" charset="0"/>
              </a:rPr>
              <a:t>Crynodeb</a:t>
            </a:r>
            <a:endParaRPr lang="en-GB" dirty="0">
              <a:effectLst/>
            </a:endParaRPr>
          </a:p>
        </p:txBody>
      </p:sp>
    </p:spTree>
    <p:extLst>
      <p:ext uri="{BB962C8B-B14F-4D97-AF65-F5344CB8AC3E}">
        <p14:creationId xmlns:p14="http://schemas.microsoft.com/office/powerpoint/2010/main" val="479321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en-GB" sz="3200" b="1" dirty="0">
                <a:solidFill>
                  <a:srgbClr val="CB863E"/>
                </a:solidFill>
                <a:latin typeface="Arial" panose="020B0604020202020204" pitchFamily="34" charset="0"/>
                <a:cs typeface="Arial" panose="020B0604020202020204" pitchFamily="34" charset="0"/>
              </a:rPr>
              <a:t>Crynodeb</a:t>
            </a: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lstStyle/>
          <a:p>
            <a:pPr marL="457200" indent="-4572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Newid deddfwriaethol mewn polisi gan roi mwy o ffocws ar lesiant </a:t>
            </a:r>
          </a:p>
          <a:p>
            <a:pPr marL="457200" indent="-4572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Ymarfer sy’n canolbwyntio ar unigolion ac sy’n seiliedig ar ganlyniadau unigolion </a:t>
            </a:r>
          </a:p>
          <a:p>
            <a:pPr marL="457200" indent="-4572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Pwysigrwydd perthynas dda ag eraill </a:t>
            </a:r>
          </a:p>
          <a:p>
            <a:pPr marL="457200" indent="-4572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Mabwysiadu dull sy’n seiliedig ar gryfderau </a:t>
            </a:r>
          </a:p>
          <a:p>
            <a:pPr marL="457200" indent="-457200">
              <a:buClr>
                <a:srgbClr val="F7AB64"/>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Sgyrsiau effeithiol sy’n seiliedig ar y pum cam ar gyfer cynnal sgwrs dda </a:t>
            </a:r>
          </a:p>
          <a:p>
            <a:pPr>
              <a:buClr>
                <a:srgbClr val="F7AB64"/>
              </a:buClr>
            </a:pPr>
            <a:endParaRPr lang="en-GB" dirty="0">
              <a:solidFill>
                <a:schemeClr val="tx1"/>
              </a:solidFill>
            </a:endParaRPr>
          </a:p>
        </p:txBody>
      </p:sp>
    </p:spTree>
    <p:extLst>
      <p:ext uri="{BB962C8B-B14F-4D97-AF65-F5344CB8AC3E}">
        <p14:creationId xmlns:p14="http://schemas.microsoft.com/office/powerpoint/2010/main" val="2361536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5053059" cy="1031283"/>
          </a:xfrm>
        </p:spPr>
        <p:txBody>
          <a:bodyPr>
            <a:normAutofit/>
          </a:bodyPr>
          <a:lstStyle/>
          <a:p>
            <a:r>
              <a:rPr lang="cy-GB" sz="3200" b="1" dirty="0">
                <a:solidFill>
                  <a:srgbClr val="CB863E"/>
                </a:solidFill>
                <a:latin typeface="Arial" panose="020B0604020202020204" pitchFamily="34" charset="0"/>
                <a:cs typeface="Arial" panose="020B0604020202020204" pitchFamily="34" charset="0"/>
              </a:rPr>
              <a:t>Camau nesaf</a:t>
            </a:r>
            <a:br>
              <a:rPr lang="en-GB" sz="3200" b="1"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9" name="Text Placeholder 8"/>
          <p:cNvSpPr>
            <a:spLocks noGrp="1"/>
          </p:cNvSpPr>
          <p:nvPr>
            <p:ph type="body" sz="quarter" idx="12"/>
          </p:nvPr>
        </p:nvSpPr>
        <p:spPr>
          <a:xfrm>
            <a:off x="628650" y="1396411"/>
            <a:ext cx="7831538" cy="4019106"/>
          </a:xfrm>
        </p:spPr>
        <p:txBody>
          <a:bodyPr>
            <a:normAutofit/>
          </a:bodyPr>
          <a:lstStyle/>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Myfyrio ar eich hunan-asesiad a nodi meysydd ymarfer y bydd angen i chi eu datblygu</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Parhau â’ch dysgu mewn cyfarfodydd t</a:t>
            </a:r>
            <a:r>
              <a:rPr lang="cy-GB" sz="2400" dirty="0">
                <a:solidFill>
                  <a:schemeClr val="tx1"/>
                </a:solidFill>
                <a:cs typeface="Arial"/>
              </a:rPr>
              <a:t>îm</a:t>
            </a:r>
            <a:endParaRPr lang="cy-GB" sz="2400" dirty="0">
              <a:solidFill>
                <a:schemeClr val="tx1"/>
              </a:solidFill>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Myfyrio ar drafodaethau am achosion </a:t>
            </a:r>
          </a:p>
          <a:p>
            <a:pPr marL="342900"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Adolygu eich cynnydd a gofyn:</a:t>
            </a:r>
          </a:p>
          <a:p>
            <a:pPr marL="800100" lvl="1"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Beth ydw i wedi sylwi fy mod i’n ei wneud?</a:t>
            </a:r>
          </a:p>
          <a:p>
            <a:pPr marL="800100" lvl="1" indent="-342900">
              <a:buClr>
                <a:srgbClr val="FDC536"/>
              </a:buClr>
              <a:buFont typeface="Arial" panose="020B0604020202020204" pitchFamily="34" charset="0"/>
              <a:buChar char="•"/>
            </a:pPr>
            <a:r>
              <a:rPr lang="cy-GB" sz="2400" dirty="0">
                <a:solidFill>
                  <a:schemeClr val="tx1"/>
                </a:solidFill>
                <a:latin typeface="Arial" panose="020B0604020202020204" pitchFamily="34" charset="0"/>
                <a:cs typeface="Arial" panose="020B0604020202020204" pitchFamily="34" charset="0"/>
              </a:rPr>
              <a:t>Beth ydw i wedi sylwi bod pobl eraill yn ei wneud?</a:t>
            </a:r>
          </a:p>
          <a:p>
            <a:endParaRPr lang="en-GB" dirty="0">
              <a:solidFill>
                <a:schemeClr val="tx1"/>
              </a:solidFill>
            </a:endParaRPr>
          </a:p>
        </p:txBody>
      </p:sp>
    </p:spTree>
    <p:extLst>
      <p:ext uri="{BB962C8B-B14F-4D97-AF65-F5344CB8AC3E}">
        <p14:creationId xmlns:p14="http://schemas.microsoft.com/office/powerpoint/2010/main" val="990300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04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766450" cy="1031283"/>
          </a:xfrm>
        </p:spPr>
        <p:txBody>
          <a:bodyPr>
            <a:normAutofit fontScale="90000"/>
          </a:bodyPr>
          <a:lstStyle/>
          <a:p>
            <a:r>
              <a:rPr lang="cy-GB" sz="3300" b="1" dirty="0">
                <a:solidFill>
                  <a:srgbClr val="CB863E"/>
                </a:solidFill>
                <a:latin typeface="Arial" panose="020B0604020202020204" pitchFamily="34" charset="0"/>
                <a:cs typeface="Arial" panose="020B0604020202020204" pitchFamily="34" charset="0"/>
              </a:rPr>
              <a:t>Deddf Gwasanaethau Cymdeithasol a Llesiant (Cymru) 2014</a:t>
            </a:r>
            <a:br>
              <a:rPr lang="cy-GB" sz="3200" b="1" u="sng" dirty="0">
                <a:solidFill>
                  <a:srgbClr val="CB863E"/>
                </a:solidFill>
                <a:latin typeface="Arial" panose="020B0604020202020204" pitchFamily="34" charset="0"/>
                <a:cs typeface="Arial" panose="020B0604020202020204" pitchFamily="34" charset="0"/>
              </a:rPr>
            </a:br>
            <a:endParaRPr lang="en-GB" sz="3200" dirty="0">
              <a:solidFill>
                <a:srgbClr val="CB863E"/>
              </a:solidFill>
            </a:endParaRPr>
          </a:p>
        </p:txBody>
      </p:sp>
      <p:sp>
        <p:nvSpPr>
          <p:cNvPr id="8" name="TextBox 7">
            <a:extLst>
              <a:ext uri="{FF2B5EF4-FFF2-40B4-BE49-F238E27FC236}">
                <a16:creationId xmlns:a16="http://schemas.microsoft.com/office/drawing/2014/main" id="{5C2520F3-9AB0-9946-9A82-6A6074DB32BB}"/>
              </a:ext>
            </a:extLst>
          </p:cNvPr>
          <p:cNvSpPr txBox="1"/>
          <p:nvPr/>
        </p:nvSpPr>
        <p:spPr>
          <a:xfrm>
            <a:off x="957299" y="1532843"/>
            <a:ext cx="1637414" cy="1132367"/>
          </a:xfrm>
          <a:prstGeom prst="roundRect">
            <a:avLst/>
          </a:prstGeom>
          <a:solidFill>
            <a:srgbClr val="CB863E"/>
          </a:solidFill>
        </p:spPr>
        <p:txBody>
          <a:bodyPr vert="horz" wrap="square" lIns="91440" tIns="45720" rIns="91440" bIns="45720" rtlCol="0" anchor="ctr">
            <a:normAutofit/>
          </a:bodyPr>
          <a:lstStyle/>
          <a:p>
            <a:pPr algn="ctr"/>
            <a:r>
              <a:rPr lang="en-US" dirty="0"/>
              <a:t>1. Cyflwyniad</a:t>
            </a:r>
          </a:p>
        </p:txBody>
      </p:sp>
      <p:sp>
        <p:nvSpPr>
          <p:cNvPr id="9" name="TextBox 8">
            <a:extLst>
              <a:ext uri="{FF2B5EF4-FFF2-40B4-BE49-F238E27FC236}">
                <a16:creationId xmlns:a16="http://schemas.microsoft.com/office/drawing/2014/main" id="{87BBCB66-3A17-3F4F-9DE9-615AF64B6707}"/>
              </a:ext>
            </a:extLst>
          </p:cNvPr>
          <p:cNvSpPr txBox="1"/>
          <p:nvPr/>
        </p:nvSpPr>
        <p:spPr>
          <a:xfrm>
            <a:off x="2845695" y="1532843"/>
            <a:ext cx="1942676" cy="1132367"/>
          </a:xfrm>
          <a:prstGeom prst="roundRect">
            <a:avLst/>
          </a:prstGeom>
          <a:solidFill>
            <a:srgbClr val="CB863E"/>
          </a:solidFill>
        </p:spPr>
        <p:txBody>
          <a:bodyPr vert="horz" wrap="square" lIns="91440" tIns="45720" rIns="91440" bIns="45720" rtlCol="0" anchor="ctr">
            <a:normAutofit/>
          </a:bodyPr>
          <a:lstStyle/>
          <a:p>
            <a:pPr algn="ctr"/>
            <a:r>
              <a:rPr lang="en-US" dirty="0"/>
              <a:t>2. Swyddogaethau cyffredinol</a:t>
            </a:r>
          </a:p>
        </p:txBody>
      </p:sp>
      <p:sp>
        <p:nvSpPr>
          <p:cNvPr id="10" name="TextBox 9">
            <a:extLst>
              <a:ext uri="{FF2B5EF4-FFF2-40B4-BE49-F238E27FC236}">
                <a16:creationId xmlns:a16="http://schemas.microsoft.com/office/drawing/2014/main" id="{E94EB1D7-0C9F-A44F-A6BA-BB0EDF89712F}"/>
              </a:ext>
            </a:extLst>
          </p:cNvPr>
          <p:cNvSpPr txBox="1"/>
          <p:nvPr/>
        </p:nvSpPr>
        <p:spPr>
          <a:xfrm>
            <a:off x="5039353" y="1522950"/>
            <a:ext cx="1637414" cy="1132367"/>
          </a:xfrm>
          <a:prstGeom prst="roundRect">
            <a:avLst/>
          </a:prstGeom>
          <a:solidFill>
            <a:srgbClr val="CB863E"/>
          </a:solidFill>
        </p:spPr>
        <p:txBody>
          <a:bodyPr vert="horz" wrap="square" lIns="91440" tIns="45720" rIns="91440" bIns="45720" rtlCol="0" anchor="ctr">
            <a:normAutofit/>
          </a:bodyPr>
          <a:lstStyle/>
          <a:p>
            <a:pPr algn="ctr"/>
            <a:r>
              <a:rPr lang="en-US" dirty="0"/>
              <a:t>3. Asesu anghenion unigolion</a:t>
            </a:r>
          </a:p>
        </p:txBody>
      </p:sp>
      <p:sp>
        <p:nvSpPr>
          <p:cNvPr id="11" name="TextBox 10">
            <a:extLst>
              <a:ext uri="{FF2B5EF4-FFF2-40B4-BE49-F238E27FC236}">
                <a16:creationId xmlns:a16="http://schemas.microsoft.com/office/drawing/2014/main" id="{DDA8A3D1-89F7-8E4D-A409-C88F55FBC9BD}"/>
              </a:ext>
            </a:extLst>
          </p:cNvPr>
          <p:cNvSpPr txBox="1"/>
          <p:nvPr/>
        </p:nvSpPr>
        <p:spPr>
          <a:xfrm>
            <a:off x="6926018" y="1513618"/>
            <a:ext cx="1637414" cy="1132367"/>
          </a:xfrm>
          <a:prstGeom prst="roundRect">
            <a:avLst/>
          </a:prstGeom>
          <a:solidFill>
            <a:srgbClr val="CB863E"/>
          </a:solidFill>
        </p:spPr>
        <p:txBody>
          <a:bodyPr vert="horz" wrap="square" lIns="91440" tIns="45720" rIns="91440" bIns="45720" rtlCol="0" anchor="ctr">
            <a:normAutofit/>
          </a:bodyPr>
          <a:lstStyle/>
          <a:p>
            <a:pPr algn="ctr"/>
            <a:r>
              <a:rPr lang="en-US" dirty="0"/>
              <a:t>4. Diwallu anghenion</a:t>
            </a:r>
          </a:p>
        </p:txBody>
      </p:sp>
      <p:sp>
        <p:nvSpPr>
          <p:cNvPr id="12" name="TextBox 11">
            <a:extLst>
              <a:ext uri="{FF2B5EF4-FFF2-40B4-BE49-F238E27FC236}">
                <a16:creationId xmlns:a16="http://schemas.microsoft.com/office/drawing/2014/main" id="{9A418FFA-C2BC-BB44-9EB2-F4BAE6A535A2}"/>
              </a:ext>
            </a:extLst>
          </p:cNvPr>
          <p:cNvSpPr txBox="1"/>
          <p:nvPr/>
        </p:nvSpPr>
        <p:spPr>
          <a:xfrm>
            <a:off x="904134" y="2789004"/>
            <a:ext cx="1637414" cy="1132367"/>
          </a:xfrm>
          <a:prstGeom prst="roundRect">
            <a:avLst/>
          </a:prstGeom>
          <a:solidFill>
            <a:srgbClr val="CB863E"/>
          </a:solidFill>
        </p:spPr>
        <p:txBody>
          <a:bodyPr vert="horz" wrap="square" lIns="91440" tIns="45720" rIns="91440" bIns="45720" rtlCol="0" anchor="ctr">
            <a:normAutofit/>
          </a:bodyPr>
          <a:lstStyle/>
          <a:p>
            <a:pPr algn="ctr"/>
            <a:r>
              <a:rPr lang="en-US" dirty="0"/>
              <a:t>5. Codi tâl ac asesiad ariannol</a:t>
            </a:r>
          </a:p>
        </p:txBody>
      </p:sp>
      <p:sp>
        <p:nvSpPr>
          <p:cNvPr id="13" name="TextBox 12">
            <a:extLst>
              <a:ext uri="{FF2B5EF4-FFF2-40B4-BE49-F238E27FC236}">
                <a16:creationId xmlns:a16="http://schemas.microsoft.com/office/drawing/2014/main" id="{E34B9F17-A25F-6943-A8AB-665B36F92062}"/>
              </a:ext>
            </a:extLst>
          </p:cNvPr>
          <p:cNvSpPr txBox="1"/>
          <p:nvPr/>
        </p:nvSpPr>
        <p:spPr>
          <a:xfrm>
            <a:off x="2694178" y="2800196"/>
            <a:ext cx="1834118" cy="1132367"/>
          </a:xfrm>
          <a:prstGeom prst="roundRect">
            <a:avLst/>
          </a:prstGeom>
          <a:solidFill>
            <a:srgbClr val="CB863E"/>
          </a:solidFill>
        </p:spPr>
        <p:txBody>
          <a:bodyPr vert="horz" wrap="square" lIns="91440" tIns="45720" rIns="91440" bIns="45720" rtlCol="0" anchor="ctr">
            <a:normAutofit fontScale="92500" lnSpcReduction="20000"/>
          </a:bodyPr>
          <a:lstStyle/>
          <a:p>
            <a:pPr algn="ctr"/>
            <a:r>
              <a:rPr lang="en-US" dirty="0"/>
              <a:t>6. Plant sy’n derbyn gofal a phlant sy’n cael eu lletya</a:t>
            </a:r>
          </a:p>
        </p:txBody>
      </p:sp>
      <p:sp>
        <p:nvSpPr>
          <p:cNvPr id="14" name="TextBox 13">
            <a:extLst>
              <a:ext uri="{FF2B5EF4-FFF2-40B4-BE49-F238E27FC236}">
                <a16:creationId xmlns:a16="http://schemas.microsoft.com/office/drawing/2014/main" id="{5DFB0B98-B98D-AA4C-B1F0-5C0F5039E92F}"/>
              </a:ext>
            </a:extLst>
          </p:cNvPr>
          <p:cNvSpPr txBox="1"/>
          <p:nvPr/>
        </p:nvSpPr>
        <p:spPr>
          <a:xfrm>
            <a:off x="4680926" y="2776365"/>
            <a:ext cx="1834118" cy="1132367"/>
          </a:xfrm>
          <a:prstGeom prst="roundRect">
            <a:avLst/>
          </a:prstGeom>
          <a:solidFill>
            <a:srgbClr val="CB863E"/>
          </a:solidFill>
        </p:spPr>
        <p:txBody>
          <a:bodyPr vert="horz" wrap="square" lIns="91440" tIns="45720" rIns="91440" bIns="45720" rtlCol="0" anchor="ctr">
            <a:normAutofit/>
          </a:bodyPr>
          <a:lstStyle/>
          <a:p>
            <a:pPr algn="ctr"/>
            <a:r>
              <a:rPr lang="en-US" dirty="0"/>
              <a:t>7. Diogelu</a:t>
            </a:r>
          </a:p>
        </p:txBody>
      </p:sp>
      <p:sp>
        <p:nvSpPr>
          <p:cNvPr id="15" name="TextBox 14">
            <a:extLst>
              <a:ext uri="{FF2B5EF4-FFF2-40B4-BE49-F238E27FC236}">
                <a16:creationId xmlns:a16="http://schemas.microsoft.com/office/drawing/2014/main" id="{8E02A583-9A75-2B4F-B3A6-1ACBC36799F6}"/>
              </a:ext>
            </a:extLst>
          </p:cNvPr>
          <p:cNvSpPr txBox="1"/>
          <p:nvPr/>
        </p:nvSpPr>
        <p:spPr>
          <a:xfrm>
            <a:off x="6665943" y="2776365"/>
            <a:ext cx="1996708" cy="1132367"/>
          </a:xfrm>
          <a:prstGeom prst="roundRect">
            <a:avLst/>
          </a:prstGeom>
          <a:solidFill>
            <a:srgbClr val="CB863E"/>
          </a:solidFill>
        </p:spPr>
        <p:txBody>
          <a:bodyPr vert="horz" wrap="square" lIns="91440" tIns="45720" rIns="91440" bIns="45720" rtlCol="0" anchor="ctr">
            <a:noAutofit/>
          </a:bodyPr>
          <a:lstStyle/>
          <a:p>
            <a:pPr algn="ctr"/>
            <a:r>
              <a:rPr lang="en-US" dirty="0"/>
              <a:t>8. Swyddogaethau gwasanaethau cymdeithasol</a:t>
            </a:r>
          </a:p>
        </p:txBody>
      </p:sp>
      <p:sp>
        <p:nvSpPr>
          <p:cNvPr id="16" name="TextBox 15">
            <a:extLst>
              <a:ext uri="{FF2B5EF4-FFF2-40B4-BE49-F238E27FC236}">
                <a16:creationId xmlns:a16="http://schemas.microsoft.com/office/drawing/2014/main" id="{61F49ECA-5075-214B-BC4F-40847802D46E}"/>
              </a:ext>
            </a:extLst>
          </p:cNvPr>
          <p:cNvSpPr txBox="1"/>
          <p:nvPr/>
        </p:nvSpPr>
        <p:spPr>
          <a:xfrm>
            <a:off x="1430071" y="4045165"/>
            <a:ext cx="1834118" cy="1132367"/>
          </a:xfrm>
          <a:prstGeom prst="roundRect">
            <a:avLst/>
          </a:prstGeom>
          <a:solidFill>
            <a:srgbClr val="CB863E"/>
          </a:solidFill>
        </p:spPr>
        <p:txBody>
          <a:bodyPr vert="horz" wrap="square" lIns="91440" tIns="45720" rIns="91440" bIns="45720" rtlCol="0" anchor="ctr">
            <a:normAutofit fontScale="92500"/>
          </a:bodyPr>
          <a:lstStyle/>
          <a:p>
            <a:pPr algn="ctr"/>
            <a:r>
              <a:rPr lang="en-US" dirty="0"/>
              <a:t>9. </a:t>
            </a:r>
          </a:p>
          <a:p>
            <a:pPr algn="ctr"/>
            <a:r>
              <a:rPr lang="en-US" dirty="0"/>
              <a:t>Cydweithrediad a phartneriaeth</a:t>
            </a:r>
          </a:p>
        </p:txBody>
      </p:sp>
      <p:sp>
        <p:nvSpPr>
          <p:cNvPr id="17" name="TextBox 16">
            <a:extLst>
              <a:ext uri="{FF2B5EF4-FFF2-40B4-BE49-F238E27FC236}">
                <a16:creationId xmlns:a16="http://schemas.microsoft.com/office/drawing/2014/main" id="{79274836-9B0F-0843-99F8-E2B1567F5D33}"/>
              </a:ext>
            </a:extLst>
          </p:cNvPr>
          <p:cNvSpPr txBox="1"/>
          <p:nvPr/>
        </p:nvSpPr>
        <p:spPr>
          <a:xfrm>
            <a:off x="3753292" y="4045165"/>
            <a:ext cx="1637414" cy="1132367"/>
          </a:xfrm>
          <a:prstGeom prst="roundRect">
            <a:avLst/>
          </a:prstGeom>
          <a:solidFill>
            <a:srgbClr val="CB863E"/>
          </a:solidFill>
        </p:spPr>
        <p:txBody>
          <a:bodyPr vert="horz" wrap="square" lIns="91440" tIns="45720" rIns="91440" bIns="45720" rtlCol="0" anchor="ctr">
            <a:normAutofit/>
          </a:bodyPr>
          <a:lstStyle/>
          <a:p>
            <a:pPr algn="ctr"/>
            <a:r>
              <a:rPr lang="en-US" dirty="0"/>
              <a:t>10. Cwynion ac </a:t>
            </a:r>
            <a:r>
              <a:rPr lang="en-US" dirty="0" err="1"/>
              <a:t>eiriolaeth</a:t>
            </a:r>
            <a:endParaRPr lang="en-US" dirty="0"/>
          </a:p>
        </p:txBody>
      </p:sp>
      <p:sp>
        <p:nvSpPr>
          <p:cNvPr id="18" name="TextBox 17">
            <a:extLst>
              <a:ext uri="{FF2B5EF4-FFF2-40B4-BE49-F238E27FC236}">
                <a16:creationId xmlns:a16="http://schemas.microsoft.com/office/drawing/2014/main" id="{86A9F3E8-7FDE-F744-9DCF-734FADCFE684}"/>
              </a:ext>
            </a:extLst>
          </p:cNvPr>
          <p:cNvSpPr txBox="1"/>
          <p:nvPr/>
        </p:nvSpPr>
        <p:spPr>
          <a:xfrm>
            <a:off x="5794744" y="4045165"/>
            <a:ext cx="1742398" cy="1132367"/>
          </a:xfrm>
          <a:prstGeom prst="roundRect">
            <a:avLst/>
          </a:prstGeom>
          <a:solidFill>
            <a:srgbClr val="CB863E"/>
          </a:solidFill>
        </p:spPr>
        <p:txBody>
          <a:bodyPr vert="horz" wrap="square" lIns="91440" tIns="45720" rIns="91440" bIns="45720" rtlCol="0" anchor="ctr">
            <a:normAutofit/>
          </a:bodyPr>
          <a:lstStyle/>
          <a:p>
            <a:pPr algn="ctr"/>
            <a:r>
              <a:rPr lang="en-US" dirty="0"/>
              <a:t>11. Amrywiol a chyffredinol</a:t>
            </a:r>
          </a:p>
        </p:txBody>
      </p:sp>
      <p:sp>
        <p:nvSpPr>
          <p:cNvPr id="19" name="TextBox 18">
            <a:extLst>
              <a:ext uri="{FF2B5EF4-FFF2-40B4-BE49-F238E27FC236}">
                <a16:creationId xmlns:a16="http://schemas.microsoft.com/office/drawing/2014/main" id="{10878881-B74E-6D4E-95D7-1FDCDEBE038C}"/>
              </a:ext>
            </a:extLst>
          </p:cNvPr>
          <p:cNvSpPr txBox="1"/>
          <p:nvPr/>
        </p:nvSpPr>
        <p:spPr>
          <a:xfrm>
            <a:off x="795576" y="5364756"/>
            <a:ext cx="7595725" cy="473659"/>
          </a:xfrm>
          <a:prstGeom prst="roundRect">
            <a:avLst/>
          </a:prstGeom>
          <a:solidFill>
            <a:srgbClr val="CC4B44"/>
          </a:solidFill>
        </p:spPr>
        <p:txBody>
          <a:bodyPr vert="horz" wrap="square" lIns="91440" tIns="45720" rIns="91440" bIns="45720" rtlCol="0" anchor="ctr">
            <a:normAutofit/>
          </a:bodyPr>
          <a:lstStyle/>
          <a:p>
            <a:pPr algn="ctr"/>
            <a:r>
              <a:rPr lang="en-US" b="1" dirty="0">
                <a:solidFill>
                  <a:schemeClr val="bg1"/>
                </a:solidFill>
              </a:rPr>
              <a:t>Pobl		Llesiant		Atal		Cydweithredu</a:t>
            </a:r>
          </a:p>
        </p:txBody>
      </p:sp>
    </p:spTree>
    <p:extLst>
      <p:ext uri="{BB962C8B-B14F-4D97-AF65-F5344CB8AC3E}">
        <p14:creationId xmlns:p14="http://schemas.microsoft.com/office/powerpoint/2010/main" val="424031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842730" cy="1031283"/>
          </a:xfrm>
        </p:spPr>
        <p:txBody>
          <a:bodyPr>
            <a:normAutofit/>
          </a:bodyPr>
          <a:lstStyle/>
          <a:p>
            <a:r>
              <a:rPr lang="cy-GB" sz="3200" b="1" dirty="0">
                <a:solidFill>
                  <a:srgbClr val="CB863E"/>
                </a:solidFill>
              </a:rPr>
              <a:t>Yr hyn y mae’r Ddeddf yn ceisio’i gyflawni</a:t>
            </a:r>
            <a:endParaRPr lang="en-GB" sz="3200" b="1" dirty="0">
              <a:solidFill>
                <a:srgbClr val="CB863E"/>
              </a:solidFill>
            </a:endParaRPr>
          </a:p>
        </p:txBody>
      </p:sp>
      <p:sp>
        <p:nvSpPr>
          <p:cNvPr id="4" name="Left-right Arrow 3">
            <a:extLst>
              <a:ext uri="{FF2B5EF4-FFF2-40B4-BE49-F238E27FC236}">
                <a16:creationId xmlns:a16="http://schemas.microsoft.com/office/drawing/2014/main" id="{6D6D9667-B560-0049-8613-9937F2E6F66D}"/>
              </a:ext>
              <a:ext uri="{C183D7F6-B498-43B3-948B-1728B52AA6E4}">
                <adec:decorative xmlns:adec="http://schemas.microsoft.com/office/drawing/2017/decorative" val="1"/>
              </a:ext>
            </a:extLst>
          </p:cNvPr>
          <p:cNvSpPr/>
          <p:nvPr/>
        </p:nvSpPr>
        <p:spPr>
          <a:xfrm>
            <a:off x="1042918" y="1754371"/>
            <a:ext cx="7102549" cy="2977117"/>
          </a:xfrm>
          <a:prstGeom prst="leftRightArrow">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07E4A4B-704B-EC48-ABFD-36FA9DC253AB}"/>
              </a:ext>
            </a:extLst>
          </p:cNvPr>
          <p:cNvSpPr txBox="1"/>
          <p:nvPr/>
        </p:nvSpPr>
        <p:spPr>
          <a:xfrm>
            <a:off x="3683056" y="2825776"/>
            <a:ext cx="2068233" cy="956930"/>
          </a:xfrm>
          <a:prstGeom prst="rect">
            <a:avLst/>
          </a:prstGeom>
        </p:spPr>
        <p:txBody>
          <a:bodyPr vert="horz" wrap="square" lIns="91440" tIns="45720" rIns="91440" bIns="45720" rtlCol="0" anchor="ctr">
            <a:normAutofit/>
          </a:bodyPr>
          <a:lstStyle/>
          <a:p>
            <a:pPr algn="ctr"/>
            <a:r>
              <a:rPr lang="en-US" dirty="0"/>
              <a:t>sbectrwm gofal a chymorth</a:t>
            </a:r>
          </a:p>
        </p:txBody>
      </p:sp>
      <p:sp>
        <p:nvSpPr>
          <p:cNvPr id="7" name="TextBox 6">
            <a:extLst>
              <a:ext uri="{FF2B5EF4-FFF2-40B4-BE49-F238E27FC236}">
                <a16:creationId xmlns:a16="http://schemas.microsoft.com/office/drawing/2014/main" id="{28F1F517-A5FE-5B41-8FC3-58D63FB5A79A}"/>
              </a:ext>
            </a:extLst>
          </p:cNvPr>
          <p:cNvSpPr txBox="1"/>
          <p:nvPr/>
        </p:nvSpPr>
        <p:spPr>
          <a:xfrm>
            <a:off x="1290390" y="2785730"/>
            <a:ext cx="2656811" cy="956930"/>
          </a:xfrm>
          <a:prstGeom prst="rect">
            <a:avLst/>
          </a:prstGeom>
        </p:spPr>
        <p:txBody>
          <a:bodyPr vert="horz" wrap="square" lIns="91440" tIns="45720" rIns="91440" bIns="45720" rtlCol="0" anchor="ctr">
            <a:normAutofit/>
          </a:bodyPr>
          <a:lstStyle/>
          <a:p>
            <a:r>
              <a:rPr lang="en-US" sz="2400" b="1" dirty="0"/>
              <a:t>Ataliol</a:t>
            </a:r>
          </a:p>
        </p:txBody>
      </p:sp>
      <p:sp>
        <p:nvSpPr>
          <p:cNvPr id="9" name="TextBox 8">
            <a:extLst>
              <a:ext uri="{FF2B5EF4-FFF2-40B4-BE49-F238E27FC236}">
                <a16:creationId xmlns:a16="http://schemas.microsoft.com/office/drawing/2014/main" id="{20DBF3B6-C858-B044-8A7E-4556B6D87E9E}"/>
              </a:ext>
            </a:extLst>
          </p:cNvPr>
          <p:cNvSpPr txBox="1"/>
          <p:nvPr/>
        </p:nvSpPr>
        <p:spPr>
          <a:xfrm>
            <a:off x="6188150" y="2764464"/>
            <a:ext cx="1520456" cy="956930"/>
          </a:xfrm>
          <a:prstGeom prst="rect">
            <a:avLst/>
          </a:prstGeom>
        </p:spPr>
        <p:txBody>
          <a:bodyPr vert="horz" wrap="square" lIns="91440" tIns="45720" rIns="91440" bIns="45720" rtlCol="0" anchor="ctr">
            <a:normAutofit/>
          </a:bodyPr>
          <a:lstStyle/>
          <a:p>
            <a:r>
              <a:rPr lang="en-US" sz="2400" b="1" dirty="0"/>
              <a:t>Dwys</a:t>
            </a:r>
          </a:p>
        </p:txBody>
      </p:sp>
      <p:sp>
        <p:nvSpPr>
          <p:cNvPr id="10" name="TextBox 9">
            <a:extLst>
              <a:ext uri="{FF2B5EF4-FFF2-40B4-BE49-F238E27FC236}">
                <a16:creationId xmlns:a16="http://schemas.microsoft.com/office/drawing/2014/main" id="{A7E1BD14-253C-924A-9746-6EC26B8568BE}"/>
              </a:ext>
            </a:extLst>
          </p:cNvPr>
          <p:cNvSpPr txBox="1"/>
          <p:nvPr/>
        </p:nvSpPr>
        <p:spPr>
          <a:xfrm>
            <a:off x="2512466" y="1653364"/>
            <a:ext cx="3519643" cy="956930"/>
          </a:xfrm>
          <a:prstGeom prst="rect">
            <a:avLst/>
          </a:prstGeom>
        </p:spPr>
        <p:txBody>
          <a:bodyPr vert="horz" wrap="square" lIns="91440" tIns="45720" rIns="91440" bIns="45720" rtlCol="0" anchor="ctr">
            <a:normAutofit/>
          </a:bodyPr>
          <a:lstStyle/>
          <a:p>
            <a:r>
              <a:rPr lang="en-US" sz="1600" b="1" dirty="0"/>
              <a:t>Mwy o wasanaethau ymyrraeth gynnar/ ataliol</a:t>
            </a:r>
          </a:p>
        </p:txBody>
      </p:sp>
      <p:sp>
        <p:nvSpPr>
          <p:cNvPr id="11" name="TextBox 10">
            <a:extLst>
              <a:ext uri="{FF2B5EF4-FFF2-40B4-BE49-F238E27FC236}">
                <a16:creationId xmlns:a16="http://schemas.microsoft.com/office/drawing/2014/main" id="{38FBA3C0-06DA-EE4F-998D-6BBE36FD9E5B}"/>
              </a:ext>
            </a:extLst>
          </p:cNvPr>
          <p:cNvSpPr txBox="1"/>
          <p:nvPr/>
        </p:nvSpPr>
        <p:spPr>
          <a:xfrm>
            <a:off x="2579587" y="3939363"/>
            <a:ext cx="3608564" cy="956930"/>
          </a:xfrm>
          <a:prstGeom prst="rect">
            <a:avLst/>
          </a:prstGeom>
        </p:spPr>
        <p:txBody>
          <a:bodyPr vert="horz" wrap="square" lIns="91440" tIns="45720" rIns="91440" bIns="45720" rtlCol="0" anchor="ctr">
            <a:normAutofit/>
          </a:bodyPr>
          <a:lstStyle/>
          <a:p>
            <a:r>
              <a:rPr lang="en-US" sz="1600" b="1" dirty="0"/>
              <a:t>Gwell mynediad at wybodaeth cyngor ac adnoddau cymundeol</a:t>
            </a:r>
          </a:p>
        </p:txBody>
      </p:sp>
      <p:sp>
        <p:nvSpPr>
          <p:cNvPr id="15" name="TextBox 14">
            <a:extLst>
              <a:ext uri="{FF2B5EF4-FFF2-40B4-BE49-F238E27FC236}">
                <a16:creationId xmlns:a16="http://schemas.microsoft.com/office/drawing/2014/main" id="{647120F9-03E2-7D49-B4C9-23BD3667FC52}"/>
              </a:ext>
            </a:extLst>
          </p:cNvPr>
          <p:cNvSpPr txBox="1"/>
          <p:nvPr/>
        </p:nvSpPr>
        <p:spPr>
          <a:xfrm>
            <a:off x="998533" y="1059711"/>
            <a:ext cx="2976189" cy="956930"/>
          </a:xfrm>
          <a:prstGeom prst="rect">
            <a:avLst/>
          </a:prstGeom>
        </p:spPr>
        <p:txBody>
          <a:bodyPr vert="horz" wrap="square" lIns="91440" tIns="45720" rIns="91440" bIns="45720" rtlCol="0" anchor="ctr">
            <a:normAutofit/>
          </a:bodyPr>
          <a:lstStyle/>
          <a:p>
            <a:r>
              <a:rPr lang="en-US" sz="1600" b="1" dirty="0"/>
              <a:t>Mwy o gymorth llesiant</a:t>
            </a:r>
          </a:p>
        </p:txBody>
      </p:sp>
      <p:sp>
        <p:nvSpPr>
          <p:cNvPr id="12" name="TextBox 11">
            <a:extLst>
              <a:ext uri="{FF2B5EF4-FFF2-40B4-BE49-F238E27FC236}">
                <a16:creationId xmlns:a16="http://schemas.microsoft.com/office/drawing/2014/main" id="{E70F29AB-3DB6-7D40-AEA8-B1815DAFD9E6}"/>
              </a:ext>
            </a:extLst>
          </p:cNvPr>
          <p:cNvSpPr txBox="1"/>
          <p:nvPr/>
        </p:nvSpPr>
        <p:spPr>
          <a:xfrm>
            <a:off x="5942271" y="4635797"/>
            <a:ext cx="2976189" cy="956930"/>
          </a:xfrm>
          <a:prstGeom prst="rect">
            <a:avLst/>
          </a:prstGeom>
        </p:spPr>
        <p:txBody>
          <a:bodyPr vert="horz" wrap="square" lIns="91440" tIns="45720" rIns="91440" bIns="45720" rtlCol="0" anchor="ctr">
            <a:normAutofit/>
          </a:bodyPr>
          <a:lstStyle/>
          <a:p>
            <a:r>
              <a:rPr lang="en-US" sz="1600" b="1" dirty="0"/>
              <a:t>Llai o angen ar gyfer cymorth dwys a reolir</a:t>
            </a:r>
          </a:p>
        </p:txBody>
      </p:sp>
      <p:sp>
        <p:nvSpPr>
          <p:cNvPr id="13" name="Right Arrow 12">
            <a:extLst>
              <a:ext uri="{FF2B5EF4-FFF2-40B4-BE49-F238E27FC236}">
                <a16:creationId xmlns:a16="http://schemas.microsoft.com/office/drawing/2014/main" id="{176F2008-4DE1-1D43-B288-1A41CC759295}"/>
              </a:ext>
              <a:ext uri="{C183D7F6-B498-43B3-948B-1728B52AA6E4}">
                <adec:decorative xmlns:adec="http://schemas.microsoft.com/office/drawing/2017/decorative" val="1"/>
              </a:ext>
            </a:extLst>
          </p:cNvPr>
          <p:cNvSpPr/>
          <p:nvPr/>
        </p:nvSpPr>
        <p:spPr>
          <a:xfrm>
            <a:off x="5353693" y="4731487"/>
            <a:ext cx="588578" cy="372142"/>
          </a:xfrm>
          <a:prstGeom prst="rightArrow">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9C0E5D9F-A8CD-FF40-8792-8DD5C384D752}"/>
              </a:ext>
              <a:ext uri="{C183D7F6-B498-43B3-948B-1728B52AA6E4}">
                <adec:decorative xmlns:adec="http://schemas.microsoft.com/office/drawing/2017/decorative" val="1"/>
              </a:ext>
            </a:extLst>
          </p:cNvPr>
          <p:cNvCxnSpPr>
            <a:stCxn id="12" idx="1"/>
          </p:cNvCxnSpPr>
          <p:nvPr/>
        </p:nvCxnSpPr>
        <p:spPr>
          <a:xfrm flipV="1">
            <a:off x="5942271" y="1318437"/>
            <a:ext cx="0" cy="3795825"/>
          </a:xfrm>
          <a:prstGeom prst="line">
            <a:avLst/>
          </a:prstGeom>
          <a:ln w="19050">
            <a:solidFill>
              <a:srgbClr val="37394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22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722062" cy="1031283"/>
          </a:xfrm>
        </p:spPr>
        <p:txBody>
          <a:bodyPr>
            <a:normAutofit/>
          </a:bodyPr>
          <a:lstStyle/>
          <a:p>
            <a:r>
              <a:rPr lang="cy-GB" sz="3200" b="1" dirty="0">
                <a:solidFill>
                  <a:srgbClr val="CB863E"/>
                </a:solidFill>
              </a:rPr>
              <a:t>Dyletswyddau cyffredinol </a:t>
            </a:r>
            <a:endParaRPr lang="en-GB" sz="3200" b="1" dirty="0">
              <a:solidFill>
                <a:srgbClr val="CB863E"/>
              </a:solidFill>
            </a:endParaRPr>
          </a:p>
        </p:txBody>
      </p:sp>
      <p:sp>
        <p:nvSpPr>
          <p:cNvPr id="2" name="Rectangle: Rounded Corners 1">
            <a:extLst>
              <a:ext uri="{FF2B5EF4-FFF2-40B4-BE49-F238E27FC236}">
                <a16:creationId xmlns:a16="http://schemas.microsoft.com/office/drawing/2014/main" id="{BE179062-3530-49E8-B00C-4C6F507099FA}"/>
              </a:ext>
            </a:extLst>
          </p:cNvPr>
          <p:cNvSpPr/>
          <p:nvPr/>
        </p:nvSpPr>
        <p:spPr>
          <a:xfrm>
            <a:off x="468324" y="1140141"/>
            <a:ext cx="7386335" cy="140788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Safbwyntiau, dymuniadau a theimladau’r unigolyn</a:t>
            </a:r>
          </a:p>
          <a:p>
            <a:pPr marL="285750" indent="-285750">
              <a:buFont typeface="Arial" panose="020B0604020202020204" pitchFamily="34" charset="0"/>
              <a:buChar char="•"/>
            </a:pPr>
            <a:r>
              <a:rPr lang="en-GB" dirty="0">
                <a:solidFill>
                  <a:schemeClr val="tx1"/>
                </a:solidFill>
              </a:rPr>
              <a:t>Parchu urddas</a:t>
            </a:r>
          </a:p>
          <a:p>
            <a:pPr marL="285750" indent="-285750">
              <a:buFont typeface="Arial" panose="020B0604020202020204" pitchFamily="34" charset="0"/>
              <a:buChar char="•"/>
            </a:pPr>
            <a:r>
              <a:rPr lang="en-GB" dirty="0">
                <a:solidFill>
                  <a:schemeClr val="tx1"/>
                </a:solidFill>
              </a:rPr>
              <a:t>Cyfranogi</a:t>
            </a:r>
          </a:p>
          <a:p>
            <a:pPr marL="285750" indent="-285750">
              <a:buFont typeface="Arial" panose="020B0604020202020204" pitchFamily="34" charset="0"/>
              <a:buChar char="•"/>
            </a:pPr>
            <a:r>
              <a:rPr lang="en-GB" dirty="0">
                <a:solidFill>
                  <a:schemeClr val="tx1"/>
                </a:solidFill>
              </a:rPr>
              <a:t>Nodweddion, diwylliant a chredo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Rectangle: Rounded Corners 6">
            <a:extLst>
              <a:ext uri="{FF2B5EF4-FFF2-40B4-BE49-F238E27FC236}">
                <a16:creationId xmlns:a16="http://schemas.microsoft.com/office/drawing/2014/main" id="{E90B02D2-E080-4516-9017-165A27AC1119}"/>
              </a:ext>
            </a:extLst>
          </p:cNvPr>
          <p:cNvSpPr/>
          <p:nvPr/>
        </p:nvSpPr>
        <p:spPr>
          <a:xfrm>
            <a:off x="481121" y="2725057"/>
            <a:ext cx="7386335" cy="1407885"/>
          </a:xfrm>
          <a:prstGeom prst="roundRect">
            <a:avLst/>
          </a:prstGeom>
          <a:solidFill>
            <a:srgbClr val="0A8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Oedolion yn y sefyllfa orau i farnu eu llesiant eu hunain</a:t>
            </a:r>
          </a:p>
          <a:p>
            <a:pPr marL="285750" indent="-285750">
              <a:buFont typeface="Arial" panose="020B0604020202020204" pitchFamily="34" charset="0"/>
              <a:buChar char="•"/>
            </a:pPr>
            <a:r>
              <a:rPr lang="en-GB" dirty="0">
                <a:solidFill>
                  <a:schemeClr val="bg1"/>
                </a:solidFill>
              </a:rPr>
              <a:t>Hyrwyddo annibynniaeth</a:t>
            </a:r>
          </a:p>
        </p:txBody>
      </p:sp>
      <p:sp>
        <p:nvSpPr>
          <p:cNvPr id="8" name="Rectangle: Rounded Corners 7">
            <a:extLst>
              <a:ext uri="{FF2B5EF4-FFF2-40B4-BE49-F238E27FC236}">
                <a16:creationId xmlns:a16="http://schemas.microsoft.com/office/drawing/2014/main" id="{0D3EB4F2-B607-45BE-B4B4-953E6481F83D}"/>
              </a:ext>
            </a:extLst>
          </p:cNvPr>
          <p:cNvSpPr/>
          <p:nvPr/>
        </p:nvSpPr>
        <p:spPr>
          <a:xfrm>
            <a:off x="468325" y="4429787"/>
            <a:ext cx="7386335" cy="140788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Magwraeth y plentyn gan deulu’r plentyn</a:t>
            </a:r>
          </a:p>
          <a:p>
            <a:pPr marL="285750" indent="-285750">
              <a:buFont typeface="Arial" panose="020B0604020202020204" pitchFamily="34" charset="0"/>
              <a:buChar char="•"/>
            </a:pPr>
            <a:r>
              <a:rPr lang="en-GB" dirty="0">
                <a:solidFill>
                  <a:schemeClr val="tx1"/>
                </a:solidFill>
              </a:rPr>
              <a:t>Safbwyntiau, dymuniadau a theimladau’r rhai sydd â chyfrifoldeb rhieni</a:t>
            </a:r>
          </a:p>
        </p:txBody>
      </p:sp>
    </p:spTree>
    <p:extLst>
      <p:ext uri="{BB962C8B-B14F-4D97-AF65-F5344CB8AC3E}">
        <p14:creationId xmlns:p14="http://schemas.microsoft.com/office/powerpoint/2010/main" val="234870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65127"/>
            <a:ext cx="6722062" cy="1031283"/>
          </a:xfrm>
        </p:spPr>
        <p:txBody>
          <a:bodyPr>
            <a:normAutofit/>
          </a:bodyPr>
          <a:lstStyle/>
          <a:p>
            <a:r>
              <a:rPr lang="cy-GB" sz="3200" b="1" dirty="0">
                <a:solidFill>
                  <a:srgbClr val="CB863E"/>
                </a:solidFill>
              </a:rPr>
              <a:t>Yr hyn sy’n sail i’r dyletswyddau</a:t>
            </a:r>
            <a:endParaRPr lang="en-GB" sz="3200" b="1" dirty="0">
              <a:solidFill>
                <a:srgbClr val="CB863E"/>
              </a:solidFill>
            </a:endParaRPr>
          </a:p>
        </p:txBody>
      </p:sp>
      <p:sp>
        <p:nvSpPr>
          <p:cNvPr id="2" name="Rectangle: Rounded Corners 1">
            <a:extLst>
              <a:ext uri="{FF2B5EF4-FFF2-40B4-BE49-F238E27FC236}">
                <a16:creationId xmlns:a16="http://schemas.microsoft.com/office/drawing/2014/main" id="{BE179062-3530-49E8-B00C-4C6F507099FA}"/>
              </a:ext>
            </a:extLst>
          </p:cNvPr>
          <p:cNvSpPr/>
          <p:nvPr/>
        </p:nvSpPr>
        <p:spPr>
          <a:xfrm>
            <a:off x="468322" y="989312"/>
            <a:ext cx="7386335" cy="140788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r>
              <a:rPr lang="en-GB" sz="2000" dirty="0">
                <a:solidFill>
                  <a:schemeClr val="tx1"/>
                </a:solidFill>
              </a:rPr>
              <a:t>Cynnig Gweithredol (y Gymraeg)</a:t>
            </a:r>
          </a:p>
          <a:p>
            <a:endParaRPr lang="en-GB" sz="20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Rectangle: Rounded Corners 6">
            <a:extLst>
              <a:ext uri="{FF2B5EF4-FFF2-40B4-BE49-F238E27FC236}">
                <a16:creationId xmlns:a16="http://schemas.microsoft.com/office/drawing/2014/main" id="{E90B02D2-E080-4516-9017-165A27AC1119}"/>
              </a:ext>
            </a:extLst>
          </p:cNvPr>
          <p:cNvSpPr/>
          <p:nvPr/>
        </p:nvSpPr>
        <p:spPr>
          <a:xfrm>
            <a:off x="468323" y="2579427"/>
            <a:ext cx="7386335" cy="1665027"/>
          </a:xfrm>
          <a:prstGeom prst="roundRect">
            <a:avLst/>
          </a:prstGeom>
          <a:solidFill>
            <a:srgbClr val="0A8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bg1"/>
              </a:solidFill>
            </a:endParaRPr>
          </a:p>
          <a:p>
            <a:r>
              <a:rPr lang="en-GB" sz="2000" dirty="0">
                <a:solidFill>
                  <a:schemeClr val="bg1"/>
                </a:solidFill>
              </a:rPr>
              <a:t>Hawliau dynol</a:t>
            </a:r>
          </a:p>
          <a:p>
            <a:pPr marL="342900" indent="-342900">
              <a:buFont typeface="Arial" panose="020B0604020202020204" pitchFamily="34" charset="0"/>
              <a:buChar char="•"/>
            </a:pPr>
            <a:r>
              <a:rPr lang="en-GB" sz="2000" dirty="0">
                <a:solidFill>
                  <a:schemeClr val="bg1"/>
                </a:solidFill>
              </a:rPr>
              <a:t>Hawliau’r Plentyn</a:t>
            </a:r>
          </a:p>
          <a:p>
            <a:pPr marL="342900" indent="-342900">
              <a:buFont typeface="Arial" panose="020B0604020202020204" pitchFamily="34" charset="0"/>
              <a:buChar char="•"/>
            </a:pPr>
            <a:r>
              <a:rPr lang="en-GB" sz="2000" dirty="0">
                <a:solidFill>
                  <a:schemeClr val="bg1"/>
                </a:solidFill>
              </a:rPr>
              <a:t>Hawliau’r Unigolyn Hŷn</a:t>
            </a:r>
          </a:p>
          <a:p>
            <a:pPr marL="342900" indent="-342900">
              <a:buFont typeface="Arial" panose="020B0604020202020204" pitchFamily="34" charset="0"/>
              <a:buChar char="•"/>
            </a:pPr>
            <a:r>
              <a:rPr lang="en-GB" sz="2000" dirty="0">
                <a:solidFill>
                  <a:schemeClr val="bg1"/>
                </a:solidFill>
              </a:rPr>
              <a:t>Hawliau’r Unigolyn Anabl</a:t>
            </a:r>
          </a:p>
          <a:p>
            <a:pPr marL="342900" indent="-342900">
              <a:buFont typeface="Arial" panose="020B0604020202020204" pitchFamily="34" charset="0"/>
              <a:buChar char="•"/>
            </a:pPr>
            <a:endParaRPr lang="en-GB" sz="2400" dirty="0">
              <a:solidFill>
                <a:schemeClr val="bg1"/>
              </a:solidFill>
            </a:endParaRPr>
          </a:p>
        </p:txBody>
      </p:sp>
      <p:sp>
        <p:nvSpPr>
          <p:cNvPr id="8" name="Rectangle: Rounded Corners 7">
            <a:extLst>
              <a:ext uri="{FF2B5EF4-FFF2-40B4-BE49-F238E27FC236}">
                <a16:creationId xmlns:a16="http://schemas.microsoft.com/office/drawing/2014/main" id="{0D3EB4F2-B607-45BE-B4B4-953E6481F83D}"/>
              </a:ext>
            </a:extLst>
          </p:cNvPr>
          <p:cNvSpPr/>
          <p:nvPr/>
        </p:nvSpPr>
        <p:spPr>
          <a:xfrm>
            <a:off x="481973" y="4429787"/>
            <a:ext cx="7386335" cy="1407885"/>
          </a:xfrm>
          <a:prstGeom prst="roundRect">
            <a:avLst/>
          </a:prstGeom>
          <a:solidFill>
            <a:srgbClr val="CB8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chemeClr val="tx1"/>
                </a:solidFill>
              </a:rPr>
              <a:t>Eiriolaeth</a:t>
            </a:r>
          </a:p>
        </p:txBody>
      </p:sp>
    </p:spTree>
    <p:extLst>
      <p:ext uri="{BB962C8B-B14F-4D97-AF65-F5344CB8AC3E}">
        <p14:creationId xmlns:p14="http://schemas.microsoft.com/office/powerpoint/2010/main" val="3979712934"/>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3B3725E72A84DB3A56DB513CC089A" ma:contentTypeVersion="13" ma:contentTypeDescription="Create a new document." ma:contentTypeScope="" ma:versionID="cddd11ce580b91505d9e46900622d0a6">
  <xsd:schema xmlns:xsd="http://www.w3.org/2001/XMLSchema" xmlns:xs="http://www.w3.org/2001/XMLSchema" xmlns:p="http://schemas.microsoft.com/office/2006/metadata/properties" xmlns:ns3="60086a00-f658-4040-b9c7-17b3d7ce2689" xmlns:ns4="69ee5cab-c4de-47dc-b8bb-0a3d9e8b0a00" targetNamespace="http://schemas.microsoft.com/office/2006/metadata/properties" ma:root="true" ma:fieldsID="28b2d4d629e846b9b6f036f69a93e304" ns3:_="" ns4:_="">
    <xsd:import namespace="60086a00-f658-4040-b9c7-17b3d7ce2689"/>
    <xsd:import namespace="69ee5cab-c4de-47dc-b8bb-0a3d9e8b0a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86a00-f658-4040-b9c7-17b3d7ce26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e5cab-c4de-47dc-b8bb-0a3d9e8b0a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46471-E467-46EE-9299-6570D67A8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86a00-f658-4040-b9c7-17b3d7ce2689"/>
    <ds:schemaRef ds:uri="69ee5cab-c4de-47dc-b8bb-0a3d9e8b0a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83B67B-82A5-409B-A6CF-09C60A0074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322D11E-5F16-4933-AB1C-DAAFE3024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5535</TotalTime>
  <Words>17452</Words>
  <Application>Microsoft Office PowerPoint</Application>
  <PresentationFormat>On-screen Show (4:3)</PresentationFormat>
  <Paragraphs>1369</Paragraphs>
  <Slides>58</Slides>
  <Notes>56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SCW Slide Templates Bilingual0417 (2)</vt:lpstr>
      <vt:lpstr>Deddf Gwasanaethau Cymdeithasol a Llesiant (Cymru) 2014   </vt:lpstr>
      <vt:lpstr> Mynegai </vt:lpstr>
      <vt:lpstr> Nodau ac amcanion</vt:lpstr>
      <vt:lpstr>Amgylchedd dysgu</vt:lpstr>
      <vt:lpstr>Adran 1: Y cyd-destun deddfwriaethol</vt:lpstr>
      <vt:lpstr>Deddf Gwasanaethau Cymdeithasol a Llesiant (Cymru) 2014 </vt:lpstr>
      <vt:lpstr>Yr hyn y mae’r Ddeddf yn ceisio’i gyflawni</vt:lpstr>
      <vt:lpstr>Dyletswyddau cyffredinol </vt:lpstr>
      <vt:lpstr>Yr hyn sy’n sail i’r dyletswyddau</vt:lpstr>
      <vt:lpstr>Deddf Gwasanaethau  Cymdeithasol a Llesiant (Cymru) 2014 </vt:lpstr>
      <vt:lpstr>Y Daith o IAA i ofal a chymorth  </vt:lpstr>
      <vt:lpstr>Beth yw gwybodaeth, cyngor  a chynhorthwy (IAA)? </vt:lpstr>
      <vt:lpstr>Sut caiff y gwasanaeth IAA ei ddarparu? </vt:lpstr>
      <vt:lpstr>Profiad IAA </vt:lpstr>
      <vt:lpstr> Ymarfer: Gweledigaeth a diben    </vt:lpstr>
      <vt:lpstr>Adran 2: Sgyrsiau sy’n canolbwyntio ar ganlyniadau  </vt:lpstr>
      <vt:lpstr>Dull sy’n canolbwyntio ar ganlyniadau  </vt:lpstr>
      <vt:lpstr>Beth yw canlyniad personol?</vt:lpstr>
      <vt:lpstr>Sut i ganfod yr hyn sy’n bwysig i bobl a chytuno ar eu canlyniadau personol  </vt:lpstr>
      <vt:lpstr>Ymarfer: Yw hyn yn ganlyniad personol?  </vt:lpstr>
      <vt:lpstr>Defnyddio dull sy’n seiliedig ar gryfderau   </vt:lpstr>
      <vt:lpstr>Cwestiynau seiliedig ar gryfderau  </vt:lpstr>
      <vt:lpstr>Cael sgwrs am yr hyn sy’n bwysig  </vt:lpstr>
      <vt:lpstr>Y dull ‘OARS’  </vt:lpstr>
      <vt:lpstr>Ymarfer: Meddyliwch am enghraifft dda  </vt:lpstr>
      <vt:lpstr>Adran 3: Cyfathrebu effeithiol  </vt:lpstr>
      <vt:lpstr>Prif elfennau cyfathrebu  </vt:lpstr>
      <vt:lpstr>Taith y sgwrs  </vt:lpstr>
      <vt:lpstr>Pwysigrwydd y cyswllt cyntaf  </vt:lpstr>
      <vt:lpstr>Rheoli’r sgwrs  </vt:lpstr>
      <vt:lpstr>Rhoi ffocws i’ch sgiliau  </vt:lpstr>
      <vt:lpstr>Adran 4: Sgyrsiau da    </vt:lpstr>
      <vt:lpstr>5 cam er mwyn cynnal sgwrs dda  </vt:lpstr>
      <vt:lpstr>Cam 1: Cwestiynau agored, difyr  (nid rhai sy’n cymell ateb penodol)  </vt:lpstr>
      <vt:lpstr>Ymarfer: Pam defnyddio cwestiynau agored? </vt:lpstr>
      <vt:lpstr>Cam 2: Gwrando gweithredol  </vt:lpstr>
      <vt:lpstr>Ymarfer: Faint o wybodaeth allwn ni ei chanfod?   </vt:lpstr>
      <vt:lpstr>Gwrando myfyriol  </vt:lpstr>
      <vt:lpstr>Gweithio gyda’r teimladau a all fod yn sail i’r ymddygiad  </vt:lpstr>
      <vt:lpstr>Ymarfer: Ymarfer datganiadau myfyriol  </vt:lpstr>
      <vt:lpstr>Beth wnaethoch chi arsylwi arno? </vt:lpstr>
      <vt:lpstr>Cam 3: Gofyn cwestiynau archwiliol </vt:lpstr>
      <vt:lpstr>Ymarfer: Senarios achosion </vt:lpstr>
      <vt:lpstr>Rheoli emosiynau cryf neu ymddygiad anodd  </vt:lpstr>
      <vt:lpstr>Rheoli emosiynau cryf neu ymddygiadau anodd  </vt:lpstr>
      <vt:lpstr>Strategaethau ar gyfer tawelu sgyrsiau heriol  </vt:lpstr>
      <vt:lpstr>Ymgysylltu â gweithwyr proffesiynol eraill pan maen nhw am atgyfeirio pobl  </vt:lpstr>
      <vt:lpstr>Ymarfer: Cael sgwrs anodd  </vt:lpstr>
      <vt:lpstr>Cam 4: Cyfnewid gwybodaeth </vt:lpstr>
      <vt:lpstr>Cam 5: Crynhoi a chamau gweithredu  </vt:lpstr>
      <vt:lpstr>Crynhoi – enghraifft  </vt:lpstr>
      <vt:lpstr>Cytuno ar gamau gweithredu </vt:lpstr>
      <vt:lpstr>Cofnodi</vt:lpstr>
      <vt:lpstr>Ymarfer: Pa gymwyseddau IAA sydd gennyf?  </vt:lpstr>
      <vt:lpstr>Crynodeb</vt:lpstr>
      <vt:lpstr>Crynodeb</vt:lpstr>
      <vt:lpstr>Camau nesaf </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Delor Lyn Brown</cp:lastModifiedBy>
  <cp:revision>653</cp:revision>
  <dcterms:created xsi:type="dcterms:W3CDTF">2017-04-11T14:08:19Z</dcterms:created>
  <dcterms:modified xsi:type="dcterms:W3CDTF">2021-05-06T10:18:40Z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0x010100D5F3B3725E72A84DB3A56DB513CC089A</vt:lpwstr>
  </property>
</Properties>
</file>