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4.jpg" ContentType="image/gif"/>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50" r:id="rId4"/>
    <p:sldMasterId id="2147484552" r:id="rId5"/>
    <p:sldMasterId id="2147484554" r:id="rId6"/>
    <p:sldMasterId id="2147484556" r:id="rId7"/>
    <p:sldMasterId id="2147484445" r:id="rId8"/>
  </p:sldMasterIdLst>
  <p:notesMasterIdLst>
    <p:notesMasterId r:id="rId100"/>
  </p:notesMasterIdLst>
  <p:handoutMasterIdLst>
    <p:handoutMasterId r:id="rId101"/>
  </p:handoutMasterIdLst>
  <p:sldIdLst>
    <p:sldId id="1849" r:id="rId9"/>
    <p:sldId id="1850" r:id="rId10"/>
    <p:sldId id="1851" r:id="rId11"/>
    <p:sldId id="1854" r:id="rId12"/>
    <p:sldId id="1816" r:id="rId13"/>
    <p:sldId id="1817" r:id="rId14"/>
    <p:sldId id="1853" r:id="rId15"/>
    <p:sldId id="1852" r:id="rId16"/>
    <p:sldId id="1888" r:id="rId17"/>
    <p:sldId id="1702" r:id="rId18"/>
    <p:sldId id="1856" r:id="rId19"/>
    <p:sldId id="1798" r:id="rId20"/>
    <p:sldId id="1777" r:id="rId21"/>
    <p:sldId id="1889" r:id="rId22"/>
    <p:sldId id="1890" r:id="rId23"/>
    <p:sldId id="1891" r:id="rId24"/>
    <p:sldId id="1892" r:id="rId25"/>
    <p:sldId id="1893" r:id="rId26"/>
    <p:sldId id="1776" r:id="rId27"/>
    <p:sldId id="1894" r:id="rId28"/>
    <p:sldId id="1895" r:id="rId29"/>
    <p:sldId id="1896" r:id="rId30"/>
    <p:sldId id="1897" r:id="rId31"/>
    <p:sldId id="1714" r:id="rId32"/>
    <p:sldId id="1717" r:id="rId33"/>
    <p:sldId id="1898" r:id="rId34"/>
    <p:sldId id="1899" r:id="rId35"/>
    <p:sldId id="1837" r:id="rId36"/>
    <p:sldId id="1836" r:id="rId37"/>
    <p:sldId id="1820" r:id="rId38"/>
    <p:sldId id="1900" r:id="rId39"/>
    <p:sldId id="1750" r:id="rId40"/>
    <p:sldId id="1868" r:id="rId41"/>
    <p:sldId id="1803" r:id="rId42"/>
    <p:sldId id="1901" r:id="rId43"/>
    <p:sldId id="1902" r:id="rId44"/>
    <p:sldId id="1903" r:id="rId45"/>
    <p:sldId id="1829" r:id="rId46"/>
    <p:sldId id="1830" r:id="rId47"/>
    <p:sldId id="1831" r:id="rId48"/>
    <p:sldId id="1753" r:id="rId49"/>
    <p:sldId id="1778" r:id="rId50"/>
    <p:sldId id="1875" r:id="rId51"/>
    <p:sldId id="1755" r:id="rId52"/>
    <p:sldId id="1756" r:id="rId53"/>
    <p:sldId id="1792" r:id="rId54"/>
    <p:sldId id="1904" r:id="rId55"/>
    <p:sldId id="1846" r:id="rId56"/>
    <p:sldId id="1821" r:id="rId57"/>
    <p:sldId id="1905" r:id="rId58"/>
    <p:sldId id="1906" r:id="rId59"/>
    <p:sldId id="1787" r:id="rId60"/>
    <p:sldId id="1788" r:id="rId61"/>
    <p:sldId id="1877" r:id="rId62"/>
    <p:sldId id="1842" r:id="rId63"/>
    <p:sldId id="1805" r:id="rId64"/>
    <p:sldId id="1907" r:id="rId65"/>
    <p:sldId id="1923" r:id="rId66"/>
    <p:sldId id="1834" r:id="rId67"/>
    <p:sldId id="1909" r:id="rId68"/>
    <p:sldId id="1910" r:id="rId69"/>
    <p:sldId id="1736" r:id="rId70"/>
    <p:sldId id="1840" r:id="rId71"/>
    <p:sldId id="1887" r:id="rId72"/>
    <p:sldId id="1911" r:id="rId73"/>
    <p:sldId id="1912" r:id="rId74"/>
    <p:sldId id="1879" r:id="rId75"/>
    <p:sldId id="1913" r:id="rId76"/>
    <p:sldId id="1914" r:id="rId77"/>
    <p:sldId id="1915" r:id="rId78"/>
    <p:sldId id="1916" r:id="rId79"/>
    <p:sldId id="1917" r:id="rId80"/>
    <p:sldId id="1918" r:id="rId81"/>
    <p:sldId id="1919" r:id="rId82"/>
    <p:sldId id="1920" r:id="rId83"/>
    <p:sldId id="1921" r:id="rId84"/>
    <p:sldId id="1760" r:id="rId85"/>
    <p:sldId id="1761" r:id="rId86"/>
    <p:sldId id="1762" r:id="rId87"/>
    <p:sldId id="1763" r:id="rId88"/>
    <p:sldId id="1822" r:id="rId89"/>
    <p:sldId id="1770" r:id="rId90"/>
    <p:sldId id="1771" r:id="rId91"/>
    <p:sldId id="1774" r:id="rId92"/>
    <p:sldId id="1826" r:id="rId93"/>
    <p:sldId id="1864" r:id="rId94"/>
    <p:sldId id="1922" r:id="rId95"/>
    <p:sldId id="1799" r:id="rId96"/>
    <p:sldId id="1802" r:id="rId97"/>
    <p:sldId id="1800" r:id="rId98"/>
    <p:sldId id="1824" r:id="rId99"/>
  </p:sldIdLst>
  <p:sldSz cx="9144000" cy="6858000" type="screen4x3"/>
  <p:notesSz cx="7099300" cy="10234613"/>
  <p:defaultTextStyle>
    <a:defPPr>
      <a:defRPr lang="en-GB"/>
    </a:defPPr>
    <a:lvl1pPr algn="l" rtl="0" fontAlgn="base">
      <a:spcBef>
        <a:spcPct val="0"/>
      </a:spcBef>
      <a:spcAft>
        <a:spcPct val="0"/>
      </a:spcAft>
      <a:defRPr sz="36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Cyflwyniad" id="{D4758666-C1E6-43A1-AC44-09CF322C5578}">
          <p14:sldIdLst>
            <p14:sldId id="1849"/>
            <p14:sldId id="1850"/>
            <p14:sldId id="1851"/>
            <p14:sldId id="1854"/>
            <p14:sldId id="1816"/>
            <p14:sldId id="1817"/>
            <p14:sldId id="1853"/>
          </p14:sldIdLst>
        </p14:section>
        <p14:section name="Adran 1" id="{77F4047F-CC09-4196-AE66-EB104835184B}">
          <p14:sldIdLst>
            <p14:sldId id="1852"/>
            <p14:sldId id="1888"/>
            <p14:sldId id="1702"/>
            <p14:sldId id="1856"/>
            <p14:sldId id="1798"/>
            <p14:sldId id="1777"/>
            <p14:sldId id="1889"/>
            <p14:sldId id="1890"/>
            <p14:sldId id="1891"/>
            <p14:sldId id="1892"/>
            <p14:sldId id="1893"/>
            <p14:sldId id="1776"/>
            <p14:sldId id="1894"/>
            <p14:sldId id="1895"/>
            <p14:sldId id="1896"/>
            <p14:sldId id="1897"/>
            <p14:sldId id="1714"/>
            <p14:sldId id="1717"/>
            <p14:sldId id="1898"/>
            <p14:sldId id="1899"/>
            <p14:sldId id="1837"/>
            <p14:sldId id="1836"/>
          </p14:sldIdLst>
        </p14:section>
        <p14:section name="Adran 2" id="{25F152F2-EE71-4505-8AFA-48BB7AE1710F}">
          <p14:sldIdLst>
            <p14:sldId id="1820"/>
            <p14:sldId id="1900"/>
            <p14:sldId id="1750"/>
            <p14:sldId id="1868"/>
            <p14:sldId id="1803"/>
            <p14:sldId id="1901"/>
            <p14:sldId id="1902"/>
            <p14:sldId id="1903"/>
            <p14:sldId id="1829"/>
            <p14:sldId id="1830"/>
            <p14:sldId id="1831"/>
            <p14:sldId id="1753"/>
            <p14:sldId id="1778"/>
            <p14:sldId id="1875"/>
            <p14:sldId id="1755"/>
            <p14:sldId id="1756"/>
            <p14:sldId id="1792"/>
            <p14:sldId id="1904"/>
            <p14:sldId id="1846"/>
          </p14:sldIdLst>
        </p14:section>
        <p14:section name="Adran 3" id="{1CAEB57C-8415-411A-B660-E9884EA12854}">
          <p14:sldIdLst>
            <p14:sldId id="1821"/>
            <p14:sldId id="1905"/>
            <p14:sldId id="1906"/>
            <p14:sldId id="1787"/>
            <p14:sldId id="1788"/>
            <p14:sldId id="1877"/>
            <p14:sldId id="1842"/>
            <p14:sldId id="1805"/>
            <p14:sldId id="1907"/>
            <p14:sldId id="1923"/>
            <p14:sldId id="1834"/>
            <p14:sldId id="1909"/>
            <p14:sldId id="1910"/>
            <p14:sldId id="1736"/>
            <p14:sldId id="1840"/>
            <p14:sldId id="1887"/>
            <p14:sldId id="1911"/>
            <p14:sldId id="1912"/>
            <p14:sldId id="1879"/>
            <p14:sldId id="1913"/>
            <p14:sldId id="1914"/>
            <p14:sldId id="1915"/>
            <p14:sldId id="1916"/>
            <p14:sldId id="1917"/>
            <p14:sldId id="1918"/>
            <p14:sldId id="1919"/>
            <p14:sldId id="1920"/>
            <p14:sldId id="1921"/>
            <p14:sldId id="1760"/>
            <p14:sldId id="1761"/>
            <p14:sldId id="1762"/>
            <p14:sldId id="1763"/>
          </p14:sldIdLst>
        </p14:section>
        <p14:section name="Adran 4" id="{2C5021DF-3C80-4F5C-8E71-C12E6AB9B81A}">
          <p14:sldIdLst>
            <p14:sldId id="1822"/>
            <p14:sldId id="1770"/>
            <p14:sldId id="1771"/>
            <p14:sldId id="1774"/>
            <p14:sldId id="1826"/>
            <p14:sldId id="1864"/>
            <p14:sldId id="1922"/>
            <p14:sldId id="1799"/>
            <p14:sldId id="1802"/>
            <p14:sldId id="1800"/>
            <p14:sldId id="1824"/>
          </p14:sldIdLst>
        </p14:section>
      </p14:sectionLst>
    </p:ext>
    <p:ext uri="{EFAFB233-063F-42B5-8137-9DF3F51BA10A}">
      <p15:sldGuideLst xmlns:p15="http://schemas.microsoft.com/office/powerpoint/2012/main" xmlns="">
        <p15:guide id="1" orient="horz" pos="2092" userDrawn="1">
          <p15:clr>
            <a:srgbClr val="A4A3A4"/>
          </p15:clr>
        </p15:guide>
        <p15:guide id="2" pos="2857" userDrawn="1">
          <p15:clr>
            <a:srgbClr val="A4A3A4"/>
          </p15:clr>
        </p15:guide>
      </p15:sldGuideLst>
    </p:ext>
    <p:ext uri="{2D200454-40CA-4A62-9FC3-DE9A4176ACB9}">
      <p15:notesGuideLst xmlns:p15="http://schemas.microsoft.com/office/powerpoint/2012/main" xmlns="">
        <p15:guide id="1" orient="horz" pos="3156"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2F7A"/>
    <a:srgbClr val="633B9F"/>
    <a:srgbClr val="69A830"/>
    <a:srgbClr val="A3185C"/>
    <a:srgbClr val="3333CC"/>
    <a:srgbClr val="66C430"/>
    <a:srgbClr val="000000"/>
    <a:srgbClr val="6F8E30"/>
    <a:srgbClr val="FFE699"/>
    <a:srgbClr val="FFC1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77" autoAdjust="0"/>
    <p:restoredTop sz="80242" autoAdjust="0"/>
  </p:normalViewPr>
  <p:slideViewPr>
    <p:cSldViewPr snapToGrid="0">
      <p:cViewPr varScale="1">
        <p:scale>
          <a:sx n="62" d="100"/>
          <a:sy n="62" d="100"/>
        </p:scale>
        <p:origin x="-1891" y="-96"/>
      </p:cViewPr>
      <p:guideLst>
        <p:guide orient="horz" pos="2092"/>
        <p:guide pos="2857"/>
      </p:guideLst>
    </p:cSldViewPr>
  </p:slideViewPr>
  <p:outlineViewPr>
    <p:cViewPr>
      <p:scale>
        <a:sx n="33" d="100"/>
        <a:sy n="33" d="100"/>
      </p:scale>
      <p:origin x="0" y="-7236"/>
    </p:cViewPr>
  </p:outlineViewPr>
  <p:notesTextViewPr>
    <p:cViewPr>
      <p:scale>
        <a:sx n="100" d="100"/>
        <a:sy n="100" d="100"/>
      </p:scale>
      <p:origin x="0" y="0"/>
    </p:cViewPr>
  </p:notesTextViewPr>
  <p:sorterViewPr>
    <p:cViewPr varScale="1">
      <p:scale>
        <a:sx n="1" d="1"/>
        <a:sy n="1" d="1"/>
      </p:scale>
      <p:origin x="0" y="-24150"/>
    </p:cViewPr>
  </p:sorterViewPr>
  <p:notesViewPr>
    <p:cSldViewPr snapToGrid="0">
      <p:cViewPr>
        <p:scale>
          <a:sx n="100" d="100"/>
          <a:sy n="100" d="100"/>
        </p:scale>
        <p:origin x="2246" y="-1037"/>
      </p:cViewPr>
      <p:guideLst>
        <p:guide orient="horz" pos="3156"/>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24A059-92EC-40E7-B2E0-6ED1AE18A824}" type="doc">
      <dgm:prSet loTypeId="urn:microsoft.com/office/officeart/2005/8/layout/cycle8" loCatId="cycle" qsTypeId="urn:microsoft.com/office/officeart/2005/8/quickstyle/simple4" qsCatId="simple" csTypeId="urn:microsoft.com/office/officeart/2005/8/colors/colorful4" csCatId="colorful" phldr="1"/>
      <dgm:spPr/>
    </dgm:pt>
    <dgm:pt modelId="{E47AC9DF-77F8-45F2-A610-D2BAEE31EDEB}">
      <dgm:prSet phldrT="[Text]" custT="1"/>
      <dgm:spPr/>
      <dgm:t>
        <a:bodyPr/>
        <a:lstStyle/>
        <a:p>
          <a:r>
            <a:rPr lang="en-GB" sz="1600" b="1" dirty="0" err="1" smtClean="0">
              <a:latin typeface="Arial Narrow" panose="020B0606020202030204" pitchFamily="34" charset="0"/>
            </a:rPr>
            <a:t>Cyfeirio</a:t>
          </a:r>
          <a:endParaRPr lang="en-GB" sz="1400" b="1" dirty="0">
            <a:latin typeface="Arial Narrow" panose="020B0606020202030204" pitchFamily="34" charset="0"/>
          </a:endParaRPr>
        </a:p>
      </dgm:t>
    </dgm:pt>
    <dgm:pt modelId="{0C414FD0-5F9B-480E-BB18-67344BF1ED3C}" type="parTrans" cxnId="{364815F0-7E3F-4535-9ED6-DB06661E9FF0}">
      <dgm:prSet/>
      <dgm:spPr/>
      <dgm:t>
        <a:bodyPr/>
        <a:lstStyle/>
        <a:p>
          <a:endParaRPr lang="en-GB"/>
        </a:p>
      </dgm:t>
    </dgm:pt>
    <dgm:pt modelId="{F751FD1C-01F0-4FFD-85AD-3D9E43917AB3}" type="sibTrans" cxnId="{364815F0-7E3F-4535-9ED6-DB06661E9FF0}">
      <dgm:prSet/>
      <dgm:spPr/>
      <dgm:t>
        <a:bodyPr/>
        <a:lstStyle/>
        <a:p>
          <a:endParaRPr lang="en-GB"/>
        </a:p>
      </dgm:t>
    </dgm:pt>
    <dgm:pt modelId="{79AD1591-F637-4D11-B85D-D31E951BF1E5}">
      <dgm:prSet phldrT="[Text]" custT="1"/>
      <dgm:spPr/>
      <dgm:t>
        <a:bodyPr/>
        <a:lstStyle/>
        <a:p>
          <a:r>
            <a:rPr lang="en-GB" sz="1600" b="1" dirty="0" err="1" smtClean="0">
              <a:latin typeface="Arial Narrow" panose="020B0606020202030204" pitchFamily="34" charset="0"/>
            </a:rPr>
            <a:t>Asesu</a:t>
          </a:r>
          <a:endParaRPr lang="en-GB" sz="1400" b="1" dirty="0">
            <a:latin typeface="Arial Narrow" panose="020B0606020202030204" pitchFamily="34" charset="0"/>
          </a:endParaRPr>
        </a:p>
      </dgm:t>
    </dgm:pt>
    <dgm:pt modelId="{0E9CBB94-8C18-412D-9D3D-E4BD607EEE32}" type="parTrans" cxnId="{004F5C48-A4A9-4CA0-8BDE-FE320CA13B1C}">
      <dgm:prSet/>
      <dgm:spPr/>
      <dgm:t>
        <a:bodyPr/>
        <a:lstStyle/>
        <a:p>
          <a:endParaRPr lang="en-GB"/>
        </a:p>
      </dgm:t>
    </dgm:pt>
    <dgm:pt modelId="{7BAB52CE-374F-490C-858C-5EA4AA1675C3}" type="sibTrans" cxnId="{004F5C48-A4A9-4CA0-8BDE-FE320CA13B1C}">
      <dgm:prSet/>
      <dgm:spPr/>
      <dgm:t>
        <a:bodyPr/>
        <a:lstStyle/>
        <a:p>
          <a:endParaRPr lang="en-GB"/>
        </a:p>
      </dgm:t>
    </dgm:pt>
    <dgm:pt modelId="{CBC19814-C426-4529-9813-31ECCDF00E2F}">
      <dgm:prSet phldrT="[Text]" custT="1"/>
      <dgm:spPr/>
      <dgm:t>
        <a:bodyPr/>
        <a:lstStyle/>
        <a:p>
          <a:r>
            <a:rPr lang="en-GB" sz="1500" b="1" dirty="0" err="1" smtClean="0">
              <a:latin typeface="Arial Narrow" panose="020B0606020202030204" pitchFamily="34" charset="0"/>
            </a:rPr>
            <a:t>Argymell</a:t>
          </a:r>
          <a:r>
            <a:rPr lang="en-GB" sz="1500" b="1" dirty="0" smtClean="0">
              <a:latin typeface="Arial Narrow" panose="020B0606020202030204" pitchFamily="34" charset="0"/>
            </a:rPr>
            <a:t> </a:t>
          </a:r>
          <a:r>
            <a:rPr lang="en-GB" sz="1500" b="1" dirty="0" err="1" smtClean="0">
              <a:latin typeface="Arial Narrow" panose="020B0606020202030204" pitchFamily="34" charset="0"/>
            </a:rPr>
            <a:t>Technoleg</a:t>
          </a:r>
          <a:endParaRPr lang="en-GB" sz="1500" b="1" dirty="0">
            <a:latin typeface="Arial Narrow" panose="020B0606020202030204" pitchFamily="34" charset="0"/>
          </a:endParaRPr>
        </a:p>
      </dgm:t>
    </dgm:pt>
    <dgm:pt modelId="{B1DE0DCE-FD82-4186-8A4B-24597364B649}" type="parTrans" cxnId="{A2F62F0E-AD77-4BA9-800C-CA4CF5D3B8DD}">
      <dgm:prSet/>
      <dgm:spPr/>
      <dgm:t>
        <a:bodyPr/>
        <a:lstStyle/>
        <a:p>
          <a:endParaRPr lang="en-GB"/>
        </a:p>
      </dgm:t>
    </dgm:pt>
    <dgm:pt modelId="{1A19AF69-833B-4B93-9E0C-44C0155CC3E8}" type="sibTrans" cxnId="{A2F62F0E-AD77-4BA9-800C-CA4CF5D3B8DD}">
      <dgm:prSet/>
      <dgm:spPr/>
      <dgm:t>
        <a:bodyPr/>
        <a:lstStyle/>
        <a:p>
          <a:endParaRPr lang="en-GB"/>
        </a:p>
      </dgm:t>
    </dgm:pt>
    <dgm:pt modelId="{3E34B8BB-26F8-4821-B212-C91224A2C212}">
      <dgm:prSet phldrT="[Text]" custT="1"/>
      <dgm:spPr/>
      <dgm:t>
        <a:bodyPr/>
        <a:lstStyle/>
        <a:p>
          <a:r>
            <a:rPr lang="en-GB" sz="1600" b="1" dirty="0" err="1" smtClean="0">
              <a:latin typeface="Arial Narrow" panose="020B0606020202030204" pitchFamily="34" charset="0"/>
            </a:rPr>
            <a:t>Gosod</a:t>
          </a:r>
          <a:endParaRPr lang="en-GB" sz="1400" b="1" dirty="0">
            <a:latin typeface="Arial Narrow" panose="020B0606020202030204" pitchFamily="34" charset="0"/>
          </a:endParaRPr>
        </a:p>
      </dgm:t>
    </dgm:pt>
    <dgm:pt modelId="{B3F7D924-8D9F-4E0F-B164-AF81F3A1A73C}" type="parTrans" cxnId="{B6CCDC99-7FC5-480F-96D7-9E6FD7813FE4}">
      <dgm:prSet/>
      <dgm:spPr/>
      <dgm:t>
        <a:bodyPr/>
        <a:lstStyle/>
        <a:p>
          <a:endParaRPr lang="en-GB"/>
        </a:p>
      </dgm:t>
    </dgm:pt>
    <dgm:pt modelId="{AB4DB6F8-98CB-45BB-A6A4-344F55F443CC}" type="sibTrans" cxnId="{B6CCDC99-7FC5-480F-96D7-9E6FD7813FE4}">
      <dgm:prSet/>
      <dgm:spPr/>
      <dgm:t>
        <a:bodyPr/>
        <a:lstStyle/>
        <a:p>
          <a:endParaRPr lang="en-GB"/>
        </a:p>
      </dgm:t>
    </dgm:pt>
    <dgm:pt modelId="{1C1FD8DB-775C-4EE9-BC68-D81787D5692B}">
      <dgm:prSet phldrT="[Text]" custT="1"/>
      <dgm:spPr/>
      <dgm:t>
        <a:bodyPr/>
        <a:lstStyle/>
        <a:p>
          <a:r>
            <a:rPr lang="en-GB" sz="1600" b="1" dirty="0" err="1" smtClean="0">
              <a:latin typeface="Arial Narrow" panose="020B0606020202030204" pitchFamily="34" charset="0"/>
            </a:rPr>
            <a:t>Monitro</a:t>
          </a:r>
          <a:endParaRPr lang="en-GB" sz="1400" b="1" dirty="0">
            <a:latin typeface="Arial Narrow" panose="020B0606020202030204" pitchFamily="34" charset="0"/>
          </a:endParaRPr>
        </a:p>
      </dgm:t>
    </dgm:pt>
    <dgm:pt modelId="{39DC1FB5-4E09-4887-9900-BE1663E4AE7D}" type="parTrans" cxnId="{834531F8-5753-4B6B-85DA-47D67DC98BB7}">
      <dgm:prSet/>
      <dgm:spPr/>
      <dgm:t>
        <a:bodyPr/>
        <a:lstStyle/>
        <a:p>
          <a:endParaRPr lang="en-GB"/>
        </a:p>
      </dgm:t>
    </dgm:pt>
    <dgm:pt modelId="{C7769D6F-3234-462E-B983-FF4D95180677}" type="sibTrans" cxnId="{834531F8-5753-4B6B-85DA-47D67DC98BB7}">
      <dgm:prSet/>
      <dgm:spPr/>
      <dgm:t>
        <a:bodyPr/>
        <a:lstStyle/>
        <a:p>
          <a:endParaRPr lang="en-GB"/>
        </a:p>
      </dgm:t>
    </dgm:pt>
    <dgm:pt modelId="{C3CE63E3-4768-4D8C-90B0-141BF4A917D9}">
      <dgm:prSet phldrT="[Text]" custT="1"/>
      <dgm:spPr/>
      <dgm:t>
        <a:bodyPr/>
        <a:lstStyle/>
        <a:p>
          <a:r>
            <a:rPr lang="en-GB" sz="1600" b="1" dirty="0" err="1" smtClean="0">
              <a:latin typeface="Arial Narrow" panose="020B0606020202030204" pitchFamily="34" charset="0"/>
            </a:rPr>
            <a:t>Ymateb</a:t>
          </a:r>
          <a:endParaRPr lang="en-GB" sz="1400" b="1" dirty="0">
            <a:latin typeface="Arial Narrow" panose="020B0606020202030204" pitchFamily="34" charset="0"/>
          </a:endParaRPr>
        </a:p>
      </dgm:t>
    </dgm:pt>
    <dgm:pt modelId="{4010BD76-F481-4D07-B722-2A3B450463FA}" type="parTrans" cxnId="{325E9B01-FC50-4AAC-868A-7A2FB3B9BB33}">
      <dgm:prSet/>
      <dgm:spPr/>
      <dgm:t>
        <a:bodyPr/>
        <a:lstStyle/>
        <a:p>
          <a:endParaRPr lang="en-GB"/>
        </a:p>
      </dgm:t>
    </dgm:pt>
    <dgm:pt modelId="{31D7A804-8BCD-4380-82A7-040044A0A35D}" type="sibTrans" cxnId="{325E9B01-FC50-4AAC-868A-7A2FB3B9BB33}">
      <dgm:prSet/>
      <dgm:spPr/>
      <dgm:t>
        <a:bodyPr/>
        <a:lstStyle/>
        <a:p>
          <a:endParaRPr lang="en-GB"/>
        </a:p>
      </dgm:t>
    </dgm:pt>
    <dgm:pt modelId="{E42691FB-D667-4E04-AE66-A46B1089E900}">
      <dgm:prSet phldrT="[Text]" custT="1"/>
      <dgm:spPr/>
      <dgm:t>
        <a:bodyPr/>
        <a:lstStyle/>
        <a:p>
          <a:r>
            <a:rPr lang="en-GB" sz="1600" b="1" dirty="0" err="1" smtClean="0">
              <a:latin typeface="Arial Narrow" panose="020B0606020202030204" pitchFamily="34" charset="0"/>
            </a:rPr>
            <a:t>Adolygu</a:t>
          </a:r>
          <a:endParaRPr lang="en-GB" sz="1400" b="1" dirty="0">
            <a:latin typeface="Arial Narrow" panose="020B0606020202030204" pitchFamily="34" charset="0"/>
          </a:endParaRPr>
        </a:p>
      </dgm:t>
    </dgm:pt>
    <dgm:pt modelId="{64EE322E-A2B1-4048-BE61-5CE4D3840BAC}" type="parTrans" cxnId="{13CDABB3-3C85-4539-BAD3-8B4B56A4C425}">
      <dgm:prSet/>
      <dgm:spPr/>
      <dgm:t>
        <a:bodyPr/>
        <a:lstStyle/>
        <a:p>
          <a:endParaRPr lang="en-GB"/>
        </a:p>
      </dgm:t>
    </dgm:pt>
    <dgm:pt modelId="{E424BAD8-12AE-4BED-9093-7A7329CC2D32}" type="sibTrans" cxnId="{13CDABB3-3C85-4539-BAD3-8B4B56A4C425}">
      <dgm:prSet/>
      <dgm:spPr/>
      <dgm:t>
        <a:bodyPr/>
        <a:lstStyle/>
        <a:p>
          <a:endParaRPr lang="en-GB"/>
        </a:p>
      </dgm:t>
    </dgm:pt>
    <dgm:pt modelId="{F7C033AA-CB38-4428-97BB-4B1D4EABADFC}" type="pres">
      <dgm:prSet presAssocID="{1C24A059-92EC-40E7-B2E0-6ED1AE18A824}" presName="compositeShape" presStyleCnt="0">
        <dgm:presLayoutVars>
          <dgm:chMax val="7"/>
          <dgm:dir/>
          <dgm:resizeHandles val="exact"/>
        </dgm:presLayoutVars>
      </dgm:prSet>
      <dgm:spPr/>
    </dgm:pt>
    <dgm:pt modelId="{DB4D8A1E-7D24-4158-843F-9BA31AFEF524}" type="pres">
      <dgm:prSet presAssocID="{1C24A059-92EC-40E7-B2E0-6ED1AE18A824}" presName="wedge1" presStyleLbl="node1" presStyleIdx="0" presStyleCnt="7"/>
      <dgm:spPr/>
      <dgm:t>
        <a:bodyPr/>
        <a:lstStyle/>
        <a:p>
          <a:endParaRPr lang="en-GB"/>
        </a:p>
      </dgm:t>
    </dgm:pt>
    <dgm:pt modelId="{35DB94EC-CEE1-4724-8BCB-A563F8B9CA65}" type="pres">
      <dgm:prSet presAssocID="{1C24A059-92EC-40E7-B2E0-6ED1AE18A824}" presName="dummy1a" presStyleCnt="0"/>
      <dgm:spPr/>
    </dgm:pt>
    <dgm:pt modelId="{8ABEA7B0-CCDA-4A2C-8D4C-4D92C80FE839}" type="pres">
      <dgm:prSet presAssocID="{1C24A059-92EC-40E7-B2E0-6ED1AE18A824}" presName="dummy1b" presStyleCnt="0"/>
      <dgm:spPr/>
    </dgm:pt>
    <dgm:pt modelId="{3F7394FB-D729-43F1-B201-CDA167D81E7A}" type="pres">
      <dgm:prSet presAssocID="{1C24A059-92EC-40E7-B2E0-6ED1AE18A824}" presName="wedge1Tx" presStyleLbl="node1" presStyleIdx="0" presStyleCnt="7">
        <dgm:presLayoutVars>
          <dgm:chMax val="0"/>
          <dgm:chPref val="0"/>
          <dgm:bulletEnabled val="1"/>
        </dgm:presLayoutVars>
      </dgm:prSet>
      <dgm:spPr/>
      <dgm:t>
        <a:bodyPr/>
        <a:lstStyle/>
        <a:p>
          <a:endParaRPr lang="en-GB"/>
        </a:p>
      </dgm:t>
    </dgm:pt>
    <dgm:pt modelId="{0254F4E4-A207-4F98-A501-6B06EB7FB0D4}" type="pres">
      <dgm:prSet presAssocID="{1C24A059-92EC-40E7-B2E0-6ED1AE18A824}" presName="wedge2" presStyleLbl="node1" presStyleIdx="1" presStyleCnt="7"/>
      <dgm:spPr/>
      <dgm:t>
        <a:bodyPr/>
        <a:lstStyle/>
        <a:p>
          <a:endParaRPr lang="en-GB"/>
        </a:p>
      </dgm:t>
    </dgm:pt>
    <dgm:pt modelId="{856C9D49-F1D0-4669-871F-6C6D028D41EE}" type="pres">
      <dgm:prSet presAssocID="{1C24A059-92EC-40E7-B2E0-6ED1AE18A824}" presName="dummy2a" presStyleCnt="0"/>
      <dgm:spPr/>
    </dgm:pt>
    <dgm:pt modelId="{8AF47D3A-9515-4034-A301-BA8BFF6C229F}" type="pres">
      <dgm:prSet presAssocID="{1C24A059-92EC-40E7-B2E0-6ED1AE18A824}" presName="dummy2b" presStyleCnt="0"/>
      <dgm:spPr/>
    </dgm:pt>
    <dgm:pt modelId="{6CE4209C-0F68-439E-ABB5-4759456978EE}" type="pres">
      <dgm:prSet presAssocID="{1C24A059-92EC-40E7-B2E0-6ED1AE18A824}" presName="wedge2Tx" presStyleLbl="node1" presStyleIdx="1" presStyleCnt="7">
        <dgm:presLayoutVars>
          <dgm:chMax val="0"/>
          <dgm:chPref val="0"/>
          <dgm:bulletEnabled val="1"/>
        </dgm:presLayoutVars>
      </dgm:prSet>
      <dgm:spPr/>
      <dgm:t>
        <a:bodyPr/>
        <a:lstStyle/>
        <a:p>
          <a:endParaRPr lang="en-GB"/>
        </a:p>
      </dgm:t>
    </dgm:pt>
    <dgm:pt modelId="{26F4DB96-1CD0-461C-9837-4CB8E7C11D8A}" type="pres">
      <dgm:prSet presAssocID="{1C24A059-92EC-40E7-B2E0-6ED1AE18A824}" presName="wedge3" presStyleLbl="node1" presStyleIdx="2" presStyleCnt="7"/>
      <dgm:spPr/>
      <dgm:t>
        <a:bodyPr/>
        <a:lstStyle/>
        <a:p>
          <a:endParaRPr lang="en-GB"/>
        </a:p>
      </dgm:t>
    </dgm:pt>
    <dgm:pt modelId="{88D5D4CC-0210-4C28-83A4-1301CC84E2FE}" type="pres">
      <dgm:prSet presAssocID="{1C24A059-92EC-40E7-B2E0-6ED1AE18A824}" presName="dummy3a" presStyleCnt="0"/>
      <dgm:spPr/>
    </dgm:pt>
    <dgm:pt modelId="{9842E2D6-B265-4D95-816A-C880BD5FFAFD}" type="pres">
      <dgm:prSet presAssocID="{1C24A059-92EC-40E7-B2E0-6ED1AE18A824}" presName="dummy3b" presStyleCnt="0"/>
      <dgm:spPr/>
    </dgm:pt>
    <dgm:pt modelId="{6C75B766-366F-4358-A232-9CD209779CBC}" type="pres">
      <dgm:prSet presAssocID="{1C24A059-92EC-40E7-B2E0-6ED1AE18A824}" presName="wedge3Tx" presStyleLbl="node1" presStyleIdx="2" presStyleCnt="7">
        <dgm:presLayoutVars>
          <dgm:chMax val="0"/>
          <dgm:chPref val="0"/>
          <dgm:bulletEnabled val="1"/>
        </dgm:presLayoutVars>
      </dgm:prSet>
      <dgm:spPr/>
      <dgm:t>
        <a:bodyPr/>
        <a:lstStyle/>
        <a:p>
          <a:endParaRPr lang="en-GB"/>
        </a:p>
      </dgm:t>
    </dgm:pt>
    <dgm:pt modelId="{ECC169F0-7E68-4D0D-BF26-A4C3C7B0459F}" type="pres">
      <dgm:prSet presAssocID="{1C24A059-92EC-40E7-B2E0-6ED1AE18A824}" presName="wedge4" presStyleLbl="node1" presStyleIdx="3" presStyleCnt="7"/>
      <dgm:spPr/>
      <dgm:t>
        <a:bodyPr/>
        <a:lstStyle/>
        <a:p>
          <a:endParaRPr lang="en-GB"/>
        </a:p>
      </dgm:t>
    </dgm:pt>
    <dgm:pt modelId="{706C683F-2EF7-47D2-8B7C-CF5B7291D9E3}" type="pres">
      <dgm:prSet presAssocID="{1C24A059-92EC-40E7-B2E0-6ED1AE18A824}" presName="dummy4a" presStyleCnt="0"/>
      <dgm:spPr/>
    </dgm:pt>
    <dgm:pt modelId="{41ECC51C-D33F-47A0-A661-EC70A221894F}" type="pres">
      <dgm:prSet presAssocID="{1C24A059-92EC-40E7-B2E0-6ED1AE18A824}" presName="dummy4b" presStyleCnt="0"/>
      <dgm:spPr/>
    </dgm:pt>
    <dgm:pt modelId="{EE24EEDD-869A-4A6C-BF90-C3D8B016DA31}" type="pres">
      <dgm:prSet presAssocID="{1C24A059-92EC-40E7-B2E0-6ED1AE18A824}" presName="wedge4Tx" presStyleLbl="node1" presStyleIdx="3" presStyleCnt="7">
        <dgm:presLayoutVars>
          <dgm:chMax val="0"/>
          <dgm:chPref val="0"/>
          <dgm:bulletEnabled val="1"/>
        </dgm:presLayoutVars>
      </dgm:prSet>
      <dgm:spPr/>
      <dgm:t>
        <a:bodyPr/>
        <a:lstStyle/>
        <a:p>
          <a:endParaRPr lang="en-GB"/>
        </a:p>
      </dgm:t>
    </dgm:pt>
    <dgm:pt modelId="{DED003DA-3E5B-4EC5-A500-A3F5FC1F549C}" type="pres">
      <dgm:prSet presAssocID="{1C24A059-92EC-40E7-B2E0-6ED1AE18A824}" presName="wedge5" presStyleLbl="node1" presStyleIdx="4" presStyleCnt="7"/>
      <dgm:spPr/>
      <dgm:t>
        <a:bodyPr/>
        <a:lstStyle/>
        <a:p>
          <a:endParaRPr lang="en-GB"/>
        </a:p>
      </dgm:t>
    </dgm:pt>
    <dgm:pt modelId="{5B56A2B5-21A7-40EC-9F69-DDF81E891F49}" type="pres">
      <dgm:prSet presAssocID="{1C24A059-92EC-40E7-B2E0-6ED1AE18A824}" presName="dummy5a" presStyleCnt="0"/>
      <dgm:spPr/>
    </dgm:pt>
    <dgm:pt modelId="{3B610565-BA0B-44EB-938F-65D6EE5A37C0}" type="pres">
      <dgm:prSet presAssocID="{1C24A059-92EC-40E7-B2E0-6ED1AE18A824}" presName="dummy5b" presStyleCnt="0"/>
      <dgm:spPr/>
    </dgm:pt>
    <dgm:pt modelId="{9A665EEE-0726-4831-B8F7-FDBE92B7A649}" type="pres">
      <dgm:prSet presAssocID="{1C24A059-92EC-40E7-B2E0-6ED1AE18A824}" presName="wedge5Tx" presStyleLbl="node1" presStyleIdx="4" presStyleCnt="7">
        <dgm:presLayoutVars>
          <dgm:chMax val="0"/>
          <dgm:chPref val="0"/>
          <dgm:bulletEnabled val="1"/>
        </dgm:presLayoutVars>
      </dgm:prSet>
      <dgm:spPr/>
      <dgm:t>
        <a:bodyPr/>
        <a:lstStyle/>
        <a:p>
          <a:endParaRPr lang="en-GB"/>
        </a:p>
      </dgm:t>
    </dgm:pt>
    <dgm:pt modelId="{2CE21298-0F25-404A-8257-079E32914F04}" type="pres">
      <dgm:prSet presAssocID="{1C24A059-92EC-40E7-B2E0-6ED1AE18A824}" presName="wedge6" presStyleLbl="node1" presStyleIdx="5" presStyleCnt="7"/>
      <dgm:spPr/>
      <dgm:t>
        <a:bodyPr/>
        <a:lstStyle/>
        <a:p>
          <a:endParaRPr lang="en-GB"/>
        </a:p>
      </dgm:t>
    </dgm:pt>
    <dgm:pt modelId="{E9AAE209-2544-4C44-B4B0-FE8BBEBCC336}" type="pres">
      <dgm:prSet presAssocID="{1C24A059-92EC-40E7-B2E0-6ED1AE18A824}" presName="dummy6a" presStyleCnt="0"/>
      <dgm:spPr/>
    </dgm:pt>
    <dgm:pt modelId="{240C00E6-EA1A-44F3-8F31-A2F3F116B7A5}" type="pres">
      <dgm:prSet presAssocID="{1C24A059-92EC-40E7-B2E0-6ED1AE18A824}" presName="dummy6b" presStyleCnt="0"/>
      <dgm:spPr/>
    </dgm:pt>
    <dgm:pt modelId="{376BA6EA-7F3F-4ED3-BAAF-9BD33243D39F}" type="pres">
      <dgm:prSet presAssocID="{1C24A059-92EC-40E7-B2E0-6ED1AE18A824}" presName="wedge6Tx" presStyleLbl="node1" presStyleIdx="5" presStyleCnt="7">
        <dgm:presLayoutVars>
          <dgm:chMax val="0"/>
          <dgm:chPref val="0"/>
          <dgm:bulletEnabled val="1"/>
        </dgm:presLayoutVars>
      </dgm:prSet>
      <dgm:spPr/>
      <dgm:t>
        <a:bodyPr/>
        <a:lstStyle/>
        <a:p>
          <a:endParaRPr lang="en-GB"/>
        </a:p>
      </dgm:t>
    </dgm:pt>
    <dgm:pt modelId="{5EC1D541-E9D3-4C9B-90E7-F4DBE0518644}" type="pres">
      <dgm:prSet presAssocID="{1C24A059-92EC-40E7-B2E0-6ED1AE18A824}" presName="wedge7" presStyleLbl="node1" presStyleIdx="6" presStyleCnt="7"/>
      <dgm:spPr/>
      <dgm:t>
        <a:bodyPr/>
        <a:lstStyle/>
        <a:p>
          <a:endParaRPr lang="en-GB"/>
        </a:p>
      </dgm:t>
    </dgm:pt>
    <dgm:pt modelId="{997D3FB5-9438-40D2-85EF-E6B3B3F6BDD4}" type="pres">
      <dgm:prSet presAssocID="{1C24A059-92EC-40E7-B2E0-6ED1AE18A824}" presName="dummy7a" presStyleCnt="0"/>
      <dgm:spPr/>
    </dgm:pt>
    <dgm:pt modelId="{E56E10B8-FBB5-4287-AF6A-82814C3A4315}" type="pres">
      <dgm:prSet presAssocID="{1C24A059-92EC-40E7-B2E0-6ED1AE18A824}" presName="dummy7b" presStyleCnt="0"/>
      <dgm:spPr/>
    </dgm:pt>
    <dgm:pt modelId="{1CC06AB7-A319-49F7-866A-85A3A7A0330C}" type="pres">
      <dgm:prSet presAssocID="{1C24A059-92EC-40E7-B2E0-6ED1AE18A824}" presName="wedge7Tx" presStyleLbl="node1" presStyleIdx="6" presStyleCnt="7">
        <dgm:presLayoutVars>
          <dgm:chMax val="0"/>
          <dgm:chPref val="0"/>
          <dgm:bulletEnabled val="1"/>
        </dgm:presLayoutVars>
      </dgm:prSet>
      <dgm:spPr/>
      <dgm:t>
        <a:bodyPr/>
        <a:lstStyle/>
        <a:p>
          <a:endParaRPr lang="en-GB"/>
        </a:p>
      </dgm:t>
    </dgm:pt>
    <dgm:pt modelId="{2B043695-2009-47DA-83DE-5EB972CA78AA}" type="pres">
      <dgm:prSet presAssocID="{F751FD1C-01F0-4FFD-85AD-3D9E43917AB3}" presName="arrowWedge1" presStyleLbl="fgSibTrans2D1" presStyleIdx="0" presStyleCnt="7"/>
      <dgm:spPr/>
      <dgm:t>
        <a:bodyPr/>
        <a:lstStyle/>
        <a:p>
          <a:endParaRPr lang="en-GB"/>
        </a:p>
      </dgm:t>
    </dgm:pt>
    <dgm:pt modelId="{474DD3EF-AE0E-4482-ADEB-078536D15C1F}" type="pres">
      <dgm:prSet presAssocID="{7BAB52CE-374F-490C-858C-5EA4AA1675C3}" presName="arrowWedge2" presStyleLbl="fgSibTrans2D1" presStyleIdx="1" presStyleCnt="7"/>
      <dgm:spPr/>
    </dgm:pt>
    <dgm:pt modelId="{CACE2408-5C98-410C-9511-B5FDCA8BA753}" type="pres">
      <dgm:prSet presAssocID="{1A19AF69-833B-4B93-9E0C-44C0155CC3E8}" presName="arrowWedge3" presStyleLbl="fgSibTrans2D1" presStyleIdx="2" presStyleCnt="7"/>
      <dgm:spPr/>
    </dgm:pt>
    <dgm:pt modelId="{B0A49762-6C78-40AA-83B2-33E21E4B62AD}" type="pres">
      <dgm:prSet presAssocID="{AB4DB6F8-98CB-45BB-A6A4-344F55F443CC}" presName="arrowWedge4" presStyleLbl="fgSibTrans2D1" presStyleIdx="3" presStyleCnt="7"/>
      <dgm:spPr/>
    </dgm:pt>
    <dgm:pt modelId="{7CFD5789-19A6-48D6-A8B2-241875F525C7}" type="pres">
      <dgm:prSet presAssocID="{C7769D6F-3234-462E-B983-FF4D95180677}" presName="arrowWedge5" presStyleLbl="fgSibTrans2D1" presStyleIdx="4" presStyleCnt="7"/>
      <dgm:spPr/>
    </dgm:pt>
    <dgm:pt modelId="{F40ED3CD-9116-46B7-BF8F-0B54D1CA9576}" type="pres">
      <dgm:prSet presAssocID="{31D7A804-8BCD-4380-82A7-040044A0A35D}" presName="arrowWedge6" presStyleLbl="fgSibTrans2D1" presStyleIdx="5" presStyleCnt="7"/>
      <dgm:spPr/>
    </dgm:pt>
    <dgm:pt modelId="{5E70CF9D-AA67-4825-8725-A86489855D04}" type="pres">
      <dgm:prSet presAssocID="{E424BAD8-12AE-4BED-9093-7A7329CC2D32}" presName="arrowWedge7" presStyleLbl="fgSibTrans2D1" presStyleIdx="6" presStyleCnt="7"/>
      <dgm:spPr/>
    </dgm:pt>
  </dgm:ptLst>
  <dgm:cxnLst>
    <dgm:cxn modelId="{004F5C48-A4A9-4CA0-8BDE-FE320CA13B1C}" srcId="{1C24A059-92EC-40E7-B2E0-6ED1AE18A824}" destId="{79AD1591-F637-4D11-B85D-D31E951BF1E5}" srcOrd="1" destOrd="0" parTransId="{0E9CBB94-8C18-412D-9D3D-E4BD607EEE32}" sibTransId="{7BAB52CE-374F-490C-858C-5EA4AA1675C3}"/>
    <dgm:cxn modelId="{DBF4C0B8-C6E8-4CF0-8BD6-5F61B56FCA2A}" type="presOf" srcId="{C3CE63E3-4768-4D8C-90B0-141BF4A917D9}" destId="{2CE21298-0F25-404A-8257-079E32914F04}" srcOrd="0" destOrd="0" presId="urn:microsoft.com/office/officeart/2005/8/layout/cycle8"/>
    <dgm:cxn modelId="{834531F8-5753-4B6B-85DA-47D67DC98BB7}" srcId="{1C24A059-92EC-40E7-B2E0-6ED1AE18A824}" destId="{1C1FD8DB-775C-4EE9-BC68-D81787D5692B}" srcOrd="4" destOrd="0" parTransId="{39DC1FB5-4E09-4887-9900-BE1663E4AE7D}" sibTransId="{C7769D6F-3234-462E-B983-FF4D95180677}"/>
    <dgm:cxn modelId="{4B67E72B-D8E0-4B6E-AF9A-A9D4B067A605}" type="presOf" srcId="{1C24A059-92EC-40E7-B2E0-6ED1AE18A824}" destId="{F7C033AA-CB38-4428-97BB-4B1D4EABADFC}" srcOrd="0" destOrd="0" presId="urn:microsoft.com/office/officeart/2005/8/layout/cycle8"/>
    <dgm:cxn modelId="{6D007865-A895-4030-ABDA-FA8BE569EE93}" type="presOf" srcId="{E47AC9DF-77F8-45F2-A610-D2BAEE31EDEB}" destId="{3F7394FB-D729-43F1-B201-CDA167D81E7A}" srcOrd="1" destOrd="0" presId="urn:microsoft.com/office/officeart/2005/8/layout/cycle8"/>
    <dgm:cxn modelId="{53888504-5A46-4E2C-9E2F-849A9FBCFA17}" type="presOf" srcId="{CBC19814-C426-4529-9813-31ECCDF00E2F}" destId="{26F4DB96-1CD0-461C-9837-4CB8E7C11D8A}" srcOrd="0" destOrd="0" presId="urn:microsoft.com/office/officeart/2005/8/layout/cycle8"/>
    <dgm:cxn modelId="{7AA897D3-47FA-4FBD-867D-D6EC04807BD6}" type="presOf" srcId="{CBC19814-C426-4529-9813-31ECCDF00E2F}" destId="{6C75B766-366F-4358-A232-9CD209779CBC}" srcOrd="1" destOrd="0" presId="urn:microsoft.com/office/officeart/2005/8/layout/cycle8"/>
    <dgm:cxn modelId="{AAF63EF1-073E-423D-AE65-2C19BE258B97}" type="presOf" srcId="{C3CE63E3-4768-4D8C-90B0-141BF4A917D9}" destId="{376BA6EA-7F3F-4ED3-BAAF-9BD33243D39F}" srcOrd="1" destOrd="0" presId="urn:microsoft.com/office/officeart/2005/8/layout/cycle8"/>
    <dgm:cxn modelId="{364815F0-7E3F-4535-9ED6-DB06661E9FF0}" srcId="{1C24A059-92EC-40E7-B2E0-6ED1AE18A824}" destId="{E47AC9DF-77F8-45F2-A610-D2BAEE31EDEB}" srcOrd="0" destOrd="0" parTransId="{0C414FD0-5F9B-480E-BB18-67344BF1ED3C}" sibTransId="{F751FD1C-01F0-4FFD-85AD-3D9E43917AB3}"/>
    <dgm:cxn modelId="{13CDABB3-3C85-4539-BAD3-8B4B56A4C425}" srcId="{1C24A059-92EC-40E7-B2E0-6ED1AE18A824}" destId="{E42691FB-D667-4E04-AE66-A46B1089E900}" srcOrd="6" destOrd="0" parTransId="{64EE322E-A2B1-4048-BE61-5CE4D3840BAC}" sibTransId="{E424BAD8-12AE-4BED-9093-7A7329CC2D32}"/>
    <dgm:cxn modelId="{228B640C-CC0E-43CC-841B-4416BAB1961E}" type="presOf" srcId="{E42691FB-D667-4E04-AE66-A46B1089E900}" destId="{5EC1D541-E9D3-4C9B-90E7-F4DBE0518644}" srcOrd="0" destOrd="0" presId="urn:microsoft.com/office/officeart/2005/8/layout/cycle8"/>
    <dgm:cxn modelId="{A2F62F0E-AD77-4BA9-800C-CA4CF5D3B8DD}" srcId="{1C24A059-92EC-40E7-B2E0-6ED1AE18A824}" destId="{CBC19814-C426-4529-9813-31ECCDF00E2F}" srcOrd="2" destOrd="0" parTransId="{B1DE0DCE-FD82-4186-8A4B-24597364B649}" sibTransId="{1A19AF69-833B-4B93-9E0C-44C0155CC3E8}"/>
    <dgm:cxn modelId="{0EE4C92F-FF34-4F7F-B16B-66365F17E780}" type="presOf" srcId="{1C1FD8DB-775C-4EE9-BC68-D81787D5692B}" destId="{DED003DA-3E5B-4EC5-A500-A3F5FC1F549C}" srcOrd="0" destOrd="0" presId="urn:microsoft.com/office/officeart/2005/8/layout/cycle8"/>
    <dgm:cxn modelId="{B6CCDC99-7FC5-480F-96D7-9E6FD7813FE4}" srcId="{1C24A059-92EC-40E7-B2E0-6ED1AE18A824}" destId="{3E34B8BB-26F8-4821-B212-C91224A2C212}" srcOrd="3" destOrd="0" parTransId="{B3F7D924-8D9F-4E0F-B164-AF81F3A1A73C}" sibTransId="{AB4DB6F8-98CB-45BB-A6A4-344F55F443CC}"/>
    <dgm:cxn modelId="{325E9B01-FC50-4AAC-868A-7A2FB3B9BB33}" srcId="{1C24A059-92EC-40E7-B2E0-6ED1AE18A824}" destId="{C3CE63E3-4768-4D8C-90B0-141BF4A917D9}" srcOrd="5" destOrd="0" parTransId="{4010BD76-F481-4D07-B722-2A3B450463FA}" sibTransId="{31D7A804-8BCD-4380-82A7-040044A0A35D}"/>
    <dgm:cxn modelId="{C58815A9-3098-41D4-8DE0-C7FFB07ECD99}" type="presOf" srcId="{79AD1591-F637-4D11-B85D-D31E951BF1E5}" destId="{0254F4E4-A207-4F98-A501-6B06EB7FB0D4}" srcOrd="0" destOrd="0" presId="urn:microsoft.com/office/officeart/2005/8/layout/cycle8"/>
    <dgm:cxn modelId="{ED6EBF86-90A5-46B0-BF8B-70859CEB85B1}" type="presOf" srcId="{79AD1591-F637-4D11-B85D-D31E951BF1E5}" destId="{6CE4209C-0F68-439E-ABB5-4759456978EE}" srcOrd="1" destOrd="0" presId="urn:microsoft.com/office/officeart/2005/8/layout/cycle8"/>
    <dgm:cxn modelId="{A275917B-01B7-4A98-B9C3-1FBF8A364CE1}" type="presOf" srcId="{3E34B8BB-26F8-4821-B212-C91224A2C212}" destId="{ECC169F0-7E68-4D0D-BF26-A4C3C7B0459F}" srcOrd="0" destOrd="0" presId="urn:microsoft.com/office/officeart/2005/8/layout/cycle8"/>
    <dgm:cxn modelId="{49D9252C-6DF9-492E-A094-C2BC4ED62234}" type="presOf" srcId="{E42691FB-D667-4E04-AE66-A46B1089E900}" destId="{1CC06AB7-A319-49F7-866A-85A3A7A0330C}" srcOrd="1" destOrd="0" presId="urn:microsoft.com/office/officeart/2005/8/layout/cycle8"/>
    <dgm:cxn modelId="{A3463DC7-1D89-42EB-A297-EC2A37DF0BD6}" type="presOf" srcId="{1C1FD8DB-775C-4EE9-BC68-D81787D5692B}" destId="{9A665EEE-0726-4831-B8F7-FDBE92B7A649}" srcOrd="1" destOrd="0" presId="urn:microsoft.com/office/officeart/2005/8/layout/cycle8"/>
    <dgm:cxn modelId="{4589E0D9-04D2-46EC-A029-E479A2FC3CC0}" type="presOf" srcId="{E47AC9DF-77F8-45F2-A610-D2BAEE31EDEB}" destId="{DB4D8A1E-7D24-4158-843F-9BA31AFEF524}" srcOrd="0" destOrd="0" presId="urn:microsoft.com/office/officeart/2005/8/layout/cycle8"/>
    <dgm:cxn modelId="{B0198189-47F6-47A8-A11C-47A5A79B7E43}" type="presOf" srcId="{3E34B8BB-26F8-4821-B212-C91224A2C212}" destId="{EE24EEDD-869A-4A6C-BF90-C3D8B016DA31}" srcOrd="1" destOrd="0" presId="urn:microsoft.com/office/officeart/2005/8/layout/cycle8"/>
    <dgm:cxn modelId="{F2D07AED-3825-41EB-AA3E-C92947DA38B8}" type="presParOf" srcId="{F7C033AA-CB38-4428-97BB-4B1D4EABADFC}" destId="{DB4D8A1E-7D24-4158-843F-9BA31AFEF524}" srcOrd="0" destOrd="0" presId="urn:microsoft.com/office/officeart/2005/8/layout/cycle8"/>
    <dgm:cxn modelId="{259D08E8-FFD5-49E1-8C8E-1F3F8DA46B5F}" type="presParOf" srcId="{F7C033AA-CB38-4428-97BB-4B1D4EABADFC}" destId="{35DB94EC-CEE1-4724-8BCB-A563F8B9CA65}" srcOrd="1" destOrd="0" presId="urn:microsoft.com/office/officeart/2005/8/layout/cycle8"/>
    <dgm:cxn modelId="{6530D309-388B-4976-B9EA-3A512C667A39}" type="presParOf" srcId="{F7C033AA-CB38-4428-97BB-4B1D4EABADFC}" destId="{8ABEA7B0-CCDA-4A2C-8D4C-4D92C80FE839}" srcOrd="2" destOrd="0" presId="urn:microsoft.com/office/officeart/2005/8/layout/cycle8"/>
    <dgm:cxn modelId="{E272BD8D-FBF0-4D2A-8B00-BCFD5D22D363}" type="presParOf" srcId="{F7C033AA-CB38-4428-97BB-4B1D4EABADFC}" destId="{3F7394FB-D729-43F1-B201-CDA167D81E7A}" srcOrd="3" destOrd="0" presId="urn:microsoft.com/office/officeart/2005/8/layout/cycle8"/>
    <dgm:cxn modelId="{EF7A6BC0-73C7-4CFC-A1DD-F22A91F88114}" type="presParOf" srcId="{F7C033AA-CB38-4428-97BB-4B1D4EABADFC}" destId="{0254F4E4-A207-4F98-A501-6B06EB7FB0D4}" srcOrd="4" destOrd="0" presId="urn:microsoft.com/office/officeart/2005/8/layout/cycle8"/>
    <dgm:cxn modelId="{75D1D589-9E3A-401F-95B1-8911B94E89B2}" type="presParOf" srcId="{F7C033AA-CB38-4428-97BB-4B1D4EABADFC}" destId="{856C9D49-F1D0-4669-871F-6C6D028D41EE}" srcOrd="5" destOrd="0" presId="urn:microsoft.com/office/officeart/2005/8/layout/cycle8"/>
    <dgm:cxn modelId="{C0C6078D-D7D7-4957-869E-A7C3F78BA7E8}" type="presParOf" srcId="{F7C033AA-CB38-4428-97BB-4B1D4EABADFC}" destId="{8AF47D3A-9515-4034-A301-BA8BFF6C229F}" srcOrd="6" destOrd="0" presId="urn:microsoft.com/office/officeart/2005/8/layout/cycle8"/>
    <dgm:cxn modelId="{8BAD8EED-0742-4526-9240-371EAF562CA4}" type="presParOf" srcId="{F7C033AA-CB38-4428-97BB-4B1D4EABADFC}" destId="{6CE4209C-0F68-439E-ABB5-4759456978EE}" srcOrd="7" destOrd="0" presId="urn:microsoft.com/office/officeart/2005/8/layout/cycle8"/>
    <dgm:cxn modelId="{408F83AD-FA56-4D46-9174-C0765E7A6DE2}" type="presParOf" srcId="{F7C033AA-CB38-4428-97BB-4B1D4EABADFC}" destId="{26F4DB96-1CD0-461C-9837-4CB8E7C11D8A}" srcOrd="8" destOrd="0" presId="urn:microsoft.com/office/officeart/2005/8/layout/cycle8"/>
    <dgm:cxn modelId="{293AB4F0-E018-4B0A-8134-E61076B3CB28}" type="presParOf" srcId="{F7C033AA-CB38-4428-97BB-4B1D4EABADFC}" destId="{88D5D4CC-0210-4C28-83A4-1301CC84E2FE}" srcOrd="9" destOrd="0" presId="urn:microsoft.com/office/officeart/2005/8/layout/cycle8"/>
    <dgm:cxn modelId="{9A4AB7C6-4047-417E-81BD-122F3D38C396}" type="presParOf" srcId="{F7C033AA-CB38-4428-97BB-4B1D4EABADFC}" destId="{9842E2D6-B265-4D95-816A-C880BD5FFAFD}" srcOrd="10" destOrd="0" presId="urn:microsoft.com/office/officeart/2005/8/layout/cycle8"/>
    <dgm:cxn modelId="{E273B376-4682-4A22-A399-2B36E7D646E8}" type="presParOf" srcId="{F7C033AA-CB38-4428-97BB-4B1D4EABADFC}" destId="{6C75B766-366F-4358-A232-9CD209779CBC}" srcOrd="11" destOrd="0" presId="urn:microsoft.com/office/officeart/2005/8/layout/cycle8"/>
    <dgm:cxn modelId="{C1A8FFA7-D626-48DF-AC4D-D28026C10DD4}" type="presParOf" srcId="{F7C033AA-CB38-4428-97BB-4B1D4EABADFC}" destId="{ECC169F0-7E68-4D0D-BF26-A4C3C7B0459F}" srcOrd="12" destOrd="0" presId="urn:microsoft.com/office/officeart/2005/8/layout/cycle8"/>
    <dgm:cxn modelId="{3FB72442-DA6E-432E-8A0A-4AC47198A152}" type="presParOf" srcId="{F7C033AA-CB38-4428-97BB-4B1D4EABADFC}" destId="{706C683F-2EF7-47D2-8B7C-CF5B7291D9E3}" srcOrd="13" destOrd="0" presId="urn:microsoft.com/office/officeart/2005/8/layout/cycle8"/>
    <dgm:cxn modelId="{EBB043FE-2DA9-4C22-85AB-C63A521F24A0}" type="presParOf" srcId="{F7C033AA-CB38-4428-97BB-4B1D4EABADFC}" destId="{41ECC51C-D33F-47A0-A661-EC70A221894F}" srcOrd="14" destOrd="0" presId="urn:microsoft.com/office/officeart/2005/8/layout/cycle8"/>
    <dgm:cxn modelId="{01CCE240-DC34-4AE5-8581-EE1A169FD04A}" type="presParOf" srcId="{F7C033AA-CB38-4428-97BB-4B1D4EABADFC}" destId="{EE24EEDD-869A-4A6C-BF90-C3D8B016DA31}" srcOrd="15" destOrd="0" presId="urn:microsoft.com/office/officeart/2005/8/layout/cycle8"/>
    <dgm:cxn modelId="{6DA6059D-2F22-468F-A401-877CCC30037D}" type="presParOf" srcId="{F7C033AA-CB38-4428-97BB-4B1D4EABADFC}" destId="{DED003DA-3E5B-4EC5-A500-A3F5FC1F549C}" srcOrd="16" destOrd="0" presId="urn:microsoft.com/office/officeart/2005/8/layout/cycle8"/>
    <dgm:cxn modelId="{B33982E6-825D-4BA6-B895-F12CE0C4BAA2}" type="presParOf" srcId="{F7C033AA-CB38-4428-97BB-4B1D4EABADFC}" destId="{5B56A2B5-21A7-40EC-9F69-DDF81E891F49}" srcOrd="17" destOrd="0" presId="urn:microsoft.com/office/officeart/2005/8/layout/cycle8"/>
    <dgm:cxn modelId="{DCCE8FB9-D7D3-4C16-BC16-921541D52A1F}" type="presParOf" srcId="{F7C033AA-CB38-4428-97BB-4B1D4EABADFC}" destId="{3B610565-BA0B-44EB-938F-65D6EE5A37C0}" srcOrd="18" destOrd="0" presId="urn:microsoft.com/office/officeart/2005/8/layout/cycle8"/>
    <dgm:cxn modelId="{7F8EFCC7-4788-44D1-965A-EB3EDF312661}" type="presParOf" srcId="{F7C033AA-CB38-4428-97BB-4B1D4EABADFC}" destId="{9A665EEE-0726-4831-B8F7-FDBE92B7A649}" srcOrd="19" destOrd="0" presId="urn:microsoft.com/office/officeart/2005/8/layout/cycle8"/>
    <dgm:cxn modelId="{5511F8A8-E907-40D6-A4BA-C3487C42F890}" type="presParOf" srcId="{F7C033AA-CB38-4428-97BB-4B1D4EABADFC}" destId="{2CE21298-0F25-404A-8257-079E32914F04}" srcOrd="20" destOrd="0" presId="urn:microsoft.com/office/officeart/2005/8/layout/cycle8"/>
    <dgm:cxn modelId="{C82A1D8D-225E-4911-93CC-4142A3287CDB}" type="presParOf" srcId="{F7C033AA-CB38-4428-97BB-4B1D4EABADFC}" destId="{E9AAE209-2544-4C44-B4B0-FE8BBEBCC336}" srcOrd="21" destOrd="0" presId="urn:microsoft.com/office/officeart/2005/8/layout/cycle8"/>
    <dgm:cxn modelId="{B11F1D80-28AD-4C7F-B4BA-A11EE781D1C7}" type="presParOf" srcId="{F7C033AA-CB38-4428-97BB-4B1D4EABADFC}" destId="{240C00E6-EA1A-44F3-8F31-A2F3F116B7A5}" srcOrd="22" destOrd="0" presId="urn:microsoft.com/office/officeart/2005/8/layout/cycle8"/>
    <dgm:cxn modelId="{7EA6B566-AFBA-495C-AE6B-DE81FD2D26AC}" type="presParOf" srcId="{F7C033AA-CB38-4428-97BB-4B1D4EABADFC}" destId="{376BA6EA-7F3F-4ED3-BAAF-9BD33243D39F}" srcOrd="23" destOrd="0" presId="urn:microsoft.com/office/officeart/2005/8/layout/cycle8"/>
    <dgm:cxn modelId="{75180201-1B3A-4407-A035-DAA01D9BA0BC}" type="presParOf" srcId="{F7C033AA-CB38-4428-97BB-4B1D4EABADFC}" destId="{5EC1D541-E9D3-4C9B-90E7-F4DBE0518644}" srcOrd="24" destOrd="0" presId="urn:microsoft.com/office/officeart/2005/8/layout/cycle8"/>
    <dgm:cxn modelId="{B0D26E6A-F058-4688-8A36-5907DDB23408}" type="presParOf" srcId="{F7C033AA-CB38-4428-97BB-4B1D4EABADFC}" destId="{997D3FB5-9438-40D2-85EF-E6B3B3F6BDD4}" srcOrd="25" destOrd="0" presId="urn:microsoft.com/office/officeart/2005/8/layout/cycle8"/>
    <dgm:cxn modelId="{016EF9A3-8DFE-4293-A5E6-83AE0FFC7CA2}" type="presParOf" srcId="{F7C033AA-CB38-4428-97BB-4B1D4EABADFC}" destId="{E56E10B8-FBB5-4287-AF6A-82814C3A4315}" srcOrd="26" destOrd="0" presId="urn:microsoft.com/office/officeart/2005/8/layout/cycle8"/>
    <dgm:cxn modelId="{EB5B89F4-588A-4B9A-82EC-27978D8B0A71}" type="presParOf" srcId="{F7C033AA-CB38-4428-97BB-4B1D4EABADFC}" destId="{1CC06AB7-A319-49F7-866A-85A3A7A0330C}" srcOrd="27" destOrd="0" presId="urn:microsoft.com/office/officeart/2005/8/layout/cycle8"/>
    <dgm:cxn modelId="{2C94EBA9-A288-452F-AB98-A62279EC772A}" type="presParOf" srcId="{F7C033AA-CB38-4428-97BB-4B1D4EABADFC}" destId="{2B043695-2009-47DA-83DE-5EB972CA78AA}" srcOrd="28" destOrd="0" presId="urn:microsoft.com/office/officeart/2005/8/layout/cycle8"/>
    <dgm:cxn modelId="{A423B31C-AE6E-44D9-9A12-598492B79E2E}" type="presParOf" srcId="{F7C033AA-CB38-4428-97BB-4B1D4EABADFC}" destId="{474DD3EF-AE0E-4482-ADEB-078536D15C1F}" srcOrd="29" destOrd="0" presId="urn:microsoft.com/office/officeart/2005/8/layout/cycle8"/>
    <dgm:cxn modelId="{068A26C9-E73C-46C6-AB74-84F03A209263}" type="presParOf" srcId="{F7C033AA-CB38-4428-97BB-4B1D4EABADFC}" destId="{CACE2408-5C98-410C-9511-B5FDCA8BA753}" srcOrd="30" destOrd="0" presId="urn:microsoft.com/office/officeart/2005/8/layout/cycle8"/>
    <dgm:cxn modelId="{7593AADF-0858-4448-B779-308317D061B4}" type="presParOf" srcId="{F7C033AA-CB38-4428-97BB-4B1D4EABADFC}" destId="{B0A49762-6C78-40AA-83B2-33E21E4B62AD}" srcOrd="31" destOrd="0" presId="urn:microsoft.com/office/officeart/2005/8/layout/cycle8"/>
    <dgm:cxn modelId="{B7187237-713F-4595-B819-EDD6E78A370F}" type="presParOf" srcId="{F7C033AA-CB38-4428-97BB-4B1D4EABADFC}" destId="{7CFD5789-19A6-48D6-A8B2-241875F525C7}" srcOrd="32" destOrd="0" presId="urn:microsoft.com/office/officeart/2005/8/layout/cycle8"/>
    <dgm:cxn modelId="{8978D6D2-1D76-4FF0-8CB6-0AD14A2B34D2}" type="presParOf" srcId="{F7C033AA-CB38-4428-97BB-4B1D4EABADFC}" destId="{F40ED3CD-9116-46B7-BF8F-0B54D1CA9576}" srcOrd="33" destOrd="0" presId="urn:microsoft.com/office/officeart/2005/8/layout/cycle8"/>
    <dgm:cxn modelId="{1CBBFC1D-676F-4080-97F9-4550361D3386}" type="presParOf" srcId="{F7C033AA-CB38-4428-97BB-4B1D4EABADFC}" destId="{5E70CF9D-AA67-4825-8725-A86489855D04}"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323"/>
          </a:xfrm>
          <a:prstGeom prst="rect">
            <a:avLst/>
          </a:prstGeom>
        </p:spPr>
        <p:txBody>
          <a:bodyPr vert="horz" lIns="94320" tIns="47160" rIns="94320" bIns="4716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4021294" y="0"/>
            <a:ext cx="3076363" cy="511323"/>
          </a:xfrm>
          <a:prstGeom prst="rect">
            <a:avLst/>
          </a:prstGeom>
        </p:spPr>
        <p:txBody>
          <a:bodyPr vert="horz" lIns="94320" tIns="47160" rIns="94320" bIns="47160" rtlCol="0"/>
          <a:lstStyle>
            <a:lvl1pPr algn="r">
              <a:defRPr sz="1200">
                <a:latin typeface="Arial" charset="0"/>
              </a:defRPr>
            </a:lvl1pPr>
          </a:lstStyle>
          <a:p>
            <a:pPr>
              <a:defRPr/>
            </a:pPr>
            <a:fld id="{0DA95F11-ED24-4488-8A4B-821522241055}" type="datetimeFigureOut">
              <a:rPr lang="en-US"/>
              <a:pPr>
                <a:defRPr/>
              </a:pPr>
              <a:t>11/28/2016</a:t>
            </a:fld>
            <a:endParaRPr lang="en-US"/>
          </a:p>
        </p:txBody>
      </p:sp>
      <p:sp>
        <p:nvSpPr>
          <p:cNvPr id="4" name="Footer Placeholder 3"/>
          <p:cNvSpPr>
            <a:spLocks noGrp="1"/>
          </p:cNvSpPr>
          <p:nvPr>
            <p:ph type="ftr" sz="quarter" idx="2"/>
          </p:nvPr>
        </p:nvSpPr>
        <p:spPr>
          <a:xfrm>
            <a:off x="0" y="9721658"/>
            <a:ext cx="3076363" cy="511322"/>
          </a:xfrm>
          <a:prstGeom prst="rect">
            <a:avLst/>
          </a:prstGeom>
        </p:spPr>
        <p:txBody>
          <a:bodyPr vert="horz" lIns="94320" tIns="47160" rIns="94320" bIns="4716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4021294" y="9721658"/>
            <a:ext cx="3076363" cy="511322"/>
          </a:xfrm>
          <a:prstGeom prst="rect">
            <a:avLst/>
          </a:prstGeom>
        </p:spPr>
        <p:txBody>
          <a:bodyPr vert="horz" lIns="94320" tIns="47160" rIns="94320" bIns="47160" rtlCol="0" anchor="b"/>
          <a:lstStyle>
            <a:lvl1pPr algn="r">
              <a:defRPr sz="1200">
                <a:latin typeface="Arial" charset="0"/>
              </a:defRPr>
            </a:lvl1pPr>
          </a:lstStyle>
          <a:p>
            <a:pPr>
              <a:defRPr/>
            </a:pPr>
            <a:fld id="{8B0878AA-18D5-41E7-9AE4-5BDEC5D3C439}" type="slidenum">
              <a:rPr lang="en-US"/>
              <a:pPr>
                <a:defRPr/>
              </a:pPr>
              <a:t>‹#›</a:t>
            </a:fld>
            <a:endParaRPr lang="en-US"/>
          </a:p>
        </p:txBody>
      </p:sp>
    </p:spTree>
    <p:extLst>
      <p:ext uri="{BB962C8B-B14F-4D97-AF65-F5344CB8AC3E}">
        <p14:creationId xmlns:p14="http://schemas.microsoft.com/office/powerpoint/2010/main" val="50405337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Image Placeholder 3"/>
          <p:cNvSpPr>
            <a:spLocks noGrp="1" noRot="1" noChangeAspect="1"/>
          </p:cNvSpPr>
          <p:nvPr>
            <p:ph type="sldImg" idx="2"/>
          </p:nvPr>
        </p:nvSpPr>
        <p:spPr>
          <a:xfrm>
            <a:off x="1384300" y="766763"/>
            <a:ext cx="4575175" cy="3432175"/>
          </a:xfrm>
          <a:prstGeom prst="rect">
            <a:avLst/>
          </a:prstGeom>
          <a:noFill/>
          <a:ln w="12700">
            <a:solidFill>
              <a:prstClr val="black"/>
            </a:solidFill>
          </a:ln>
        </p:spPr>
        <p:txBody>
          <a:bodyPr vert="horz" lIns="97285" tIns="48642" rIns="97285" bIns="48642" rtlCol="0" anchor="ctr"/>
          <a:lstStyle/>
          <a:p>
            <a:endParaRPr lang="en-GB"/>
          </a:p>
        </p:txBody>
      </p:sp>
      <p:sp>
        <p:nvSpPr>
          <p:cNvPr id="9" name="Notes Placeholder 4"/>
          <p:cNvSpPr>
            <a:spLocks noGrp="1"/>
          </p:cNvSpPr>
          <p:nvPr>
            <p:ph type="body" sz="quarter" idx="3"/>
          </p:nvPr>
        </p:nvSpPr>
        <p:spPr>
          <a:xfrm>
            <a:off x="424958" y="4362481"/>
            <a:ext cx="6165070" cy="5109886"/>
          </a:xfrm>
          <a:prstGeom prst="rect">
            <a:avLst/>
          </a:prstGeom>
        </p:spPr>
        <p:txBody>
          <a:bodyPr vert="horz" lIns="97285" tIns="48642" rIns="97285" bIns="48642"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Slide Number Placeholder 6"/>
          <p:cNvSpPr>
            <a:spLocks noGrp="1"/>
          </p:cNvSpPr>
          <p:nvPr>
            <p:ph type="sldNum" sz="quarter" idx="5"/>
          </p:nvPr>
        </p:nvSpPr>
        <p:spPr>
          <a:xfrm>
            <a:off x="6096007" y="261700"/>
            <a:ext cx="988044" cy="290088"/>
          </a:xfrm>
          <a:prstGeom prst="rect">
            <a:avLst/>
          </a:prstGeom>
        </p:spPr>
        <p:txBody>
          <a:bodyPr vert="horz" lIns="97285" tIns="48642" rIns="97285" bIns="48642" rtlCol="0" anchor="ctr"/>
          <a:lstStyle>
            <a:lvl1pPr algn="l">
              <a:defRPr sz="1100">
                <a:solidFill>
                  <a:schemeClr val="tx1">
                    <a:lumMod val="75000"/>
                    <a:lumOff val="25000"/>
                  </a:schemeClr>
                </a:solidFill>
                <a:latin typeface="Arial" panose="020B0604020202020204" pitchFamily="34" charset="0"/>
                <a:cs typeface="Arial" panose="020B0604020202020204" pitchFamily="34" charset="0"/>
              </a:defRPr>
            </a:lvl1pPr>
          </a:lstStyle>
          <a:p>
            <a:fld id="{4850BFFB-953F-4021-90D1-C2BD514B9A3F}" type="slidenum">
              <a:rPr lang="en-GB" smtClean="0"/>
              <a:pPr/>
              <a:t>‹#›</a:t>
            </a:fld>
            <a:endParaRPr lang="en-GB" dirty="0"/>
          </a:p>
        </p:txBody>
      </p:sp>
      <p:sp>
        <p:nvSpPr>
          <p:cNvPr id="11" name="TextBox 10"/>
          <p:cNvSpPr txBox="1"/>
          <p:nvPr/>
        </p:nvSpPr>
        <p:spPr>
          <a:xfrm>
            <a:off x="475442" y="270147"/>
            <a:ext cx="3783991" cy="267511"/>
          </a:xfrm>
          <a:prstGeom prst="rect">
            <a:avLst/>
          </a:prstGeom>
          <a:noFill/>
        </p:spPr>
        <p:txBody>
          <a:bodyPr wrap="none" lIns="97285" tIns="48642" rIns="97285" bIns="48642" rtlCol="0">
            <a:spAutoFit/>
          </a:bodyPr>
          <a:lstStyle/>
          <a:p>
            <a:r>
              <a:rPr lang="en-GB" sz="1100" b="1" dirty="0" smtClean="0">
                <a:solidFill>
                  <a:schemeClr val="tx1">
                    <a:lumMod val="75000"/>
                    <a:lumOff val="25000"/>
                  </a:schemeClr>
                </a:solidFill>
                <a:latin typeface="Arial" panose="020B0604020202020204" pitchFamily="34" charset="0"/>
                <a:cs typeface="Arial" panose="020B0604020202020204" pitchFamily="34" charset="0"/>
              </a:rPr>
              <a:t>The difference technology can make </a:t>
            </a:r>
            <a:r>
              <a:rPr lang="en-GB" sz="1100" dirty="0" smtClean="0">
                <a:solidFill>
                  <a:schemeClr val="tx1">
                    <a:lumMod val="75000"/>
                    <a:lumOff val="25000"/>
                  </a:schemeClr>
                </a:solidFill>
                <a:latin typeface="Arial" panose="020B0604020202020204" pitchFamily="34" charset="0"/>
                <a:cs typeface="Arial" panose="020B0604020202020204" pitchFamily="34" charset="0"/>
              </a:rPr>
              <a:t>– Facilitator notes</a:t>
            </a:r>
            <a:endParaRPr lang="en-GB" sz="11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5548907" y="268230"/>
            <a:ext cx="677750" cy="277024"/>
          </a:xfrm>
          <a:prstGeom prst="rect">
            <a:avLst/>
          </a:prstGeom>
          <a:noFill/>
        </p:spPr>
        <p:txBody>
          <a:bodyPr wrap="square" lIns="97285" tIns="48642" rIns="97285" bIns="48642" rtlCol="0">
            <a:spAutoFit/>
          </a:bodyPr>
          <a:lstStyle/>
          <a:p>
            <a:pPr algn="r"/>
            <a:r>
              <a:rPr lang="en-GB" sz="1100" b="1" dirty="0" smtClean="0">
                <a:solidFill>
                  <a:schemeClr val="tx1">
                    <a:lumMod val="75000"/>
                    <a:lumOff val="25000"/>
                  </a:schemeClr>
                </a:solidFill>
                <a:latin typeface="Arial" panose="020B0604020202020204" pitchFamily="34" charset="0"/>
                <a:cs typeface="Arial" panose="020B0604020202020204" pitchFamily="34" charset="0"/>
              </a:rPr>
              <a:t>Slide:</a:t>
            </a:r>
            <a:endParaRPr lang="en-GB" sz="11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3" name="TDTCM Logo" descr="TDTCM Logo and Pattern.eps"/>
          <p:cNvPicPr>
            <a:picLocks noChangeAspect="1"/>
          </p:cNvPicPr>
          <p:nvPr/>
        </p:nvPicPr>
        <p:blipFill rotWithShape="1">
          <a:blip r:embed="rId2">
            <a:extLst>
              <a:ext uri="{28A0092B-C50C-407E-A947-70E740481C1C}">
                <a14:useLocalDpi xmlns:a14="http://schemas.microsoft.com/office/drawing/2010/main" val="0"/>
              </a:ext>
            </a:extLst>
          </a:blip>
          <a:srcRect l="36144" r="36127"/>
          <a:stretch/>
        </p:blipFill>
        <p:spPr>
          <a:xfrm>
            <a:off x="3847934" y="9594941"/>
            <a:ext cx="2742094" cy="457464"/>
          </a:xfrm>
          <a:prstGeom prst="rect">
            <a:avLst/>
          </a:prstGeom>
        </p:spPr>
      </p:pic>
    </p:spTree>
    <p:extLst>
      <p:ext uri="{BB962C8B-B14F-4D97-AF65-F5344CB8AC3E}">
        <p14:creationId xmlns:p14="http://schemas.microsoft.com/office/powerpoint/2010/main" val="146260391"/>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diabetespa.com/" TargetMode="External"/><Relationship Id="rId7" Type="http://schemas.openxmlformats.org/officeDocument/2006/relationships/hyperlink" Target="http://www.bemyeyes.org/"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petralex.pro/" TargetMode="External"/><Relationship Id="rId5" Type="http://schemas.openxmlformats.org/officeDocument/2006/relationships/hyperlink" Target="http://www.nhs.uk/Tools/Pages/iphonesmoking.aspx" TargetMode="External"/><Relationship Id="rId4" Type="http://schemas.openxmlformats.org/officeDocument/2006/relationships/hyperlink" Target="http://sam-app.org.uk/"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vivoguide.co.uk/"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err="1" smtClean="0">
                <a:solidFill>
                  <a:schemeClr val="tx1"/>
                </a:solidFill>
                <a:effectLst/>
                <a:latin typeface="Arial" panose="020B0604020202020204" pitchFamily="34" charset="0"/>
                <a:ea typeface="+mn-ea"/>
                <a:cs typeface="Arial" panose="020B0604020202020204" pitchFamily="34" charset="0"/>
              </a:rPr>
              <a:t>Gellir</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dangos</a:t>
            </a:r>
            <a:r>
              <a:rPr lang="en-GB" sz="1200" kern="1200" dirty="0" smtClean="0">
                <a:solidFill>
                  <a:schemeClr val="tx1"/>
                </a:solidFill>
                <a:effectLst/>
                <a:latin typeface="Arial" panose="020B0604020202020204" pitchFamily="34" charset="0"/>
                <a:ea typeface="+mn-ea"/>
                <a:cs typeface="Arial" panose="020B0604020202020204" pitchFamily="34" charset="0"/>
              </a:rPr>
              <a:t> y </a:t>
            </a:r>
            <a:r>
              <a:rPr lang="en-GB" sz="1200" kern="1200" dirty="0" err="1" smtClean="0">
                <a:solidFill>
                  <a:schemeClr val="tx1"/>
                </a:solidFill>
                <a:effectLst/>
                <a:latin typeface="Arial" panose="020B0604020202020204" pitchFamily="34" charset="0"/>
                <a:ea typeface="+mn-ea"/>
                <a:cs typeface="Arial" panose="020B0604020202020204" pitchFamily="34" charset="0"/>
              </a:rPr>
              <a:t>sleid</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yma</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tra</a:t>
            </a:r>
            <a:r>
              <a:rPr lang="en-GB" sz="1200" kern="1200" dirty="0" smtClean="0">
                <a:solidFill>
                  <a:schemeClr val="tx1"/>
                </a:solidFill>
                <a:effectLst/>
                <a:latin typeface="Arial" panose="020B0604020202020204" pitchFamily="34" charset="0"/>
                <a:ea typeface="+mn-ea"/>
                <a:cs typeface="Arial" panose="020B0604020202020204" pitchFamily="34" charset="0"/>
              </a:rPr>
              <a:t> bod y </a:t>
            </a:r>
            <a:r>
              <a:rPr lang="en-GB" sz="1200" kern="1200" dirty="0" err="1" smtClean="0">
                <a:solidFill>
                  <a:schemeClr val="tx1"/>
                </a:solidFill>
                <a:effectLst/>
                <a:latin typeface="Arial" panose="020B0604020202020204" pitchFamily="34" charset="0"/>
                <a:ea typeface="+mn-ea"/>
                <a:cs typeface="Arial" panose="020B0604020202020204" pitchFamily="34" charset="0"/>
              </a:rPr>
              <a:t>cyfranogwyr</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yn</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cyraedd</a:t>
            </a:r>
            <a:r>
              <a:rPr lang="en-GB" sz="1200" kern="1200" dirty="0" smtClean="0">
                <a:solidFill>
                  <a:schemeClr val="tx1"/>
                </a:solidFill>
                <a:effectLst/>
                <a:latin typeface="Arial" panose="020B0604020202020204" pitchFamily="34" charset="0"/>
                <a:ea typeface="+mn-ea"/>
                <a:cs typeface="Arial" panose="020B0604020202020204" pitchFamily="34" charset="0"/>
              </a:rPr>
              <a:t>.</a:t>
            </a:r>
            <a:endParaRPr lang="en-GB" dirty="0" smtClean="0"/>
          </a:p>
          <a:p>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a:t>
            </a:fld>
            <a:endParaRPr lang="en-GB" dirty="0"/>
          </a:p>
        </p:txBody>
      </p:sp>
    </p:spTree>
    <p:extLst>
      <p:ext uri="{BB962C8B-B14F-4D97-AF65-F5344CB8AC3E}">
        <p14:creationId xmlns:p14="http://schemas.microsoft.com/office/powerpoint/2010/main" val="1540556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smtClean="0"/>
          </a:p>
          <a:p>
            <a:r>
              <a:rPr lang="en-GB" dirty="0" err="1" smtClean="0"/>
              <a:t>Mae’r</a:t>
            </a:r>
            <a:r>
              <a:rPr lang="en-GB" dirty="0" smtClean="0"/>
              <a:t> </a:t>
            </a:r>
            <a:r>
              <a:rPr lang="en-GB" dirty="0" err="1" smtClean="0"/>
              <a:t>sleid</a:t>
            </a:r>
            <a:r>
              <a:rPr lang="en-GB" dirty="0" smtClean="0"/>
              <a:t> </a:t>
            </a:r>
            <a:r>
              <a:rPr lang="en-GB" dirty="0" err="1" smtClean="0"/>
              <a:t>yma’n</a:t>
            </a:r>
            <a:r>
              <a:rPr lang="en-GB" dirty="0" smtClean="0"/>
              <a:t> </a:t>
            </a:r>
            <a:r>
              <a:rPr lang="en-GB" dirty="0" err="1" smtClean="0"/>
              <a:t>opsiynol</a:t>
            </a:r>
            <a:r>
              <a:rPr lang="en-GB" dirty="0" smtClean="0"/>
              <a:t>.</a:t>
            </a:r>
          </a:p>
          <a:p>
            <a:endParaRPr lang="en-GB" dirty="0" smtClean="0"/>
          </a:p>
          <a:p>
            <a:r>
              <a:rPr lang="en-GB" dirty="0" smtClean="0"/>
              <a:t>Mae</a:t>
            </a:r>
            <a:r>
              <a:rPr lang="en-GB" baseline="0" dirty="0" smtClean="0"/>
              <a:t> </a:t>
            </a:r>
            <a:r>
              <a:rPr lang="en-GB" baseline="0" dirty="0" err="1" smtClean="0"/>
              <a:t>datblygu</a:t>
            </a:r>
            <a:r>
              <a:rPr lang="en-GB" baseline="0" dirty="0" smtClean="0"/>
              <a:t> </a:t>
            </a:r>
            <a:r>
              <a:rPr lang="en-GB" baseline="0" dirty="0" err="1" smtClean="0"/>
              <a:t>proffil</a:t>
            </a:r>
            <a:r>
              <a:rPr lang="en-GB" baseline="0" dirty="0" smtClean="0"/>
              <a:t> o </a:t>
            </a:r>
            <a:r>
              <a:rPr lang="en-GB" baseline="0" dirty="0" err="1" smtClean="0"/>
              <a:t>unigolyn</a:t>
            </a:r>
            <a:r>
              <a:rPr lang="en-GB" baseline="0" dirty="0" smtClean="0"/>
              <a:t> </a:t>
            </a:r>
            <a:r>
              <a:rPr lang="en-GB" baseline="0" dirty="0" err="1" smtClean="0"/>
              <a:t>yn</a:t>
            </a:r>
            <a:r>
              <a:rPr lang="en-GB" baseline="0" dirty="0" smtClean="0"/>
              <a:t> </a:t>
            </a:r>
            <a:r>
              <a:rPr lang="en-GB" baseline="0" dirty="0" err="1" smtClean="0"/>
              <a:t>ffordd</a:t>
            </a:r>
            <a:r>
              <a:rPr lang="en-GB" baseline="0" dirty="0" smtClean="0"/>
              <a:t> </a:t>
            </a:r>
            <a:r>
              <a:rPr lang="en-GB" baseline="0" dirty="0" err="1" smtClean="0"/>
              <a:t>dda</a:t>
            </a:r>
            <a:r>
              <a:rPr lang="en-GB" baseline="0" dirty="0" smtClean="0"/>
              <a:t> o </a:t>
            </a:r>
            <a:r>
              <a:rPr lang="en-GB" baseline="0" dirty="0" err="1" smtClean="0"/>
              <a:t>ddod</a:t>
            </a:r>
            <a:r>
              <a:rPr lang="en-GB" baseline="0" dirty="0" smtClean="0"/>
              <a:t> </a:t>
            </a:r>
            <a:r>
              <a:rPr lang="en-GB" baseline="0" dirty="0" err="1" smtClean="0"/>
              <a:t>i’w</a:t>
            </a:r>
            <a:r>
              <a:rPr lang="en-GB" baseline="0" dirty="0" smtClean="0"/>
              <a:t> </a:t>
            </a:r>
            <a:r>
              <a:rPr lang="en-GB" baseline="0" dirty="0" err="1" smtClean="0"/>
              <a:t>hadnabod</a:t>
            </a:r>
            <a:r>
              <a:rPr lang="en-GB" dirty="0" smtClean="0"/>
              <a:t>. </a:t>
            </a:r>
            <a:r>
              <a:rPr lang="en-GB" dirty="0" err="1" smtClean="0"/>
              <a:t>Defnyddir</a:t>
            </a:r>
            <a:r>
              <a:rPr lang="en-GB" baseline="0" dirty="0" smtClean="0"/>
              <a:t> </a:t>
            </a:r>
            <a:r>
              <a:rPr lang="en-GB" baseline="0" dirty="0" err="1" smtClean="0"/>
              <a:t>rhestr</a:t>
            </a:r>
            <a:r>
              <a:rPr lang="en-GB" dirty="0" smtClean="0"/>
              <a:t> </a:t>
            </a:r>
            <a:r>
              <a:rPr lang="en-GB" dirty="0" err="1" smtClean="0"/>
              <a:t>bwced</a:t>
            </a:r>
            <a:r>
              <a:rPr lang="en-GB" baseline="0" dirty="0" smtClean="0"/>
              <a:t> </a:t>
            </a:r>
            <a:r>
              <a:rPr lang="en-GB" baseline="0" dirty="0" err="1" smtClean="0"/>
              <a:t>yn</a:t>
            </a:r>
            <a:r>
              <a:rPr lang="en-GB" baseline="0" dirty="0" smtClean="0"/>
              <a:t> </a:t>
            </a:r>
            <a:r>
              <a:rPr lang="en-GB" baseline="0" dirty="0" err="1" smtClean="0"/>
              <a:t>aml</a:t>
            </a:r>
            <a:r>
              <a:rPr lang="en-GB" baseline="0" dirty="0" smtClean="0"/>
              <a:t> </a:t>
            </a:r>
            <a:r>
              <a:rPr lang="en-GB" baseline="0" dirty="0" err="1" smtClean="0"/>
              <a:t>i</a:t>
            </a:r>
            <a:r>
              <a:rPr lang="en-GB" baseline="0" dirty="0" smtClean="0"/>
              <a:t> </a:t>
            </a:r>
            <a:r>
              <a:rPr lang="en-GB" baseline="0" dirty="0" err="1" smtClean="0"/>
              <a:t>ddisgrifio</a:t>
            </a:r>
            <a:r>
              <a:rPr lang="en-GB" baseline="0" dirty="0" smtClean="0"/>
              <a:t> </a:t>
            </a:r>
            <a:r>
              <a:rPr lang="en-GB" baseline="0" dirty="0" err="1" smtClean="0"/>
              <a:t>beth</a:t>
            </a:r>
            <a:r>
              <a:rPr lang="en-GB" baseline="0" dirty="0" smtClean="0"/>
              <a:t> </a:t>
            </a:r>
            <a:r>
              <a:rPr lang="en-GB" baseline="0" dirty="0" err="1" smtClean="0"/>
              <a:t>sy’n</a:t>
            </a:r>
            <a:r>
              <a:rPr lang="en-GB" baseline="0" dirty="0" smtClean="0"/>
              <a:t> </a:t>
            </a:r>
            <a:r>
              <a:rPr lang="en-GB" baseline="0" dirty="0" err="1" smtClean="0"/>
              <a:t>fwyaf</a:t>
            </a:r>
            <a:r>
              <a:rPr lang="en-GB" baseline="0" dirty="0" smtClean="0"/>
              <a:t> </a:t>
            </a:r>
            <a:r>
              <a:rPr lang="en-GB" baseline="0" dirty="0" err="1" smtClean="0"/>
              <a:t>pwysig</a:t>
            </a:r>
            <a:r>
              <a:rPr lang="en-GB" baseline="0" dirty="0" smtClean="0"/>
              <a:t> </a:t>
            </a:r>
            <a:r>
              <a:rPr lang="en-GB" baseline="0" dirty="0" err="1" smtClean="0"/>
              <a:t>i</a:t>
            </a:r>
            <a:r>
              <a:rPr lang="en-GB" baseline="0" dirty="0" smtClean="0"/>
              <a:t> </a:t>
            </a:r>
            <a:r>
              <a:rPr lang="en-GB" baseline="0" dirty="0" err="1" smtClean="0"/>
              <a:t>berson</a:t>
            </a:r>
            <a:r>
              <a:rPr lang="en-GB" baseline="0" dirty="0" smtClean="0"/>
              <a:t> – </a:t>
            </a:r>
            <a:r>
              <a:rPr lang="en-GB" baseline="0" dirty="0" err="1" smtClean="0"/>
              <a:t>ei</a:t>
            </a:r>
            <a:r>
              <a:rPr lang="en-GB" baseline="0" dirty="0" smtClean="0"/>
              <a:t> </a:t>
            </a:r>
            <a:r>
              <a:rPr lang="en-GB" baseline="0" dirty="0" err="1" smtClean="0"/>
              <a:t>amcanion</a:t>
            </a:r>
            <a:r>
              <a:rPr lang="en-GB" baseline="0" dirty="0" smtClean="0"/>
              <a:t> </a:t>
            </a:r>
            <a:r>
              <a:rPr lang="en-GB" baseline="0" dirty="0" err="1" smtClean="0"/>
              <a:t>mewn</a:t>
            </a:r>
            <a:r>
              <a:rPr lang="en-GB" baseline="0" dirty="0" smtClean="0"/>
              <a:t> </a:t>
            </a:r>
            <a:r>
              <a:rPr lang="en-GB" baseline="0" dirty="0" err="1" smtClean="0"/>
              <a:t>bywyd</a:t>
            </a:r>
            <a:r>
              <a:rPr lang="en-GB" baseline="0" dirty="0" smtClean="0"/>
              <a:t>. Ni all y </a:t>
            </a:r>
            <a:r>
              <a:rPr lang="en-GB" baseline="0" dirty="0" err="1" smtClean="0"/>
              <a:t>mwyafrif</a:t>
            </a:r>
            <a:r>
              <a:rPr lang="en-GB" baseline="0" dirty="0" smtClean="0"/>
              <a:t> o </a:t>
            </a:r>
            <a:r>
              <a:rPr lang="en-GB" baseline="0" dirty="0" err="1" smtClean="0"/>
              <a:t>bobl</a:t>
            </a:r>
            <a:r>
              <a:rPr lang="en-GB" baseline="0" dirty="0" smtClean="0"/>
              <a:t> </a:t>
            </a:r>
            <a:r>
              <a:rPr lang="en-GB" baseline="0" dirty="0" err="1" smtClean="0"/>
              <a:t>gyflawni’r</a:t>
            </a:r>
            <a:r>
              <a:rPr lang="en-GB" baseline="0" dirty="0" smtClean="0"/>
              <a:t> </a:t>
            </a:r>
            <a:r>
              <a:rPr lang="en-GB" baseline="0" dirty="0" err="1" smtClean="0"/>
              <a:t>rhestr</a:t>
            </a:r>
            <a:r>
              <a:rPr lang="en-GB" baseline="0" dirty="0" smtClean="0"/>
              <a:t> </a:t>
            </a:r>
            <a:r>
              <a:rPr lang="en-GB" baseline="0" dirty="0" err="1" smtClean="0"/>
              <a:t>oherwydd</a:t>
            </a:r>
            <a:r>
              <a:rPr lang="en-GB" baseline="0" dirty="0" smtClean="0"/>
              <a:t> bod </a:t>
            </a:r>
            <a:r>
              <a:rPr lang="en-GB" baseline="0" dirty="0" err="1" smtClean="0"/>
              <a:t>rhwystrau</a:t>
            </a:r>
            <a:r>
              <a:rPr lang="en-GB" baseline="0" dirty="0" smtClean="0"/>
              <a:t> </a:t>
            </a:r>
            <a:r>
              <a:rPr lang="en-GB" baseline="0" dirty="0" err="1" smtClean="0"/>
              <a:t>ar</a:t>
            </a:r>
            <a:r>
              <a:rPr lang="en-GB" baseline="0" dirty="0" smtClean="0"/>
              <a:t> </a:t>
            </a:r>
            <a:r>
              <a:rPr lang="en-GB" baseline="0" dirty="0" err="1" smtClean="0"/>
              <a:t>ei</a:t>
            </a:r>
            <a:r>
              <a:rPr lang="en-GB" baseline="0" dirty="0" smtClean="0"/>
              <a:t> </a:t>
            </a:r>
            <a:r>
              <a:rPr lang="en-GB" baseline="0" dirty="0" err="1" smtClean="0"/>
              <a:t>llwybr</a:t>
            </a:r>
            <a:r>
              <a:rPr lang="en-GB" baseline="0" dirty="0" smtClean="0"/>
              <a:t>. </a:t>
            </a:r>
            <a:r>
              <a:rPr lang="en-GB" baseline="0" dirty="0" err="1" smtClean="0"/>
              <a:t>Ein</a:t>
            </a:r>
            <a:r>
              <a:rPr lang="en-GB" baseline="0" dirty="0" smtClean="0"/>
              <a:t> </a:t>
            </a:r>
            <a:r>
              <a:rPr lang="en-GB" baseline="0" dirty="0" err="1" smtClean="0"/>
              <a:t>bwriad</a:t>
            </a:r>
            <a:r>
              <a:rPr lang="en-GB" baseline="0" dirty="0" smtClean="0"/>
              <a:t> </a:t>
            </a:r>
            <a:r>
              <a:rPr lang="en-GB" baseline="0" dirty="0" err="1" smtClean="0"/>
              <a:t>i’w</a:t>
            </a:r>
            <a:r>
              <a:rPr lang="en-GB" baseline="0" dirty="0" smtClean="0"/>
              <a:t> </a:t>
            </a:r>
            <a:r>
              <a:rPr lang="en-GB" baseline="0" dirty="0" err="1" smtClean="0"/>
              <a:t>cyflwyno</a:t>
            </a:r>
            <a:r>
              <a:rPr lang="en-GB" baseline="0" dirty="0" smtClean="0"/>
              <a:t> </a:t>
            </a:r>
            <a:r>
              <a:rPr lang="en-GB" baseline="0" dirty="0" err="1" smtClean="0"/>
              <a:t>technoleg</a:t>
            </a:r>
            <a:r>
              <a:rPr lang="en-GB" baseline="0" dirty="0" smtClean="0"/>
              <a:t> </a:t>
            </a:r>
            <a:r>
              <a:rPr lang="en-GB" baseline="0" dirty="0" err="1" smtClean="0"/>
              <a:t>fel</a:t>
            </a:r>
            <a:r>
              <a:rPr lang="en-GB" baseline="0" dirty="0" smtClean="0"/>
              <a:t> </a:t>
            </a:r>
            <a:r>
              <a:rPr lang="en-GB" baseline="0" dirty="0" err="1" smtClean="0"/>
              <a:t>ffordd</a:t>
            </a:r>
            <a:r>
              <a:rPr lang="en-GB" baseline="0" dirty="0" smtClean="0"/>
              <a:t> </a:t>
            </a:r>
            <a:r>
              <a:rPr lang="en-GB" baseline="0" dirty="0" err="1" smtClean="0"/>
              <a:t>effeithiol</a:t>
            </a:r>
            <a:r>
              <a:rPr lang="en-GB" baseline="0" dirty="0" smtClean="0"/>
              <a:t> a </a:t>
            </a:r>
            <a:r>
              <a:rPr lang="en-GB" baseline="0" dirty="0" err="1" smtClean="0"/>
              <a:t>hygyrch</a:t>
            </a:r>
            <a:r>
              <a:rPr lang="en-GB" baseline="0" dirty="0" smtClean="0"/>
              <a:t> o </a:t>
            </a:r>
            <a:r>
              <a:rPr lang="en-GB" baseline="0" dirty="0" err="1" smtClean="0"/>
              <a:t>ymdrin</a:t>
            </a:r>
            <a:r>
              <a:rPr lang="en-GB" baseline="0" dirty="0" smtClean="0"/>
              <a:t> </a:t>
            </a:r>
            <a:r>
              <a:rPr lang="en-GB" baseline="0" dirty="0" err="1" smtClean="0"/>
              <a:t>â’r</a:t>
            </a:r>
            <a:r>
              <a:rPr lang="en-GB" baseline="0" dirty="0" smtClean="0"/>
              <a:t> </a:t>
            </a:r>
            <a:r>
              <a:rPr lang="en-GB" baseline="0" dirty="0" err="1" smtClean="0"/>
              <a:t>rhwystrau</a:t>
            </a:r>
            <a:r>
              <a:rPr lang="en-GB" baseline="0" dirty="0" smtClean="0"/>
              <a:t> </a:t>
            </a:r>
            <a:r>
              <a:rPr lang="en-GB" baseline="0" dirty="0" err="1" smtClean="0"/>
              <a:t>neu</a:t>
            </a:r>
            <a:r>
              <a:rPr lang="en-GB" baseline="0" dirty="0" smtClean="0"/>
              <a:t> </a:t>
            </a:r>
            <a:r>
              <a:rPr lang="en-GB" baseline="0" dirty="0" err="1" smtClean="0"/>
              <a:t>faterion</a:t>
            </a:r>
            <a:r>
              <a:rPr lang="en-GB" baseline="0" dirty="0" smtClean="0"/>
              <a:t>.</a:t>
            </a:r>
            <a:endParaRPr lang="en-GB" dirty="0" smtClean="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10</a:t>
            </a:fld>
            <a:endParaRPr lang="en-GB" dirty="0"/>
          </a:p>
        </p:txBody>
      </p:sp>
    </p:spTree>
    <p:extLst>
      <p:ext uri="{BB962C8B-B14F-4D97-AF65-F5344CB8AC3E}">
        <p14:creationId xmlns:p14="http://schemas.microsoft.com/office/powerpoint/2010/main" val="1381363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 and the next,  shows the basic questions that need to be answered in developing the profile of an individual according to the Code of Practice on Assessing the Needs of Individuals from </a:t>
            </a:r>
            <a:r>
              <a:rPr lang="en-GB" i="1" dirty="0" smtClean="0"/>
              <a:t>The Social Services and Well-being (Wales) Act 2014</a:t>
            </a:r>
            <a:r>
              <a:rPr lang="en-GB" dirty="0" smtClean="0"/>
              <a:t> National Assessment and Eligibility Tool. Additional core data can be added if relevant to the circumstances and needs of the individual.</a:t>
            </a:r>
          </a:p>
          <a:p>
            <a:r>
              <a:rPr lang="en-GB" dirty="0" smtClean="0"/>
              <a:t>The obligation to complete the core data set in its entirety is only required to be met when an individual’s needs are deemed to be eligible and a care and support plan, or support plan in respect of a carer, is required.</a:t>
            </a:r>
          </a:p>
          <a:p>
            <a:r>
              <a:rPr lang="en-GB" dirty="0" smtClean="0"/>
              <a:t>In particular, if the individual has a family carer, it needs to be established if they are willing and able to carry on providing support. </a:t>
            </a:r>
          </a:p>
          <a:p>
            <a:r>
              <a:rPr lang="en-GB" dirty="0" smtClean="0"/>
              <a:t>The facilitator needs to emphasise that an assessment should be integrated without the need for a separate one for technology.</a:t>
            </a:r>
          </a:p>
          <a:p>
            <a:r>
              <a:rPr lang="en-GB" dirty="0" smtClean="0"/>
              <a:t> </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11</a:t>
            </a:fld>
            <a:endParaRPr lang="en-GB" dirty="0"/>
          </a:p>
        </p:txBody>
      </p:sp>
    </p:spTree>
    <p:extLst>
      <p:ext uri="{BB962C8B-B14F-4D97-AF65-F5344CB8AC3E}">
        <p14:creationId xmlns:p14="http://schemas.microsoft.com/office/powerpoint/2010/main" val="2006844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 </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12</a:t>
            </a:fld>
            <a:endParaRPr lang="en-GB" dirty="0"/>
          </a:p>
        </p:txBody>
      </p:sp>
    </p:spTree>
    <p:extLst>
      <p:ext uri="{BB962C8B-B14F-4D97-AF65-F5344CB8AC3E}">
        <p14:creationId xmlns:p14="http://schemas.microsoft.com/office/powerpoint/2010/main" val="515050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err="1" smtClean="0"/>
              <a:t>Rhannwch</a:t>
            </a:r>
            <a:r>
              <a:rPr lang="en-GB" dirty="0" smtClean="0"/>
              <a:t> y </a:t>
            </a:r>
            <a:r>
              <a:rPr lang="en-GB" dirty="0" err="1" smtClean="0"/>
              <a:t>gynulleidfa</a:t>
            </a:r>
            <a:r>
              <a:rPr lang="en-GB" baseline="0" dirty="0" smtClean="0"/>
              <a:t> </a:t>
            </a:r>
            <a:r>
              <a:rPr lang="en-GB" baseline="0" dirty="0" err="1" smtClean="0"/>
              <a:t>i</a:t>
            </a:r>
            <a:r>
              <a:rPr lang="en-GB" baseline="0" dirty="0" smtClean="0"/>
              <a:t> </a:t>
            </a:r>
            <a:r>
              <a:rPr lang="en-GB" baseline="0" dirty="0" err="1" smtClean="0"/>
              <a:t>dimoedd</a:t>
            </a:r>
            <a:r>
              <a:rPr lang="en-GB" baseline="0" dirty="0" smtClean="0"/>
              <a:t> o 4 </a:t>
            </a:r>
            <a:r>
              <a:rPr lang="en-GB" baseline="0" dirty="0" err="1" smtClean="0"/>
              <a:t>neu</a:t>
            </a:r>
            <a:r>
              <a:rPr lang="en-GB" baseline="0" dirty="0" smtClean="0"/>
              <a:t> 5, </a:t>
            </a:r>
            <a:r>
              <a:rPr lang="en-GB" baseline="0" dirty="0" err="1" smtClean="0"/>
              <a:t>pob</a:t>
            </a:r>
            <a:r>
              <a:rPr lang="en-GB" baseline="0" dirty="0" smtClean="0"/>
              <a:t> </a:t>
            </a:r>
            <a:r>
              <a:rPr lang="en-GB" baseline="0" dirty="0" err="1" smtClean="0"/>
              <a:t>tîm</a:t>
            </a:r>
            <a:r>
              <a:rPr lang="en-GB" baseline="0" dirty="0" smtClean="0"/>
              <a:t> o </a:t>
            </a:r>
            <a:r>
              <a:rPr lang="en-GB" baseline="0" dirty="0" err="1" smtClean="0"/>
              <a:t>amgylch</a:t>
            </a:r>
            <a:r>
              <a:rPr lang="en-GB" baseline="0" dirty="0" smtClean="0"/>
              <a:t> </a:t>
            </a:r>
            <a:r>
              <a:rPr lang="en-GB" baseline="0" dirty="0" err="1" smtClean="0"/>
              <a:t>bwrdd</a:t>
            </a:r>
            <a:r>
              <a:rPr lang="en-GB" baseline="0" dirty="0" smtClean="0"/>
              <a:t>.  </a:t>
            </a:r>
            <a:r>
              <a:rPr lang="en-GB" baseline="0" dirty="0" err="1" smtClean="0"/>
              <a:t>Gwahoddir</a:t>
            </a:r>
            <a:r>
              <a:rPr lang="en-GB" baseline="0" dirty="0" smtClean="0"/>
              <a:t> y </a:t>
            </a:r>
            <a:r>
              <a:rPr lang="en-GB" baseline="0" dirty="0" err="1" smtClean="0"/>
              <a:t>timoedd</a:t>
            </a:r>
            <a:r>
              <a:rPr lang="en-GB" baseline="0" dirty="0" smtClean="0"/>
              <a:t> </a:t>
            </a:r>
            <a:r>
              <a:rPr lang="en-GB" baseline="0" dirty="0" err="1" smtClean="0"/>
              <a:t>i</a:t>
            </a:r>
            <a:r>
              <a:rPr lang="en-GB" baseline="0" dirty="0" smtClean="0"/>
              <a:t> </a:t>
            </a:r>
            <a:r>
              <a:rPr lang="en-GB" baseline="0" dirty="0" err="1" smtClean="0"/>
              <a:t>ysgrifennu</a:t>
            </a:r>
            <a:r>
              <a:rPr lang="en-GB" baseline="0" dirty="0" smtClean="0"/>
              <a:t> </a:t>
            </a:r>
            <a:r>
              <a:rPr lang="en-GB" baseline="0" dirty="0" err="1" smtClean="0"/>
              <a:t>cyn</a:t>
            </a:r>
            <a:r>
              <a:rPr lang="en-GB" baseline="0" dirty="0" smtClean="0"/>
              <a:t> </a:t>
            </a:r>
            <a:r>
              <a:rPr lang="en-GB" baseline="0" dirty="0" err="1" smtClean="0"/>
              <a:t>nifer</a:t>
            </a:r>
            <a:r>
              <a:rPr lang="en-GB" baseline="0" dirty="0" smtClean="0"/>
              <a:t> o </a:t>
            </a:r>
            <a:r>
              <a:rPr lang="en-GB" baseline="0" dirty="0" err="1" smtClean="0"/>
              <a:t>eitemau</a:t>
            </a:r>
            <a:r>
              <a:rPr lang="en-GB" baseline="0" dirty="0" smtClean="0"/>
              <a:t> o </a:t>
            </a:r>
            <a:r>
              <a:rPr lang="en-GB" baseline="0" dirty="0" err="1" smtClean="0"/>
              <a:t>dechnoleg</a:t>
            </a:r>
            <a:r>
              <a:rPr lang="en-GB" dirty="0" smtClean="0"/>
              <a:t> </a:t>
            </a:r>
            <a:r>
              <a:rPr lang="en-GB" dirty="0" err="1" smtClean="0"/>
              <a:t>sy’n</a:t>
            </a:r>
            <a:r>
              <a:rPr lang="en-GB" dirty="0" smtClean="0"/>
              <a:t> y </a:t>
            </a:r>
            <a:r>
              <a:rPr lang="en-GB" dirty="0" err="1" smtClean="0"/>
              <a:t>cartref</a:t>
            </a:r>
            <a:r>
              <a:rPr lang="en-GB" dirty="0" smtClean="0"/>
              <a:t> </a:t>
            </a:r>
            <a:r>
              <a:rPr lang="en-GB" dirty="0" err="1" smtClean="0"/>
              <a:t>ar</a:t>
            </a:r>
            <a:r>
              <a:rPr lang="en-GB" dirty="0" smtClean="0"/>
              <a:t> </a:t>
            </a:r>
            <a:r>
              <a:rPr lang="en-GB" baseline="0" dirty="0" err="1" smtClean="0"/>
              <a:t>nodiadau</a:t>
            </a:r>
            <a:r>
              <a:rPr lang="en-GB" baseline="0" dirty="0" smtClean="0"/>
              <a:t> ‘post-it’ </a:t>
            </a:r>
            <a:r>
              <a:rPr lang="en-GB" baseline="0" dirty="0" err="1" smtClean="0"/>
              <a:t>a’i</a:t>
            </a:r>
            <a:r>
              <a:rPr lang="en-GB" baseline="0" dirty="0" smtClean="0"/>
              <a:t> </a:t>
            </a:r>
            <a:r>
              <a:rPr lang="en-GB" baseline="0" dirty="0" err="1" smtClean="0"/>
              <a:t>gosod</a:t>
            </a:r>
            <a:r>
              <a:rPr lang="en-GB" baseline="0" dirty="0" smtClean="0"/>
              <a:t> </a:t>
            </a:r>
            <a:r>
              <a:rPr lang="en-GB" baseline="0" dirty="0" err="1" smtClean="0"/>
              <a:t>ar</a:t>
            </a:r>
            <a:r>
              <a:rPr lang="en-GB" baseline="0" dirty="0" smtClean="0"/>
              <a:t> </a:t>
            </a:r>
            <a:r>
              <a:rPr lang="en-GB" baseline="0" dirty="0" err="1" smtClean="0"/>
              <a:t>yr</a:t>
            </a:r>
            <a:r>
              <a:rPr lang="en-GB" baseline="0" dirty="0" smtClean="0"/>
              <a:t> </a:t>
            </a:r>
            <a:r>
              <a:rPr lang="en-GB" baseline="0" dirty="0" err="1" smtClean="0"/>
              <a:t>ardal</a:t>
            </a:r>
            <a:r>
              <a:rPr lang="en-GB" baseline="0" dirty="0" smtClean="0"/>
              <a:t> </a:t>
            </a:r>
            <a:r>
              <a:rPr lang="en-GB" baseline="0" dirty="0" err="1" smtClean="0"/>
              <a:t>briodol</a:t>
            </a:r>
            <a:r>
              <a:rPr lang="en-GB" baseline="0" dirty="0" smtClean="0"/>
              <a:t> </a:t>
            </a:r>
            <a:r>
              <a:rPr lang="en-GB" baseline="0" dirty="0" err="1" smtClean="0"/>
              <a:t>ar</a:t>
            </a:r>
            <a:r>
              <a:rPr lang="en-GB" baseline="0" dirty="0" smtClean="0"/>
              <a:t> y </a:t>
            </a:r>
            <a:r>
              <a:rPr lang="en-GB" baseline="0" dirty="0" err="1" smtClean="0"/>
              <a:t>daflen</a:t>
            </a:r>
            <a:r>
              <a:rPr lang="en-GB" baseline="0" dirty="0" smtClean="0"/>
              <a:t>. </a:t>
            </a:r>
            <a:r>
              <a:rPr lang="en-GB" baseline="0" dirty="0" err="1" smtClean="0"/>
              <a:t>Rhowch</a:t>
            </a:r>
            <a:r>
              <a:rPr lang="en-GB" baseline="0" dirty="0" smtClean="0"/>
              <a:t> 10 </a:t>
            </a:r>
            <a:r>
              <a:rPr lang="en-GB" baseline="0" dirty="0" err="1" smtClean="0"/>
              <a:t>munud</a:t>
            </a:r>
            <a:r>
              <a:rPr lang="en-GB" baseline="0" dirty="0" smtClean="0"/>
              <a:t> </a:t>
            </a:r>
            <a:r>
              <a:rPr lang="en-GB" baseline="0" dirty="0" err="1" smtClean="0"/>
              <a:t>iddynt</a:t>
            </a:r>
            <a:r>
              <a:rPr lang="en-GB" baseline="0" dirty="0" smtClean="0"/>
              <a:t>. </a:t>
            </a:r>
            <a:r>
              <a:rPr lang="en-GB" baseline="0" dirty="0" err="1" smtClean="0"/>
              <a:t>Ar</a:t>
            </a:r>
            <a:r>
              <a:rPr lang="en-GB" baseline="0" dirty="0" smtClean="0"/>
              <a:t> </a:t>
            </a:r>
            <a:r>
              <a:rPr lang="en-GB" baseline="0" dirty="0" err="1" smtClean="0"/>
              <a:t>ddiwedd</a:t>
            </a:r>
            <a:r>
              <a:rPr lang="en-GB" baseline="0" dirty="0" smtClean="0"/>
              <a:t> y </a:t>
            </a:r>
            <a:r>
              <a:rPr lang="en-GB" baseline="0" dirty="0" err="1" smtClean="0"/>
              <a:t>cyfnod</a:t>
            </a:r>
            <a:r>
              <a:rPr lang="en-GB" baseline="0" dirty="0" smtClean="0"/>
              <a:t> </a:t>
            </a:r>
            <a:r>
              <a:rPr lang="en-GB" baseline="0" dirty="0" err="1" smtClean="0"/>
              <a:t>gofynnwch</a:t>
            </a:r>
            <a:r>
              <a:rPr lang="en-GB" baseline="0" dirty="0" smtClean="0"/>
              <a:t> </a:t>
            </a:r>
            <a:r>
              <a:rPr lang="en-GB" baseline="0" dirty="0" err="1" smtClean="0"/>
              <a:t>iddynt</a:t>
            </a:r>
            <a:r>
              <a:rPr lang="en-GB" baseline="0" dirty="0" smtClean="0"/>
              <a:t>  </a:t>
            </a:r>
            <a:r>
              <a:rPr lang="en-GB" baseline="0" dirty="0" err="1" smtClean="0"/>
              <a:t>gyhoeddi</a:t>
            </a:r>
            <a:r>
              <a:rPr lang="en-GB" baseline="0" dirty="0" smtClean="0"/>
              <a:t> faint o </a:t>
            </a:r>
            <a:r>
              <a:rPr lang="en-GB" baseline="0" dirty="0" err="1" smtClean="0"/>
              <a:t>eitemau</a:t>
            </a:r>
            <a:r>
              <a:rPr lang="en-GB" baseline="0" dirty="0" smtClean="0"/>
              <a:t> </a:t>
            </a:r>
            <a:r>
              <a:rPr lang="en-GB" baseline="0" dirty="0" err="1" smtClean="0"/>
              <a:t>sydd</a:t>
            </a:r>
            <a:r>
              <a:rPr lang="en-GB" baseline="0" dirty="0" smtClean="0"/>
              <a:t> </a:t>
            </a:r>
            <a:r>
              <a:rPr lang="en-GB" baseline="0" dirty="0" err="1" smtClean="0"/>
              <a:t>ganddynt</a:t>
            </a:r>
            <a:r>
              <a:rPr lang="en-GB" baseline="0" dirty="0" smtClean="0"/>
              <a:t> </a:t>
            </a:r>
            <a:r>
              <a:rPr lang="en-GB" baseline="0" dirty="0" err="1" smtClean="0"/>
              <a:t>ar</a:t>
            </a:r>
            <a:r>
              <a:rPr lang="en-GB" baseline="0" dirty="0" smtClean="0"/>
              <a:t> </a:t>
            </a:r>
            <a:r>
              <a:rPr lang="en-GB" baseline="0" dirty="0" err="1" smtClean="0"/>
              <a:t>gyfer</a:t>
            </a:r>
            <a:r>
              <a:rPr lang="en-GB" baseline="0" dirty="0" smtClean="0"/>
              <a:t> y tri poster</a:t>
            </a:r>
            <a:r>
              <a:rPr lang="en-GB" dirty="0" smtClean="0"/>
              <a:t>.  </a:t>
            </a:r>
            <a:r>
              <a:rPr lang="en-GB" dirty="0" err="1" smtClean="0"/>
              <a:t>Gofynnwch</a:t>
            </a:r>
            <a:r>
              <a:rPr lang="en-GB" dirty="0" smtClean="0"/>
              <a:t> </a:t>
            </a:r>
            <a:r>
              <a:rPr lang="en-GB" dirty="0" err="1" smtClean="0"/>
              <a:t>iddynt</a:t>
            </a:r>
            <a:r>
              <a:rPr lang="en-GB" dirty="0" smtClean="0"/>
              <a:t> </a:t>
            </a:r>
            <a:r>
              <a:rPr lang="en-GB" dirty="0" err="1" smtClean="0"/>
              <a:t>hefyd</a:t>
            </a:r>
            <a:r>
              <a:rPr lang="en-GB" dirty="0" smtClean="0"/>
              <a:t> </a:t>
            </a:r>
            <a:r>
              <a:rPr lang="en-GB" dirty="0" err="1" smtClean="0"/>
              <a:t>nodi</a:t>
            </a:r>
            <a:r>
              <a:rPr lang="en-GB" dirty="0" smtClean="0"/>
              <a:t> pa </a:t>
            </a:r>
            <a:r>
              <a:rPr lang="en-GB" dirty="0" err="1" smtClean="0"/>
              <a:t>weithgareddau</a:t>
            </a:r>
            <a:r>
              <a:rPr lang="en-GB" dirty="0" smtClean="0"/>
              <a:t> </a:t>
            </a:r>
            <a:r>
              <a:rPr lang="en-GB" dirty="0" err="1" smtClean="0"/>
              <a:t>sy’n</a:t>
            </a:r>
            <a:r>
              <a:rPr lang="en-GB" dirty="0" smtClean="0"/>
              <a:t> </a:t>
            </a:r>
            <a:r>
              <a:rPr lang="en-GB" dirty="0" err="1" smtClean="0"/>
              <a:t>gysylltiedig</a:t>
            </a:r>
            <a:r>
              <a:rPr lang="en-GB" dirty="0" smtClean="0"/>
              <a:t> </a:t>
            </a:r>
            <a:r>
              <a:rPr lang="en-GB" dirty="0" err="1" smtClean="0"/>
              <a:t>â’r</a:t>
            </a:r>
            <a:r>
              <a:rPr lang="en-GB" dirty="0" smtClean="0"/>
              <a:t> </a:t>
            </a:r>
            <a:r>
              <a:rPr lang="en-GB" dirty="0" err="1" smtClean="0"/>
              <a:t>eitem</a:t>
            </a:r>
            <a:r>
              <a:rPr lang="en-GB" baseline="0" dirty="0" smtClean="0"/>
              <a:t> o </a:t>
            </a:r>
            <a:r>
              <a:rPr lang="en-GB" baseline="0" dirty="0" err="1" smtClean="0"/>
              <a:t>dechnoleg</a:t>
            </a:r>
            <a:r>
              <a:rPr lang="en-GB" baseline="0" dirty="0" smtClean="0"/>
              <a:t>.. </a:t>
            </a:r>
            <a:r>
              <a:rPr lang="en-GB" baseline="0" dirty="0" err="1" smtClean="0"/>
              <a:t>Gofynir</a:t>
            </a:r>
            <a:r>
              <a:rPr lang="en-GB" baseline="0" dirty="0" smtClean="0"/>
              <a:t> </a:t>
            </a:r>
            <a:r>
              <a:rPr lang="en-GB" baseline="0" dirty="0" err="1" smtClean="0"/>
              <a:t>hefyd</a:t>
            </a:r>
            <a:r>
              <a:rPr lang="en-GB" baseline="0" dirty="0" smtClean="0"/>
              <a:t> </a:t>
            </a:r>
            <a:r>
              <a:rPr lang="en-GB" baseline="0" dirty="0" err="1" smtClean="0"/>
              <a:t>iddynt</a:t>
            </a:r>
            <a:r>
              <a:rPr lang="en-GB" baseline="0" dirty="0" smtClean="0"/>
              <a:t> </a:t>
            </a:r>
            <a:r>
              <a:rPr lang="en-GB" baseline="0" dirty="0" err="1" smtClean="0"/>
              <a:t>nodi</a:t>
            </a:r>
            <a:r>
              <a:rPr lang="en-GB" baseline="0" dirty="0" smtClean="0"/>
              <a:t> pa </a:t>
            </a:r>
            <a:r>
              <a:rPr lang="en-GB" baseline="0" dirty="0" err="1" smtClean="0"/>
              <a:t>weithgareddau</a:t>
            </a:r>
            <a:r>
              <a:rPr lang="en-GB" baseline="0" dirty="0" smtClean="0"/>
              <a:t> </a:t>
            </a:r>
            <a:r>
              <a:rPr lang="en-GB" baseline="0" dirty="0" err="1" smtClean="0"/>
              <a:t>sydd</a:t>
            </a:r>
            <a:r>
              <a:rPr lang="en-GB" baseline="0" dirty="0" smtClean="0"/>
              <a:t> </a:t>
            </a:r>
            <a:r>
              <a:rPr lang="en-GB" baseline="0" dirty="0" err="1" smtClean="0"/>
              <a:t>heb</a:t>
            </a:r>
            <a:r>
              <a:rPr lang="en-GB" baseline="0" dirty="0" smtClean="0"/>
              <a:t> </a:t>
            </a:r>
            <a:r>
              <a:rPr lang="en-GB" baseline="0" dirty="0" err="1" smtClean="0"/>
              <a:t>ei</a:t>
            </a:r>
            <a:r>
              <a:rPr lang="en-GB" baseline="0" dirty="0" smtClean="0"/>
              <a:t> </a:t>
            </a:r>
            <a:r>
              <a:rPr lang="en-GB" baseline="0" dirty="0" err="1" smtClean="0"/>
              <a:t>cysylltu</a:t>
            </a:r>
            <a:r>
              <a:rPr lang="en-GB" baseline="0" dirty="0" smtClean="0"/>
              <a:t> ag </a:t>
            </a:r>
            <a:r>
              <a:rPr lang="en-GB" baseline="0" dirty="0" err="1" smtClean="0"/>
              <a:t>eitem</a:t>
            </a:r>
            <a:r>
              <a:rPr lang="en-GB" baseline="0" dirty="0" smtClean="0"/>
              <a:t> o </a:t>
            </a:r>
            <a:r>
              <a:rPr lang="en-GB" baseline="0" dirty="0" err="1" smtClean="0"/>
              <a:t>dechnoleg</a:t>
            </a:r>
            <a:r>
              <a:rPr lang="en-GB" baseline="0" dirty="0" smtClean="0"/>
              <a:t>.</a:t>
            </a:r>
            <a:r>
              <a:rPr lang="en-GB" dirty="0" smtClean="0"/>
              <a:t> </a:t>
            </a:r>
            <a:r>
              <a:rPr lang="en-GB" baseline="0" dirty="0" smtClean="0"/>
              <a:t>Gall </a:t>
            </a:r>
            <a:r>
              <a:rPr lang="en-GB" baseline="0" dirty="0" err="1" smtClean="0"/>
              <a:t>yr</a:t>
            </a:r>
            <a:r>
              <a:rPr lang="en-GB" baseline="0" dirty="0" smtClean="0"/>
              <a:t> </a:t>
            </a:r>
            <a:r>
              <a:rPr lang="en-GB" baseline="0" dirty="0" err="1" smtClean="0"/>
              <a:t>hwylusydd</a:t>
            </a:r>
            <a:r>
              <a:rPr lang="en-GB" baseline="0" dirty="0" smtClean="0"/>
              <a:t> </a:t>
            </a:r>
            <a:r>
              <a:rPr lang="en-GB" baseline="0" dirty="0" err="1" smtClean="0"/>
              <a:t>ddefnyddio’r</a:t>
            </a:r>
            <a:r>
              <a:rPr lang="en-GB" baseline="0" dirty="0" smtClean="0"/>
              <a:t> </a:t>
            </a:r>
            <a:r>
              <a:rPr lang="en-GB" baseline="0" dirty="0" err="1" smtClean="0"/>
              <a:t>canlyniad</a:t>
            </a:r>
            <a:r>
              <a:rPr lang="en-GB" baseline="0" dirty="0" smtClean="0"/>
              <a:t> </a:t>
            </a:r>
            <a:r>
              <a:rPr lang="en-GB" baseline="0" dirty="0" err="1" smtClean="0"/>
              <a:t>i</a:t>
            </a:r>
            <a:r>
              <a:rPr lang="en-GB" baseline="0" dirty="0" smtClean="0"/>
              <a:t> </a:t>
            </a:r>
            <a:r>
              <a:rPr lang="en-GB" baseline="0" dirty="0" err="1" smtClean="0"/>
              <a:t>ddangos</a:t>
            </a:r>
            <a:r>
              <a:rPr lang="en-GB" baseline="0" dirty="0" smtClean="0"/>
              <a:t> bod </a:t>
            </a:r>
            <a:r>
              <a:rPr lang="en-GB" baseline="0" dirty="0" err="1" smtClean="0"/>
              <a:t>technoleg</a:t>
            </a:r>
            <a:r>
              <a:rPr lang="en-GB" baseline="0" dirty="0" smtClean="0"/>
              <a:t> </a:t>
            </a:r>
            <a:r>
              <a:rPr lang="en-GB" baseline="0" dirty="0" err="1" smtClean="0"/>
              <a:t>yn</a:t>
            </a:r>
            <a:r>
              <a:rPr lang="en-GB" baseline="0" dirty="0" smtClean="0"/>
              <a:t> </a:t>
            </a:r>
            <a:r>
              <a:rPr lang="en-GB" baseline="0" dirty="0" err="1" smtClean="0"/>
              <a:t>gallu</a:t>
            </a:r>
            <a:r>
              <a:rPr lang="en-GB" baseline="0" dirty="0" smtClean="0"/>
              <a:t> </a:t>
            </a:r>
            <a:r>
              <a:rPr lang="en-GB" baseline="0" dirty="0" err="1" smtClean="0"/>
              <a:t>cynorthwyo</a:t>
            </a:r>
            <a:r>
              <a:rPr lang="en-GB" baseline="0" dirty="0" smtClean="0"/>
              <a:t> </a:t>
            </a:r>
            <a:r>
              <a:rPr lang="en-GB" baseline="0" dirty="0" err="1" smtClean="0"/>
              <a:t>gyda’r</a:t>
            </a:r>
            <a:r>
              <a:rPr lang="en-GB" baseline="0" dirty="0" smtClean="0"/>
              <a:t> </a:t>
            </a:r>
            <a:r>
              <a:rPr lang="en-GB" baseline="0" dirty="0" err="1" smtClean="0"/>
              <a:t>mwyafrif</a:t>
            </a:r>
            <a:r>
              <a:rPr lang="en-GB" baseline="0" dirty="0" smtClean="0"/>
              <a:t> o </a:t>
            </a:r>
            <a:r>
              <a:rPr lang="en-GB" baseline="0" dirty="0" err="1" smtClean="0"/>
              <a:t>Weithgaredd</a:t>
            </a:r>
            <a:r>
              <a:rPr lang="en-GB" baseline="0" dirty="0" smtClean="0"/>
              <a:t> </a:t>
            </a:r>
            <a:r>
              <a:rPr lang="en-GB" baseline="0" dirty="0" err="1" smtClean="0"/>
              <a:t>Bywyd</a:t>
            </a:r>
            <a:r>
              <a:rPr lang="en-GB" baseline="0" dirty="0" smtClean="0"/>
              <a:t> Bob </a:t>
            </a:r>
            <a:r>
              <a:rPr lang="en-GB" baseline="0" dirty="0" err="1" smtClean="0"/>
              <a:t>Dydd</a:t>
            </a:r>
            <a:r>
              <a:rPr lang="en-GB" baseline="0" dirty="0" smtClean="0"/>
              <a:t> </a:t>
            </a:r>
            <a:r>
              <a:rPr lang="en-GB" baseline="0" dirty="0" err="1" smtClean="0"/>
              <a:t>Allweddol</a:t>
            </a:r>
            <a:r>
              <a:rPr lang="en-GB" baseline="0" dirty="0" smtClean="0"/>
              <a:t> a </a:t>
            </a:r>
            <a:r>
              <a:rPr lang="en-GB" baseline="0" dirty="0" err="1" smtClean="0"/>
              <a:t>chyfrannu</a:t>
            </a:r>
            <a:r>
              <a:rPr lang="en-GB" baseline="0" dirty="0" smtClean="0"/>
              <a:t> </a:t>
            </a:r>
            <a:r>
              <a:rPr lang="en-GB" baseline="0" dirty="0" err="1" smtClean="0"/>
              <a:t>tuag</a:t>
            </a:r>
            <a:r>
              <a:rPr lang="en-GB" baseline="0" dirty="0" smtClean="0"/>
              <a:t> at </a:t>
            </a:r>
            <a:r>
              <a:rPr lang="en-GB" baseline="0" dirty="0" err="1" smtClean="0"/>
              <a:t>wella</a:t>
            </a:r>
            <a:r>
              <a:rPr lang="en-GB" baseline="0" dirty="0" smtClean="0"/>
              <a:t> </a:t>
            </a:r>
            <a:r>
              <a:rPr lang="en-GB" baseline="0" dirty="0" err="1" smtClean="0"/>
              <a:t>Ansawdd</a:t>
            </a:r>
            <a:r>
              <a:rPr lang="en-GB" baseline="0" dirty="0" smtClean="0"/>
              <a:t> </a:t>
            </a:r>
            <a:r>
              <a:rPr lang="en-GB" baseline="0" dirty="0" err="1" smtClean="0"/>
              <a:t>Bywyd</a:t>
            </a:r>
            <a:r>
              <a:rPr lang="en-GB" baseline="0" dirty="0" smtClean="0"/>
              <a:t>, </a:t>
            </a:r>
            <a:r>
              <a:rPr lang="en-GB" baseline="0" dirty="0" err="1" smtClean="0"/>
              <a:t>ond</a:t>
            </a:r>
            <a:r>
              <a:rPr lang="en-GB" baseline="0" dirty="0" smtClean="0"/>
              <a:t> </a:t>
            </a:r>
            <a:r>
              <a:rPr lang="en-GB" baseline="0" dirty="0" err="1" smtClean="0"/>
              <a:t>mai</a:t>
            </a:r>
            <a:r>
              <a:rPr lang="en-GB" baseline="0" dirty="0" smtClean="0"/>
              <a:t> </a:t>
            </a:r>
            <a:r>
              <a:rPr lang="en-GB" baseline="0" dirty="0" err="1" smtClean="0"/>
              <a:t>ychydig</a:t>
            </a:r>
            <a:r>
              <a:rPr lang="en-GB" baseline="0" dirty="0" smtClean="0"/>
              <a:t> o </a:t>
            </a:r>
            <a:r>
              <a:rPr lang="en-GB" baseline="0" dirty="0" err="1" smtClean="0"/>
              <a:t>ddyfeisiau</a:t>
            </a:r>
            <a:r>
              <a:rPr lang="en-GB" baseline="0" dirty="0" smtClean="0"/>
              <a:t> </a:t>
            </a:r>
            <a:r>
              <a:rPr lang="en-GB" baseline="0" dirty="0" err="1" smtClean="0"/>
              <a:t>sy’n</a:t>
            </a:r>
            <a:r>
              <a:rPr lang="en-GB" baseline="0" dirty="0" smtClean="0"/>
              <a:t> </a:t>
            </a:r>
            <a:r>
              <a:rPr lang="en-GB" baseline="0" dirty="0" err="1" smtClean="0"/>
              <a:t>gallu</a:t>
            </a:r>
            <a:r>
              <a:rPr lang="en-GB" baseline="0" dirty="0" smtClean="0"/>
              <a:t> </a:t>
            </a:r>
            <a:r>
              <a:rPr lang="en-GB" baseline="0" dirty="0" err="1" smtClean="0"/>
              <a:t>cynorthwyo</a:t>
            </a:r>
            <a:r>
              <a:rPr lang="en-GB" baseline="0" dirty="0" smtClean="0"/>
              <a:t> </a:t>
            </a:r>
            <a:r>
              <a:rPr lang="en-GB" baseline="0" dirty="0" err="1" smtClean="0"/>
              <a:t>gydag</a:t>
            </a:r>
            <a:r>
              <a:rPr lang="en-GB" baseline="0" dirty="0" smtClean="0"/>
              <a:t> </a:t>
            </a:r>
            <a:r>
              <a:rPr lang="en-GB" baseline="0" dirty="0" err="1" smtClean="0"/>
              <a:t>gweithgarreddau</a:t>
            </a:r>
            <a:r>
              <a:rPr lang="en-GB" baseline="0" dirty="0" smtClean="0"/>
              <a:t> </a:t>
            </a:r>
            <a:r>
              <a:rPr lang="en-GB" baseline="0" dirty="0" err="1" smtClean="0"/>
              <a:t>Bywyd</a:t>
            </a:r>
            <a:r>
              <a:rPr lang="en-GB" baseline="0" dirty="0" smtClean="0"/>
              <a:t> Bob </a:t>
            </a:r>
            <a:r>
              <a:rPr lang="en-GB" baseline="0" dirty="0" err="1" smtClean="0"/>
              <a:t>Dydd</a:t>
            </a:r>
            <a:r>
              <a:rPr lang="en-GB" baseline="0" dirty="0" smtClean="0"/>
              <a:t>. </a:t>
            </a:r>
            <a:r>
              <a:rPr lang="en-GB" baseline="0" dirty="0" err="1" smtClean="0"/>
              <a:t>Dyma</a:t>
            </a:r>
            <a:r>
              <a:rPr lang="en-GB" baseline="0" dirty="0" smtClean="0"/>
              <a:t> pam </a:t>
            </a:r>
            <a:r>
              <a:rPr lang="en-GB" baseline="0" dirty="0" err="1" smtClean="0"/>
              <a:t>fod</a:t>
            </a:r>
            <a:r>
              <a:rPr lang="en-GB" baseline="0" dirty="0" smtClean="0"/>
              <a:t> </a:t>
            </a:r>
            <a:r>
              <a:rPr lang="en-GB" baseline="0" dirty="0" err="1" smtClean="0"/>
              <a:t>galw</a:t>
            </a:r>
            <a:r>
              <a:rPr lang="en-GB" baseline="0" dirty="0" smtClean="0"/>
              <a:t> </a:t>
            </a:r>
            <a:r>
              <a:rPr lang="en-GB" baseline="0" dirty="0" err="1" smtClean="0"/>
              <a:t>mawr</a:t>
            </a:r>
            <a:r>
              <a:rPr lang="en-GB" baseline="0" dirty="0" smtClean="0"/>
              <a:t> </a:t>
            </a:r>
            <a:r>
              <a:rPr lang="en-GB" baseline="0" dirty="0" err="1" smtClean="0"/>
              <a:t>ar</a:t>
            </a:r>
            <a:r>
              <a:rPr lang="en-GB" baseline="0" dirty="0" smtClean="0"/>
              <a:t> </a:t>
            </a:r>
            <a:r>
              <a:rPr lang="en-GB" baseline="0" dirty="0" err="1" smtClean="0"/>
              <a:t>ofal</a:t>
            </a:r>
            <a:r>
              <a:rPr lang="en-GB" baseline="0" dirty="0" smtClean="0"/>
              <a:t> </a:t>
            </a:r>
            <a:r>
              <a:rPr lang="en-GB" baseline="0" dirty="0" err="1" smtClean="0"/>
              <a:t>cartref</a:t>
            </a:r>
            <a:r>
              <a:rPr lang="en-GB" baseline="0" dirty="0" smtClean="0"/>
              <a:t> ac </a:t>
            </a:r>
            <a:r>
              <a:rPr lang="en-GB" baseline="0" dirty="0" err="1" smtClean="0"/>
              <a:t>bydd</a:t>
            </a:r>
            <a:r>
              <a:rPr lang="en-GB" baseline="0" dirty="0" smtClean="0"/>
              <a:t> y </a:t>
            </a:r>
            <a:r>
              <a:rPr lang="en-GB" baseline="0" dirty="0" err="1" smtClean="0"/>
              <a:t>galw’n</a:t>
            </a:r>
            <a:r>
              <a:rPr lang="en-GB" baseline="0" dirty="0" smtClean="0"/>
              <a:t> </a:t>
            </a:r>
            <a:r>
              <a:rPr lang="en-GB" baseline="0" dirty="0" err="1" smtClean="0"/>
              <a:t>cynyddu</a:t>
            </a:r>
            <a:r>
              <a:rPr lang="en-GB" baseline="0" dirty="0" smtClean="0"/>
              <a:t> </a:t>
            </a:r>
            <a:r>
              <a:rPr lang="en-GB" baseline="0" dirty="0" err="1" smtClean="0"/>
              <a:t>wrth</a:t>
            </a:r>
            <a:r>
              <a:rPr lang="en-GB" baseline="0" dirty="0" smtClean="0"/>
              <a:t> </a:t>
            </a:r>
            <a:r>
              <a:rPr lang="en-GB" baseline="0" dirty="0" err="1" smtClean="0"/>
              <a:t>i’r</a:t>
            </a:r>
            <a:r>
              <a:rPr lang="en-GB" baseline="0" dirty="0" smtClean="0"/>
              <a:t> </a:t>
            </a:r>
            <a:r>
              <a:rPr lang="en-GB" baseline="0" dirty="0" err="1" smtClean="0"/>
              <a:t>boblogaeth</a:t>
            </a:r>
            <a:r>
              <a:rPr lang="en-GB" baseline="0" dirty="0" smtClean="0"/>
              <a:t> </a:t>
            </a:r>
            <a:r>
              <a:rPr lang="en-GB" baseline="0" dirty="0" err="1" smtClean="0"/>
              <a:t>heneiddio</a:t>
            </a:r>
            <a:r>
              <a:rPr lang="en-GB" baseline="0" dirty="0" smtClean="0"/>
              <a:t>.</a:t>
            </a:r>
          </a:p>
          <a:p>
            <a:endParaRPr lang="en-GB" baseline="0" dirty="0" smtClean="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13</a:t>
            </a:fld>
            <a:endParaRPr lang="en-GB" dirty="0"/>
          </a:p>
        </p:txBody>
      </p:sp>
    </p:spTree>
    <p:extLst>
      <p:ext uri="{BB962C8B-B14F-4D97-AF65-F5344CB8AC3E}">
        <p14:creationId xmlns:p14="http://schemas.microsoft.com/office/powerpoint/2010/main" val="242195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kern="1200" dirty="0" smtClean="0">
                <a:solidFill>
                  <a:schemeClr val="tx1"/>
                </a:solidFill>
                <a:effectLst/>
                <a:latin typeface="Arial" charset="0"/>
                <a:ea typeface="+mn-ea"/>
                <a:cs typeface="+mn-cs"/>
              </a:rPr>
              <a:t>Mae’r sleid hon, a’r ddwy nesaf, yn gofyn cyfres o gwestiynau am broffilio, a rhai yn unig y gellir eu hateb. Dylai fod yn amlwg y gall gofyn y cwestiynau hyn fod yn feichus, yn enwedig os gofynnir yr un cwestiynau i bobl drosodd a throsodd.</a:t>
            </a:r>
          </a:p>
          <a:p>
            <a:r>
              <a:rPr lang="cy-GB" sz="1200" kern="1200" dirty="0" smtClean="0">
                <a:solidFill>
                  <a:schemeClr val="tx1"/>
                </a:solidFill>
                <a:effectLst/>
                <a:latin typeface="Arial" charset="0"/>
                <a:ea typeface="+mn-ea"/>
                <a:cs typeface="+mn-cs"/>
              </a:rPr>
              <a:t>Mae’r ffocws ar nodau’n caniatáu i unigolion fod yn onest ynghylch eu breuddwydion ac am faterion ymarferol sy’n eu pryderu nhw, a hefyd yn rhoi cyfle iddynt nodi eu hoffterau ynghylch ble maen nhw’n byw, a pha ofal y maent yn ei dderbyn.</a:t>
            </a:r>
          </a:p>
          <a:p>
            <a:r>
              <a:rPr lang="cy-GB" sz="1200" kern="1200" dirty="0" smtClean="0">
                <a:solidFill>
                  <a:schemeClr val="tx1"/>
                </a:solidFill>
                <a:effectLst/>
                <a:latin typeface="Arial" charset="0"/>
                <a:ea typeface="+mn-ea"/>
                <a:cs typeface="+mn-cs"/>
              </a:rPr>
              <a:t>Yn olaf, mae llawer o rwystrau neu bethau a all ein rhwystro rhag gwella ein bywydau. Maent yn cynnwys salwch, anableddau, ond hefyd problemau gyda’n cartrefi, y cymorth rydym yn ei dderbyn gan deulu, ffrindiau a chymdogion, a’r ffyrdd y maent yn defnyddio technoleg.</a:t>
            </a:r>
            <a:endParaRPr lang="cy-GB" sz="1200" kern="1200" dirty="0">
              <a:solidFill>
                <a:schemeClr val="tx1"/>
              </a:solidFill>
              <a:effectLst/>
              <a:latin typeface="Arial" charset="0"/>
              <a:ea typeface="+mn-ea"/>
              <a:cs typeface="+mn-cs"/>
            </a:endParaRPr>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14</a:t>
            </a:fld>
            <a:endParaRPr lang="en-GB" dirty="0">
              <a:solidFill>
                <a:srgbClr val="000000">
                  <a:lumMod val="75000"/>
                  <a:lumOff val="25000"/>
                </a:srgbClr>
              </a:solidFill>
            </a:endParaRPr>
          </a:p>
        </p:txBody>
      </p:sp>
    </p:spTree>
    <p:extLst>
      <p:ext uri="{BB962C8B-B14F-4D97-AF65-F5344CB8AC3E}">
        <p14:creationId xmlns:p14="http://schemas.microsoft.com/office/powerpoint/2010/main" val="3776223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15</a:t>
            </a:fld>
            <a:endParaRPr lang="en-GB" dirty="0">
              <a:solidFill>
                <a:srgbClr val="000000">
                  <a:lumMod val="75000"/>
                  <a:lumOff val="25000"/>
                </a:srgbClr>
              </a:solidFill>
            </a:endParaRPr>
          </a:p>
        </p:txBody>
      </p:sp>
    </p:spTree>
    <p:extLst>
      <p:ext uri="{BB962C8B-B14F-4D97-AF65-F5344CB8AC3E}">
        <p14:creationId xmlns:p14="http://schemas.microsoft.com/office/powerpoint/2010/main" val="2161011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16</a:t>
            </a:fld>
            <a:endParaRPr lang="en-GB" dirty="0">
              <a:solidFill>
                <a:srgbClr val="000000">
                  <a:lumMod val="75000"/>
                  <a:lumOff val="25000"/>
                </a:srgbClr>
              </a:solidFill>
            </a:endParaRPr>
          </a:p>
        </p:txBody>
      </p:sp>
    </p:spTree>
    <p:extLst>
      <p:ext uri="{BB962C8B-B14F-4D97-AF65-F5344CB8AC3E}">
        <p14:creationId xmlns:p14="http://schemas.microsoft.com/office/powerpoint/2010/main" val="3375450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Gellir hepgor y sleid hon.</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Mae wedi’i hanimeiddio ac mae’n gyflwyniad i broffilio John – unigolyn y gellir ei ddefnyddio fel enghraifft i’w ystyried.</a:t>
            </a:r>
          </a:p>
          <a:p>
            <a:r>
              <a:rPr lang="cy-GB" sz="1200" kern="1200" dirty="0" smtClean="0">
                <a:solidFill>
                  <a:schemeClr val="tx1"/>
                </a:solidFill>
                <a:effectLst/>
                <a:latin typeface="Arial" charset="0"/>
                <a:ea typeface="+mn-ea"/>
                <a:cs typeface="+mn-cs"/>
              </a:rPr>
              <a:t>Mae’n dangos 8 enghraifft o nodau, breuddwydion neu uchelgeisiau. Mae ymarfer proffilio syml yn caniatáu i’r defnyddiwr ddewis nodau perthnasol trwy roi cylch o’u hamgylch. Dychmygwch fod John eisiau mynd allan yn amlach am ddiod, a chyfarfod â mwy o fenywod.</a:t>
            </a:r>
            <a:endParaRPr lang="cy-GB" sz="1200" kern="1200" dirty="0">
              <a:solidFill>
                <a:schemeClr val="tx1"/>
              </a:solidFill>
              <a:effectLst/>
              <a:latin typeface="Arial" charset="0"/>
              <a:ea typeface="+mn-ea"/>
              <a:cs typeface="+mn-cs"/>
            </a:endParaRPr>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17</a:t>
            </a:fld>
            <a:endParaRPr lang="en-GB" dirty="0">
              <a:solidFill>
                <a:srgbClr val="000000">
                  <a:lumMod val="75000"/>
                  <a:lumOff val="25000"/>
                </a:srgbClr>
              </a:solidFill>
            </a:endParaRPr>
          </a:p>
        </p:txBody>
      </p:sp>
    </p:spTree>
    <p:extLst>
      <p:ext uri="{BB962C8B-B14F-4D97-AF65-F5344CB8AC3E}">
        <p14:creationId xmlns:p14="http://schemas.microsoft.com/office/powerpoint/2010/main" val="1155344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Gellir hepgor y sleid hon.</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Mae wedi’i hanimeiddio, ac yn cynnig disgrifiadau o’r cartref y gellir eu dethol yn yr un ffordd â’r sleid flaenorol. Mae’n caniatáu trafodaeth syml ynghylch ffactorau pwysig yn y cartref a allai ei wneud yn ddymunol neu’n broblem i’r unigolyn fyw'n gyfforddus yno.  </a:t>
            </a:r>
          </a:p>
          <a:p>
            <a:r>
              <a:rPr lang="cy-GB" sz="1200" kern="1200" dirty="0" smtClean="0">
                <a:solidFill>
                  <a:schemeClr val="tx1"/>
                </a:solidFill>
                <a:effectLst/>
                <a:latin typeface="Arial" charset="0"/>
                <a:ea typeface="+mn-ea"/>
                <a:cs typeface="+mn-cs"/>
              </a:rPr>
              <a:t>Dychmygwch fod John yn byw mewn fflat yng nghanol tref.</a:t>
            </a:r>
          </a:p>
          <a:p>
            <a:r>
              <a:rPr lang="cy-GB" sz="1200" kern="1200" dirty="0" smtClean="0">
                <a:solidFill>
                  <a:schemeClr val="tx1"/>
                </a:solidFill>
                <a:effectLst/>
                <a:latin typeface="Arial" charset="0"/>
                <a:ea typeface="+mn-ea"/>
                <a:cs typeface="+mn-cs"/>
              </a:rPr>
              <a:t>Efallai bod John yn hoffi ei gartref oherwydd ei fod mewn cymdogaeth hyfryd a’i fod yn cyd-dynnu’n dda â’i gymdogion. Gallai fod golau gwell yn y fflat ond mae gwres canolog yno, sy’n ei wneud yn gysurus, hyd yn oed yn y gaeaf. Mae hyn yn arwain at ymarfer mwy ffurfiol mewn arolygu eiddo.</a:t>
            </a:r>
            <a:endParaRPr lang="cy-GB" sz="1200" kern="1200" dirty="0">
              <a:solidFill>
                <a:schemeClr val="tx1"/>
              </a:solidFill>
              <a:effectLst/>
              <a:latin typeface="Arial" charset="0"/>
              <a:ea typeface="+mn-ea"/>
              <a:cs typeface="+mn-cs"/>
            </a:endParaRPr>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18</a:t>
            </a:fld>
            <a:endParaRPr lang="en-GB" dirty="0">
              <a:solidFill>
                <a:srgbClr val="000000">
                  <a:lumMod val="75000"/>
                  <a:lumOff val="25000"/>
                </a:srgbClr>
              </a:solidFill>
            </a:endParaRPr>
          </a:p>
        </p:txBody>
      </p:sp>
    </p:spTree>
    <p:extLst>
      <p:ext uri="{BB962C8B-B14F-4D97-AF65-F5344CB8AC3E}">
        <p14:creationId xmlns:p14="http://schemas.microsoft.com/office/powerpoint/2010/main" val="3706275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Mae’n caniatáu i’r gynulleidfa gymryd rhan trwy awgrymu pethau y gellid eu gwirio ym mhob ystafell mewn arolwg cartref ac a fyddai’n berthnasol i broffilio unigolyn er mwyn asesu’r cyfleoedd i dechnoleg fod â rôl yn eu cymorth.  </a:t>
            </a:r>
          </a:p>
          <a:p>
            <a:r>
              <a:rPr lang="cy-GB" sz="1200" kern="1200" dirty="0" smtClean="0">
                <a:solidFill>
                  <a:schemeClr val="tx1"/>
                </a:solidFill>
                <a:effectLst/>
                <a:latin typeface="Arial" charset="0"/>
                <a:ea typeface="+mn-ea"/>
                <a:cs typeface="+mn-cs"/>
              </a:rPr>
              <a:t>Dylai ddechrau trwy ystyried y gwasanaethau a ph’un ai a oes ganddynt Wi-Fi (a llinell dir), a chyflwr y pibellau nwy a dŵr (gan gynnwys lleoliad y tap cau), y math o wasanaeth teledu a dderbynnir (erial neu loeren) a chryfder y signal symudol (ar gyfer staff ymweliadol yn ogystal â defnyddio dyfeisiau symudol ar gyfer gofal). Wedyn, caiff y tu allan ei ystyried (gardd tu blaen a gardd gefn, a’u maint), gyda phwyslais ar rwyddineb mynediad (fel grisiau a pheryglon baglu), cymorth presennol (fel rampiau a chanllawiau), ac elfennau diogelwch fel golau, cloeon, larymau a thyllau sbïo.</a:t>
            </a:r>
          </a:p>
          <a:p>
            <a:r>
              <a:rPr lang="cy-GB" sz="1200" kern="1200" dirty="0" smtClean="0">
                <a:solidFill>
                  <a:schemeClr val="tx1"/>
                </a:solidFill>
                <a:effectLst/>
                <a:latin typeface="Arial" charset="0"/>
                <a:ea typeface="+mn-ea"/>
                <a:cs typeface="+mn-cs"/>
              </a:rPr>
              <a:t>Ystyrir pob un o’r 4 prif ystafell yn eu tro - yr ystafell ymolchi, yr ystafell wely, y gegin a’r ystafell fyw. Ni ddylai’r rhestr o beryglon posibl a phwyntiau i chwilio amdanynt fod yn hollgynhwysfawr, ond dylid rhoi digon o amser i sicrhau y rhoddir pwyslais ar bwysigrwydd yr arolwg cartref. Nid yw arolygon cartref bob amser yn bosibl - er enghraifft, pan mae angen technoleg ar rywun fel rhan o becyn galluogi i ddychwelyd adref o’r ysbyty ar ôl cyfnod o salwch neu’n dilyn llawdriniaeth neu anaf. Efallai y bydd gosodwyr yn edrych ar y cartref neu gellid cynnal arolwg cartref adeg ailasesiad, ar ôl cyfnod o alluogi.</a:t>
            </a:r>
            <a:endParaRPr lang="cy-GB" sz="1200" kern="1200" dirty="0">
              <a:solidFill>
                <a:schemeClr val="tx1"/>
              </a:solidFill>
              <a:effectLst/>
              <a:latin typeface="Arial" charset="0"/>
              <a:ea typeface="+mn-ea"/>
              <a:cs typeface="+mn-cs"/>
            </a:endParaRPr>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19</a:t>
            </a:fld>
            <a:endParaRPr lang="en-GB" dirty="0"/>
          </a:p>
        </p:txBody>
      </p:sp>
    </p:spTree>
    <p:extLst>
      <p:ext uri="{BB962C8B-B14F-4D97-AF65-F5344CB8AC3E}">
        <p14:creationId xmlns:p14="http://schemas.microsoft.com/office/powerpoint/2010/main" val="131766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a:ea typeface="+mn-ea"/>
                <a:cs typeface="+mn-cs"/>
              </a:rPr>
              <a:t>Gellir</a:t>
            </a:r>
            <a:r>
              <a:rPr kumimoji="0" lang="en-GB"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smtClean="0">
                <a:ln>
                  <a:noFill/>
                </a:ln>
                <a:solidFill>
                  <a:prstClr val="black"/>
                </a:solidFill>
                <a:effectLst/>
                <a:uLnTx/>
                <a:uFillTx/>
                <a:latin typeface="Calibri"/>
                <a:ea typeface="+mn-ea"/>
                <a:cs typeface="+mn-cs"/>
              </a:rPr>
              <a:t>dangos</a:t>
            </a:r>
            <a:r>
              <a:rPr kumimoji="0" lang="en-GB" sz="1200" b="0" i="0" u="none" strike="noStrike" kern="1200" cap="none" spc="0" normalizeH="0" baseline="0" noProof="0" dirty="0" smtClean="0">
                <a:ln>
                  <a:noFill/>
                </a:ln>
                <a:solidFill>
                  <a:prstClr val="black"/>
                </a:solidFill>
                <a:effectLst/>
                <a:uLnTx/>
                <a:uFillTx/>
                <a:latin typeface="Calibri"/>
                <a:ea typeface="+mn-ea"/>
                <a:cs typeface="+mn-cs"/>
              </a:rPr>
              <a:t> y </a:t>
            </a:r>
            <a:r>
              <a:rPr kumimoji="0" lang="en-GB" sz="1200" b="0" i="0" u="none" strike="noStrike" kern="1200" cap="none" spc="0" normalizeH="0" baseline="0" noProof="0" dirty="0" err="1" smtClean="0">
                <a:ln>
                  <a:noFill/>
                </a:ln>
                <a:solidFill>
                  <a:prstClr val="black"/>
                </a:solidFill>
                <a:effectLst/>
                <a:uLnTx/>
                <a:uFillTx/>
                <a:latin typeface="Calibri"/>
                <a:ea typeface="+mn-ea"/>
                <a:cs typeface="+mn-cs"/>
              </a:rPr>
              <a:t>sleid</a:t>
            </a:r>
            <a:r>
              <a:rPr kumimoji="0" lang="en-GB"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smtClean="0">
                <a:ln>
                  <a:noFill/>
                </a:ln>
                <a:solidFill>
                  <a:prstClr val="black"/>
                </a:solidFill>
                <a:effectLst/>
                <a:uLnTx/>
                <a:uFillTx/>
                <a:latin typeface="Calibri"/>
                <a:ea typeface="+mn-ea"/>
                <a:cs typeface="+mn-cs"/>
              </a:rPr>
              <a:t>yma</a:t>
            </a:r>
            <a:r>
              <a:rPr kumimoji="0" lang="en-GB"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smtClean="0">
                <a:ln>
                  <a:noFill/>
                </a:ln>
                <a:solidFill>
                  <a:prstClr val="black"/>
                </a:solidFill>
                <a:effectLst/>
                <a:uLnTx/>
                <a:uFillTx/>
                <a:latin typeface="Calibri"/>
                <a:ea typeface="+mn-ea"/>
                <a:cs typeface="+mn-cs"/>
              </a:rPr>
              <a:t>wrth</a:t>
            </a:r>
            <a:r>
              <a:rPr kumimoji="0" lang="en-GB"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smtClean="0">
                <a:ln>
                  <a:noFill/>
                </a:ln>
                <a:solidFill>
                  <a:prstClr val="black"/>
                </a:solidFill>
                <a:effectLst/>
                <a:uLnTx/>
                <a:uFillTx/>
                <a:latin typeface="Calibri"/>
                <a:ea typeface="+mn-ea"/>
                <a:cs typeface="+mn-cs"/>
              </a:rPr>
              <a:t>groesawu</a:t>
            </a:r>
            <a:r>
              <a:rPr kumimoji="0" lang="en-GB"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smtClean="0">
                <a:ln>
                  <a:noFill/>
                </a:ln>
                <a:solidFill>
                  <a:prstClr val="black"/>
                </a:solidFill>
                <a:effectLst/>
                <a:uLnTx/>
                <a:uFillTx/>
                <a:latin typeface="Calibri"/>
                <a:ea typeface="+mn-ea"/>
                <a:cs typeface="+mn-cs"/>
              </a:rPr>
              <a:t>pawb</a:t>
            </a:r>
            <a:r>
              <a:rPr kumimoji="0" lang="en-GB"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smtClean="0">
                <a:ln>
                  <a:noFill/>
                </a:ln>
                <a:solidFill>
                  <a:prstClr val="black"/>
                </a:solidFill>
                <a:effectLst/>
                <a:uLnTx/>
                <a:uFillTx/>
                <a:latin typeface="Calibri"/>
                <a:ea typeface="+mn-ea"/>
                <a:cs typeface="+mn-cs"/>
              </a:rPr>
              <a:t>ar</a:t>
            </a:r>
            <a:r>
              <a:rPr kumimoji="0" lang="en-GB" sz="1200" b="0" i="0" u="none" strike="noStrike" kern="1200" cap="none" spc="0" normalizeH="0" baseline="0" noProof="0" dirty="0" smtClean="0">
                <a:ln>
                  <a:noFill/>
                </a:ln>
                <a:solidFill>
                  <a:prstClr val="black"/>
                </a:solidFill>
                <a:effectLst/>
                <a:uLnTx/>
                <a:uFillTx/>
                <a:latin typeface="Calibri"/>
                <a:ea typeface="+mn-ea"/>
                <a:cs typeface="+mn-cs"/>
              </a:rPr>
              <a:t> y </a:t>
            </a:r>
            <a:r>
              <a:rPr kumimoji="0" lang="en-GB" sz="1200" b="0" i="0" u="none" strike="noStrike" kern="1200" cap="none" spc="0" normalizeH="0" baseline="0" noProof="0" dirty="0" err="1" smtClean="0">
                <a:ln>
                  <a:noFill/>
                </a:ln>
                <a:solidFill>
                  <a:prstClr val="black"/>
                </a:solidFill>
                <a:effectLst/>
                <a:uLnTx/>
                <a:uFillTx/>
                <a:latin typeface="Calibri"/>
                <a:ea typeface="+mn-ea"/>
                <a:cs typeface="+mn-cs"/>
              </a:rPr>
              <a:t>cwrs</a:t>
            </a:r>
            <a:r>
              <a:rPr kumimoji="0" lang="en-GB" sz="1200" b="0" i="0" u="none" strike="noStrike" kern="1200" cap="none" spc="0" normalizeH="0" baseline="0" noProof="0" dirty="0" smtClean="0">
                <a:ln>
                  <a:noFill/>
                </a:ln>
                <a:solidFill>
                  <a:prstClr val="black"/>
                </a:solidFill>
                <a:effectLst/>
                <a:uLnTx/>
                <a:uFillTx/>
                <a:latin typeface="Calibri"/>
                <a:ea typeface="+mn-ea"/>
                <a:cs typeface="+mn-cs"/>
              </a:rPr>
              <a:t> a </a:t>
            </a:r>
            <a:r>
              <a:rPr kumimoji="0" lang="en-GB" sz="1200" b="0" i="0" u="none" strike="noStrike" kern="1200" cap="none" spc="0" normalizeH="0" baseline="0" noProof="0" dirty="0" err="1" smtClean="0">
                <a:ln>
                  <a:noFill/>
                </a:ln>
                <a:solidFill>
                  <a:prstClr val="black"/>
                </a:solidFill>
                <a:effectLst/>
                <a:uLnTx/>
                <a:uFillTx/>
                <a:latin typeface="Calibri"/>
                <a:ea typeface="+mn-ea"/>
                <a:cs typeface="+mn-cs"/>
              </a:rPr>
              <a:t>gwneud</a:t>
            </a:r>
            <a:r>
              <a:rPr kumimoji="0" lang="en-GB"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smtClean="0">
                <a:ln>
                  <a:noFill/>
                </a:ln>
                <a:solidFill>
                  <a:prstClr val="black"/>
                </a:solidFill>
                <a:effectLst/>
                <a:uLnTx/>
                <a:uFillTx/>
                <a:latin typeface="Calibri"/>
                <a:ea typeface="+mn-ea"/>
                <a:cs typeface="+mn-cs"/>
              </a:rPr>
              <a:t>cyflwyniadau</a:t>
            </a:r>
            <a:r>
              <a:rPr kumimoji="0" lang="en-GB"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cy-GB" sz="1200" b="0" i="0" u="none" strike="noStrike" kern="1200" cap="none" spc="0" normalizeH="0" baseline="0" noProof="0" dirty="0" smtClean="0">
                <a:ln>
                  <a:noFill/>
                </a:ln>
                <a:solidFill>
                  <a:prstClr val="black"/>
                </a:solidFill>
                <a:effectLst/>
                <a:uLnTx/>
                <a:uFillTx/>
                <a:latin typeface="Calibri"/>
                <a:ea typeface="+mn-ea"/>
                <a:cs typeface="+mn-cs"/>
              </a:rPr>
              <a:t>Cyn dechrau’r cwrs, efallai bydd angen i’r cyflwynydd roi cyfarwyddyd ar y canlynol: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Calibri"/>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cy-GB" sz="1200" b="0" i="0" u="none" strike="noStrike" kern="1200" cap="none" spc="0" normalizeH="0" baseline="0" noProof="0" dirty="0" smtClean="0">
                <a:ln>
                  <a:noFill/>
                </a:ln>
                <a:solidFill>
                  <a:prstClr val="black"/>
                </a:solidFill>
                <a:effectLst/>
                <a:uLnTx/>
                <a:uFillTx/>
                <a:latin typeface="Calibri"/>
                <a:ea typeface="+mn-ea"/>
                <a:cs typeface="+mn-cs"/>
              </a:rPr>
              <a:t>Lleoliad cyfleusterau</a:t>
            </a:r>
            <a:endParaRPr kumimoji="0" lang="en-GB" sz="1200" b="0" i="0" u="none" strike="noStrike" kern="1200" cap="none" spc="0" normalizeH="0" baseline="0" noProof="0" dirty="0" smtClean="0">
              <a:ln>
                <a:noFill/>
              </a:ln>
              <a:solidFill>
                <a:prstClr val="black"/>
              </a:solidFill>
              <a:effectLst/>
              <a:uLnTx/>
              <a:uFillTx/>
              <a:latin typeface="Calibri"/>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cy-GB" sz="1200" b="0" i="0" u="none" strike="noStrike" kern="1200" cap="none" spc="0" normalizeH="0" baseline="0" noProof="0" dirty="0" smtClean="0">
                <a:ln>
                  <a:noFill/>
                </a:ln>
                <a:solidFill>
                  <a:prstClr val="black"/>
                </a:solidFill>
                <a:effectLst/>
                <a:uLnTx/>
                <a:uFillTx/>
                <a:latin typeface="Calibri"/>
                <a:ea typeface="+mn-ea"/>
                <a:cs typeface="+mn-cs"/>
              </a:rPr>
              <a:t>Larymau tân</a:t>
            </a:r>
            <a:endParaRPr kumimoji="0" lang="en-GB" sz="1200" b="0" i="0" u="none" strike="noStrike" kern="1200" cap="none" spc="0" normalizeH="0" baseline="0" noProof="0" dirty="0" smtClean="0">
              <a:ln>
                <a:noFill/>
              </a:ln>
              <a:solidFill>
                <a:prstClr val="black"/>
              </a:solidFill>
              <a:effectLst/>
              <a:uLnTx/>
              <a:uFillTx/>
              <a:latin typeface="Calibri"/>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cy-GB" sz="1200" b="0" i="0" u="none" strike="noStrike" kern="1200" cap="none" spc="0" normalizeH="0" baseline="0" noProof="0" dirty="0" smtClean="0">
                <a:ln>
                  <a:noFill/>
                </a:ln>
                <a:solidFill>
                  <a:prstClr val="black"/>
                </a:solidFill>
                <a:effectLst/>
                <a:uLnTx/>
                <a:uFillTx/>
                <a:latin typeface="Calibri"/>
                <a:ea typeface="+mn-ea"/>
                <a:cs typeface="+mn-cs"/>
              </a:rPr>
              <a:t>Llwybrau dianc</a:t>
            </a:r>
            <a:endParaRPr kumimoji="0" lang="en-GB" sz="1200" b="0" i="0" u="none" strike="noStrike" kern="1200" cap="none" spc="0" normalizeH="0" baseline="0" noProof="0" dirty="0" smtClean="0">
              <a:ln>
                <a:noFill/>
              </a:ln>
              <a:solidFill>
                <a:prstClr val="black"/>
              </a:solidFill>
              <a:effectLst/>
              <a:uLnTx/>
              <a:uFillTx/>
              <a:latin typeface="Calibri"/>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cy-GB" sz="1200" b="0" i="0" u="none" strike="noStrike" kern="1200" cap="none" spc="0" normalizeH="0" baseline="0" noProof="0" dirty="0" smtClean="0">
                <a:ln>
                  <a:noFill/>
                </a:ln>
                <a:solidFill>
                  <a:prstClr val="black"/>
                </a:solidFill>
                <a:effectLst/>
                <a:uLnTx/>
                <a:uFillTx/>
                <a:latin typeface="Calibri"/>
                <a:ea typeface="+mn-ea"/>
                <a:cs typeface="+mn-cs"/>
              </a:rPr>
              <a:t>Defnyddio ffonau symudol</a:t>
            </a:r>
            <a:endParaRPr kumimoji="0" lang="en-GB" sz="1200" b="0" i="0" u="none" strike="noStrike" kern="1200" cap="none" spc="0" normalizeH="0" baseline="0" noProof="0" dirty="0" smtClean="0">
              <a:ln>
                <a:noFill/>
              </a:ln>
              <a:solidFill>
                <a:prstClr val="black"/>
              </a:solidFill>
              <a:effectLst/>
              <a:uLnTx/>
              <a:uFillTx/>
              <a:latin typeface="Calibri"/>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cy-GB" sz="1200" b="0" i="0" u="none" strike="noStrike" kern="1200" cap="none" spc="0" normalizeH="0" baseline="0" noProof="0" dirty="0" smtClean="0">
                <a:ln>
                  <a:noFill/>
                </a:ln>
                <a:solidFill>
                  <a:prstClr val="black"/>
                </a:solidFill>
                <a:effectLst/>
                <a:uLnTx/>
                <a:uFillTx/>
                <a:latin typeface="Calibri"/>
                <a:ea typeface="+mn-ea"/>
                <a:cs typeface="+mn-cs"/>
              </a:rPr>
              <a:t>Gwneud nodiadau</a:t>
            </a:r>
            <a:endParaRPr kumimoji="0" lang="en-GB" sz="1200" b="0" i="0" u="none" strike="noStrike" kern="1200" cap="none" spc="0" normalizeH="0" baseline="0" noProof="0" dirty="0" smtClean="0">
              <a:ln>
                <a:noFill/>
              </a:ln>
              <a:solidFill>
                <a:prstClr val="black"/>
              </a:solidFill>
              <a:effectLst/>
              <a:uLnTx/>
              <a:uFillTx/>
              <a:latin typeface="Calibri"/>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cy-GB" sz="1200" b="0" i="0" u="none" strike="noStrike" kern="1200" cap="none" spc="0" normalizeH="0" baseline="0" noProof="0" dirty="0" smtClean="0">
                <a:ln>
                  <a:noFill/>
                </a:ln>
                <a:solidFill>
                  <a:prstClr val="black"/>
                </a:solidFill>
                <a:effectLst/>
                <a:uLnTx/>
                <a:uFillTx/>
                <a:latin typeface="Calibri"/>
                <a:ea typeface="+mn-ea"/>
                <a:cs typeface="+mn-cs"/>
              </a:rPr>
              <a:t>Trefniant y grwpiau</a:t>
            </a:r>
            <a:endParaRPr kumimoji="0" lang="en-GB" sz="1200" b="0" i="0" u="none" strike="noStrike" kern="1200" cap="none" spc="0" normalizeH="0" baseline="0" noProof="0" dirty="0" smtClean="0">
              <a:ln>
                <a:noFill/>
              </a:ln>
              <a:solidFill>
                <a:prstClr val="black"/>
              </a:solidFill>
              <a:effectLst/>
              <a:uLnTx/>
              <a:uFillTx/>
              <a:latin typeface="Calibri"/>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cy-GB" sz="1200" b="0" i="0" u="none" strike="noStrike" kern="1200" cap="none" spc="0" normalizeH="0" baseline="0" noProof="0" dirty="0" smtClean="0">
                <a:ln>
                  <a:noFill/>
                </a:ln>
                <a:solidFill>
                  <a:prstClr val="black"/>
                </a:solidFill>
                <a:effectLst/>
                <a:uLnTx/>
                <a:uFillTx/>
                <a:latin typeface="Calibri"/>
                <a:ea typeface="+mn-ea"/>
                <a:cs typeface="+mn-cs"/>
              </a:rPr>
              <a:t>Egwyl tê/coffi</a:t>
            </a:r>
            <a:endParaRPr kumimoji="0" lang="en-GB" sz="1200" b="0" i="0" u="none" strike="noStrike" kern="1200" cap="none" spc="0" normalizeH="0" baseline="0" noProof="0" dirty="0" smtClean="0">
              <a:ln>
                <a:noFill/>
              </a:ln>
              <a:solidFill>
                <a:prstClr val="black"/>
              </a:solidFill>
              <a:effectLst/>
              <a:uLnTx/>
              <a:uFillTx/>
              <a:latin typeface="Calibri"/>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cy-GB" sz="1200" b="0" i="0" u="none" strike="noStrike" kern="1200" cap="none" spc="0" normalizeH="0" baseline="0" noProof="0" dirty="0" smtClean="0">
                <a:ln>
                  <a:noFill/>
                </a:ln>
                <a:solidFill>
                  <a:prstClr val="black"/>
                </a:solidFill>
                <a:effectLst/>
                <a:uLnTx/>
                <a:uFillTx/>
                <a:latin typeface="Calibri"/>
                <a:ea typeface="+mn-ea"/>
                <a:cs typeface="+mn-cs"/>
              </a:rPr>
              <a:t>Ffurflenni gwerthuso’r cwrs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cy-GB" sz="1200" b="0" i="0" u="none" strike="noStrike" kern="1200" cap="none" spc="0" normalizeH="0" baseline="0" noProof="0" dirty="0" smtClean="0">
                <a:ln>
                  <a:noFill/>
                </a:ln>
                <a:solidFill>
                  <a:prstClr val="black"/>
                </a:solidFill>
                <a:effectLst/>
                <a:uLnTx/>
                <a:uFillTx/>
                <a:latin typeface="Calibri"/>
                <a:ea typeface="+mn-ea"/>
                <a:cs typeface="+mn-cs"/>
              </a:rPr>
              <a:t>Mae’r union fanylion y dylid eu darparu yma yn dibynnu ar y rheiny sy’n berthnasol i’r lleoliad. Dylai’r cyflwynydd wybod a oes prawf larwm tân ar fin cael ei gynnal, ond dylai ddangos llwybrau a gweithdrefnau dianc beth bynnag, lleoliad toiledau a’r trefniadau ar gyfer yr egwyl a threfn y seddi yn yr ystafell.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cy-GB" sz="1200" b="0" i="0" u="none" strike="noStrike" kern="1200" cap="none" spc="0" normalizeH="0" baseline="0" noProof="0" dirty="0" smtClean="0">
                <a:ln>
                  <a:noFill/>
                </a:ln>
                <a:solidFill>
                  <a:prstClr val="black"/>
                </a:solidFill>
                <a:effectLst/>
                <a:uLnTx/>
                <a:uFillTx/>
                <a:latin typeface="Calibri"/>
                <a:ea typeface="+mn-ea"/>
                <a:cs typeface="+mn-cs"/>
              </a:rPr>
              <a:t>Dylid nodi a oes dolen glyw ar gael (ai peidio), a gwahodd unrhyw un sydd â phroblem â’i olwg i ddod yn agosach at y tu blaen. Efallai y bydd angen gofyn a yw pawb yn ddigon cynnes, neu a ydynt am agor unrhyw ffenestri. Os bydd cyfleusterau cyfieithu’n cael eu darparu, yna dylid gwahodd pobl y bydd angen offer cyfieithu arnynt i gasglu clustffonau a gwneud yn siŵr eu bod yn gweithio’n gywir.</a:t>
            </a:r>
            <a:endParaRPr kumimoji="0" lang="en-GB" sz="1200" b="0" i="0" u="none" strike="noStrike" kern="1200" cap="none" spc="0" normalizeH="0" baseline="0" noProof="0" dirty="0" smtClean="0">
              <a:ln>
                <a:noFill/>
              </a:ln>
              <a:solidFill>
                <a:prstClr val="black"/>
              </a:solidFill>
              <a:effectLst/>
              <a:uLnTx/>
              <a:uFillTx/>
              <a:latin typeface="Calibri"/>
              <a:ea typeface="+mn-ea"/>
              <a:cs typeface="+mn-cs"/>
            </a:endParaRPr>
          </a:p>
          <a:p>
            <a:endParaRPr lang="en-GB" dirty="0" smtClean="0"/>
          </a:p>
        </p:txBody>
      </p:sp>
      <p:sp>
        <p:nvSpPr>
          <p:cNvPr id="9" name="Slide Image Placeholder 8"/>
          <p:cNvSpPr>
            <a:spLocks noGrp="1" noRot="1" noChangeAspect="1"/>
          </p:cNvSpPr>
          <p:nvPr>
            <p:ph type="sldImg"/>
          </p:nvPr>
        </p:nvSpPr>
        <p:spPr/>
      </p:sp>
      <p:sp>
        <p:nvSpPr>
          <p:cNvPr id="10" name="Slide Number Placeholder 9"/>
          <p:cNvSpPr>
            <a:spLocks noGrp="1"/>
          </p:cNvSpPr>
          <p:nvPr>
            <p:ph type="sldNum" sz="quarter" idx="10"/>
          </p:nvPr>
        </p:nvSpPr>
        <p:spPr/>
        <p:txBody>
          <a:bodyPr/>
          <a:lstStyle/>
          <a:p>
            <a:fld id="{4850BFFB-953F-4021-90D1-C2BD514B9A3F}" type="slidenum">
              <a:rPr lang="en-GB" smtClean="0"/>
              <a:pPr/>
              <a:t>2</a:t>
            </a:fld>
            <a:endParaRPr lang="en-GB" dirty="0"/>
          </a:p>
        </p:txBody>
      </p:sp>
    </p:spTree>
    <p:extLst>
      <p:ext uri="{BB962C8B-B14F-4D97-AF65-F5344CB8AC3E}">
        <p14:creationId xmlns:p14="http://schemas.microsoft.com/office/powerpoint/2010/main" val="505158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Gellid defnyddio’r sleid hon i ymestyn y drafodaeth grŵp i elfennau o fywyd rhywun a allai fod yn bwysig iddo.</a:t>
            </a:r>
          </a:p>
          <a:p>
            <a:r>
              <a:rPr lang="cy-GB" sz="1200" kern="1200" dirty="0" smtClean="0">
                <a:solidFill>
                  <a:schemeClr val="tx1"/>
                </a:solidFill>
                <a:effectLst/>
                <a:latin typeface="Arial" charset="0"/>
                <a:ea typeface="+mn-ea"/>
                <a:cs typeface="+mn-cs"/>
              </a:rPr>
              <a:t>Mae’n cynnig awgrymiadau ar ddiddordebau a hoffterau. Gellid ei ddefnyddio i ofyn i aelod o’r gynulleidfa gynnig syniadau eraill a allai fod yn berthnasol i unigolyn ac a all fod yn bwysig iddo. Os oes unrhyw un yn y gynulleidfa â’i dudalen Facebook ei hun, efallai y gall awgrymu eitemau eraill y gellid eu hamlygu’n berthnasol.</a:t>
            </a:r>
          </a:p>
          <a:p>
            <a:r>
              <a:rPr lang="cy-GB" sz="1200" kern="1200" dirty="0" smtClean="0">
                <a:solidFill>
                  <a:schemeClr val="tx1"/>
                </a:solidFill>
                <a:effectLst/>
                <a:latin typeface="Arial" charset="0"/>
                <a:ea typeface="+mn-ea"/>
                <a:cs typeface="+mn-cs"/>
              </a:rPr>
              <a:t>Mae John, yn ein henghraifft, yn treulio ei amser hamdden yn gwylio trenau yng ngorsaf reilffordd Casnewydd, sef ei hoff dref. Mae’n mwynhau byrgers a hufen iâ.</a:t>
            </a:r>
            <a:endParaRPr lang="cy-GB" sz="1200" kern="1200" dirty="0">
              <a:solidFill>
                <a:schemeClr val="tx1"/>
              </a:solidFill>
              <a:effectLst/>
              <a:latin typeface="Arial" charset="0"/>
              <a:ea typeface="+mn-ea"/>
              <a:cs typeface="+mn-cs"/>
            </a:endParaRPr>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20</a:t>
            </a:fld>
            <a:endParaRPr lang="en-GB" dirty="0">
              <a:solidFill>
                <a:srgbClr val="000000">
                  <a:lumMod val="75000"/>
                  <a:lumOff val="25000"/>
                </a:srgbClr>
              </a:solidFill>
            </a:endParaRPr>
          </a:p>
        </p:txBody>
      </p:sp>
    </p:spTree>
    <p:extLst>
      <p:ext uri="{BB962C8B-B14F-4D97-AF65-F5344CB8AC3E}">
        <p14:creationId xmlns:p14="http://schemas.microsoft.com/office/powerpoint/2010/main" val="449076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Gellid defnyddio’r sleid hon i ysgogi trafodaeth ddosbarth ynghylch statws iechyd a gallu rhywun. Pa rai sydd bwysicaf?</a:t>
            </a:r>
          </a:p>
          <a:p>
            <a:r>
              <a:rPr lang="cy-GB" sz="1200" kern="1200" dirty="0" smtClean="0">
                <a:solidFill>
                  <a:schemeClr val="tx1"/>
                </a:solidFill>
                <a:effectLst/>
                <a:latin typeface="Arial" charset="0"/>
                <a:ea typeface="+mn-ea"/>
                <a:cs typeface="+mn-cs"/>
              </a:rPr>
              <a:t>Mae’n ystyried rhai o’r materion iechyd a lles efallai y bydd rhaid mynd i’r afael â nhw er mwyn i unigolyn dderbyn cymorth priodol. </a:t>
            </a:r>
          </a:p>
          <a:p>
            <a:r>
              <a:rPr lang="cy-GB" sz="1200" kern="1200" dirty="0" smtClean="0">
                <a:solidFill>
                  <a:schemeClr val="tx1"/>
                </a:solidFill>
                <a:effectLst/>
                <a:latin typeface="Arial" charset="0"/>
                <a:ea typeface="+mn-ea"/>
                <a:cs typeface="+mn-cs"/>
              </a:rPr>
              <a:t>Mae John yn gwisgo cymorth clyw ac mae ganddo 3 math gwahanol o feddyginiaeth sy’n helpu iddo reoli ei diabetes a’i gynorthwyo i gysgu.</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21</a:t>
            </a:fld>
            <a:endParaRPr lang="en-GB" dirty="0">
              <a:solidFill>
                <a:srgbClr val="000000">
                  <a:lumMod val="75000"/>
                  <a:lumOff val="25000"/>
                </a:srgbClr>
              </a:solidFill>
            </a:endParaRPr>
          </a:p>
        </p:txBody>
      </p:sp>
    </p:spTree>
    <p:extLst>
      <p:ext uri="{BB962C8B-B14F-4D97-AF65-F5344CB8AC3E}">
        <p14:creationId xmlns:p14="http://schemas.microsoft.com/office/powerpoint/2010/main" val="3302479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endParaRPr lang="cy-GB" sz="1200" kern="1200" dirty="0" smtClean="0">
              <a:solidFill>
                <a:schemeClr val="tx1"/>
              </a:solidFill>
              <a:effectLst/>
              <a:latin typeface="Arial" charset="0"/>
              <a:ea typeface="+mn-ea"/>
              <a:cs typeface="+mn-cs"/>
            </a:endParaRPr>
          </a:p>
          <a:p>
            <a:r>
              <a:rPr lang="cy-GB" sz="1200" b="1" kern="1200" dirty="0" smtClean="0">
                <a:solidFill>
                  <a:schemeClr val="tx1"/>
                </a:solidFill>
                <a:effectLst/>
                <a:latin typeface="Arial" charset="0"/>
                <a:ea typeface="+mn-ea"/>
                <a:cs typeface="+mn-cs"/>
              </a:rPr>
              <a:t>Gellir hepgor y sleid hon ond mae wedi cael ei chynnwys i ysgogi trafodaeth ynghylch pwysigrwydd technoleg yn ein bywydau a’n cartrefi.</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Ei nod yw ennill dealltwriaeth o rôl technoleg mewn bywyd unigolyn. Mae’n dangos eitemau technoleg posibl a ddefnyddir er pleser, ac yn darparu gwybodaeth hefyd.  </a:t>
            </a:r>
          </a:p>
          <a:p>
            <a:r>
              <a:rPr lang="cy-GB" sz="1200" kern="1200" dirty="0" smtClean="0">
                <a:solidFill>
                  <a:schemeClr val="tx1"/>
                </a:solidFill>
                <a:effectLst/>
                <a:latin typeface="Arial" charset="0"/>
                <a:ea typeface="+mn-ea"/>
                <a:cs typeface="+mn-cs"/>
              </a:rPr>
              <a:t>Yn ein henghraifft, gadewch inni dybio fod gan John ffôn symudol, a theledu sgrin lydan. Mae ganddo gyfrifiadur hefyd, y mae’n ei ddefnyddio i gyrchu’r rhyngrwyd, ond nid oes ganddo linell ddaear. Byddai hyn yn gwneud atebion teleofal safonol yn anodd (neu’n ddrud) i’w gweithredu.</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22</a:t>
            </a:fld>
            <a:endParaRPr lang="en-GB" dirty="0">
              <a:solidFill>
                <a:srgbClr val="000000">
                  <a:lumMod val="75000"/>
                  <a:lumOff val="25000"/>
                </a:srgbClr>
              </a:solidFill>
            </a:endParaRPr>
          </a:p>
        </p:txBody>
      </p:sp>
    </p:spTree>
    <p:extLst>
      <p:ext uri="{BB962C8B-B14F-4D97-AF65-F5344CB8AC3E}">
        <p14:creationId xmlns:p14="http://schemas.microsoft.com/office/powerpoint/2010/main" val="2972774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Mae’n ystyried sut, a pha mor aml, mae unigolyn yn rhyngweithio â’i deulu, ffrindiau a grwpiau cymunedol. Mae’n dangos y cwestiynau a allai gael eu gofyn, heb fod yn ymwthiol, i ymestyn proffil y defnyddiwr gwasanaeth. Mae cyfalaf cymdeithasol a chysylltiadau’n ymwneud â </a:t>
            </a:r>
            <a:r>
              <a:rPr lang="en-GB" sz="1200" kern="1200" dirty="0" err="1" smtClean="0">
                <a:solidFill>
                  <a:schemeClr val="tx1"/>
                </a:solidFill>
                <a:effectLst/>
                <a:latin typeface="Arial" charset="0"/>
                <a:ea typeface="+mn-ea"/>
                <a:cs typeface="+mn-cs"/>
              </a:rPr>
              <a:t>mwy</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na</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gwybod</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pwy</a:t>
            </a:r>
            <a:r>
              <a:rPr lang="en-GB" sz="1200" kern="1200" dirty="0" smtClean="0">
                <a:solidFill>
                  <a:schemeClr val="tx1"/>
                </a:solidFill>
                <a:effectLst/>
                <a:latin typeface="Arial" charset="0"/>
                <a:ea typeface="+mn-ea"/>
                <a:cs typeface="+mn-cs"/>
              </a:rPr>
              <a:t> </a:t>
            </a:r>
            <a:r>
              <a:rPr lang="cy-GB" sz="1200" kern="1200" dirty="0" smtClean="0">
                <a:solidFill>
                  <a:schemeClr val="tx1"/>
                </a:solidFill>
                <a:effectLst/>
                <a:latin typeface="Arial" charset="0"/>
                <a:ea typeface="+mn-ea"/>
                <a:cs typeface="+mn-cs"/>
              </a:rPr>
              <a:t>yw’r perthynas agosaf, a ble mae’n byw.</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23</a:t>
            </a:fld>
            <a:endParaRPr lang="en-GB" dirty="0">
              <a:solidFill>
                <a:srgbClr val="000000">
                  <a:lumMod val="75000"/>
                  <a:lumOff val="25000"/>
                </a:srgbClr>
              </a:solidFill>
            </a:endParaRPr>
          </a:p>
        </p:txBody>
      </p:sp>
    </p:spTree>
    <p:extLst>
      <p:ext uri="{BB962C8B-B14F-4D97-AF65-F5344CB8AC3E}">
        <p14:creationId xmlns:p14="http://schemas.microsoft.com/office/powerpoint/2010/main" val="2381503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Mae’n llenwi rhai o’r bylchau ar gyfer John trwy ddangos pwy sydd yn ei gylch o ffrindiau a theulu. Ymddengys fod ganddo dros ddwsin o gysylltiadau.</a:t>
            </a:r>
          </a:p>
          <a:p>
            <a:r>
              <a:rPr lang="cy-GB" sz="1200" kern="1200" dirty="0" smtClean="0">
                <a:solidFill>
                  <a:schemeClr val="tx1"/>
                </a:solidFill>
                <a:effectLst/>
                <a:latin typeface="Arial" charset="0"/>
                <a:ea typeface="+mn-ea"/>
                <a:cs typeface="+mn-cs"/>
              </a:rPr>
              <a:t>Mae hefyd yn rhoi manylion ynghylch pa mor aml y mae pob un o gysylltiadau John yn rhyngweithio ag ef, naill ai trwy ymweld, dros y ffôn neu drwy neges e-bost.</a:t>
            </a:r>
          </a:p>
          <a:p>
            <a:r>
              <a:rPr lang="cy-GB" sz="1200" kern="1200" dirty="0" smtClean="0">
                <a:solidFill>
                  <a:schemeClr val="tx1"/>
                </a:solidFill>
                <a:effectLst/>
                <a:latin typeface="Arial" charset="0"/>
                <a:ea typeface="+mn-ea"/>
                <a:cs typeface="+mn-cs"/>
              </a:rPr>
              <a:t>Gall y cyflwynydd ofyn barn y gynulleidfa am y lefel hon o ryngweithio, a ph’un ai a yw’n debygol bod John yn arunig yn gymdeithasol neu’n unig. Nid yw John yn arunig yn gymdeithasol gan ei fod yn gweld ei ferch bob dydd ond gall fod yn unig. Mae unigrwydd yn fwy goddrychol. Mae llawer o bobl o’r farn bod arwahanrwydd cymdeithasol ac unigedd yn cynyddu a bydd yn arwain yn y pen draw, at bobl yn dioddef iselder, bod ag ansawdd bywyd is, ac yn fwy tebygol o fynd yn sâl.  </a:t>
            </a:r>
          </a:p>
          <a:p>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24</a:t>
            </a:fld>
            <a:endParaRPr lang="en-GB" dirty="0"/>
          </a:p>
        </p:txBody>
      </p:sp>
    </p:spTree>
    <p:extLst>
      <p:ext uri="{BB962C8B-B14F-4D97-AF65-F5344CB8AC3E}">
        <p14:creationId xmlns:p14="http://schemas.microsoft.com/office/powerpoint/2010/main" val="910566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kern="1200" dirty="0" smtClean="0">
                <a:solidFill>
                  <a:schemeClr val="tx1"/>
                </a:solidFill>
                <a:effectLst/>
                <a:latin typeface="Arial" charset="0"/>
                <a:ea typeface="+mn-ea"/>
                <a:cs typeface="+mn-cs"/>
              </a:rPr>
              <a:t>Mae’r sleid hon yn darparu cyswllt rhwng y proffil a pha dechnoleg allai helpu i wella ei fywyd.</a:t>
            </a:r>
            <a:endParaRPr lang="cy-GB" sz="1200" kern="1200" dirty="0">
              <a:solidFill>
                <a:schemeClr val="tx1"/>
              </a:solidFill>
              <a:effectLst/>
              <a:latin typeface="Arial" charset="0"/>
              <a:ea typeface="+mn-ea"/>
              <a:cs typeface="+mn-cs"/>
            </a:endParaRPr>
          </a:p>
        </p:txBody>
      </p:sp>
      <p:sp>
        <p:nvSpPr>
          <p:cNvPr id="10" name="Slide Image Placeholder 9"/>
          <p:cNvSpPr>
            <a:spLocks noGrp="1" noRot="1" noChangeAspect="1"/>
          </p:cNvSpPr>
          <p:nvPr>
            <p:ph type="sldImg"/>
          </p:nvPr>
        </p:nvSpPr>
        <p:spPr/>
      </p:sp>
      <p:sp>
        <p:nvSpPr>
          <p:cNvPr id="11" name="Slide Number Placeholder 10"/>
          <p:cNvSpPr>
            <a:spLocks noGrp="1"/>
          </p:cNvSpPr>
          <p:nvPr>
            <p:ph type="sldNum" sz="quarter" idx="10"/>
          </p:nvPr>
        </p:nvSpPr>
        <p:spPr/>
        <p:txBody>
          <a:bodyPr/>
          <a:lstStyle/>
          <a:p>
            <a:fld id="{4850BFFB-953F-4021-90D1-C2BD514B9A3F}" type="slidenum">
              <a:rPr lang="en-GB" smtClean="0"/>
              <a:pPr/>
              <a:t>25</a:t>
            </a:fld>
            <a:endParaRPr lang="en-GB" dirty="0"/>
          </a:p>
        </p:txBody>
      </p:sp>
    </p:spTree>
    <p:extLst>
      <p:ext uri="{BB962C8B-B14F-4D97-AF65-F5344CB8AC3E}">
        <p14:creationId xmlns:p14="http://schemas.microsoft.com/office/powerpoint/2010/main" val="1914159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r>
              <a:rPr lang="cy-GB" sz="1200" kern="1200" dirty="0" smtClean="0">
                <a:solidFill>
                  <a:schemeClr val="tx1"/>
                </a:solidFill>
                <a:effectLst/>
                <a:latin typeface="Arial" charset="0"/>
                <a:ea typeface="+mn-ea"/>
                <a:cs typeface="+mn-cs"/>
              </a:rPr>
              <a:t> </a:t>
            </a:r>
          </a:p>
          <a:p>
            <a:r>
              <a:rPr lang="cy-GB" sz="1200" kern="1200" dirty="0" smtClean="0">
                <a:solidFill>
                  <a:schemeClr val="tx1"/>
                </a:solidFill>
                <a:effectLst/>
                <a:latin typeface="Arial" charset="0"/>
                <a:ea typeface="+mn-ea"/>
                <a:cs typeface="+mn-cs"/>
              </a:rPr>
              <a:t>Mae’n gwahodd y gynulleidfa i feddwl yn arloesol o ran pa gymorth y gall fod ei angen ar gyfer John, gan ystyried ei fod eisiau cyfaill benywaidd er mwyn iddo allu mynd allan yn amlach (byddai un sy’n hoffi trenau yn fonws!) </a:t>
            </a:r>
          </a:p>
          <a:p>
            <a:r>
              <a:rPr lang="cy-GB" sz="1200" kern="1200" dirty="0" smtClean="0">
                <a:solidFill>
                  <a:schemeClr val="tx1"/>
                </a:solidFill>
                <a:effectLst/>
                <a:latin typeface="Arial" charset="0"/>
                <a:ea typeface="+mn-ea"/>
                <a:cs typeface="+mn-cs"/>
              </a:rPr>
              <a:t>Mae rhai risgiau’n gysylltiedig ag ymuno ag asiantaeth cariadon – gallai gyfarfod â rhywun sydd ar ei ôl ar gyfer ei arian, ond gallai mynd allan i yfed yn amlach ysgogi ei ddiabetes, yn enwedig os nad yw’n dda erbyn hyn am gymryd ei feddyginiaeth.</a:t>
            </a:r>
          </a:p>
          <a:p>
            <a:r>
              <a:rPr lang="cy-GB" sz="1200" kern="1200" dirty="0" smtClean="0">
                <a:solidFill>
                  <a:schemeClr val="tx1"/>
                </a:solidFill>
                <a:effectLst/>
                <a:latin typeface="Arial" charset="0"/>
                <a:ea typeface="+mn-ea"/>
                <a:cs typeface="+mn-cs"/>
              </a:rPr>
              <a:t>Gallai methu adnabod y problemau sydd gan John arwain at iselder, a dirywiad cyffredinol yn ei iechyd a’i les. Felly mae angen ystyried cydbwyso’r technolegau a ddarperir.</a:t>
            </a:r>
          </a:p>
          <a:p>
            <a:r>
              <a:rPr lang="cy-GB" sz="1200" kern="1200" dirty="0" smtClean="0">
                <a:solidFill>
                  <a:schemeClr val="tx1"/>
                </a:solidFill>
                <a:effectLst/>
                <a:latin typeface="Arial" charset="0"/>
                <a:ea typeface="+mn-ea"/>
                <a:cs typeface="+mn-cs"/>
              </a:rPr>
              <a:t>Mae’n caniatáu cyfle i bwysleisio y dylai’r dechnoleg alluogi cyflawni canlyniadau gwell (yn unol â deddfwriaeth newydd).  </a:t>
            </a:r>
            <a:endParaRPr lang="cy-GB" sz="1200" kern="1200" dirty="0">
              <a:solidFill>
                <a:schemeClr val="tx1"/>
              </a:solidFill>
              <a:effectLst/>
              <a:latin typeface="Arial" charset="0"/>
              <a:ea typeface="+mn-ea"/>
              <a:cs typeface="+mn-cs"/>
            </a:endParaRPr>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26</a:t>
            </a:fld>
            <a:endParaRPr lang="en-GB" dirty="0"/>
          </a:p>
        </p:txBody>
      </p:sp>
    </p:spTree>
    <p:extLst>
      <p:ext uri="{BB962C8B-B14F-4D97-AF65-F5344CB8AC3E}">
        <p14:creationId xmlns:p14="http://schemas.microsoft.com/office/powerpoint/2010/main" val="3797475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r>
              <a:rPr lang="cy-GB" sz="1200" kern="1200" dirty="0" smtClean="0">
                <a:solidFill>
                  <a:schemeClr val="tx1"/>
                </a:solidFill>
                <a:effectLst/>
                <a:latin typeface="Arial" charset="0"/>
                <a:ea typeface="+mn-ea"/>
                <a:cs typeface="+mn-cs"/>
              </a:rPr>
              <a:t> </a:t>
            </a:r>
          </a:p>
          <a:p>
            <a:r>
              <a:rPr lang="cy-GB" sz="1200" kern="1200" dirty="0" smtClean="0">
                <a:solidFill>
                  <a:schemeClr val="tx1"/>
                </a:solidFill>
                <a:effectLst/>
                <a:latin typeface="Arial" charset="0"/>
                <a:ea typeface="+mn-ea"/>
                <a:cs typeface="+mn-cs"/>
              </a:rPr>
              <a:t>Mae’n adeiladu ar y syniad bod risgiau’n gysylltiedig â darparu technoleg a methu darparu technoleg. Tybir bod y gynulleidfa’n deall bod risg yn ganlyniad y tebygolrwydd o ddigwyddiad anffafriol yn digwydd (e.e. damwain) a’i lefel, os bydd digwyddiad o’r fath yn digwydd.</a:t>
            </a:r>
          </a:p>
          <a:p>
            <a:r>
              <a:rPr lang="cy-GB" sz="1200" kern="1200" dirty="0" smtClean="0">
                <a:solidFill>
                  <a:schemeClr val="tx1"/>
                </a:solidFill>
                <a:effectLst/>
                <a:latin typeface="Arial" charset="0"/>
                <a:ea typeface="+mn-ea"/>
                <a:cs typeface="+mn-cs"/>
              </a:rPr>
              <a:t>Mae’r sleid hon yn cyflwyno’r cysyniad o beryglon a’r ffaith eu bod nhw ym mhobman, ac yn cyfuno i bennu’r tebygolrwydd o ddamweiniau. </a:t>
            </a:r>
          </a:p>
          <a:p>
            <a:r>
              <a:rPr lang="cy-GB" sz="1200" kern="1200" dirty="0" smtClean="0">
                <a:solidFill>
                  <a:schemeClr val="tx1"/>
                </a:solidFill>
                <a:effectLst/>
                <a:latin typeface="Arial" charset="0"/>
                <a:ea typeface="+mn-ea"/>
                <a:cs typeface="+mn-cs"/>
              </a:rPr>
              <a:t>Mae hyn yn arwain at y syniad y gall y risgiau mwyaf fod i’r bobl nad ydynt yn ymwybodol o beryglon oherwydd nad ydynt yn gallu eu clywed neu eu gweld nhw, neu sydd heb y mewnwelediad i werthfawrogi’r risgiau o ganlyniad i nam gwybyddol neu anabledd deallusol. </a:t>
            </a:r>
          </a:p>
          <a:p>
            <a:r>
              <a:rPr lang="cy-GB" sz="1200" kern="1200" dirty="0" smtClean="0">
                <a:solidFill>
                  <a:schemeClr val="tx1"/>
                </a:solidFill>
                <a:effectLst/>
                <a:latin typeface="Arial" charset="0"/>
                <a:ea typeface="+mn-ea"/>
                <a:cs typeface="+mn-cs"/>
              </a:rPr>
              <a:t>Rhaid i’r aseswr ystyried y ffactorau hyn wrth gynnal asesiad risg, gan gynnwys cyfrifoldeb cyrff amrywiol i reoli neu liniaru’r risgiau trwy ymyriadau priodol.</a:t>
            </a:r>
            <a:endParaRPr lang="cy-GB" sz="1200" kern="1200" dirty="0">
              <a:solidFill>
                <a:schemeClr val="tx1"/>
              </a:solidFill>
              <a:effectLst/>
              <a:latin typeface="Arial" charset="0"/>
              <a:ea typeface="+mn-ea"/>
              <a:cs typeface="+mn-cs"/>
            </a:endParaRPr>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27</a:t>
            </a:fld>
            <a:endParaRPr lang="en-GB" dirty="0"/>
          </a:p>
        </p:txBody>
      </p:sp>
    </p:spTree>
    <p:extLst>
      <p:ext uri="{BB962C8B-B14F-4D97-AF65-F5344CB8AC3E}">
        <p14:creationId xmlns:p14="http://schemas.microsoft.com/office/powerpoint/2010/main" val="2429026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r>
              <a:rPr lang="cy-GB" sz="1200" kern="1200" dirty="0" smtClean="0">
                <a:solidFill>
                  <a:schemeClr val="tx1"/>
                </a:solidFill>
                <a:effectLst/>
                <a:latin typeface="Arial" charset="0"/>
                <a:ea typeface="+mn-ea"/>
                <a:cs typeface="+mn-cs"/>
              </a:rPr>
              <a:t> </a:t>
            </a:r>
            <a:r>
              <a:rPr lang="cy-GB" sz="1200" b="1" kern="1200" dirty="0" smtClean="0">
                <a:solidFill>
                  <a:schemeClr val="tx1"/>
                </a:solidFill>
                <a:effectLst/>
                <a:latin typeface="Arial" charset="0"/>
                <a:ea typeface="+mn-ea"/>
                <a:cs typeface="+mn-cs"/>
              </a:rPr>
              <a:t>Bydd yn datgelu tabl a fydd yn dangos mathau gwahanol o beryglon.</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Mae nifer o fathau gwahanol o beryglon i’w hystyried…</a:t>
            </a:r>
          </a:p>
          <a:p>
            <a:r>
              <a:rPr lang="cy-GB" sz="1200" kern="1200" dirty="0" smtClean="0">
                <a:solidFill>
                  <a:schemeClr val="tx1"/>
                </a:solidFill>
                <a:effectLst/>
                <a:latin typeface="Arial" charset="0"/>
                <a:ea typeface="+mn-ea"/>
                <a:cs typeface="+mn-cs"/>
              </a:rPr>
              <a:t>Mae’n cysylltu amodau penodol, gan gynnwys cyflwr amgylchedd y cartref, iechyd a’r tywydd, i’r peryglon a allai ymddangos ym mhob achos.</a:t>
            </a:r>
            <a:endParaRPr lang="cy-GB" sz="1200" kern="1200" dirty="0">
              <a:solidFill>
                <a:schemeClr val="tx1"/>
              </a:solidFill>
              <a:effectLst/>
              <a:latin typeface="Arial" charset="0"/>
              <a:ea typeface="+mn-ea"/>
              <a:cs typeface="+mn-cs"/>
            </a:endParaRPr>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28</a:t>
            </a:fld>
            <a:endParaRPr lang="en-GB" dirty="0"/>
          </a:p>
        </p:txBody>
      </p:sp>
    </p:spTree>
    <p:extLst>
      <p:ext uri="{BB962C8B-B14F-4D97-AF65-F5344CB8AC3E}">
        <p14:creationId xmlns:p14="http://schemas.microsoft.com/office/powerpoint/2010/main" val="3135516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p:cNvSpPr>
            <a:spLocks noGrp="1"/>
          </p:cNvSpPr>
          <p:nvPr>
            <p:ph type="sldNum" sz="quarter" idx="10"/>
          </p:nvPr>
        </p:nvSpPr>
        <p:spPr/>
        <p:txBody>
          <a:bodyPr/>
          <a:lstStyle/>
          <a:p>
            <a:fld id="{4850BFFB-953F-4021-90D1-C2BD514B9A3F}" type="slidenum">
              <a:rPr lang="en-GB" smtClean="0"/>
              <a:pPr/>
              <a:t>29</a:t>
            </a:fld>
            <a:endParaRPr lang="en-GB" dirty="0"/>
          </a:p>
        </p:txBody>
      </p:sp>
      <p:sp>
        <p:nvSpPr>
          <p:cNvPr id="25" name="Slide Image Placeholder 24"/>
          <p:cNvSpPr>
            <a:spLocks noGrp="1" noRot="1" noChangeAspect="1"/>
          </p:cNvSpPr>
          <p:nvPr>
            <p:ph type="sldImg"/>
          </p:nvPr>
        </p:nvSpPr>
        <p:spPr/>
      </p:sp>
      <p:sp>
        <p:nvSpPr>
          <p:cNvPr id="26" name="Notes Placeholder 25"/>
          <p:cNvSpPr>
            <a:spLocks noGrp="1"/>
          </p:cNvSpPr>
          <p:nvPr>
            <p:ph type="body" idx="1"/>
          </p:nvPr>
        </p:nvSpPr>
        <p:spPr/>
        <p:txBody>
          <a:bodyPr/>
          <a:lstStyle/>
          <a:p>
            <a:endParaRPr lang="en-GB"/>
          </a:p>
        </p:txBody>
      </p:sp>
    </p:spTree>
    <p:extLst>
      <p:ext uri="{BB962C8B-B14F-4D97-AF65-F5344CB8AC3E}">
        <p14:creationId xmlns:p14="http://schemas.microsoft.com/office/powerpoint/2010/main" val="3343754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9" name="Slide Image Placeholder 8"/>
          <p:cNvSpPr>
            <a:spLocks noGrp="1" noRot="1" noChangeAspect="1"/>
          </p:cNvSpPr>
          <p:nvPr>
            <p:ph type="sldImg"/>
          </p:nvPr>
        </p:nvSpPr>
        <p:spPr/>
      </p:sp>
      <p:sp>
        <p:nvSpPr>
          <p:cNvPr id="10" name="Slide Number Placeholder 9"/>
          <p:cNvSpPr>
            <a:spLocks noGrp="1"/>
          </p:cNvSpPr>
          <p:nvPr>
            <p:ph type="sldNum" sz="quarter" idx="10"/>
          </p:nvPr>
        </p:nvSpPr>
        <p:spPr/>
        <p:txBody>
          <a:bodyPr/>
          <a:lstStyle/>
          <a:p>
            <a:fld id="{4850BFFB-953F-4021-90D1-C2BD514B9A3F}" type="slidenum">
              <a:rPr lang="en-GB" smtClean="0"/>
              <a:pPr/>
              <a:t>3</a:t>
            </a:fld>
            <a:endParaRPr lang="en-GB" dirty="0"/>
          </a:p>
        </p:txBody>
      </p:sp>
    </p:spTree>
    <p:extLst>
      <p:ext uri="{BB962C8B-B14F-4D97-AF65-F5344CB8AC3E}">
        <p14:creationId xmlns:p14="http://schemas.microsoft.com/office/powerpoint/2010/main" val="2407069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4850BFFB-953F-4021-90D1-C2BD514B9A3F}" type="slidenum">
              <a:rPr lang="en-GB" smtClean="0"/>
              <a:pPr/>
              <a:t>30</a:t>
            </a:fld>
            <a:endParaRPr lang="en-GB" dirty="0"/>
          </a:p>
        </p:txBody>
      </p:sp>
      <p:sp>
        <p:nvSpPr>
          <p:cNvPr id="7" name="Slide Image Placeholder 6"/>
          <p:cNvSpPr>
            <a:spLocks noGrp="1" noRot="1" noChangeAspect="1"/>
          </p:cNvSpPr>
          <p:nvPr>
            <p:ph type="sldImg"/>
          </p:nvPr>
        </p:nvSpPr>
        <p:spPr/>
      </p:sp>
      <p:sp>
        <p:nvSpPr>
          <p:cNvPr id="8" name="Notes Placeholder 7"/>
          <p:cNvSpPr>
            <a:spLocks noGrp="1"/>
          </p:cNvSpPr>
          <p:nvPr>
            <p:ph type="body" idx="1"/>
          </p:nvPr>
        </p:nvSpPr>
        <p:spPr/>
        <p:txBody>
          <a:bodyPr/>
          <a:lstStyle/>
          <a:p>
            <a:endParaRPr lang="en-GB"/>
          </a:p>
        </p:txBody>
      </p:sp>
    </p:spTree>
    <p:extLst>
      <p:ext uri="{BB962C8B-B14F-4D97-AF65-F5344CB8AC3E}">
        <p14:creationId xmlns:p14="http://schemas.microsoft.com/office/powerpoint/2010/main" val="1121399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r>
              <a:rPr lang="cy-GB" sz="1200" kern="1200" dirty="0" smtClean="0">
                <a:solidFill>
                  <a:schemeClr val="tx1"/>
                </a:solidFill>
                <a:effectLst/>
                <a:latin typeface="Arial" charset="0"/>
                <a:ea typeface="+mn-ea"/>
                <a:cs typeface="+mn-cs"/>
              </a:rPr>
              <a:t> </a:t>
            </a:r>
          </a:p>
          <a:p>
            <a:r>
              <a:rPr lang="cy-GB" sz="1200" kern="1200" dirty="0" smtClean="0">
                <a:solidFill>
                  <a:schemeClr val="tx1"/>
                </a:solidFill>
                <a:effectLst/>
                <a:latin typeface="Arial" charset="0"/>
                <a:ea typeface="+mn-ea"/>
                <a:cs typeface="+mn-cs"/>
              </a:rPr>
              <a:t>Mae’n darparu diffiniad a dealltwriaeth o risg a sut mae’n ganlyniad y tebygolrwydd o ddigwyddiad anffafriol fel damwain, a faint o niwed fydd yn digwydd yn sgil y digwyddiad.</a:t>
            </a:r>
          </a:p>
          <a:p>
            <a:r>
              <a:rPr lang="cy-GB" sz="1200" kern="1200" dirty="0" smtClean="0">
                <a:solidFill>
                  <a:schemeClr val="tx1"/>
                </a:solidFill>
                <a:effectLst/>
                <a:latin typeface="Arial" charset="0"/>
                <a:ea typeface="+mn-ea"/>
                <a:cs typeface="+mn-cs"/>
              </a:rPr>
              <a:t>Gellir amcangyfrif tebygolrwydd a graddau’r niwed gan ddefnyddio graddfa 3 (neu 5) pwynt.</a:t>
            </a:r>
          </a:p>
          <a:p>
            <a:r>
              <a:rPr lang="cy-GB" sz="1200" kern="1200" dirty="0" smtClean="0">
                <a:solidFill>
                  <a:schemeClr val="tx1"/>
                </a:solidFill>
                <a:effectLst/>
                <a:latin typeface="Arial" charset="0"/>
                <a:ea typeface="+mn-ea"/>
                <a:cs typeface="+mn-cs"/>
              </a:rPr>
              <a:t>Gan ddefnyddio graddfa 3 phwynt, byddai digwyddiad a all ddigwydd weithiau yn cael sgôr o 2, a byddai niwed a fyddai’n cael ei farnu fel mân anaf yn cael sgôr o 2 hefyd. Bydda’r risg yn 4 allan o 9 posibl, a byddai’n cael ei ystyried yn gymedrol.</a:t>
            </a:r>
            <a:endParaRPr lang="en-GB" dirty="0"/>
          </a:p>
        </p:txBody>
      </p:sp>
      <p:sp>
        <p:nvSpPr>
          <p:cNvPr id="2" name="Slide Number Placeholder 1"/>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31</a:t>
            </a:fld>
            <a:endParaRPr lang="en-GB" dirty="0">
              <a:solidFill>
                <a:srgbClr val="000000">
                  <a:lumMod val="75000"/>
                  <a:lumOff val="25000"/>
                </a:srgbClr>
              </a:solidFill>
            </a:endParaRPr>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408133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1"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 ac mae’n cynnwys tabl sydd wedi cael ei guddio i ddechrau, ac sy’n cael ei ddatgelu’n araf i ddangos matrics cod lliw sy’n dangos lefelau risg.</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Yn gyffredinol, mae’n bosibl mynegi’r tebygolrwydd y bydd damwain neu anffawd yn digwydd ar raddfa sy’n amrywio o </a:t>
            </a:r>
            <a:r>
              <a:rPr lang="cy-GB" sz="1200" i="1" kern="1200" dirty="0" smtClean="0">
                <a:solidFill>
                  <a:schemeClr val="tx1"/>
                </a:solidFill>
                <a:effectLst/>
                <a:latin typeface="Arial" charset="0"/>
                <a:ea typeface="+mn-ea"/>
                <a:cs typeface="+mn-cs"/>
              </a:rPr>
              <a:t>annhebygol iawn</a:t>
            </a:r>
            <a:r>
              <a:rPr lang="cy-GB" sz="1200" kern="1200" dirty="0" smtClean="0">
                <a:solidFill>
                  <a:schemeClr val="tx1"/>
                </a:solidFill>
                <a:effectLst/>
                <a:latin typeface="Arial" charset="0"/>
                <a:ea typeface="+mn-ea"/>
                <a:cs typeface="+mn-cs"/>
              </a:rPr>
              <a:t> i </a:t>
            </a:r>
            <a:r>
              <a:rPr lang="cy-GB" sz="1200" i="1" kern="1200" dirty="0" smtClean="0">
                <a:solidFill>
                  <a:schemeClr val="tx1"/>
                </a:solidFill>
                <a:effectLst/>
                <a:latin typeface="Arial" charset="0"/>
                <a:ea typeface="+mn-ea"/>
                <a:cs typeface="+mn-cs"/>
              </a:rPr>
              <a:t>tebygol iawn</a:t>
            </a:r>
            <a:r>
              <a:rPr lang="cy-GB" sz="1200" kern="1200" dirty="0" smtClean="0">
                <a:solidFill>
                  <a:schemeClr val="tx1"/>
                </a:solidFill>
                <a:effectLst/>
                <a:latin typeface="Arial" charset="0"/>
                <a:ea typeface="+mn-ea"/>
                <a:cs typeface="+mn-cs"/>
              </a:rPr>
              <a:t>, ni waeth a yw’r prif bryder yn ymwneud â lles unigolyn neu gyfanrwydd adeilad.</a:t>
            </a:r>
          </a:p>
          <a:p>
            <a:r>
              <a:rPr lang="cy-GB" sz="1200" kern="1200" dirty="0" smtClean="0">
                <a:solidFill>
                  <a:schemeClr val="tx1"/>
                </a:solidFill>
                <a:effectLst/>
                <a:latin typeface="Arial" charset="0"/>
                <a:ea typeface="+mn-ea"/>
                <a:cs typeface="+mn-cs"/>
              </a:rPr>
              <a:t>Ar ei lefel symlaf, mae’n bosibl defnyddio tair lefel wahanol o debygolrwydd – </a:t>
            </a:r>
            <a:r>
              <a:rPr lang="cy-GB" sz="1200" i="1" kern="1200" dirty="0" smtClean="0">
                <a:solidFill>
                  <a:schemeClr val="tx1"/>
                </a:solidFill>
                <a:effectLst/>
                <a:latin typeface="Arial" charset="0"/>
                <a:ea typeface="+mn-ea"/>
                <a:cs typeface="+mn-cs"/>
              </a:rPr>
              <a:t>anhebygol iawn</a:t>
            </a:r>
            <a:r>
              <a:rPr lang="cy-GB" sz="1200" kern="1200" dirty="0" smtClean="0">
                <a:solidFill>
                  <a:schemeClr val="tx1"/>
                </a:solidFill>
                <a:effectLst/>
                <a:latin typeface="Arial" charset="0"/>
                <a:ea typeface="+mn-ea"/>
                <a:cs typeface="+mn-cs"/>
              </a:rPr>
              <a:t>, </a:t>
            </a:r>
            <a:r>
              <a:rPr lang="cy-GB" sz="1200" i="1" kern="1200" dirty="0" smtClean="0">
                <a:solidFill>
                  <a:schemeClr val="tx1"/>
                </a:solidFill>
                <a:effectLst/>
                <a:latin typeface="Arial" charset="0"/>
                <a:ea typeface="+mn-ea"/>
                <a:cs typeface="+mn-cs"/>
              </a:rPr>
              <a:t>posibl</a:t>
            </a:r>
            <a:r>
              <a:rPr lang="cy-GB" sz="1200" kern="1200" dirty="0" smtClean="0">
                <a:solidFill>
                  <a:schemeClr val="tx1"/>
                </a:solidFill>
                <a:effectLst/>
                <a:latin typeface="Arial" charset="0"/>
                <a:ea typeface="+mn-ea"/>
                <a:cs typeface="+mn-cs"/>
              </a:rPr>
              <a:t> a </a:t>
            </a:r>
            <a:r>
              <a:rPr lang="cy-GB" sz="1200" i="1" kern="1200" dirty="0" smtClean="0">
                <a:solidFill>
                  <a:schemeClr val="tx1"/>
                </a:solidFill>
                <a:effectLst/>
                <a:latin typeface="Arial" charset="0"/>
                <a:ea typeface="+mn-ea"/>
                <a:cs typeface="+mn-cs"/>
              </a:rPr>
              <a:t>tebygol iawn,</a:t>
            </a:r>
            <a:r>
              <a:rPr lang="cy-GB" sz="1200" kern="1200" dirty="0" smtClean="0">
                <a:solidFill>
                  <a:schemeClr val="tx1"/>
                </a:solidFill>
                <a:effectLst/>
                <a:latin typeface="Arial" charset="0"/>
                <a:ea typeface="+mn-ea"/>
                <a:cs typeface="+mn-cs"/>
              </a:rPr>
              <a:t> y gellir rhoi sgôr o 1, 2 neu 3 iddynt, yn ôl eu trefn. Fodd bynnag, mewn nifer o achosion ymarferol, mae angen mwy o opsiynau. Yn aml, caiff pum dewis eu cynnig yn broffesiynol; gellir sgorio’r rhain o un i bump.</a:t>
            </a:r>
          </a:p>
          <a:p>
            <a:r>
              <a:rPr lang="cy-GB" sz="1200" kern="1200" dirty="0" smtClean="0">
                <a:solidFill>
                  <a:schemeClr val="tx1"/>
                </a:solidFill>
                <a:effectLst/>
                <a:latin typeface="Arial" charset="0"/>
                <a:ea typeface="+mn-ea"/>
                <a:cs typeface="+mn-cs"/>
              </a:rPr>
              <a:t>Yn yr un modd, gellir mynegi canlyniadau niweidiol digwyddiad anffafriol o’r fath ar raddfa sy’n amrywio o </a:t>
            </a:r>
            <a:r>
              <a:rPr lang="cy-GB" sz="1200" i="1" kern="1200" dirty="0" smtClean="0">
                <a:solidFill>
                  <a:schemeClr val="tx1"/>
                </a:solidFill>
                <a:effectLst/>
                <a:latin typeface="Arial" charset="0"/>
                <a:ea typeface="+mn-ea"/>
                <a:cs typeface="+mn-cs"/>
              </a:rPr>
              <a:t>dim</a:t>
            </a:r>
            <a:r>
              <a:rPr lang="cy-GB" sz="1200" kern="1200" dirty="0" smtClean="0">
                <a:solidFill>
                  <a:schemeClr val="tx1"/>
                </a:solidFill>
                <a:effectLst/>
                <a:latin typeface="Arial" charset="0"/>
                <a:ea typeface="+mn-ea"/>
                <a:cs typeface="+mn-cs"/>
              </a:rPr>
              <a:t> i </a:t>
            </a:r>
            <a:r>
              <a:rPr lang="cy-GB" sz="1200" i="1" kern="1200" dirty="0" smtClean="0">
                <a:solidFill>
                  <a:schemeClr val="tx1"/>
                </a:solidFill>
                <a:effectLst/>
                <a:latin typeface="Arial" charset="0"/>
                <a:ea typeface="+mn-ea"/>
                <a:cs typeface="+mn-cs"/>
              </a:rPr>
              <a:t>difrifol</a:t>
            </a:r>
            <a:r>
              <a:rPr lang="cy-GB" sz="1200" kern="1200" dirty="0" smtClean="0">
                <a:solidFill>
                  <a:schemeClr val="tx1"/>
                </a:solidFill>
                <a:effectLst/>
                <a:latin typeface="Arial" charset="0"/>
                <a:ea typeface="+mn-ea"/>
                <a:cs typeface="+mn-cs"/>
              </a:rPr>
              <a:t>. Gan y gall pob asiantaeth ddiffinio lefel niwed mewn ffyrdd gwahanol, y tuedd yw cynnig pum opsiwn. O ganlyniad, gellir cyfrifo sgorau risg rhwng 1 a 25 yn hytrach na rhwng 1 a 9 yn unig wrth ddefnyddio tair sgôr ar gyfer tebygolrwydd ac effaith. Mae hyn yn cynnig mwy o gyfleoedd i arddangos gostyngiad mewn risg yn sgil ymyriadau, fel teleofal. </a:t>
            </a:r>
          </a:p>
          <a:p>
            <a:r>
              <a:rPr lang="cy-GB" sz="1200" kern="1200" dirty="0" smtClean="0">
                <a:solidFill>
                  <a:schemeClr val="tx1"/>
                </a:solidFill>
                <a:effectLst/>
                <a:latin typeface="Arial" charset="0"/>
                <a:ea typeface="+mn-ea"/>
                <a:cs typeface="+mn-cs"/>
              </a:rPr>
              <a:t>Mae’r sleid yn dangos metrics llawn â chodau</a:t>
            </a:r>
            <a:r>
              <a:rPr lang="cy-GB" sz="1200" kern="1200" baseline="0" dirty="0" smtClean="0">
                <a:solidFill>
                  <a:schemeClr val="tx1"/>
                </a:solidFill>
                <a:effectLst/>
                <a:latin typeface="Arial" charset="0"/>
                <a:ea typeface="+mn-ea"/>
                <a:cs typeface="+mn-cs"/>
              </a:rPr>
              <a:t> </a:t>
            </a:r>
            <a:r>
              <a:rPr lang="cy-GB" sz="1200" kern="1200" dirty="0" smtClean="0">
                <a:solidFill>
                  <a:schemeClr val="tx1"/>
                </a:solidFill>
                <a:effectLst/>
                <a:latin typeface="Arial" charset="0"/>
                <a:ea typeface="+mn-ea"/>
                <a:cs typeface="+mn-cs"/>
              </a:rPr>
              <a:t>lliw. Gall yr hyfforddwr ddefnyddio hwn i arwain trafodaeth ar sut y gall asiantaethau gwahanol ddefnyddio meini prawf gwahanol ar gyfer canlyniadau. Er enghraifft,  gallai’r GIG ystyried marwolaeth fel y canlyniad gwaethaf (h.y. sgôr o 5), ac efallai y byddai sefydliad gofal oedolion roi sgôr o 5 ar gyfer colli annibyniaeth sy’n arwain at fynd i ofal preswyl. Efallai y byddai landlord yn ystyried dymchwel eiddo yn cael sg</a:t>
            </a:r>
            <a:r>
              <a:rPr lang="en-GB" sz="1200" kern="1200" dirty="0" smtClean="0">
                <a:solidFill>
                  <a:schemeClr val="tx1"/>
                </a:solidFill>
                <a:effectLst/>
                <a:latin typeface="Arial" charset="0"/>
                <a:ea typeface="+mn-ea"/>
                <a:cs typeface="+mn-cs"/>
              </a:rPr>
              <a:t>ô</a:t>
            </a:r>
            <a:r>
              <a:rPr lang="cy-GB" sz="1200" kern="1200" dirty="0" smtClean="0">
                <a:solidFill>
                  <a:schemeClr val="tx1"/>
                </a:solidFill>
                <a:effectLst/>
                <a:latin typeface="Arial" charset="0"/>
                <a:ea typeface="+mn-ea"/>
                <a:cs typeface="+mn-cs"/>
              </a:rPr>
              <a:t>r o 5.</a:t>
            </a:r>
            <a:endParaRPr lang="cy-GB" sz="1200" kern="1200" dirty="0">
              <a:solidFill>
                <a:schemeClr val="tx1"/>
              </a:solidFill>
              <a:effectLst/>
              <a:latin typeface="Arial" charset="0"/>
              <a:ea typeface="+mn-ea"/>
              <a:cs typeface="+mn-cs"/>
            </a:endParaRPr>
          </a:p>
        </p:txBody>
      </p:sp>
      <p:sp>
        <p:nvSpPr>
          <p:cNvPr id="2" name="Slide Number Placeholder 1"/>
          <p:cNvSpPr>
            <a:spLocks noGrp="1"/>
          </p:cNvSpPr>
          <p:nvPr>
            <p:ph type="sldNum" sz="quarter" idx="10"/>
          </p:nvPr>
        </p:nvSpPr>
        <p:spPr/>
        <p:txBody>
          <a:bodyPr/>
          <a:lstStyle/>
          <a:p>
            <a:fld id="{4850BFFB-953F-4021-90D1-C2BD514B9A3F}" type="slidenum">
              <a:rPr lang="en-GB" smtClean="0"/>
              <a:pPr/>
              <a:t>32</a:t>
            </a:fld>
            <a:endParaRPr lang="en-GB"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922497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r>
              <a:rPr lang="cy-GB" sz="1200" kern="1200" dirty="0" smtClean="0">
                <a:solidFill>
                  <a:schemeClr val="tx1"/>
                </a:solidFill>
                <a:effectLst/>
                <a:latin typeface="Arial" charset="0"/>
                <a:ea typeface="+mn-ea"/>
                <a:cs typeface="+mn-cs"/>
              </a:rPr>
              <a:t> </a:t>
            </a:r>
          </a:p>
          <a:p>
            <a:r>
              <a:rPr lang="cy-GB" sz="1200" kern="1200" dirty="0" smtClean="0">
                <a:solidFill>
                  <a:schemeClr val="tx1"/>
                </a:solidFill>
                <a:effectLst/>
                <a:latin typeface="Arial" charset="0"/>
                <a:ea typeface="+mn-ea"/>
                <a:cs typeface="+mn-cs"/>
              </a:rPr>
              <a:t>Mae’n dangos 7 cam asesiad risg. Caiff pob cam ei ddangos trwy weithdrefn (ond â chwmpas cyfyngedig):</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Amlygu tasgau sy’n gysylltiedig â byw’n annibynnol</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Amlygu peryglon sy’n gysylltiedig â pherfformio’r tasgau hyn</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Pennu tebygolrwydd pob perygl yn arwain at ddigwyddiad anffafriol</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Ystyried canlyniadau niweidiol pob digwyddiad anffafriol</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Cyfrifo sgôr risg pob digwyddiad anffafriol</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Rheoli risg ar gyfer y risgiau â’r sgorau uchaf</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Cofnodi manylion y risg a’r camau a gymerwyd i’w leihau</a:t>
            </a:r>
            <a:endParaRPr lang="cy-GB" sz="1200" kern="1200" dirty="0">
              <a:solidFill>
                <a:schemeClr val="tx1"/>
              </a:solidFill>
              <a:effectLst/>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pPr/>
              <a:t>33</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270555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Mae’n disgrifio’r risgiau a amlygir ar gyfer unigolyn sydd â nam gwybyddol ac sy’n byw ar ei ben ei hun. Caiff y sgorau risg eu dangos hefyd, ac maent yn datgelu bod 6 o’r 7 o risgiau yn cael eu hystyried yn ddifrifol a bod angen eu rheoli. Caiff atebion technoleg posibl eu dangos ar gyfer pob risg. Yn olaf, dangosir y sgorau risg newydd. Mae’r rhain yn dangos bod dau o’r risgiau bellach yn cael eu hystyried yn rhai</a:t>
            </a:r>
            <a:r>
              <a:rPr lang="cy-GB" sz="1200" kern="1200" baseline="0" dirty="0" smtClean="0">
                <a:solidFill>
                  <a:schemeClr val="tx1"/>
                </a:solidFill>
                <a:effectLst/>
                <a:latin typeface="Arial" charset="0"/>
                <a:ea typeface="+mn-ea"/>
                <a:cs typeface="+mn-cs"/>
              </a:rPr>
              <a:t> </a:t>
            </a:r>
            <a:r>
              <a:rPr lang="cy-GB" sz="1200" kern="1200" dirty="0" smtClean="0">
                <a:solidFill>
                  <a:schemeClr val="tx1"/>
                </a:solidFill>
                <a:effectLst/>
                <a:latin typeface="Arial" charset="0"/>
                <a:ea typeface="+mn-ea"/>
                <a:cs typeface="+mn-cs"/>
              </a:rPr>
              <a:t>isel (gwyrdd), a’r 5 arall yn rhai derbyniol (ambr).</a:t>
            </a:r>
            <a:endParaRPr lang="cy-GB" sz="1200" kern="1200" dirty="0">
              <a:solidFill>
                <a:schemeClr val="tx1"/>
              </a:solidFill>
              <a:effectLst/>
              <a:latin typeface="Arial" charset="0"/>
              <a:ea typeface="+mn-ea"/>
              <a:cs typeface="+mn-cs"/>
            </a:endParaRPr>
          </a:p>
        </p:txBody>
      </p:sp>
      <p:sp>
        <p:nvSpPr>
          <p:cNvPr id="4" name="Slide Number Placeholder 3"/>
          <p:cNvSpPr txBox="1">
            <a:spLocks noGrp="1"/>
          </p:cNvSpPr>
          <p:nvPr/>
        </p:nvSpPr>
        <p:spPr>
          <a:xfrm>
            <a:off x="4020784" y="8937726"/>
            <a:ext cx="3076860" cy="470406"/>
          </a:xfrm>
          <a:prstGeom prst="rect">
            <a:avLst/>
          </a:prstGeom>
          <a:noFill/>
        </p:spPr>
        <p:txBody>
          <a:bodyPr lIns="94320" tIns="47160" rIns="94320" bIns="47160" anchor="b"/>
          <a:lstStyle/>
          <a:p>
            <a:pPr algn="r" fontAlgn="auto">
              <a:spcBef>
                <a:spcPts val="0"/>
              </a:spcBef>
              <a:spcAft>
                <a:spcPts val="0"/>
              </a:spcAft>
              <a:defRPr/>
            </a:pPr>
            <a:fld id="{D2E58F51-B5DE-47F9-A631-59E36FF14FB8}" type="slidenum">
              <a:rPr lang="en-GB" sz="1200">
                <a:latin typeface="+mn-lt"/>
              </a:rPr>
              <a:pPr algn="r" fontAlgn="auto">
                <a:spcBef>
                  <a:spcPts val="0"/>
                </a:spcBef>
                <a:spcAft>
                  <a:spcPts val="0"/>
                </a:spcAft>
                <a:defRPr/>
              </a:pPr>
              <a:t>34</a:t>
            </a:fld>
            <a:endParaRPr lang="en-GB" sz="1200">
              <a:latin typeface="+mn-lt"/>
            </a:endParaRPr>
          </a:p>
        </p:txBody>
      </p:sp>
      <p:sp>
        <p:nvSpPr>
          <p:cNvPr id="2" name="Slide Number Placeholder 1"/>
          <p:cNvSpPr>
            <a:spLocks noGrp="1"/>
          </p:cNvSpPr>
          <p:nvPr>
            <p:ph type="sldNum" sz="quarter" idx="10"/>
          </p:nvPr>
        </p:nvSpPr>
        <p:spPr/>
        <p:txBody>
          <a:bodyPr/>
          <a:lstStyle/>
          <a:p>
            <a:fld id="{4850BFFB-953F-4021-90D1-C2BD514B9A3F}" type="slidenum">
              <a:rPr lang="en-GB" smtClean="0"/>
              <a:pPr/>
              <a:t>34</a:t>
            </a:fld>
            <a:endParaRPr lang="en-GB" dirty="0"/>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1347657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err="1" smtClean="0"/>
              <a:t>Mae'r</a:t>
            </a:r>
            <a:r>
              <a:rPr lang="en-GB" b="1" dirty="0" smtClean="0"/>
              <a:t> </a:t>
            </a:r>
            <a:r>
              <a:rPr lang="en-GB" b="1" dirty="0" err="1" smtClean="0"/>
              <a:t>sleid</a:t>
            </a:r>
            <a:r>
              <a:rPr lang="en-GB" b="1" dirty="0" smtClean="0"/>
              <a:t> hon </a:t>
            </a:r>
            <a:r>
              <a:rPr lang="en-GB" b="1" dirty="0" err="1" smtClean="0"/>
              <a:t>wedi'i</a:t>
            </a:r>
            <a:r>
              <a:rPr lang="en-GB" b="1" dirty="0" smtClean="0"/>
              <a:t> </a:t>
            </a:r>
            <a:r>
              <a:rPr lang="en-GB" b="1" dirty="0" err="1" smtClean="0"/>
              <a:t>hanimeiddio</a:t>
            </a:r>
            <a:r>
              <a:rPr lang="en-GB" b="1" dirty="0" smtClean="0"/>
              <a:t>.</a:t>
            </a:r>
          </a:p>
          <a:p>
            <a:r>
              <a:rPr lang="cy-GB" sz="1200" kern="1200" dirty="0" smtClean="0">
                <a:solidFill>
                  <a:schemeClr val="tx1"/>
                </a:solidFill>
                <a:effectLst/>
                <a:latin typeface="Arial" charset="0"/>
                <a:ea typeface="+mn-ea"/>
                <a:cs typeface="+mn-cs"/>
              </a:rPr>
              <a:t>Mae’n dangos agweddau penodol ar iechyd a lles unigolyn y gellir eu hystyried yn beryglus, sydd wedyn yn cael eu cysylltu â risgiau. </a:t>
            </a:r>
            <a:endParaRPr lang="en-GB" dirty="0" smtClean="0"/>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35</a:t>
            </a:fld>
            <a:endParaRPr lang="en-GB" dirty="0">
              <a:solidFill>
                <a:srgbClr val="000000">
                  <a:lumMod val="75000"/>
                  <a:lumOff val="25000"/>
                </a:srgbClr>
              </a:solidFill>
            </a:endParaRPr>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811498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err="1" smtClean="0"/>
              <a:t>Mae'r</a:t>
            </a:r>
            <a:r>
              <a:rPr lang="en-GB" b="1" dirty="0" smtClean="0"/>
              <a:t> </a:t>
            </a:r>
            <a:r>
              <a:rPr lang="en-GB" b="1" dirty="0" err="1" smtClean="0"/>
              <a:t>sleid</a:t>
            </a:r>
            <a:r>
              <a:rPr lang="en-GB" b="1" dirty="0" smtClean="0"/>
              <a:t> hon </a:t>
            </a:r>
            <a:r>
              <a:rPr lang="en-GB" b="1" dirty="0" err="1" smtClean="0"/>
              <a:t>wedi'i</a:t>
            </a:r>
            <a:r>
              <a:rPr lang="en-GB" b="1" dirty="0" smtClean="0"/>
              <a:t> </a:t>
            </a:r>
            <a:r>
              <a:rPr lang="en-GB" b="1" dirty="0" err="1" smtClean="0"/>
              <a:t>hanimeiddio</a:t>
            </a:r>
            <a:r>
              <a:rPr lang="en-GB" b="1" dirty="0" smtClean="0"/>
              <a:t>.</a:t>
            </a:r>
          </a:p>
          <a:p>
            <a:r>
              <a:rPr lang="cy-GB" sz="1200" kern="1200" dirty="0" smtClean="0">
                <a:solidFill>
                  <a:schemeClr val="tx1"/>
                </a:solidFill>
                <a:effectLst/>
                <a:latin typeface="Arial" charset="0"/>
                <a:ea typeface="+mn-ea"/>
                <a:cs typeface="+mn-cs"/>
              </a:rPr>
              <a:t>Mae’n dangos agweddau penodol ar iechyd a lles unigolyn y gellir eu hystyried yn beryglus, sydd wedyn yn cael eu cysylltu â risgiau. </a:t>
            </a:r>
            <a:endParaRPr lang="en-GB" dirty="0" smtClean="0"/>
          </a:p>
          <a:p>
            <a:endParaRPr lang="en-GB" dirty="0" smtClean="0"/>
          </a:p>
          <a:p>
            <a:endParaRPr lang="en-GB" dirty="0" smtClean="0"/>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36</a:t>
            </a:fld>
            <a:endParaRPr lang="en-GB" dirty="0">
              <a:solidFill>
                <a:srgbClr val="000000">
                  <a:lumMod val="75000"/>
                  <a:lumOff val="25000"/>
                </a:srgbClr>
              </a:solidFill>
            </a:endParaRPr>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16111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err="1" smtClean="0"/>
              <a:t>Mae'r</a:t>
            </a:r>
            <a:r>
              <a:rPr lang="en-GB" b="1" dirty="0" smtClean="0"/>
              <a:t> </a:t>
            </a:r>
            <a:r>
              <a:rPr lang="en-GB" b="1" dirty="0" err="1" smtClean="0"/>
              <a:t>sleid</a:t>
            </a:r>
            <a:r>
              <a:rPr lang="en-GB" b="1" dirty="0" smtClean="0"/>
              <a:t> hon </a:t>
            </a:r>
            <a:r>
              <a:rPr lang="en-GB" b="1" dirty="0" err="1" smtClean="0"/>
              <a:t>wedi'i</a:t>
            </a:r>
            <a:r>
              <a:rPr lang="en-GB" b="1" dirty="0" smtClean="0"/>
              <a:t> </a:t>
            </a:r>
            <a:r>
              <a:rPr lang="en-GB" b="1" dirty="0" err="1" smtClean="0"/>
              <a:t>hanimeiddio</a:t>
            </a:r>
            <a:r>
              <a:rPr lang="en-GB" b="1" dirty="0" smtClean="0"/>
              <a:t>.</a:t>
            </a:r>
          </a:p>
          <a:p>
            <a:r>
              <a:rPr lang="en-GB" sz="1200" kern="1200" dirty="0" err="1" smtClean="0">
                <a:solidFill>
                  <a:schemeClr val="tx1"/>
                </a:solidFill>
                <a:effectLst/>
                <a:latin typeface="Arial" charset="0"/>
                <a:ea typeface="+mn-ea"/>
                <a:cs typeface="+mn-cs"/>
              </a:rPr>
              <a:t>Mae’n</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dangos</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agweddau</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ar</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fywyd</a:t>
            </a:r>
            <a:r>
              <a:rPr lang="en-GB" sz="1200" kern="1200" dirty="0" smtClean="0">
                <a:solidFill>
                  <a:schemeClr val="tx1"/>
                </a:solidFill>
                <a:effectLst/>
                <a:latin typeface="Arial" charset="0"/>
                <a:ea typeface="+mn-ea"/>
                <a:cs typeface="+mn-cs"/>
              </a:rPr>
              <a:t> a all </a:t>
            </a:r>
            <a:r>
              <a:rPr lang="en-GB" sz="1200" kern="1200" dirty="0" err="1" smtClean="0">
                <a:solidFill>
                  <a:schemeClr val="tx1"/>
                </a:solidFill>
                <a:effectLst/>
                <a:latin typeface="Arial" charset="0"/>
                <a:ea typeface="+mn-ea"/>
                <a:cs typeface="+mn-cs"/>
              </a:rPr>
              <a:t>fod</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yn</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rhwystr</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rhag</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dod</a:t>
            </a:r>
            <a:r>
              <a:rPr lang="en-GB" sz="1200" kern="1200" dirty="0" smtClean="0">
                <a:solidFill>
                  <a:schemeClr val="tx1"/>
                </a:solidFill>
                <a:effectLst/>
                <a:latin typeface="Arial" charset="0"/>
                <a:ea typeface="+mn-ea"/>
                <a:cs typeface="+mn-cs"/>
              </a:rPr>
              <a:t> o </a:t>
            </a:r>
            <a:r>
              <a:rPr lang="en-GB" sz="1200" kern="1200" dirty="0" err="1" smtClean="0">
                <a:solidFill>
                  <a:schemeClr val="tx1"/>
                </a:solidFill>
                <a:effectLst/>
                <a:latin typeface="Arial" charset="0"/>
                <a:ea typeface="+mn-ea"/>
                <a:cs typeface="+mn-cs"/>
              </a:rPr>
              <a:t>hyd</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i</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atebion</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priodol</a:t>
            </a:r>
            <a:r>
              <a:rPr lang="en-GB" sz="1200" kern="1200" dirty="0" smtClean="0">
                <a:solidFill>
                  <a:schemeClr val="tx1"/>
                </a:solidFill>
                <a:effectLst/>
                <a:latin typeface="Arial" charset="0"/>
                <a:ea typeface="+mn-ea"/>
                <a:cs typeface="+mn-cs"/>
              </a:rPr>
              <a:t>. </a:t>
            </a:r>
            <a:endParaRPr lang="cy-GB" sz="1200" kern="1200" dirty="0" smtClean="0">
              <a:solidFill>
                <a:schemeClr val="tx1"/>
              </a:solidFill>
              <a:effectLst/>
              <a:latin typeface="Arial" charset="0"/>
              <a:ea typeface="+mn-ea"/>
              <a:cs typeface="+mn-cs"/>
            </a:endParaRPr>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37</a:t>
            </a:fld>
            <a:endParaRPr lang="en-GB" dirty="0">
              <a:solidFill>
                <a:srgbClr val="000000">
                  <a:lumMod val="75000"/>
                  <a:lumOff val="25000"/>
                </a:srgbClr>
              </a:solidFill>
            </a:endParaRPr>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880708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err="1" smtClean="0"/>
              <a:t>Mae'r</a:t>
            </a:r>
            <a:r>
              <a:rPr lang="en-GB" b="1" dirty="0" smtClean="0"/>
              <a:t> </a:t>
            </a:r>
            <a:r>
              <a:rPr lang="en-GB" b="1" dirty="0" err="1" smtClean="0"/>
              <a:t>sleid</a:t>
            </a:r>
            <a:r>
              <a:rPr lang="en-GB" b="1" dirty="0" smtClean="0"/>
              <a:t> hon </a:t>
            </a:r>
            <a:r>
              <a:rPr lang="en-GB" b="1" dirty="0" err="1" smtClean="0"/>
              <a:t>wedi'i</a:t>
            </a:r>
            <a:r>
              <a:rPr lang="en-GB" b="1" dirty="0" smtClean="0"/>
              <a:t> </a:t>
            </a:r>
            <a:r>
              <a:rPr lang="en-GB" b="1" dirty="0" err="1" smtClean="0"/>
              <a:t>hanimeiddio</a:t>
            </a:r>
            <a:r>
              <a:rPr lang="en-GB" b="1" dirty="0" smtClean="0"/>
              <a:t>.</a:t>
            </a:r>
          </a:p>
          <a:p>
            <a:r>
              <a:rPr lang="cy-GB" sz="1200" kern="1200" dirty="0" smtClean="0">
                <a:solidFill>
                  <a:schemeClr val="tx1"/>
                </a:solidFill>
                <a:effectLst/>
                <a:latin typeface="Arial" charset="0"/>
                <a:ea typeface="+mn-ea"/>
                <a:cs typeface="+mn-cs"/>
              </a:rPr>
              <a:t>Mae’r sleid hon yn canolbwyntio ar freguster fel enghraifft o gyflwr sy’n gysylltiedig â salwch. Mae’n dangos y gall y cyflwr hwn fod yn gysylltiedig â nifer o broblemau (mewn coch ar y gwaelod) y gallai fod angen mynd i’r afael â nhw.  </a:t>
            </a:r>
          </a:p>
          <a:p>
            <a:r>
              <a:rPr lang="cy-GB" sz="1200" kern="1200" dirty="0" smtClean="0">
                <a:solidFill>
                  <a:schemeClr val="tx1"/>
                </a:solidFill>
                <a:effectLst/>
                <a:latin typeface="Arial" charset="0"/>
                <a:ea typeface="+mn-ea"/>
                <a:cs typeface="+mn-cs"/>
              </a:rPr>
              <a:t>Nid yw breguster yn salwch ond yn syndrom sy’n cyfuno effeithiau heneiddio’n naturiol (gan gynnwys dirywiad mewn systemau cynhyrysgyrbydol, endocrin ac imiwnedd) â chanlyniadau’r posibilrwydd o ddioddef nifer o gyflyrau hirdymor.</a:t>
            </a:r>
          </a:p>
          <a:p>
            <a:r>
              <a:rPr lang="cy-GB" sz="1200" kern="1200" dirty="0" smtClean="0">
                <a:solidFill>
                  <a:schemeClr val="tx1"/>
                </a:solidFill>
                <a:effectLst/>
                <a:latin typeface="Arial" charset="0"/>
                <a:ea typeface="+mn-ea"/>
                <a:cs typeface="+mn-cs"/>
              </a:rPr>
              <a:t>Os bydd unigolyn yn dioddef 3 o’r 5 dangosydd canlynol, gellir ei ddiffinio’n fregus</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Lleihau o ran maint – colli 5 kg (12 pwys) yn anfwriadol mewn blwyddyn</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Blinder - diffyg egni neu ddangos arwyddion o orflinder</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Cryfder – colli cryfder corfforol</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Arafwch – cerddediad diynni ac ansefydlog</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Gweithgarwch corfforol isel – ymddygiad eisteddog</a:t>
            </a:r>
          </a:p>
        </p:txBody>
      </p:sp>
      <p:sp>
        <p:nvSpPr>
          <p:cNvPr id="5" name="Slide Number Placeholder 4"/>
          <p:cNvSpPr>
            <a:spLocks noGrp="1"/>
          </p:cNvSpPr>
          <p:nvPr>
            <p:ph type="sldNum" sz="quarter" idx="10"/>
          </p:nvPr>
        </p:nvSpPr>
        <p:spPr/>
        <p:txBody>
          <a:bodyPr/>
          <a:lstStyle/>
          <a:p>
            <a:fld id="{4850BFFB-953F-4021-90D1-C2BD514B9A3F}" type="slidenum">
              <a:rPr lang="en-GB" smtClean="0"/>
              <a:pPr/>
              <a:t>38</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363256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err="1" smtClean="0"/>
              <a:t>Mae'r</a:t>
            </a:r>
            <a:r>
              <a:rPr lang="en-GB" b="1" dirty="0" smtClean="0"/>
              <a:t> </a:t>
            </a:r>
            <a:r>
              <a:rPr lang="en-GB" b="1" dirty="0" err="1" smtClean="0"/>
              <a:t>sleid</a:t>
            </a:r>
            <a:r>
              <a:rPr lang="en-GB" b="1" dirty="0" smtClean="0"/>
              <a:t> hon </a:t>
            </a:r>
            <a:r>
              <a:rPr lang="en-GB" b="1" dirty="0" err="1" smtClean="0"/>
              <a:t>wedi'i</a:t>
            </a:r>
            <a:r>
              <a:rPr lang="en-GB" b="1" dirty="0" smtClean="0"/>
              <a:t> </a:t>
            </a:r>
            <a:r>
              <a:rPr lang="en-GB" b="1" dirty="0" err="1" smtClean="0"/>
              <a:t>hanimeiddio</a:t>
            </a:r>
            <a:r>
              <a:rPr lang="en-GB" b="1" dirty="0" smtClean="0"/>
              <a:t>. </a:t>
            </a:r>
          </a:p>
          <a:p>
            <a:r>
              <a:rPr lang="cy-GB" sz="1200" kern="1200" dirty="0" smtClean="0">
                <a:solidFill>
                  <a:schemeClr val="tx1"/>
                </a:solidFill>
                <a:effectLst/>
                <a:latin typeface="Arial" charset="0"/>
                <a:ea typeface="+mn-ea"/>
                <a:cs typeface="+mn-cs"/>
              </a:rPr>
              <a:t>Mae’n datgelu tabl o gyflyrau â risgiau cysylltiedig.</a:t>
            </a:r>
          </a:p>
          <a:p>
            <a:r>
              <a:rPr lang="cy-GB" sz="1200" b="1" kern="1200" dirty="0" smtClean="0">
                <a:solidFill>
                  <a:schemeClr val="tx1"/>
                </a:solidFill>
                <a:effectLst/>
                <a:latin typeface="Arial" charset="0"/>
                <a:ea typeface="+mn-ea"/>
                <a:cs typeface="+mn-cs"/>
              </a:rPr>
              <a:t>Gellir hepgor y sleid hon os na fydd y gynulleidfa angen enghreifftiau i gyflyrau sy’n arwain at broblemau penodol. </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Os caiff ei chynnwys, gellir ei defnyddio i ofyn i’r gynulleidfa am enghreifftiau cyn dangos gweddill y sleid iddyn nhw, sy’n cynnwys 5 problem ar gyfer pob cyflwr.  </a:t>
            </a:r>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39</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63834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err="1" smtClean="0"/>
              <a:t>Gellir</a:t>
            </a:r>
            <a:r>
              <a:rPr lang="en-GB" baseline="0" dirty="0" smtClean="0"/>
              <a:t> </a:t>
            </a:r>
            <a:r>
              <a:rPr lang="en-GB" baseline="0" dirty="0" err="1" smtClean="0"/>
              <a:t>cyflwyno’r</a:t>
            </a:r>
            <a:r>
              <a:rPr lang="en-GB" baseline="0" dirty="0" smtClean="0"/>
              <a:t> </a:t>
            </a:r>
            <a:r>
              <a:rPr lang="en-GB" baseline="0" dirty="0" err="1" smtClean="0"/>
              <a:t>rhaglen</a:t>
            </a:r>
            <a:r>
              <a:rPr lang="en-GB" baseline="0" dirty="0" smtClean="0"/>
              <a:t> </a:t>
            </a:r>
            <a:r>
              <a:rPr lang="en-GB" baseline="0" dirty="0" err="1" smtClean="0"/>
              <a:t>ar</a:t>
            </a:r>
            <a:r>
              <a:rPr lang="en-GB" baseline="0" dirty="0" smtClean="0"/>
              <a:t> </a:t>
            </a:r>
            <a:r>
              <a:rPr lang="en-GB" baseline="0" dirty="0" err="1" smtClean="0"/>
              <a:t>bapur</a:t>
            </a:r>
            <a:r>
              <a:rPr lang="en-GB" baseline="0" dirty="0" smtClean="0"/>
              <a:t> </a:t>
            </a:r>
            <a:r>
              <a:rPr lang="en-GB" baseline="0" dirty="0" err="1" smtClean="0"/>
              <a:t>yn</a:t>
            </a:r>
            <a:r>
              <a:rPr lang="en-GB" baseline="0" dirty="0" smtClean="0"/>
              <a:t> </a:t>
            </a:r>
            <a:r>
              <a:rPr lang="en-GB" baseline="0" dirty="0" err="1" smtClean="0"/>
              <a:t>hytrach</a:t>
            </a:r>
            <a:r>
              <a:rPr lang="en-GB" baseline="0" dirty="0" smtClean="0"/>
              <a:t> </a:t>
            </a:r>
            <a:r>
              <a:rPr lang="en-GB" baseline="0" dirty="0" err="1" smtClean="0"/>
              <a:t>na</a:t>
            </a:r>
            <a:r>
              <a:rPr lang="en-GB" baseline="0" dirty="0" smtClean="0"/>
              <a:t> </a:t>
            </a:r>
            <a:r>
              <a:rPr lang="en-GB" baseline="0" dirty="0" err="1" smtClean="0"/>
              <a:t>fel</a:t>
            </a:r>
            <a:r>
              <a:rPr lang="en-GB" baseline="0" dirty="0" smtClean="0"/>
              <a:t> </a:t>
            </a:r>
            <a:r>
              <a:rPr lang="en-GB" baseline="0" dirty="0" err="1" smtClean="0"/>
              <a:t>sleid</a:t>
            </a:r>
            <a:r>
              <a:rPr lang="en-GB" baseline="0" dirty="0" smtClean="0"/>
              <a:t>. </a:t>
            </a:r>
            <a:r>
              <a:rPr lang="en-GB" baseline="0" dirty="0" err="1" smtClean="0"/>
              <a:t>Bydd</a:t>
            </a:r>
            <a:r>
              <a:rPr lang="en-GB" baseline="0" dirty="0" smtClean="0"/>
              <a:t> </a:t>
            </a:r>
            <a:r>
              <a:rPr lang="en-GB" baseline="0" dirty="0" err="1" smtClean="0"/>
              <a:t>yr</a:t>
            </a:r>
            <a:r>
              <a:rPr lang="en-GB" baseline="0" dirty="0" smtClean="0"/>
              <a:t> </a:t>
            </a:r>
            <a:r>
              <a:rPr lang="en-GB" baseline="0" dirty="0" err="1" smtClean="0"/>
              <a:t>amseru’n</a:t>
            </a:r>
            <a:r>
              <a:rPr lang="en-GB" baseline="0" dirty="0" smtClean="0"/>
              <a:t> </a:t>
            </a:r>
            <a:r>
              <a:rPr lang="en-GB" baseline="0" dirty="0" err="1" smtClean="0"/>
              <a:t>ddibynnol</a:t>
            </a:r>
            <a:r>
              <a:rPr lang="en-GB" baseline="0" dirty="0" smtClean="0"/>
              <a:t> </a:t>
            </a:r>
            <a:r>
              <a:rPr lang="en-GB" baseline="0" dirty="0" err="1" smtClean="0"/>
              <a:t>ar</a:t>
            </a:r>
            <a:r>
              <a:rPr lang="en-GB" baseline="0" dirty="0" smtClean="0"/>
              <a:t> </a:t>
            </a:r>
            <a:r>
              <a:rPr lang="en-GB" baseline="0" dirty="0" err="1" smtClean="0"/>
              <a:t>yr</a:t>
            </a:r>
            <a:r>
              <a:rPr lang="en-GB" baseline="0" dirty="0" smtClean="0"/>
              <a:t> </a:t>
            </a:r>
            <a:r>
              <a:rPr lang="en-GB" baseline="0" dirty="0" err="1" smtClean="0"/>
              <a:t>amser</a:t>
            </a:r>
            <a:r>
              <a:rPr lang="en-GB" baseline="0" dirty="0" smtClean="0"/>
              <a:t> </a:t>
            </a:r>
            <a:r>
              <a:rPr lang="en-GB" baseline="0" dirty="0" err="1" smtClean="0"/>
              <a:t>sydd</a:t>
            </a:r>
            <a:r>
              <a:rPr lang="en-GB" baseline="0" dirty="0" smtClean="0"/>
              <a:t> </a:t>
            </a:r>
            <a:r>
              <a:rPr lang="en-GB" baseline="0" dirty="0" err="1" smtClean="0"/>
              <a:t>ar</a:t>
            </a:r>
            <a:r>
              <a:rPr lang="en-GB" baseline="0" dirty="0" smtClean="0"/>
              <a:t> </a:t>
            </a:r>
            <a:r>
              <a:rPr lang="en-GB" baseline="0" dirty="0" err="1" smtClean="0"/>
              <a:t>gael</a:t>
            </a:r>
            <a:r>
              <a:rPr lang="en-GB" baseline="0" dirty="0" smtClean="0"/>
              <a:t> a </a:t>
            </a:r>
            <a:r>
              <a:rPr lang="en-GB" baseline="0" dirty="0" err="1" smtClean="0"/>
              <a:t>chyflymder</a:t>
            </a:r>
            <a:r>
              <a:rPr lang="en-GB" dirty="0" smtClean="0"/>
              <a:t> y </a:t>
            </a:r>
            <a:r>
              <a:rPr lang="en-GB" dirty="0" err="1" smtClean="0"/>
              <a:t>cyflwyno</a:t>
            </a:r>
            <a:r>
              <a:rPr lang="en-GB" dirty="0" smtClean="0"/>
              <a:t> ac </a:t>
            </a:r>
            <a:r>
              <a:rPr lang="en-GB" dirty="0" err="1" smtClean="0"/>
              <a:t>os</a:t>
            </a:r>
            <a:r>
              <a:rPr lang="en-GB" dirty="0" smtClean="0"/>
              <a:t> </a:t>
            </a:r>
            <a:r>
              <a:rPr lang="en-GB" dirty="0" err="1" smtClean="0"/>
              <a:t>ydych</a:t>
            </a:r>
            <a:r>
              <a:rPr lang="en-GB" dirty="0" smtClean="0"/>
              <a:t> </a:t>
            </a:r>
            <a:r>
              <a:rPr lang="en-GB" dirty="0" err="1" smtClean="0"/>
              <a:t>yn</a:t>
            </a:r>
            <a:r>
              <a:rPr lang="en-GB" dirty="0" smtClean="0"/>
              <a:t> </a:t>
            </a:r>
            <a:r>
              <a:rPr lang="en-GB" dirty="0" err="1" smtClean="0"/>
              <a:t>defnyddio’r</a:t>
            </a:r>
            <a:r>
              <a:rPr lang="en-GB" dirty="0" smtClean="0"/>
              <a:t> </a:t>
            </a:r>
            <a:r>
              <a:rPr lang="en-GB" dirty="0" err="1" smtClean="0"/>
              <a:t>holl</a:t>
            </a:r>
            <a:r>
              <a:rPr lang="en-GB" dirty="0" smtClean="0"/>
              <a:t> </a:t>
            </a:r>
            <a:r>
              <a:rPr lang="en-GB" dirty="0" err="1" smtClean="0"/>
              <a:t>sleidiau</a:t>
            </a:r>
            <a:r>
              <a:rPr lang="en-GB" dirty="0" smtClean="0"/>
              <a:t>.  </a:t>
            </a:r>
          </a:p>
          <a:p>
            <a:endParaRPr lang="en-GB" dirty="0" smtClean="0"/>
          </a:p>
          <a:p>
            <a:r>
              <a:rPr lang="en-GB" dirty="0" err="1" smtClean="0"/>
              <a:t>Mae’r</a:t>
            </a:r>
            <a:r>
              <a:rPr lang="en-GB" dirty="0" smtClean="0"/>
              <a:t> </a:t>
            </a:r>
            <a:r>
              <a:rPr lang="en-GB" dirty="0" err="1" smtClean="0"/>
              <a:t>cwrs</a:t>
            </a:r>
            <a:r>
              <a:rPr lang="en-GB" dirty="0" smtClean="0"/>
              <a:t> </a:t>
            </a:r>
            <a:r>
              <a:rPr lang="en-GB" dirty="0" err="1" smtClean="0"/>
              <a:t>yn</a:t>
            </a:r>
            <a:r>
              <a:rPr lang="en-GB" dirty="0" smtClean="0"/>
              <a:t> </a:t>
            </a:r>
            <a:r>
              <a:rPr lang="en-GB" dirty="0" err="1" smtClean="0"/>
              <a:t>cynnwys</a:t>
            </a:r>
            <a:r>
              <a:rPr lang="en-GB" dirty="0" smtClean="0"/>
              <a:t> </a:t>
            </a:r>
            <a:r>
              <a:rPr lang="en-GB" dirty="0" err="1" smtClean="0"/>
              <a:t>pedair</a:t>
            </a:r>
            <a:r>
              <a:rPr lang="en-GB" dirty="0" smtClean="0"/>
              <a:t> </a:t>
            </a:r>
            <a:r>
              <a:rPr lang="en-GB" dirty="0" err="1" smtClean="0"/>
              <a:t>sesiwn</a:t>
            </a:r>
            <a:r>
              <a:rPr lang="en-GB" baseline="0" dirty="0" smtClean="0"/>
              <a:t> </a:t>
            </a:r>
            <a:r>
              <a:rPr lang="en-GB" baseline="0" dirty="0" err="1" smtClean="0"/>
              <a:t>sy’n</a:t>
            </a:r>
            <a:r>
              <a:rPr lang="en-GB" baseline="0" dirty="0" smtClean="0"/>
              <a:t> para </a:t>
            </a:r>
            <a:r>
              <a:rPr lang="en-GB" baseline="0" dirty="0" err="1" smtClean="0"/>
              <a:t>oddeutu</a:t>
            </a:r>
            <a:r>
              <a:rPr lang="en-GB" baseline="0" dirty="0" smtClean="0"/>
              <a:t> 45 </a:t>
            </a:r>
            <a:r>
              <a:rPr lang="en-GB" baseline="0" dirty="0" err="1" smtClean="0"/>
              <a:t>munud</a:t>
            </a:r>
            <a:r>
              <a:rPr lang="en-GB" baseline="0" dirty="0" smtClean="0"/>
              <a:t> </a:t>
            </a:r>
            <a:r>
              <a:rPr lang="en-GB" baseline="0" dirty="0" err="1" smtClean="0"/>
              <a:t>yr</a:t>
            </a:r>
            <a:r>
              <a:rPr lang="en-GB" baseline="0" dirty="0" smtClean="0"/>
              <a:t> un (</a:t>
            </a:r>
            <a:r>
              <a:rPr lang="en-GB" baseline="0" dirty="0" err="1" smtClean="0"/>
              <a:t>er</a:t>
            </a:r>
            <a:r>
              <a:rPr lang="en-GB" baseline="0" dirty="0" smtClean="0"/>
              <a:t> </a:t>
            </a:r>
            <a:r>
              <a:rPr lang="en-GB" baseline="0" dirty="0" err="1" smtClean="0"/>
              <a:t>yn</a:t>
            </a:r>
            <a:r>
              <a:rPr lang="en-GB" baseline="0" dirty="0" smtClean="0"/>
              <a:t> </a:t>
            </a:r>
            <a:r>
              <a:rPr lang="en-GB" baseline="0" dirty="0" err="1" smtClean="0"/>
              <a:t>hyblyg</a:t>
            </a:r>
            <a:r>
              <a:rPr lang="en-GB" baseline="0" dirty="0" smtClean="0"/>
              <a:t>)</a:t>
            </a:r>
            <a:r>
              <a:rPr lang="en-GB" dirty="0" smtClean="0"/>
              <a:t>. Mae </a:t>
            </a:r>
            <a:r>
              <a:rPr lang="en-GB" dirty="0" err="1" smtClean="0"/>
              <a:t>egwyl</a:t>
            </a:r>
            <a:r>
              <a:rPr lang="en-GB" dirty="0" smtClean="0"/>
              <a:t> </a:t>
            </a:r>
            <a:r>
              <a:rPr lang="en-GB" dirty="0" err="1" smtClean="0"/>
              <a:t>rhwng</a:t>
            </a:r>
            <a:r>
              <a:rPr lang="en-GB" dirty="0" smtClean="0"/>
              <a:t> </a:t>
            </a:r>
            <a:r>
              <a:rPr lang="en-GB" dirty="0" err="1" smtClean="0"/>
              <a:t>sesiwn</a:t>
            </a:r>
            <a:r>
              <a:rPr lang="en-GB" dirty="0" smtClean="0"/>
              <a:t> </a:t>
            </a:r>
            <a:r>
              <a:rPr lang="en-GB" dirty="0" err="1" smtClean="0"/>
              <a:t>dau</a:t>
            </a:r>
            <a:r>
              <a:rPr lang="en-GB" dirty="0" smtClean="0"/>
              <a:t> a tri </a:t>
            </a:r>
            <a:r>
              <a:rPr lang="en-GB" dirty="0" err="1" smtClean="0"/>
              <a:t>ar</a:t>
            </a:r>
            <a:r>
              <a:rPr lang="en-GB" dirty="0" smtClean="0"/>
              <a:t> </a:t>
            </a:r>
            <a:r>
              <a:rPr lang="en-GB" dirty="0" err="1" smtClean="0"/>
              <a:t>gyfer</a:t>
            </a:r>
            <a:r>
              <a:rPr lang="en-GB" dirty="0" smtClean="0"/>
              <a:t> </a:t>
            </a:r>
            <a:r>
              <a:rPr lang="en-GB" dirty="0" err="1" smtClean="0"/>
              <a:t>lluniaeth</a:t>
            </a:r>
            <a:r>
              <a:rPr lang="en-GB" baseline="0" dirty="0" smtClean="0"/>
              <a:t> ac </a:t>
            </a:r>
            <a:r>
              <a:rPr lang="en-GB" baseline="0" dirty="0" err="1" smtClean="0"/>
              <a:t>ati</a:t>
            </a:r>
            <a:r>
              <a:rPr lang="en-GB" baseline="0" dirty="0" smtClean="0"/>
              <a:t>.</a:t>
            </a:r>
          </a:p>
          <a:p>
            <a:endParaRPr lang="en-GB" baseline="0" dirty="0" smtClean="0"/>
          </a:p>
          <a:p>
            <a:r>
              <a:rPr lang="en-GB" baseline="0" dirty="0" err="1" smtClean="0"/>
              <a:t>Gellir</a:t>
            </a:r>
            <a:r>
              <a:rPr lang="en-GB" baseline="0" dirty="0" smtClean="0"/>
              <a:t> </a:t>
            </a:r>
            <a:r>
              <a:rPr lang="en-GB" baseline="0" dirty="0" err="1" smtClean="0"/>
              <a:t>addasu’r</a:t>
            </a:r>
            <a:r>
              <a:rPr lang="en-GB" baseline="0" dirty="0" smtClean="0"/>
              <a:t> </a:t>
            </a:r>
            <a:r>
              <a:rPr lang="en-GB" baseline="0" dirty="0" err="1" smtClean="0"/>
              <a:t>amseru</a:t>
            </a:r>
            <a:r>
              <a:rPr lang="en-GB" baseline="0" dirty="0" smtClean="0"/>
              <a:t> </a:t>
            </a:r>
            <a:r>
              <a:rPr lang="en-GB" baseline="0" dirty="0" err="1" smtClean="0"/>
              <a:t>yn</a:t>
            </a:r>
            <a:r>
              <a:rPr lang="en-GB" baseline="0" dirty="0" smtClean="0"/>
              <a:t> </a:t>
            </a:r>
            <a:r>
              <a:rPr lang="en-GB" baseline="0" dirty="0" err="1" smtClean="0"/>
              <a:t>unol</a:t>
            </a:r>
            <a:r>
              <a:rPr lang="en-GB" baseline="0" dirty="0" smtClean="0"/>
              <a:t> â </a:t>
            </a:r>
            <a:r>
              <a:rPr lang="en-GB" baseline="0" dirty="0" err="1" smtClean="0"/>
              <a:t>gofynion</a:t>
            </a:r>
            <a:r>
              <a:rPr lang="en-GB" baseline="0" dirty="0" smtClean="0"/>
              <a:t> a </a:t>
            </a:r>
            <a:r>
              <a:rPr lang="en-GB" baseline="0" dirty="0" err="1" smtClean="0"/>
              <a:t>blaenoriaethau</a:t>
            </a:r>
            <a:r>
              <a:rPr lang="en-GB" baseline="0" dirty="0" smtClean="0"/>
              <a:t> </a:t>
            </a:r>
            <a:r>
              <a:rPr lang="en-GB" baseline="0" dirty="0" err="1" smtClean="0"/>
              <a:t>lleol</a:t>
            </a:r>
            <a:r>
              <a:rPr lang="en-GB" baseline="0" dirty="0" smtClean="0"/>
              <a:t>. </a:t>
            </a:r>
            <a:r>
              <a:rPr lang="en-GB" baseline="0" dirty="0" err="1" smtClean="0"/>
              <a:t>Mae’n</a:t>
            </a:r>
            <a:r>
              <a:rPr lang="en-GB" baseline="0" dirty="0" smtClean="0"/>
              <a:t> </a:t>
            </a:r>
            <a:r>
              <a:rPr lang="en-GB" baseline="0" dirty="0" err="1" smtClean="0"/>
              <a:t>anhebygol</a:t>
            </a:r>
            <a:r>
              <a:rPr lang="en-GB" baseline="0" dirty="0" smtClean="0"/>
              <a:t> y </a:t>
            </a:r>
            <a:r>
              <a:rPr lang="en-GB" baseline="0" dirty="0" err="1" smtClean="0"/>
              <a:t>gellir</a:t>
            </a:r>
            <a:r>
              <a:rPr lang="en-GB" baseline="0" dirty="0" smtClean="0"/>
              <a:t> </a:t>
            </a:r>
            <a:r>
              <a:rPr lang="en-GB" baseline="0" dirty="0" err="1" smtClean="0"/>
              <a:t>cynnal</a:t>
            </a:r>
            <a:r>
              <a:rPr lang="en-GB" baseline="0" dirty="0" smtClean="0"/>
              <a:t> y </a:t>
            </a:r>
            <a:r>
              <a:rPr lang="en-GB" baseline="0" dirty="0" err="1" smtClean="0"/>
              <a:t>cwrs</a:t>
            </a:r>
            <a:r>
              <a:rPr lang="en-GB" baseline="0" dirty="0" smtClean="0"/>
              <a:t> </a:t>
            </a:r>
            <a:r>
              <a:rPr lang="en-GB" baseline="0" dirty="0" err="1" smtClean="0"/>
              <a:t>mewn</a:t>
            </a:r>
            <a:r>
              <a:rPr lang="en-GB" baseline="0" dirty="0" smtClean="0"/>
              <a:t> </a:t>
            </a:r>
            <a:r>
              <a:rPr lang="en-GB" baseline="0" dirty="0" err="1" smtClean="0"/>
              <a:t>llai</a:t>
            </a:r>
            <a:r>
              <a:rPr lang="en-GB" baseline="0" dirty="0" smtClean="0"/>
              <a:t> </a:t>
            </a:r>
            <a:r>
              <a:rPr lang="en-GB" baseline="0" dirty="0" err="1" smtClean="0"/>
              <a:t>na</a:t>
            </a:r>
            <a:r>
              <a:rPr lang="en-GB" baseline="0" dirty="0" smtClean="0"/>
              <a:t> 3 </a:t>
            </a:r>
            <a:r>
              <a:rPr lang="en-GB" baseline="0" dirty="0" err="1" smtClean="0"/>
              <a:t>awr</a:t>
            </a:r>
            <a:r>
              <a:rPr lang="en-GB" baseline="0" dirty="0" smtClean="0"/>
              <a:t> </a:t>
            </a:r>
            <a:r>
              <a:rPr lang="en-GB" baseline="0" dirty="0" err="1" smtClean="0"/>
              <a:t>os</a:t>
            </a:r>
            <a:r>
              <a:rPr lang="en-GB" baseline="0" dirty="0" smtClean="0"/>
              <a:t> am </a:t>
            </a:r>
            <a:r>
              <a:rPr lang="en-GB" baseline="0" dirty="0" err="1" smtClean="0"/>
              <a:t>roi</a:t>
            </a:r>
            <a:r>
              <a:rPr lang="en-GB" baseline="0" dirty="0" smtClean="0"/>
              <a:t> </a:t>
            </a:r>
            <a:r>
              <a:rPr lang="en-GB" baseline="0" dirty="0" err="1" smtClean="0"/>
              <a:t>cyfle</a:t>
            </a:r>
            <a:r>
              <a:rPr lang="en-GB" baseline="0" dirty="0" smtClean="0"/>
              <a:t> </a:t>
            </a:r>
            <a:r>
              <a:rPr lang="en-GB" baseline="0" dirty="0" err="1" smtClean="0"/>
              <a:t>i</a:t>
            </a:r>
            <a:r>
              <a:rPr lang="en-GB" baseline="0" dirty="0" smtClean="0"/>
              <a:t> </a:t>
            </a:r>
            <a:r>
              <a:rPr lang="en-GB" baseline="0" dirty="0" err="1" smtClean="0"/>
              <a:t>drafodaethau</a:t>
            </a:r>
            <a:r>
              <a:rPr lang="en-GB" baseline="0" dirty="0" smtClean="0"/>
              <a:t> </a:t>
            </a:r>
            <a:r>
              <a:rPr lang="en-GB" baseline="0" dirty="0" err="1" smtClean="0"/>
              <a:t>addas</a:t>
            </a:r>
            <a:r>
              <a:rPr lang="en-GB" baseline="0" dirty="0" smtClean="0"/>
              <a:t>.</a:t>
            </a:r>
          </a:p>
          <a:p>
            <a:endParaRPr lang="en-GB" dirty="0"/>
          </a:p>
        </p:txBody>
      </p:sp>
      <p:sp>
        <p:nvSpPr>
          <p:cNvPr id="10" name="Slide Image Placeholder 9"/>
          <p:cNvSpPr>
            <a:spLocks noGrp="1" noRot="1" noChangeAspect="1"/>
          </p:cNvSpPr>
          <p:nvPr>
            <p:ph type="sldImg"/>
          </p:nvPr>
        </p:nvSpPr>
        <p:spPr/>
      </p:sp>
      <p:sp>
        <p:nvSpPr>
          <p:cNvPr id="11" name="Slide Number Placeholder 10"/>
          <p:cNvSpPr>
            <a:spLocks noGrp="1"/>
          </p:cNvSpPr>
          <p:nvPr>
            <p:ph type="sldNum" sz="quarter" idx="10"/>
          </p:nvPr>
        </p:nvSpPr>
        <p:spPr/>
        <p:txBody>
          <a:bodyPr/>
          <a:lstStyle/>
          <a:p>
            <a:fld id="{4850BFFB-953F-4021-90D1-C2BD514B9A3F}" type="slidenum">
              <a:rPr lang="en-GB" smtClean="0"/>
              <a:pPr/>
              <a:t>4</a:t>
            </a:fld>
            <a:endParaRPr lang="en-GB" dirty="0"/>
          </a:p>
        </p:txBody>
      </p:sp>
    </p:spTree>
    <p:extLst>
      <p:ext uri="{BB962C8B-B14F-4D97-AF65-F5344CB8AC3E}">
        <p14:creationId xmlns:p14="http://schemas.microsoft.com/office/powerpoint/2010/main" val="3053224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err="1" smtClean="0"/>
              <a:t>Mae'r</a:t>
            </a:r>
            <a:r>
              <a:rPr lang="en-GB" b="1" dirty="0" smtClean="0"/>
              <a:t> </a:t>
            </a:r>
            <a:r>
              <a:rPr lang="en-GB" b="1" dirty="0" err="1" smtClean="0"/>
              <a:t>sleid</a:t>
            </a:r>
            <a:r>
              <a:rPr lang="en-GB" b="1" dirty="0" smtClean="0"/>
              <a:t> hon </a:t>
            </a:r>
            <a:r>
              <a:rPr lang="en-GB" b="1" dirty="0" err="1" smtClean="0"/>
              <a:t>wedi'i</a:t>
            </a:r>
            <a:r>
              <a:rPr lang="en-GB" b="1" dirty="0" smtClean="0"/>
              <a:t> </a:t>
            </a:r>
            <a:r>
              <a:rPr lang="en-GB" b="1" dirty="0" err="1" smtClean="0"/>
              <a:t>hanimeiddio</a:t>
            </a:r>
            <a:r>
              <a:rPr lang="en-GB" b="1" dirty="0" smtClean="0"/>
              <a:t>.</a:t>
            </a:r>
          </a:p>
          <a:p>
            <a:r>
              <a:rPr lang="cy-GB" sz="1200" kern="1200" dirty="0" smtClean="0">
                <a:solidFill>
                  <a:schemeClr val="tx1"/>
                </a:solidFill>
                <a:effectLst/>
                <a:latin typeface="Arial" charset="0"/>
                <a:ea typeface="+mn-ea"/>
                <a:cs typeface="+mn-cs"/>
              </a:rPr>
              <a:t>Mae’n datgelu tabl o gyflyrau â risgiau cysylltiedig.</a:t>
            </a:r>
          </a:p>
          <a:p>
            <a:r>
              <a:rPr lang="cy-GB" sz="1200" b="1" kern="1200" dirty="0" smtClean="0">
                <a:solidFill>
                  <a:schemeClr val="tx1"/>
                </a:solidFill>
                <a:effectLst/>
                <a:latin typeface="Arial" charset="0"/>
                <a:ea typeface="+mn-ea"/>
                <a:cs typeface="+mn-cs"/>
              </a:rPr>
              <a:t>Gellir hepgor y sleid hon os na fydd y gynulleidfa angen enghreifftiau i gyflyrau sy’n arwain at broblemau penodol. </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Os caiff ei chynnwys, gellir ei defnyddio i ofyn i’r gynulleidfa am enghreifftiau cyn dangos gweddill y sleid iddyn nhw, sy’n cynnwys 5 problem ar gyfer pob cyflwr.  </a:t>
            </a:r>
          </a:p>
          <a:p>
            <a:endParaRPr lang="en-GB" dirty="0" smtClean="0"/>
          </a:p>
        </p:txBody>
      </p:sp>
      <p:sp>
        <p:nvSpPr>
          <p:cNvPr id="5" name="Slide Number Placeholder 4"/>
          <p:cNvSpPr>
            <a:spLocks noGrp="1"/>
          </p:cNvSpPr>
          <p:nvPr>
            <p:ph type="sldNum" sz="quarter" idx="10"/>
          </p:nvPr>
        </p:nvSpPr>
        <p:spPr/>
        <p:txBody>
          <a:bodyPr/>
          <a:lstStyle/>
          <a:p>
            <a:fld id="{4850BFFB-953F-4021-90D1-C2BD514B9A3F}" type="slidenum">
              <a:rPr lang="en-GB" smtClean="0"/>
              <a:pPr/>
              <a:t>40</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742472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err="1" smtClean="0"/>
              <a:t>Mae'r</a:t>
            </a:r>
            <a:r>
              <a:rPr lang="en-GB" b="1" dirty="0" smtClean="0"/>
              <a:t> </a:t>
            </a:r>
            <a:r>
              <a:rPr lang="en-GB" b="1" dirty="0" err="1" smtClean="0"/>
              <a:t>sleid</a:t>
            </a:r>
            <a:r>
              <a:rPr lang="en-GB" b="1" dirty="0" smtClean="0"/>
              <a:t> hon </a:t>
            </a:r>
            <a:r>
              <a:rPr lang="en-GB" b="1" dirty="0" err="1" smtClean="0"/>
              <a:t>wedi'i</a:t>
            </a:r>
            <a:r>
              <a:rPr lang="en-GB" b="1" dirty="0" smtClean="0"/>
              <a:t> </a:t>
            </a:r>
            <a:r>
              <a:rPr lang="en-GB" b="1" dirty="0" err="1" smtClean="0"/>
              <a:t>hanimeiddio</a:t>
            </a:r>
            <a:r>
              <a:rPr lang="en-GB" b="1" dirty="0" smtClean="0"/>
              <a:t>.</a:t>
            </a:r>
          </a:p>
          <a:p>
            <a:r>
              <a:rPr lang="cy-GB" sz="1200" kern="1200" dirty="0" smtClean="0">
                <a:solidFill>
                  <a:schemeClr val="tx1"/>
                </a:solidFill>
                <a:effectLst/>
                <a:latin typeface="Arial" charset="0"/>
                <a:ea typeface="+mn-ea"/>
                <a:cs typeface="+mn-cs"/>
              </a:rPr>
              <a:t>Mae’n ceisio esbonio y gall gosodiad dodrefn a pherchnogaeth rhai teclynnau, fel  poptai nwy, wneud darpariaeth technoleg yn anodd, a bod angen gwirio’r cynllun cyn ceisio ei gosod.</a:t>
            </a:r>
          </a:p>
          <a:p>
            <a:r>
              <a:rPr lang="cy-GB" sz="1200" kern="1200" dirty="0" smtClean="0">
                <a:solidFill>
                  <a:schemeClr val="tx1"/>
                </a:solidFill>
                <a:effectLst/>
                <a:latin typeface="Arial" charset="0"/>
                <a:ea typeface="+mn-ea"/>
                <a:cs typeface="+mn-cs"/>
              </a:rPr>
              <a:t>Mae hefyd yn rhybuddio y gall pobl fod yn wrthnysig o ran darparu gwybodaeth os ydynt o’r farn y bydd atebion penodol yn helpu i gyflawni canlyniad efallai na fydd er budd yr unigolyn neu’r awdurdod sy’n noddi, fel cyngor lleol. Mae cymdogion weithiau’n adrodd straeon am ddigwyddiadau peryglus a phroblemau fel mynd allan ganol nos yn y glaw wedi’u gwisgo mewn dillad nos.</a:t>
            </a:r>
          </a:p>
          <a:p>
            <a:r>
              <a:rPr lang="cy-GB" sz="1200" kern="1200" dirty="0" smtClean="0">
                <a:solidFill>
                  <a:schemeClr val="tx1"/>
                </a:solidFill>
                <a:effectLst/>
                <a:latin typeface="Arial" charset="0"/>
                <a:ea typeface="+mn-ea"/>
                <a:cs typeface="+mn-cs"/>
              </a:rPr>
              <a:t>Mae’r sleid yn awgrymu cyflwyno technolegau y gellir eu defnyddio i fonitro’r cartref a’i breswyliwr er mwyn cadarnhau neu wadu unrhyw honiadau.</a:t>
            </a:r>
            <a:endParaRPr lang="cy-GB" sz="1200" kern="1200" dirty="0">
              <a:solidFill>
                <a:schemeClr val="tx1"/>
              </a:solidFill>
              <a:effectLst/>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pPr/>
              <a:t>41</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543828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err="1" smtClean="0"/>
              <a:t>Mae'r</a:t>
            </a:r>
            <a:r>
              <a:rPr lang="en-GB" b="1" dirty="0" smtClean="0"/>
              <a:t> </a:t>
            </a:r>
            <a:r>
              <a:rPr lang="en-GB" b="1" dirty="0" err="1" smtClean="0"/>
              <a:t>sleid</a:t>
            </a:r>
            <a:r>
              <a:rPr lang="en-GB" b="1" dirty="0" smtClean="0"/>
              <a:t> hon </a:t>
            </a:r>
            <a:r>
              <a:rPr lang="en-GB" b="1" dirty="0" err="1" smtClean="0"/>
              <a:t>wedi'i</a:t>
            </a:r>
            <a:r>
              <a:rPr lang="en-GB" b="1" dirty="0" smtClean="0"/>
              <a:t> </a:t>
            </a:r>
            <a:r>
              <a:rPr lang="en-GB" b="1" dirty="0" err="1" smtClean="0"/>
              <a:t>hanimeiddio</a:t>
            </a:r>
            <a:r>
              <a:rPr lang="en-GB" b="1" dirty="0" smtClean="0"/>
              <a:t>.</a:t>
            </a:r>
          </a:p>
          <a:p>
            <a:r>
              <a:rPr lang="cy-GB" sz="1200" kern="1200" dirty="0" smtClean="0">
                <a:solidFill>
                  <a:schemeClr val="tx1"/>
                </a:solidFill>
                <a:effectLst/>
                <a:latin typeface="Arial" charset="0"/>
                <a:ea typeface="+mn-ea"/>
                <a:cs typeface="+mn-cs"/>
              </a:rPr>
              <a:t>Mae’n dangos systemau monitro gweithgarwch poblogaidd (rhan uchaf) yn seiliedig ar symudiadau ym mhob ystafell, a synwyryddion statws drysau.   </a:t>
            </a:r>
          </a:p>
          <a:p>
            <a:r>
              <a:rPr lang="cy-GB" sz="1200" kern="1200" dirty="0" smtClean="0">
                <a:solidFill>
                  <a:schemeClr val="tx1"/>
                </a:solidFill>
                <a:effectLst/>
                <a:latin typeface="Arial" charset="0"/>
                <a:ea typeface="+mn-ea"/>
                <a:cs typeface="+mn-cs"/>
              </a:rPr>
              <a:t>Mae rhan isaf y sleid yn dangos systemau newyddach sy’n defnyddio tagiau bach a roddir ar eitemau fel yr oergell, blwch tabledi, y gwely neu’r ficrodon, i ganfod gweithgareddau penodol.</a:t>
            </a:r>
          </a:p>
          <a:p>
            <a:r>
              <a:rPr lang="cy-GB" sz="1200" kern="1200" dirty="0" smtClean="0">
                <a:solidFill>
                  <a:schemeClr val="tx1"/>
                </a:solidFill>
                <a:effectLst/>
                <a:latin typeface="Arial" charset="0"/>
                <a:ea typeface="+mn-ea"/>
                <a:cs typeface="+mn-cs"/>
              </a:rPr>
              <a:t>Mae’r holl synwyryddion yn cyfathrebu’n ddiwifr â both, sy’n anfon y data i’r rhyngrwyd, lle gellir ei wylio. Mae’r rhan fwyaf yn defnyddio technoleg ffôn symudol.  </a:t>
            </a:r>
          </a:p>
          <a:p>
            <a:r>
              <a:rPr lang="cy-GB" sz="1200" kern="1200" dirty="0" smtClean="0">
                <a:solidFill>
                  <a:schemeClr val="tx1"/>
                </a:solidFill>
                <a:effectLst/>
                <a:latin typeface="Arial" charset="0"/>
                <a:ea typeface="+mn-ea"/>
                <a:cs typeface="+mn-cs"/>
              </a:rPr>
              <a:t>Os yw’n bosibl, dylai’r caledwedd fod ar gael i’w ddangos yn ystod cyflwyniad yr asesiad.</a:t>
            </a:r>
            <a:endParaRPr lang="cy-GB" sz="1200" kern="1200" dirty="0">
              <a:solidFill>
                <a:schemeClr val="tx1"/>
              </a:solidFill>
              <a:effectLst/>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pPr/>
              <a:t>42</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32419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err="1" smtClean="0"/>
              <a:t>Mae'r</a:t>
            </a:r>
            <a:r>
              <a:rPr lang="en-GB" b="1" dirty="0" smtClean="0"/>
              <a:t> </a:t>
            </a:r>
            <a:r>
              <a:rPr lang="en-GB" b="1" dirty="0" err="1" smtClean="0"/>
              <a:t>sleid</a:t>
            </a:r>
            <a:r>
              <a:rPr lang="en-GB" b="1" dirty="0" smtClean="0"/>
              <a:t> hon </a:t>
            </a:r>
            <a:r>
              <a:rPr lang="en-GB" b="1" dirty="0" err="1" smtClean="0"/>
              <a:t>wedi'i</a:t>
            </a:r>
            <a:r>
              <a:rPr lang="en-GB" b="1" dirty="0" smtClean="0"/>
              <a:t> </a:t>
            </a:r>
            <a:r>
              <a:rPr lang="en-GB" b="1" dirty="0" err="1" smtClean="0"/>
              <a:t>hanimeiddio</a:t>
            </a:r>
            <a:r>
              <a:rPr lang="en-GB" b="1" dirty="0" smtClean="0"/>
              <a:t>.</a:t>
            </a:r>
          </a:p>
          <a:p>
            <a:r>
              <a:rPr lang="cy-GB" sz="1200" kern="1200" dirty="0" smtClean="0">
                <a:solidFill>
                  <a:schemeClr val="tx1"/>
                </a:solidFill>
                <a:effectLst/>
                <a:latin typeface="Arial" charset="0"/>
                <a:ea typeface="+mn-ea"/>
                <a:cs typeface="+mn-cs"/>
              </a:rPr>
              <a:t>Mae’n dangos data ffug a all ddangos pa mor hawdd yw hi i weld gweithgareddau mewn ffordd sy’n galluogi aseswr i ddeall ffordd o fyw unigolyn. Mae’n cynnwys 4 sgrin data wahanol ar gyfer yr un cyfnod o 24 awr. Yn gyffredinol, prin yw’r systemau fyddai’n recordio cymaint o wybodaeth - felly mae systemau presennol yn recordio set ddata llawer mwy cyfyngedig sydd angen llai o synwyryddion ac sydd felly’n llai ymwthiol.</a:t>
            </a:r>
          </a:p>
          <a:p>
            <a:r>
              <a:rPr lang="cy-GB" sz="1200" kern="1200" dirty="0" smtClean="0">
                <a:solidFill>
                  <a:schemeClr val="tx1"/>
                </a:solidFill>
                <a:effectLst/>
                <a:latin typeface="Arial" charset="0"/>
                <a:ea typeface="+mn-ea"/>
                <a:cs typeface="+mn-cs"/>
              </a:rPr>
              <a:t>Yn y dyfodol, bydd y Rhyngrwyd</a:t>
            </a:r>
            <a:r>
              <a:rPr lang="cy-GB" sz="1200" kern="1200" baseline="0" dirty="0" smtClean="0">
                <a:solidFill>
                  <a:schemeClr val="tx1"/>
                </a:solidFill>
                <a:effectLst/>
                <a:latin typeface="Arial" charset="0"/>
                <a:ea typeface="+mn-ea"/>
                <a:cs typeface="+mn-cs"/>
              </a:rPr>
              <a:t> Pethau (</a:t>
            </a:r>
            <a:r>
              <a:rPr lang="cy-GB" sz="1200" kern="1200" dirty="0" smtClean="0">
                <a:solidFill>
                  <a:schemeClr val="tx1"/>
                </a:solidFill>
                <a:effectLst/>
                <a:latin typeface="Arial" charset="0"/>
                <a:ea typeface="+mn-ea"/>
                <a:cs typeface="+mn-cs"/>
              </a:rPr>
              <a:t>Internet of Things) yn caniatáu casglu llawer mwy o ddata heb orfod gosod synwyryddion ychwanegol.</a:t>
            </a:r>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43</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7056755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5" name="Notes Placeholder 2"/>
          <p:cNvSpPr>
            <a:spLocks noGrp="1"/>
          </p:cNvSpPr>
          <p:nvPr>
            <p:ph type="body" idx="1"/>
          </p:nvPr>
        </p:nvSpPr>
        <p:spPr/>
        <p:txBody>
          <a:bodyPr/>
          <a:lstStyle/>
          <a:p>
            <a:r>
              <a:rPr lang="cy-GB" sz="1200" kern="1200" dirty="0" smtClean="0">
                <a:solidFill>
                  <a:schemeClr val="tx1"/>
                </a:solidFill>
                <a:effectLst/>
                <a:latin typeface="Arial" charset="0"/>
                <a:ea typeface="+mn-ea"/>
                <a:cs typeface="+mn-cs"/>
              </a:rPr>
              <a:t>Gellir hepgor y sleid hon os nad oes angen dangos enghraifft ymarferol o’r dechnoleg hon ar waith. </a:t>
            </a:r>
          </a:p>
          <a:p>
            <a:r>
              <a:rPr lang="cy-GB" sz="1200" kern="1200" dirty="0" smtClean="0">
                <a:solidFill>
                  <a:schemeClr val="tx1"/>
                </a:solidFill>
                <a:effectLst/>
                <a:latin typeface="Arial" charset="0"/>
                <a:ea typeface="+mn-ea"/>
                <a:cs typeface="+mn-cs"/>
              </a:rPr>
              <a:t>Mae’r sleid hon yn dangos bod defnyddiwr gwasanaeth penodol yn fywiog iawn trwy’r cyfnod monitro – gellir gweld patrwm ymddygiad cythryblus trwy’r dydd a’r nos, gydag ychydig o fylchau a all ddangos seibiant. Daeth yn hysbys nad oedd y feddyginiaeth yn cael ei chymryd yn briodol.   </a:t>
            </a:r>
            <a:endParaRPr lang="cy-GB" sz="1200" kern="1200" dirty="0">
              <a:solidFill>
                <a:schemeClr val="tx1"/>
              </a:solidFill>
              <a:effectLst/>
              <a:latin typeface="Arial" charset="0"/>
              <a:ea typeface="+mn-ea"/>
              <a:cs typeface="+mn-cs"/>
            </a:endParaRPr>
          </a:p>
        </p:txBody>
      </p:sp>
      <p:sp>
        <p:nvSpPr>
          <p:cNvPr id="2" name="Slide Number Placeholder 1"/>
          <p:cNvSpPr>
            <a:spLocks noGrp="1"/>
          </p:cNvSpPr>
          <p:nvPr>
            <p:ph type="sldNum" sz="quarter" idx="10"/>
          </p:nvPr>
        </p:nvSpPr>
        <p:spPr/>
        <p:txBody>
          <a:bodyPr/>
          <a:lstStyle/>
          <a:p>
            <a:fld id="{4850BFFB-953F-4021-90D1-C2BD514B9A3F}" type="slidenum">
              <a:rPr lang="en-GB" smtClean="0"/>
              <a:pPr/>
              <a:t>44</a:t>
            </a:fld>
            <a:endParaRPr lang="en-GB"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5368115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3" name="Notes Placeholder 2"/>
          <p:cNvSpPr>
            <a:spLocks noGrp="1"/>
          </p:cNvSpPr>
          <p:nvPr>
            <p:ph type="body" idx="1"/>
          </p:nvPr>
        </p:nvSpPr>
        <p:spPr/>
        <p:txBody>
          <a:bodyPr/>
          <a:lstStyle/>
          <a:p>
            <a:r>
              <a:rPr lang="en-US" b="1" dirty="0" err="1" smtClean="0"/>
              <a:t>Mae'r</a:t>
            </a:r>
            <a:r>
              <a:rPr lang="en-US" b="1" dirty="0" smtClean="0"/>
              <a:t> </a:t>
            </a:r>
            <a:r>
              <a:rPr lang="en-US" b="1" dirty="0" err="1" smtClean="0"/>
              <a:t>sleid</a:t>
            </a:r>
            <a:r>
              <a:rPr lang="en-US" b="1" dirty="0" smtClean="0"/>
              <a:t> hon </a:t>
            </a:r>
            <a:r>
              <a:rPr lang="en-US" b="1" dirty="0" err="1" smtClean="0"/>
              <a:t>wedi'i</a:t>
            </a:r>
            <a:r>
              <a:rPr lang="en-US" b="1" dirty="0" smtClean="0"/>
              <a:t> </a:t>
            </a:r>
            <a:r>
              <a:rPr lang="en-US" b="1" dirty="0" err="1" smtClean="0"/>
              <a:t>hanimeiddio</a:t>
            </a:r>
            <a:r>
              <a:rPr lang="en-US" b="1" dirty="0" smtClean="0"/>
              <a:t>.</a:t>
            </a:r>
          </a:p>
          <a:p>
            <a:r>
              <a:rPr lang="cy-GB" sz="1200" kern="1200" dirty="0" smtClean="0">
                <a:solidFill>
                  <a:schemeClr val="tx1"/>
                </a:solidFill>
                <a:effectLst/>
                <a:latin typeface="Arial" charset="0"/>
                <a:ea typeface="+mn-ea"/>
                <a:cs typeface="+mn-cs"/>
              </a:rPr>
              <a:t>Mae’n ystyried rôl traciwr system lleoli byd-eang o ran recordio dau lwybr gwahanol y mae rhywun yn eu cymryd wrth adael adref yn ystod y nos. Mae un yn beryglus ac yn cynnwys croesi priffordd!</a:t>
            </a:r>
          </a:p>
          <a:p>
            <a:r>
              <a:rPr lang="cy-GB" sz="1200" kern="1200" dirty="0" smtClean="0">
                <a:solidFill>
                  <a:schemeClr val="tx1"/>
                </a:solidFill>
                <a:effectLst/>
                <a:latin typeface="Arial" charset="0"/>
                <a:ea typeface="+mn-ea"/>
                <a:cs typeface="+mn-cs"/>
              </a:rPr>
              <a:t>Mae’r ddyfais a ddangosir yn cael ei defnyddio gan ffotograffwyr i greu cofnod o ble cymerwyd y lluniau ond gellir ei defnyddio hefyd i gofnodi lleoliad o fewn ysbeidiau byrion er mwyn caniatáu creu llwybr briwsion pan gânt eu lawrlwytho i gyfrifiadur.</a:t>
            </a:r>
          </a:p>
          <a:p>
            <a:r>
              <a:rPr lang="cy-GB" sz="1200" kern="1200" dirty="0" smtClean="0">
                <a:solidFill>
                  <a:schemeClr val="tx1"/>
                </a:solidFill>
                <a:effectLst/>
                <a:latin typeface="Arial" charset="0"/>
                <a:ea typeface="+mn-ea"/>
                <a:cs typeface="+mn-cs"/>
              </a:rPr>
              <a:t>Mae’r sleid hefyd yn cyflwyno rôl ar gyfer camerâu. Mae camerâu maes yn cael eu hactifadu gan symudiadau a chânt eu defnyddio gan bobl sy’n hoff o natur i recordio gweithgarwch anifeiliaid neu adar yn eu gardd yn y nos. Gellir eu defnyddio i recordio pobl yn cyrraedd a gadael eiddo. Cofnodir dyddiad ac amser pob delwedd.</a:t>
            </a:r>
            <a:endParaRPr lang="cy-GB" sz="1200" kern="1200" dirty="0">
              <a:solidFill>
                <a:schemeClr val="tx1"/>
              </a:solidFill>
              <a:effectLst/>
              <a:latin typeface="Arial" charset="0"/>
              <a:ea typeface="+mn-ea"/>
              <a:cs typeface="+mn-cs"/>
            </a:endParaRPr>
          </a:p>
        </p:txBody>
      </p:sp>
      <p:sp>
        <p:nvSpPr>
          <p:cNvPr id="2" name="Slide Number Placeholder 1"/>
          <p:cNvSpPr>
            <a:spLocks noGrp="1"/>
          </p:cNvSpPr>
          <p:nvPr>
            <p:ph type="sldNum" sz="quarter" idx="10"/>
          </p:nvPr>
        </p:nvSpPr>
        <p:spPr/>
        <p:txBody>
          <a:bodyPr/>
          <a:lstStyle/>
          <a:p>
            <a:fld id="{4850BFFB-953F-4021-90D1-C2BD514B9A3F}" type="slidenum">
              <a:rPr lang="en-GB" smtClean="0"/>
              <a:pPr/>
              <a:t>45</a:t>
            </a:fld>
            <a:endParaRPr lang="en-GB"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42321060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altLang="en-US" b="1" dirty="0" err="1" smtClean="0"/>
              <a:t>Mae'r</a:t>
            </a:r>
            <a:r>
              <a:rPr lang="en-GB" altLang="en-US" b="1" dirty="0" smtClean="0"/>
              <a:t> </a:t>
            </a:r>
            <a:r>
              <a:rPr lang="en-GB" altLang="en-US" b="1" dirty="0" err="1" smtClean="0"/>
              <a:t>sleid</a:t>
            </a:r>
            <a:r>
              <a:rPr lang="en-GB" altLang="en-US" b="1" dirty="0" smtClean="0"/>
              <a:t> hon </a:t>
            </a:r>
            <a:r>
              <a:rPr lang="en-GB" altLang="en-US" b="1" dirty="0" err="1" smtClean="0"/>
              <a:t>wedi'i</a:t>
            </a:r>
            <a:r>
              <a:rPr lang="en-GB" altLang="en-US" b="1" dirty="0" smtClean="0"/>
              <a:t> </a:t>
            </a:r>
            <a:r>
              <a:rPr lang="en-GB" altLang="en-US" b="1" dirty="0" err="1" smtClean="0"/>
              <a:t>hanimeiddio</a:t>
            </a:r>
            <a:r>
              <a:rPr lang="en-GB" altLang="en-US" b="1" dirty="0" smtClean="0"/>
              <a:t>.</a:t>
            </a:r>
          </a:p>
          <a:p>
            <a:r>
              <a:rPr lang="cy-GB" sz="1200" kern="1200" dirty="0" smtClean="0">
                <a:solidFill>
                  <a:schemeClr val="tx1"/>
                </a:solidFill>
                <a:effectLst/>
                <a:latin typeface="Arial" charset="0"/>
                <a:ea typeface="+mn-ea"/>
                <a:cs typeface="+mn-cs"/>
              </a:rPr>
              <a:t>Gellir defnyddio’r sleid hon i ysgogi trafodaeth (gallwch ei hargraffu fel taflen, os dymunwch). Mae’r cwmwl geiriau’n dangos rhai pynciau allweddol, perthnasol.</a:t>
            </a:r>
          </a:p>
          <a:p>
            <a:endParaRPr lang="cy-GB" sz="1200" i="1" kern="1200" dirty="0" smtClean="0">
              <a:solidFill>
                <a:schemeClr val="tx1"/>
              </a:solidFill>
              <a:effectLst/>
              <a:latin typeface="Arial" charset="0"/>
              <a:ea typeface="+mn-ea"/>
              <a:cs typeface="+mn-cs"/>
            </a:endParaRPr>
          </a:p>
          <a:p>
            <a:r>
              <a:rPr lang="cy-GB" sz="1200" i="1" kern="1200" dirty="0" smtClean="0">
                <a:solidFill>
                  <a:schemeClr val="tx1"/>
                </a:solidFill>
                <a:effectLst/>
                <a:latin typeface="Arial" charset="0"/>
                <a:ea typeface="+mn-ea"/>
                <a:cs typeface="+mn-cs"/>
              </a:rPr>
              <a:t>Nodiadau i’w trafod:</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Mae’r technolegau monitro hyn yn ddefnyddiol ar gyfer cadarnhau ymddygiad peryglus neu anghenion heb eu bodloni AC i gadarnhau nad oes unrhyw ymddygiadau peryglus. Gall pob dyfais o’r fath ganfod a recordio digwyddiadau sy’n bersonol (e.e. mynd i’r </a:t>
            </a:r>
            <a:r>
              <a:rPr lang="en-GB" sz="1200" kern="1200" dirty="0" err="1" smtClean="0">
                <a:solidFill>
                  <a:schemeClr val="tx1"/>
                </a:solidFill>
                <a:effectLst/>
                <a:latin typeface="Arial" charset="0"/>
                <a:ea typeface="+mn-ea"/>
                <a:cs typeface="+mn-cs"/>
              </a:rPr>
              <a:t>tŷ</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bach</a:t>
            </a:r>
            <a:r>
              <a:rPr lang="cy-GB" sz="1200" kern="1200" dirty="0" smtClean="0">
                <a:solidFill>
                  <a:schemeClr val="tx1"/>
                </a:solidFill>
                <a:effectLst/>
                <a:latin typeface="Arial" charset="0"/>
                <a:ea typeface="+mn-ea"/>
                <a:cs typeface="+mn-cs"/>
              </a:rPr>
              <a:t> yn ystod y nos) a rhai sy’n fwy sensitif eu natur (e.e. gadael ymwelydd i mewn). </a:t>
            </a:r>
          </a:p>
          <a:p>
            <a:r>
              <a:rPr lang="cy-GB" sz="1200" kern="1200" dirty="0" smtClean="0">
                <a:solidFill>
                  <a:schemeClr val="tx1"/>
                </a:solidFill>
                <a:effectLst/>
                <a:latin typeface="Arial" charset="0"/>
                <a:ea typeface="+mn-ea"/>
                <a:cs typeface="+mn-cs"/>
              </a:rPr>
              <a:t>Mae dyfeisiau tracio system lleoli byd-eang wedi cael eu disgrifio fel tagiau – defnyddir yr un dechnoleg i fonitro symudiadau troseddwyr sy’n cael eu rhyddhau o’r carchar o dan drwydded.</a:t>
            </a:r>
          </a:p>
          <a:p>
            <a:r>
              <a:rPr lang="cy-GB" sz="1200" kern="1200" dirty="0" smtClean="0">
                <a:solidFill>
                  <a:schemeClr val="tx1"/>
                </a:solidFill>
                <a:effectLst/>
                <a:latin typeface="Arial" charset="0"/>
                <a:ea typeface="+mn-ea"/>
                <a:cs typeface="+mn-cs"/>
              </a:rPr>
              <a:t>Erbyn hyn, mae camerâu yn fach, yn hollbresennol ac yn rhad – gallant ddarparu darnau o ffilm ansawdd uchel o bobl o bell: y tu allan i eiddo neu’n mynd i mewn, neu’n symud o gwmpas ac yn cyflawni tasgau</a:t>
            </a:r>
            <a:r>
              <a:rPr lang="cy-GB" sz="1200" kern="1200" baseline="0" dirty="0" smtClean="0">
                <a:solidFill>
                  <a:schemeClr val="tx1"/>
                </a:solidFill>
                <a:effectLst/>
                <a:latin typeface="Arial" charset="0"/>
                <a:ea typeface="+mn-ea"/>
                <a:cs typeface="+mn-cs"/>
              </a:rPr>
              <a:t> y</a:t>
            </a:r>
            <a:r>
              <a:rPr lang="cy-GB" sz="1200" kern="1200" dirty="0" smtClean="0">
                <a:solidFill>
                  <a:schemeClr val="tx1"/>
                </a:solidFill>
                <a:effectLst/>
                <a:latin typeface="Arial" charset="0"/>
                <a:ea typeface="+mn-ea"/>
                <a:cs typeface="+mn-cs"/>
              </a:rPr>
              <a:t> tu mewn i eiddo.</a:t>
            </a:r>
          </a:p>
          <a:p>
            <a:r>
              <a:rPr lang="cy-GB" sz="1200" kern="1200" dirty="0" smtClean="0">
                <a:solidFill>
                  <a:schemeClr val="tx1"/>
                </a:solidFill>
                <a:effectLst/>
                <a:latin typeface="Arial" charset="0"/>
                <a:ea typeface="+mn-ea"/>
                <a:cs typeface="+mn-cs"/>
              </a:rPr>
              <a:t>O gael dewis, efallai y bydd unigolion yn dewis dyluniad sy’n edrych yn bleserus yn hytrach na’r gorau o ran ymarferoldeb. Mae’n bwysig nad yw galluoedd a buddion technoleg yn cael eu gor-werthu i bobl. Mae’n bwysig nad ydynt yn orhyderus ac yn cyflawni ymddygiad peryglus oherwydd bod ganddynt offer neu wasanaeth newydd. Dylid esbonio cyfyngiadau unrhyw ateb technolegol yn glir. </a:t>
            </a:r>
          </a:p>
          <a:p>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Rhaid ystyried ac archwilio amrywiaeth o faterion moesegol fel rhan o drafodaethau ac asesiad, gan gynnwys:</a:t>
            </a:r>
          </a:p>
          <a:p>
            <a:pPr lvl="1"/>
            <a:r>
              <a:rPr lang="cy-GB" sz="1200" kern="1200" dirty="0" smtClean="0">
                <a:solidFill>
                  <a:schemeClr val="tx1"/>
                </a:solidFill>
                <a:effectLst/>
                <a:latin typeface="Arial" charset="0"/>
                <a:ea typeface="+mn-ea"/>
                <a:cs typeface="+mn-cs"/>
              </a:rPr>
              <a:t>Darparu gwybodaeth glir o ansawdd da am yr holl opsiynau, gan gynnwys peidio â chyflwyno Technoleg Gynorthwyol neu Teleofal </a:t>
            </a:r>
          </a:p>
          <a:p>
            <a:pPr lvl="1"/>
            <a:r>
              <a:rPr lang="cy-GB" sz="1200" kern="1200" dirty="0" smtClean="0">
                <a:solidFill>
                  <a:schemeClr val="tx1"/>
                </a:solidFill>
                <a:effectLst/>
                <a:latin typeface="Arial" charset="0"/>
                <a:ea typeface="+mn-ea"/>
                <a:cs typeface="+mn-cs"/>
              </a:rPr>
              <a:t>Ystyried buddion ac unrhyw anfanteision neu niwed posibl</a:t>
            </a:r>
          </a:p>
          <a:p>
            <a:pPr lvl="1"/>
            <a:r>
              <a:rPr lang="cy-GB" sz="1200" kern="1200" dirty="0" smtClean="0">
                <a:solidFill>
                  <a:schemeClr val="tx1"/>
                </a:solidFill>
                <a:effectLst/>
                <a:latin typeface="Arial" charset="0"/>
                <a:ea typeface="+mn-ea"/>
                <a:cs typeface="+mn-cs"/>
              </a:rPr>
              <a:t>Cydsyniad gwybodus? A yw’r unigolyn yn cymryd rhan lawn yn y penderfyniad?</a:t>
            </a:r>
          </a:p>
          <a:p>
            <a:pPr lvl="1"/>
            <a:r>
              <a:rPr lang="cy-GB" sz="1200" kern="1200" dirty="0" smtClean="0">
                <a:solidFill>
                  <a:schemeClr val="tx1"/>
                </a:solidFill>
                <a:effectLst/>
                <a:latin typeface="Arial" charset="0"/>
                <a:ea typeface="+mn-ea"/>
                <a:cs typeface="+mn-cs"/>
              </a:rPr>
              <a:t>Pryderon ynghylch monitro – a yw’n parchu preifatrwydd ac ymreolaeth? Diogelwch data – ble mae’n mynd? Pwy sydd â mynediad ato?</a:t>
            </a:r>
          </a:p>
          <a:p>
            <a:pPr lvl="1"/>
            <a:r>
              <a:rPr lang="cy-GB" sz="1200" kern="1200" dirty="0" smtClean="0">
                <a:solidFill>
                  <a:schemeClr val="tx1"/>
                </a:solidFill>
                <a:effectLst/>
                <a:latin typeface="Arial" charset="0"/>
                <a:ea typeface="+mn-ea"/>
                <a:cs typeface="+mn-cs"/>
              </a:rPr>
              <a:t>Materion yn ymwneud ag ymyrraeth a defnyddio anogwyr neu hysbysiadau i geisio rhoi ‘hwb’ i ddefnyddiwr ymddwyn yn well a fydd yn arwain at effaith gadarnhaol ar ei les. A fydd defnyddwyr yn cael digon ar ‘swnian’ cyson technoleg? A fyddan nhw’n ceisio twyllo’r system i feddwl eu bod nhw’n gwneud beth y dylen nhw fod yn ei wneud (e.e. talu mab eu cymydog i wisgo dyfais monitro wrth fynd â’r ci am dro!)</a:t>
            </a:r>
          </a:p>
          <a:p>
            <a:pPr lvl="1"/>
            <a:r>
              <a:rPr lang="cy-GB" sz="1200" kern="1200" dirty="0" smtClean="0">
                <a:solidFill>
                  <a:schemeClr val="tx1"/>
                </a:solidFill>
                <a:effectLst/>
                <a:latin typeface="Arial" charset="0"/>
                <a:ea typeface="+mn-ea"/>
                <a:cs typeface="+mn-cs"/>
              </a:rPr>
              <a:t>Ystyried pwy sy’n elwa fwyaf ar y pecyn gofal sy’n gallu darparu technoleg? Ai’r unigolyn neu ei ofalwr? Beth yw’r materion i’w hystyried?</a:t>
            </a:r>
          </a:p>
          <a:p>
            <a:pPr lvl="1"/>
            <a:r>
              <a:rPr lang="cy-GB" sz="1200" kern="1200" dirty="0" smtClean="0">
                <a:solidFill>
                  <a:schemeClr val="tx1"/>
                </a:solidFill>
                <a:effectLst/>
                <a:latin typeface="Arial" charset="0"/>
                <a:ea typeface="+mn-ea"/>
                <a:cs typeface="+mn-cs"/>
              </a:rPr>
              <a:t>Beth am ddyluniad/golwg/teimlad y cynhyrchion? A ydyn nhw’n cydweddu </a:t>
            </a:r>
            <a:r>
              <a:rPr lang="en-GB" sz="1200" kern="1200" dirty="0" err="1" smtClean="0">
                <a:solidFill>
                  <a:schemeClr val="tx1"/>
                </a:solidFill>
                <a:effectLst/>
                <a:latin typeface="Arial" charset="0"/>
                <a:ea typeface="+mn-ea"/>
                <a:cs typeface="+mn-cs"/>
              </a:rPr>
              <a:t>â’r</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pethau</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o’u</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cwmpas</a:t>
            </a:r>
            <a:r>
              <a:rPr lang="en-GB" sz="1200" kern="1200" dirty="0" smtClean="0">
                <a:solidFill>
                  <a:schemeClr val="tx1"/>
                </a:solidFill>
                <a:effectLst/>
                <a:latin typeface="Arial" charset="0"/>
                <a:ea typeface="+mn-ea"/>
                <a:cs typeface="+mn-cs"/>
              </a:rPr>
              <a:t> </a:t>
            </a:r>
            <a:r>
              <a:rPr lang="cy-GB" sz="1200" kern="1200" dirty="0" smtClean="0">
                <a:solidFill>
                  <a:schemeClr val="tx1"/>
                </a:solidFill>
                <a:effectLst/>
                <a:latin typeface="Arial" charset="0"/>
                <a:ea typeface="+mn-ea"/>
                <a:cs typeface="+mn-cs"/>
              </a:rPr>
              <a:t>neu a ydynt yn amlwg yn ‘fathodyn dibyniaeth’?</a:t>
            </a:r>
          </a:p>
          <a:p>
            <a:endParaRPr lang="en-GB"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Mae ail ran y </a:t>
            </a:r>
            <a:r>
              <a:rPr lang="en-GB" sz="1200" kern="1200" dirty="0" err="1" smtClean="0">
                <a:solidFill>
                  <a:schemeClr val="tx1"/>
                </a:solidFill>
                <a:effectLst/>
                <a:latin typeface="Arial" charset="0"/>
                <a:ea typeface="+mn-ea"/>
                <a:cs typeface="+mn-cs"/>
              </a:rPr>
              <a:t>sleid</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yn</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darparu</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ychydig</a:t>
            </a:r>
            <a:r>
              <a:rPr lang="en-GB" sz="1200" kern="1200" dirty="0" smtClean="0">
                <a:solidFill>
                  <a:schemeClr val="tx1"/>
                </a:solidFill>
                <a:effectLst/>
                <a:latin typeface="Arial" charset="0"/>
                <a:ea typeface="+mn-ea"/>
                <a:cs typeface="+mn-cs"/>
              </a:rPr>
              <a:t> o </a:t>
            </a:r>
            <a:r>
              <a:rPr lang="en-GB" sz="1200" kern="1200" dirty="0" err="1" smtClean="0">
                <a:solidFill>
                  <a:schemeClr val="tx1"/>
                </a:solidFill>
                <a:effectLst/>
                <a:latin typeface="Arial" charset="0"/>
                <a:ea typeface="+mn-ea"/>
                <a:cs typeface="+mn-cs"/>
              </a:rPr>
              <a:t>arweiniad</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ar</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ystyried</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materion</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sy’n</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ymwneud</a:t>
            </a:r>
            <a:r>
              <a:rPr lang="en-GB" sz="1200" kern="1200" dirty="0" smtClean="0">
                <a:solidFill>
                  <a:schemeClr val="tx1"/>
                </a:solidFill>
                <a:effectLst/>
                <a:latin typeface="Arial" charset="0"/>
                <a:ea typeface="+mn-ea"/>
                <a:cs typeface="+mn-cs"/>
              </a:rPr>
              <a:t> â </a:t>
            </a:r>
            <a:r>
              <a:rPr lang="en-GB" sz="1200" kern="1200" dirty="0" err="1" smtClean="0">
                <a:solidFill>
                  <a:schemeClr val="tx1"/>
                </a:solidFill>
                <a:effectLst/>
                <a:latin typeface="Arial" charset="0"/>
                <a:ea typeface="+mn-ea"/>
                <a:cs typeface="+mn-cs"/>
              </a:rPr>
              <a:t>moeseg</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trwy</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gyflwyno</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fframwaith</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moesegol</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yn</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seiliedig</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ar</a:t>
            </a:r>
            <a:r>
              <a:rPr lang="en-GB" sz="1200" kern="1200" dirty="0" smtClean="0">
                <a:solidFill>
                  <a:schemeClr val="tx1"/>
                </a:solidFill>
                <a:effectLst/>
                <a:latin typeface="Arial" charset="0"/>
                <a:ea typeface="+mn-ea"/>
                <a:cs typeface="+mn-cs"/>
              </a:rPr>
              <a:t> Beauchamp et al, 2002. </a:t>
            </a:r>
            <a:r>
              <a:rPr lang="en-GB" sz="1200" kern="1200" dirty="0" err="1" smtClean="0">
                <a:solidFill>
                  <a:schemeClr val="tx1"/>
                </a:solidFill>
                <a:effectLst/>
                <a:latin typeface="Arial" charset="0"/>
                <a:ea typeface="+mn-ea"/>
                <a:cs typeface="+mn-cs"/>
              </a:rPr>
              <a:t>Mae’n</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mynd</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ymlaen</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i</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gynnig</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casgliadau</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syml</a:t>
            </a:r>
            <a:r>
              <a:rPr lang="en-GB" sz="1200" kern="1200" dirty="0" smtClean="0">
                <a:solidFill>
                  <a:schemeClr val="tx1"/>
                </a:solidFill>
                <a:effectLst/>
                <a:latin typeface="Arial" charset="0"/>
                <a:ea typeface="+mn-ea"/>
                <a:cs typeface="+mn-cs"/>
              </a:rPr>
              <a:t> a all </a:t>
            </a:r>
            <a:r>
              <a:rPr lang="en-GB" sz="1200" kern="1200" dirty="0" err="1" smtClean="0">
                <a:solidFill>
                  <a:schemeClr val="tx1"/>
                </a:solidFill>
                <a:effectLst/>
                <a:latin typeface="Arial" charset="0"/>
                <a:ea typeface="+mn-ea"/>
                <a:cs typeface="+mn-cs"/>
              </a:rPr>
              <a:t>helpu’r</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aseswr</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i</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ragnodi</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atebion</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technolegol</a:t>
            </a:r>
            <a:r>
              <a:rPr lang="en-GB" sz="1200" kern="1200" dirty="0" smtClean="0">
                <a:solidFill>
                  <a:schemeClr val="tx1"/>
                </a:solidFill>
                <a:effectLst/>
                <a:latin typeface="Arial" charset="0"/>
                <a:ea typeface="+mn-ea"/>
                <a:cs typeface="+mn-cs"/>
              </a:rPr>
              <a:t>.</a:t>
            </a:r>
            <a:endParaRPr lang="cy-GB" sz="1200" kern="1200" dirty="0">
              <a:solidFill>
                <a:schemeClr val="tx1"/>
              </a:solidFill>
              <a:effectLst/>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pPr/>
              <a:t>46</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8059724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kern="1200" dirty="0" smtClean="0">
                <a:solidFill>
                  <a:schemeClr val="tx1"/>
                </a:solidFill>
                <a:effectLst/>
                <a:latin typeface="Arial" charset="0"/>
                <a:ea typeface="+mn-ea"/>
                <a:cs typeface="+mn-cs"/>
              </a:rPr>
              <a:t>Mae’r sledi hon yn hunanesboniadol a dylid ei gadael ar y sgrin wrth i’r timau gwblhau’r ymarfer. Dylai’r </a:t>
            </a:r>
            <a:r>
              <a:rPr lang="cy-GB" sz="1200" kern="1200" smtClean="0">
                <a:solidFill>
                  <a:schemeClr val="tx1"/>
                </a:solidFill>
                <a:effectLst/>
                <a:latin typeface="Arial" charset="0"/>
                <a:ea typeface="+mn-ea"/>
                <a:cs typeface="+mn-cs"/>
              </a:rPr>
              <a:t>hyfforddwr ganiatáu </a:t>
            </a:r>
            <a:r>
              <a:rPr lang="cy-GB" sz="1200" kern="1200" dirty="0" smtClean="0">
                <a:solidFill>
                  <a:schemeClr val="tx1"/>
                </a:solidFill>
                <a:effectLst/>
                <a:latin typeface="Arial" charset="0"/>
                <a:ea typeface="+mn-ea"/>
                <a:cs typeface="+mn-cs"/>
              </a:rPr>
              <a:t>i’r timau drafod eu rhestrau, a dylent wedyn chwilio am broblemau sy’n gyffredin rhwng y timau.  </a:t>
            </a:r>
            <a:endParaRPr lang="cy-GB" sz="1200" kern="1200" dirty="0">
              <a:solidFill>
                <a:schemeClr val="tx1"/>
              </a:solidFill>
              <a:effectLst/>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pPr/>
              <a:t>47</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415008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4850BFFB-953F-4021-90D1-C2BD514B9A3F}" type="slidenum">
              <a:rPr lang="en-GB" smtClean="0"/>
              <a:pPr/>
              <a:t>48</a:t>
            </a:fld>
            <a:endParaRPr lang="en-GB" dirty="0"/>
          </a:p>
        </p:txBody>
      </p:sp>
      <p:sp>
        <p:nvSpPr>
          <p:cNvPr id="7" name="Slide Image Placeholder 6"/>
          <p:cNvSpPr>
            <a:spLocks noGrp="1" noRot="1" noChangeAspect="1"/>
          </p:cNvSpPr>
          <p:nvPr>
            <p:ph type="sldImg"/>
          </p:nvPr>
        </p:nvSpPr>
        <p:spPr/>
      </p:sp>
      <p:sp>
        <p:nvSpPr>
          <p:cNvPr id="8" name="Notes Placeholder 7"/>
          <p:cNvSpPr>
            <a:spLocks noGrp="1"/>
          </p:cNvSpPr>
          <p:nvPr>
            <p:ph type="body" idx="1"/>
          </p:nvPr>
        </p:nvSpPr>
        <p:spPr/>
        <p:txBody>
          <a:bodyPr/>
          <a:lstStyle/>
          <a:p>
            <a:endParaRPr lang="en-GB"/>
          </a:p>
        </p:txBody>
      </p:sp>
    </p:spTree>
    <p:extLst>
      <p:ext uri="{BB962C8B-B14F-4D97-AF65-F5344CB8AC3E}">
        <p14:creationId xmlns:p14="http://schemas.microsoft.com/office/powerpoint/2010/main" val="2263062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kern="1200" dirty="0" smtClean="0">
                <a:solidFill>
                  <a:schemeClr val="tx1"/>
                </a:solidFill>
                <a:effectLst/>
                <a:latin typeface="Arial" charset="0"/>
                <a:ea typeface="+mn-ea"/>
                <a:cs typeface="+mn-cs"/>
              </a:rPr>
              <a:t>Cyn dechrau’r ail sesiwn, gellir gofyn i’r cynrychiolwyr ofyn unrhyw gwestiynau cyn symud ymlaen.</a:t>
            </a:r>
          </a:p>
          <a:p>
            <a:endParaRPr lang="en-GB" dirty="0" smtClean="0"/>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49</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259612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10" name="Slide Image Placeholder 9"/>
          <p:cNvSpPr>
            <a:spLocks noGrp="1" noRot="1" noChangeAspect="1"/>
          </p:cNvSpPr>
          <p:nvPr>
            <p:ph type="sldImg"/>
          </p:nvPr>
        </p:nvSpPr>
        <p:spPr/>
      </p:sp>
      <p:sp>
        <p:nvSpPr>
          <p:cNvPr id="11" name="Slide Number Placeholder 10"/>
          <p:cNvSpPr>
            <a:spLocks noGrp="1"/>
          </p:cNvSpPr>
          <p:nvPr>
            <p:ph type="sldNum" sz="quarter" idx="10"/>
          </p:nvPr>
        </p:nvSpPr>
        <p:spPr/>
        <p:txBody>
          <a:bodyPr/>
          <a:lstStyle/>
          <a:p>
            <a:fld id="{4850BFFB-953F-4021-90D1-C2BD514B9A3F}" type="slidenum">
              <a:rPr lang="en-GB" smtClean="0"/>
              <a:pPr/>
              <a:t>5</a:t>
            </a:fld>
            <a:endParaRPr lang="en-GB" dirty="0"/>
          </a:p>
        </p:txBody>
      </p:sp>
    </p:spTree>
    <p:extLst>
      <p:ext uri="{BB962C8B-B14F-4D97-AF65-F5344CB8AC3E}">
        <p14:creationId xmlns:p14="http://schemas.microsoft.com/office/powerpoint/2010/main" val="4646735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kern="1200" dirty="0" smtClean="0">
                <a:solidFill>
                  <a:schemeClr val="tx1"/>
                </a:solidFill>
                <a:effectLst/>
                <a:latin typeface="Arial" charset="0"/>
                <a:ea typeface="+mn-ea"/>
                <a:cs typeface="+mn-cs"/>
              </a:rPr>
              <a:t>Mae’r sleid hon yn disgrifio cyfyngiadau darparu atebion technolegol a gynigir gan ddarparwyr gwasanaeth ar hyn o bryd, gan gynnwys y rheiny yng Nghymru.   </a:t>
            </a:r>
          </a:p>
          <a:p>
            <a:r>
              <a:rPr lang="cy-GB" sz="1200" kern="1200" dirty="0" smtClean="0">
                <a:solidFill>
                  <a:schemeClr val="tx1"/>
                </a:solidFill>
                <a:effectLst/>
                <a:latin typeface="Arial" charset="0"/>
                <a:ea typeface="+mn-ea"/>
                <a:cs typeface="+mn-cs"/>
              </a:rPr>
              <a:t>Dylid pwysleisio bod pawb yn wahanol ac felly ni ddylent dderbyn yr un atebion technolegol. </a:t>
            </a:r>
          </a:p>
          <a:p>
            <a:r>
              <a:rPr lang="cy-GB" sz="1200" kern="1200" dirty="0" smtClean="0">
                <a:solidFill>
                  <a:schemeClr val="tx1"/>
                </a:solidFill>
                <a:effectLst/>
                <a:latin typeface="Arial" charset="0"/>
                <a:ea typeface="+mn-ea"/>
                <a:cs typeface="+mn-cs"/>
              </a:rPr>
              <a:t>Mae angen dulliau eraill er mwyn cynhyrchu opsiynau gofal personoledig.</a:t>
            </a:r>
            <a:endParaRPr lang="cy-GB" sz="1200" kern="1200" dirty="0">
              <a:solidFill>
                <a:schemeClr val="tx1"/>
              </a:solidFill>
              <a:effectLst/>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50</a:t>
            </a:fld>
            <a:endParaRPr lang="en-GB" dirty="0">
              <a:solidFill>
                <a:srgbClr val="000000">
                  <a:lumMod val="75000"/>
                  <a:lumOff val="25000"/>
                </a:srgbClr>
              </a:solidFill>
            </a:endParaRPr>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225896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000" b="1" kern="1200" dirty="0" smtClean="0">
                <a:solidFill>
                  <a:schemeClr val="tx1"/>
                </a:solidFill>
                <a:effectLst/>
                <a:latin typeface="Arial" charset="0"/>
                <a:ea typeface="+mn-ea"/>
                <a:cs typeface="+mn-cs"/>
              </a:rPr>
              <a:t>Mae’r sleid hon wedi’i hanimeiddio.</a:t>
            </a:r>
            <a:endParaRPr lang="cy-GB" sz="1000" kern="1200" dirty="0" smtClean="0">
              <a:solidFill>
                <a:schemeClr val="tx1"/>
              </a:solidFill>
              <a:effectLst/>
              <a:latin typeface="Arial" charset="0"/>
              <a:ea typeface="+mn-ea"/>
              <a:cs typeface="+mn-cs"/>
            </a:endParaRPr>
          </a:p>
          <a:p>
            <a:r>
              <a:rPr lang="cy-GB" sz="1000" kern="1200" dirty="0" smtClean="0">
                <a:solidFill>
                  <a:schemeClr val="tx1"/>
                </a:solidFill>
                <a:effectLst/>
                <a:latin typeface="Arial" charset="0"/>
                <a:ea typeface="+mn-ea"/>
                <a:cs typeface="+mn-cs"/>
              </a:rPr>
              <a:t>Mae’n dangos pum model gofal drwy dechnoleg i ddangos y ffyrdd gwahanol y gall helpu…</a:t>
            </a:r>
          </a:p>
          <a:p>
            <a:pPr marL="171450" indent="-171450">
              <a:buFont typeface="Arial" panose="020B0604020202020204" pitchFamily="34" charset="0"/>
              <a:buChar char="•"/>
            </a:pPr>
            <a:r>
              <a:rPr lang="cy-GB" sz="1000" b="1" kern="1200" dirty="0" smtClean="0">
                <a:solidFill>
                  <a:schemeClr val="tx1"/>
                </a:solidFill>
                <a:effectLst/>
                <a:latin typeface="Arial" charset="0"/>
                <a:ea typeface="+mn-ea"/>
                <a:cs typeface="+mn-cs"/>
              </a:rPr>
              <a:t>Achos 1 </a:t>
            </a:r>
            <a:r>
              <a:rPr lang="cy-GB" sz="1000" kern="1200" dirty="0" smtClean="0">
                <a:solidFill>
                  <a:schemeClr val="tx1"/>
                </a:solidFill>
                <a:effectLst/>
                <a:latin typeface="Arial" charset="0"/>
                <a:ea typeface="+mn-ea"/>
                <a:cs typeface="+mn-cs"/>
              </a:rPr>
              <a:t>– Yn nodweddiadol, gall yr unigolyn fod yn gaeth i’r tŷ ac yn byw ar ei ben ei hun drwy’r amser neu’r rhan fwyaf o’r amser. Efallai fod teulu agos yn byw’n lleol a all fynychu os bydd problem, neu efallai ddim. Mae angen gwasanaeth monitro 24/7 i hysbysu aelodau o’r teulu sy’n byw ymhell i ffwrdd neu wasanaethau gofal/brys, fel y bo’r  angen.</a:t>
            </a:r>
          </a:p>
          <a:p>
            <a:pPr marL="171450" indent="-171450">
              <a:buFont typeface="Arial" panose="020B0604020202020204" pitchFamily="34" charset="0"/>
              <a:buChar char="•"/>
            </a:pPr>
            <a:r>
              <a:rPr lang="cy-GB" sz="1000" b="1" kern="1200" dirty="0" smtClean="0">
                <a:solidFill>
                  <a:schemeClr val="tx1"/>
                </a:solidFill>
                <a:effectLst/>
                <a:latin typeface="Arial" charset="0"/>
                <a:ea typeface="+mn-ea"/>
                <a:cs typeface="+mn-cs"/>
              </a:rPr>
              <a:t>Achos 2 </a:t>
            </a:r>
            <a:r>
              <a:rPr lang="cy-GB" sz="1000" kern="1200" dirty="0" smtClean="0">
                <a:solidFill>
                  <a:schemeClr val="tx1"/>
                </a:solidFill>
                <a:effectLst/>
                <a:latin typeface="Arial" charset="0"/>
                <a:ea typeface="+mn-ea"/>
                <a:cs typeface="+mn-cs"/>
              </a:rPr>
              <a:t>– Yn yr enghraifft hon, mae’r unigolyn naill ai’n byw gyda gofalwr sy’n aelod o’i deulu neu mae cynorthwywyr personol yno bob amser. Nid os angen gwasanaeth monitro gan fod ymatebwr yn bresennol bob amser. Gelwir hyn yn </a:t>
            </a:r>
            <a:r>
              <a:rPr lang="cy-GB" sz="1000" i="1" kern="1200" dirty="0" smtClean="0">
                <a:solidFill>
                  <a:schemeClr val="tx1"/>
                </a:solidFill>
                <a:effectLst/>
                <a:latin typeface="Arial" charset="0"/>
                <a:ea typeface="+mn-ea"/>
                <a:cs typeface="+mn-cs"/>
              </a:rPr>
              <a:t>plesiocare</a:t>
            </a:r>
            <a:r>
              <a:rPr lang="cy-GB" sz="1000" kern="1200" dirty="0" smtClean="0">
                <a:solidFill>
                  <a:schemeClr val="tx1"/>
                </a:solidFill>
                <a:effectLst/>
                <a:latin typeface="Arial" charset="0"/>
                <a:ea typeface="+mn-ea"/>
                <a:cs typeface="+mn-cs"/>
              </a:rPr>
              <a:t>.</a:t>
            </a:r>
          </a:p>
          <a:p>
            <a:pPr marL="171450" indent="-171450">
              <a:buFont typeface="Arial" panose="020B0604020202020204" pitchFamily="34" charset="0"/>
              <a:buChar char="•"/>
            </a:pPr>
            <a:r>
              <a:rPr lang="cy-GB" sz="1000" b="1" kern="1200" dirty="0" smtClean="0">
                <a:solidFill>
                  <a:schemeClr val="tx1"/>
                </a:solidFill>
                <a:effectLst/>
                <a:latin typeface="Arial" charset="0"/>
                <a:ea typeface="+mn-ea"/>
                <a:cs typeface="+mn-cs"/>
              </a:rPr>
              <a:t>Achos 3 </a:t>
            </a:r>
            <a:r>
              <a:rPr lang="cy-GB" sz="1000" kern="1200" dirty="0" smtClean="0">
                <a:solidFill>
                  <a:schemeClr val="tx1"/>
                </a:solidFill>
                <a:effectLst/>
                <a:latin typeface="Arial" charset="0"/>
                <a:ea typeface="+mn-ea"/>
                <a:cs typeface="+mn-cs"/>
              </a:rPr>
              <a:t>– Mae’r enghraifft hon yn dangos rhywun sydd â chymorth teulu agos, efallai ei fod yn byw gyda gofalwr sy’n aelod o’r teulu a all fod i ffwrdd o adref weithiau – yn y gwaith efallai. Gellir cyfeirio unrhyw broblemau’n uniongyrchol i ffôn symudol y gofalwr yn gyntaf, ac ymlaen i wasanaeth monitro os na fydd y gofalwr yn gallu ymateb i’r alwad.  </a:t>
            </a:r>
          </a:p>
          <a:p>
            <a:pPr marL="171450" indent="-171450">
              <a:buFont typeface="Arial" panose="020B0604020202020204" pitchFamily="34" charset="0"/>
              <a:buChar char="•"/>
            </a:pPr>
            <a:r>
              <a:rPr lang="cy-GB" sz="1000" b="1" kern="1200" dirty="0" smtClean="0">
                <a:solidFill>
                  <a:schemeClr val="tx1"/>
                </a:solidFill>
                <a:effectLst/>
                <a:latin typeface="Arial" charset="0"/>
                <a:ea typeface="+mn-ea"/>
                <a:cs typeface="+mn-cs"/>
              </a:rPr>
              <a:t>Achos 4 </a:t>
            </a:r>
            <a:r>
              <a:rPr lang="cy-GB" sz="1000" kern="1200" dirty="0" smtClean="0">
                <a:solidFill>
                  <a:schemeClr val="tx1"/>
                </a:solidFill>
                <a:effectLst/>
                <a:latin typeface="Arial" charset="0"/>
                <a:ea typeface="+mn-ea"/>
                <a:cs typeface="+mn-cs"/>
              </a:rPr>
              <a:t>- Mae’r unigolyn yn iach yn gyffredinol, ond hoffai lefel sylfaenol o sicrwydd rhag ofn; fodd bynnag, mae’n amharod i gynnwys sefydliadau allanol. Yn yr enghraifft hon, gallai aelodau o’r teulu ddefnyddio gwasanaeth monitro gweithgarwch i fonitro bod popeth yn iawn - a gosod rhybuddion y byddent yn eu derbyn ar eu ffôn symudol neu gyfrifiadur petai problem (e.e. pe na fyddai Mam wedi bod i’r gegin i gael diod erbyn 10am, fel y byddai’n ei wneud fel arfer).</a:t>
            </a:r>
          </a:p>
          <a:p>
            <a:pPr marL="171450" indent="-171450">
              <a:buFont typeface="Arial" panose="020B0604020202020204" pitchFamily="34" charset="0"/>
              <a:buChar char="•"/>
            </a:pPr>
            <a:r>
              <a:rPr lang="cy-GB" sz="1000" b="1" kern="1200" dirty="0" smtClean="0">
                <a:solidFill>
                  <a:schemeClr val="tx1"/>
                </a:solidFill>
                <a:effectLst/>
                <a:latin typeface="Arial" charset="0"/>
                <a:ea typeface="+mn-ea"/>
                <a:cs typeface="+mn-cs"/>
              </a:rPr>
              <a:t>Achos 5 </a:t>
            </a:r>
            <a:r>
              <a:rPr lang="cy-GB" sz="1000" kern="1200" dirty="0" smtClean="0">
                <a:solidFill>
                  <a:schemeClr val="tx1"/>
                </a:solidFill>
                <a:effectLst/>
                <a:latin typeface="Arial" charset="0"/>
                <a:ea typeface="+mn-ea"/>
                <a:cs typeface="+mn-cs"/>
              </a:rPr>
              <a:t>– Mae’r unigolyn hwn yn gallu symud ac mae’n gallu mynd allan ar ei ben ei hun i’r gwaith, siopa neu wneud gweithgareddau</a:t>
            </a:r>
            <a:r>
              <a:rPr lang="cy-GB" sz="1000" kern="1200" baseline="0" dirty="0" smtClean="0">
                <a:solidFill>
                  <a:schemeClr val="tx1"/>
                </a:solidFill>
                <a:effectLst/>
                <a:latin typeface="Arial" charset="0"/>
                <a:ea typeface="+mn-ea"/>
                <a:cs typeface="+mn-cs"/>
              </a:rPr>
              <a:t> </a:t>
            </a:r>
            <a:r>
              <a:rPr lang="cy-GB" sz="1000" kern="1200" dirty="0" smtClean="0">
                <a:solidFill>
                  <a:schemeClr val="tx1"/>
                </a:solidFill>
                <a:effectLst/>
                <a:latin typeface="Arial" charset="0"/>
                <a:ea typeface="+mn-ea"/>
                <a:cs typeface="+mn-cs"/>
              </a:rPr>
              <a:t>hamdden. Efallai ei fod yn unigolyn ifanc ag anabledd dysgu sydd wedi cael swydd newydd yn ddiweddar. Yn ddelfrydol, mae angen ymagwedd ‘ar gael bob amser’ sy’n ei gynorthwyo pan fydd adref, ac allan o gwmpas y lle.  Gallai apiau arbennig ar gyfer ei ffôn clyfar helpu i gynllunio ei ddiwrnod, dod o hyd i’w ffordd o gwmpas y lle a darparu mynediad at gymorth, petai ei angen.  </a:t>
            </a:r>
          </a:p>
          <a:p>
            <a:endParaRPr lang="cy-GB" sz="1000" b="1" kern="1200" dirty="0" smtClean="0">
              <a:solidFill>
                <a:schemeClr val="tx1"/>
              </a:solidFill>
              <a:effectLst/>
              <a:latin typeface="Arial" charset="0"/>
              <a:ea typeface="+mn-ea"/>
              <a:cs typeface="+mn-cs"/>
            </a:endParaRPr>
          </a:p>
          <a:p>
            <a:r>
              <a:rPr lang="cy-GB" sz="1000" b="1" kern="1200" dirty="0" smtClean="0">
                <a:solidFill>
                  <a:schemeClr val="tx1"/>
                </a:solidFill>
                <a:effectLst/>
                <a:latin typeface="Arial" charset="0"/>
                <a:ea typeface="+mn-ea"/>
                <a:cs typeface="+mn-cs"/>
              </a:rPr>
              <a:t>Gwybodaeth gefndir ychwanegol:</a:t>
            </a:r>
            <a:endParaRPr lang="cy-GB" sz="1000" kern="1200" dirty="0" smtClean="0">
              <a:solidFill>
                <a:schemeClr val="tx1"/>
              </a:solidFill>
              <a:effectLst/>
              <a:latin typeface="Arial" charset="0"/>
              <a:ea typeface="+mn-ea"/>
              <a:cs typeface="+mn-cs"/>
            </a:endParaRPr>
          </a:p>
          <a:p>
            <a:r>
              <a:rPr lang="cy-GB" sz="1000" kern="1200" dirty="0" smtClean="0">
                <a:solidFill>
                  <a:schemeClr val="tx1"/>
                </a:solidFill>
                <a:effectLst/>
                <a:latin typeface="Arial" charset="0"/>
                <a:ea typeface="+mn-ea"/>
                <a:cs typeface="+mn-cs"/>
              </a:rPr>
              <a:t>Yn aml, mae’n amlwg o’r problemau y mae unigolion yn eu hwynebu bod llawer ohonynt yn uniongyrchol gysylltiedig â’u risg o ddamwain neu salwch, neu’n risgiau sy’n gysylltiedig â’u dewisiadau o ran eu ffordd o fyw neu eu strategaethau ymdopi. Ym mhob achos, mae angen rheoli’r risgiau, naill ai drwy leihau’r tebygolrwydd o ddigwyddiad andwyol yn digwydd neu leihau effaith digwyddiad o’r fath. Ffordd effeithiol o gynorthwyo canlyniad gwell yw trwy ganfod ac amlygu digwyddiad yn gynnar, gan arwain at ymateb priodol.   </a:t>
            </a:r>
          </a:p>
          <a:p>
            <a:r>
              <a:rPr lang="cy-GB" sz="1000" kern="1200" dirty="0" smtClean="0">
                <a:solidFill>
                  <a:schemeClr val="tx1"/>
                </a:solidFill>
                <a:effectLst/>
                <a:latin typeface="Arial" charset="0"/>
                <a:ea typeface="+mn-ea"/>
                <a:cs typeface="+mn-cs"/>
              </a:rPr>
              <a:t>Gallai hyn olygu system teleofal gonfensiynol yn seiliedig ar deleffoni llinell sefydlog yn cysylltu uned larwm gwasgarog yn y cartref â chanolfan monitro 24 awr. Mae’n cyfateb i sefyllfa 1 ac yn gweddu’n ddelfrydol i rywun sy’n byw ar ei ben ei hun ac sydd prin yn mynd allan, oni bai bod ganddo/ganddi gwmni. Hon yw’r system larwm cymdeithasol sydd wedi darparu cymorth a sicrwydd i lawer o bobl hŷn a’u teuluoedd yn bennaf, ers dros 30 mlynedd.</a:t>
            </a:r>
          </a:p>
          <a:p>
            <a:r>
              <a:rPr lang="cy-GB" sz="1000" kern="1200" dirty="0" smtClean="0">
                <a:solidFill>
                  <a:schemeClr val="tx1"/>
                </a:solidFill>
                <a:effectLst/>
                <a:latin typeface="Arial" charset="0"/>
                <a:ea typeface="+mn-ea"/>
                <a:cs typeface="+mn-cs"/>
              </a:rPr>
              <a:t>Mae systemau larwm cymdeithasol wedi datblygu’n wasanaethau teleofal trwy ychwanegu synwyryddion clyfar a mabwysiadu protocolau ymateb personoledig. Maent yn parhau i ddarparu cymorth pwysig i unigolion a thawelwch meddwl i berthnasau. Fodd bynnag, mae eu natur analog hanfodol yn golygu nad ydynt yn gweddu’n ddelfrydol i ddefnyddio datblygiadau mewn technoleg symudol a gwybodaeth. Hefyd, mae eu gofyniad am gyswllt â chanolfan fonitro 24 awr yn cael ei ystyried yn ymyrraeth ddiangen gan rai pobl. Yn benodol, pan mae unigolyn yn byw gyda gofalwr sy’n aelod o’r teulu, a fydd yn anochel yn ymateb i unrhyw argyfyngau y bydd synhwyrydd yn y cartref yn eu canfod, mae rôl canolfan monitro yn newid. Dyma’r ail sefyllfa a ddisgrifir, ac mae’n cynrychioli cymhwysiad ar gyfer “plesiocare” yn hytrach na theleofal, oherwydd darperir y cymorth yn agos yn hytrach nag o bell. Mae’r synwyryddion a all fod yn berthnasol yn debyg i’r rheiny a ddefnyddir yn sefyllfa 1, ond nid ydynt yn cysylltu â system larwm gwasgaredig, ond yn hytrach â system hysbysu rhybuddion lleol, fel galwr. Mae’r ymagwedd hon yn aml yn arwain at opsiwn cost is, o ran cost ymlaen llaw’r offer a chostau monitro parhaus; fodd bynnag, eu cyfyngiad yw diffyg gwybodaeth hanesyddol ynghylch natur ac amlder y larymau a gynhyrchir, a all gynnig mewnwelediad pwysig o ran atal problemau pellach.</a:t>
            </a:r>
          </a:p>
          <a:p>
            <a:r>
              <a:rPr lang="cy-GB" sz="1000" kern="1200" dirty="0" smtClean="0">
                <a:solidFill>
                  <a:schemeClr val="tx1"/>
                </a:solidFill>
                <a:effectLst/>
                <a:latin typeface="Arial" charset="0"/>
                <a:ea typeface="+mn-ea"/>
                <a:cs typeface="+mn-cs"/>
              </a:rPr>
              <a:t>Yn yr un modd, pan mae gofalwr sy’n aelod o’r teulu yn mynd allan i’r gwaith neu’n mynd i siopa, gan adael ei riant hŷn adref, gellir ei hysbysu’n uniongyrchol drwy raglennu’r uned larwm gwasgaredig i’w ffonio neu anfon neges ato, yn hytrach na defnyddio canolfan fonitro. Dyma’r drydedd sefyllfa a ddangosir ac, yn gyffredinol, byddai’n defnyddio’r un math o offer yn y cartref ag yn y sefyllfa gyntaf a ddisgrifir uchod.</a:t>
            </a:r>
          </a:p>
          <a:p>
            <a:r>
              <a:rPr lang="cy-GB" sz="1000" kern="1200" dirty="0" smtClean="0">
                <a:solidFill>
                  <a:schemeClr val="tx1"/>
                </a:solidFill>
                <a:effectLst/>
                <a:latin typeface="Arial" charset="0"/>
                <a:ea typeface="+mn-ea"/>
                <a:cs typeface="+mn-cs"/>
              </a:rPr>
              <a:t>Pan mae’r teulu’n byw’n bell oddi wrth eu hanwyliaid, efallai y byddant yn dewis defnyddio monitro goddefol gan ddefnyddio gwasanaethau a alluogir gan y rhyngrwyd yn uniongyrchol. Yn gyffredinol, mae’r rhain yn monitro symudiadau a gweithgarwch, ac yn defnyddio rheolau eithriadau a osodir yn benodol ar gyfer yr unigolyn hwnnw.  Er enghraifft, gallai peidio â mynd i mewn i’r ystafell ymolchi neu’r gegin rhwng rhyw oriau penodol ddangos rhybudd, fel y gallai peidio â defnyddio’r tegell, y ficrodon neu’r oergell. Caiff y math hwn o angen ei ddisgrifio gan y bedwaredd sefyllfa a gellir ei ddatblygu trwy ddefnyddio rhyngweithiadau fideo.  </a:t>
            </a:r>
          </a:p>
          <a:p>
            <a:r>
              <a:rPr lang="cy-GB" sz="1000" kern="1200" dirty="0" smtClean="0">
                <a:solidFill>
                  <a:schemeClr val="tx1"/>
                </a:solidFill>
                <a:effectLst/>
                <a:latin typeface="Arial" charset="0"/>
                <a:ea typeface="+mn-ea"/>
                <a:cs typeface="+mn-cs"/>
              </a:rPr>
              <a:t>Yn olaf, bydd y mwyafrif helaeth o bobl hŷn, p’un ai a ydyn nhw’n byw ar eu pennau eu hunain, neu gyda ffrindiau neu berthnasau, yn treulio amser y tu allan i’r cartref. Cydnabyddir y bydd yr awyr agored, ymarfer corff a chyfleoedd i gyfarfod â phobl, yn ategu lles trwy leddfu arwahanrwydd cymdeithasol, yn ogystal â gwelliannau i iechyd corfforol ac iechyd meddwl. Gellir rheoli’r pryder y gallant ddioddef damwain neu salwch trwy ddefnyddio amrywiaeth newydd o ddyfeisiau gofal symudol y gallant eu cario gyda nhw bob amser, yn ogystal â synwyryddion cysylltiedig y gellir eu gwisgo ac apiau arbenigol sy’n darparu rhyngweithiad a chymorth. Gall y cymwysiadau gofal hyn (neu mCare) ganfod amrywiaeth o sefyllfaoedd problemus, gan gynnwys cwympiadau, cyfnodau o ddiffyg gweithgarwch, trawiadau dirdynnol a mynd ar goll.</a:t>
            </a:r>
          </a:p>
          <a:p>
            <a:r>
              <a:rPr lang="cy-GB" sz="1000" kern="1200" dirty="0" smtClean="0">
                <a:solidFill>
                  <a:schemeClr val="tx1"/>
                </a:solidFill>
                <a:effectLst/>
                <a:latin typeface="Arial" charset="0"/>
                <a:ea typeface="+mn-ea"/>
                <a:cs typeface="+mn-cs"/>
              </a:rPr>
              <a:t>Mae’r bumed sefyllfa gofal yn debygol o fod yn fwyfwy pwysig wrth i’r boblogaeth groesawu buddion ffonau clyfar a thechnoleg symudol. Gallai’r model gofal hwn ddod yn brif fodel yn gyflym a darparu dewisiadau eraill deniadol ar gyfer yr holl senarios ar y sleid, yn enwedig wrth i fynediad at y rhyngrwyd ddod yn hollbresennol ac wrth i ganolfannau monitro teleofal ddechrau cynorthwyo’r gwasanaethau hyn. Yn y cyfamser, bydd yn hanfodol i aseswyr ystyried pa senario cymorth sy’n fwyaf addas ar gyfer y darpar ddefnyddiwr gwasanaeth.  </a:t>
            </a:r>
          </a:p>
          <a:p>
            <a:r>
              <a:rPr lang="cy-GB" sz="1000" kern="1200" dirty="0" smtClean="0">
                <a:solidFill>
                  <a:schemeClr val="tx1"/>
                </a:solidFill>
                <a:effectLst/>
                <a:latin typeface="Arial" charset="0"/>
                <a:ea typeface="+mn-ea"/>
                <a:cs typeface="+mn-cs"/>
              </a:rPr>
              <a:t>Dylid nodi bod y 5 senario yn ymwneud â phobl sy’n byw ar eu pennau eu hunain neu gyda’u gofalwr. Gall fod yn amlwg bod llawer o bobl hŷn yn byw fel cyplau sy’n cyd-ofalu. Efallai bydd angen monitro ar y ddau, felly gall systemau larwm fod yn berthnasol. Fodd bynnag, nid yw systemau teleofal presennol yn caniatáu ar gyfer gwahaniaethu gweithgareddau 2 neu fwy o bobl sy’n byw gyda’i gilydd, ac mae hyn yn gyfyngiad. Yr eithriad yw dyfeisiau personol, fel larymau y gellir eu gwisgo. Yn wir, un o brif fanteision dyfeisiau y gellir eu gwisgo yw eu bod nhw’n darparu gwybodaeth ar lefel unigol. Rhaid tybio y bydd systemau yn y dyfodol, yn enwedig y rheiny sy’n defnyddio mCare, yn caniatáu ar gyfer ymagweddau sy’n canolbwyntio fwy ar yr unigolyn.</a:t>
            </a:r>
          </a:p>
          <a:p>
            <a:endParaRPr lang="cy-GB" sz="10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4850BFFB-953F-4021-90D1-C2BD514B9A3F}" type="slidenum">
              <a:rPr lang="en-GB" smtClean="0">
                <a:solidFill>
                  <a:prstClr val="black">
                    <a:lumMod val="75000"/>
                    <a:lumOff val="25000"/>
                  </a:prstClr>
                </a:solidFill>
              </a:rPr>
              <a:pPr/>
              <a:t>51</a:t>
            </a:fld>
            <a:endParaRPr lang="en-GB">
              <a:solidFill>
                <a:prstClr val="black">
                  <a:lumMod val="75000"/>
                  <a:lumOff val="25000"/>
                </a:prstClr>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00202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err="1" smtClean="0"/>
              <a:t>Mae’r</a:t>
            </a:r>
            <a:r>
              <a:rPr lang="en-GB" dirty="0" smtClean="0"/>
              <a:t> </a:t>
            </a:r>
            <a:r>
              <a:rPr lang="en-GB" dirty="0" err="1" smtClean="0"/>
              <a:t>sleid</a:t>
            </a:r>
            <a:r>
              <a:rPr lang="en-GB" baseline="0" dirty="0" smtClean="0"/>
              <a:t> hon </a:t>
            </a:r>
            <a:r>
              <a:rPr lang="en-GB" baseline="0" dirty="0" err="1" smtClean="0"/>
              <a:t>wedi’i</a:t>
            </a:r>
            <a:r>
              <a:rPr lang="en-GB" baseline="0" dirty="0" smtClean="0"/>
              <a:t> </a:t>
            </a:r>
            <a:r>
              <a:rPr lang="en-GB" baseline="0" dirty="0" err="1" smtClean="0"/>
              <a:t>hanimeiddio</a:t>
            </a:r>
            <a:r>
              <a:rPr lang="en-GB" dirty="0" smtClean="0"/>
              <a:t>.</a:t>
            </a:r>
          </a:p>
          <a:p>
            <a:r>
              <a:rPr lang="en-GB" b="1" dirty="0" err="1" smtClean="0"/>
              <a:t>Mae’n</a:t>
            </a:r>
            <a:r>
              <a:rPr lang="en-GB" b="1" dirty="0" smtClean="0"/>
              <a:t> </a:t>
            </a:r>
            <a:r>
              <a:rPr lang="en-GB" b="1" dirty="0" err="1" smtClean="0"/>
              <a:t>ddewisol</a:t>
            </a:r>
            <a:r>
              <a:rPr lang="en-GB" b="1" dirty="0" smtClean="0"/>
              <a:t> </a:t>
            </a:r>
            <a:r>
              <a:rPr lang="en-GB" b="1" dirty="0" err="1" smtClean="0"/>
              <a:t>os</a:t>
            </a:r>
            <a:r>
              <a:rPr lang="en-GB" b="1" dirty="0" smtClean="0"/>
              <a:t> </a:t>
            </a:r>
            <a:r>
              <a:rPr lang="en-GB" b="1" dirty="0" err="1" smtClean="0"/>
              <a:t>nad</a:t>
            </a:r>
            <a:r>
              <a:rPr lang="en-GB" b="1" dirty="0" smtClean="0"/>
              <a:t> </a:t>
            </a:r>
            <a:r>
              <a:rPr lang="en-GB" b="1" dirty="0" err="1" smtClean="0"/>
              <a:t>yw’r</a:t>
            </a:r>
            <a:r>
              <a:rPr lang="en-GB" b="1" dirty="0" smtClean="0"/>
              <a:t> </a:t>
            </a:r>
            <a:r>
              <a:rPr lang="en-GB" b="1" dirty="0" err="1" smtClean="0"/>
              <a:t>gynulleidfa</a:t>
            </a:r>
            <a:r>
              <a:rPr lang="en-GB" b="1" dirty="0" smtClean="0"/>
              <a:t> </a:t>
            </a:r>
            <a:r>
              <a:rPr lang="en-GB" b="1" dirty="0" err="1" smtClean="0"/>
              <a:t>wedi</a:t>
            </a:r>
            <a:r>
              <a:rPr lang="en-GB" b="1" dirty="0" smtClean="0"/>
              <a:t> </a:t>
            </a:r>
            <a:r>
              <a:rPr lang="en-GB" b="1" dirty="0" err="1" smtClean="0"/>
              <a:t>gwerthfawrogi</a:t>
            </a:r>
            <a:r>
              <a:rPr lang="en-GB" b="1" dirty="0" smtClean="0"/>
              <a:t> </a:t>
            </a:r>
            <a:r>
              <a:rPr lang="en-GB" b="1" dirty="0" err="1" smtClean="0"/>
              <a:t>cwmpas</a:t>
            </a:r>
            <a:r>
              <a:rPr lang="en-GB" b="1" dirty="0" smtClean="0"/>
              <a:t> a </a:t>
            </a:r>
            <a:r>
              <a:rPr lang="en-GB" b="1" dirty="0" err="1" smtClean="0"/>
              <a:t>graddfa</a:t>
            </a:r>
            <a:r>
              <a:rPr lang="en-GB" b="1" dirty="0" smtClean="0"/>
              <a:t> </a:t>
            </a:r>
            <a:r>
              <a:rPr lang="en-GB" b="1" dirty="0" err="1" smtClean="0"/>
              <a:t>apiau</a:t>
            </a:r>
            <a:r>
              <a:rPr lang="en-GB" b="1" dirty="0" smtClean="0"/>
              <a:t> </a:t>
            </a:r>
            <a:r>
              <a:rPr lang="en-GB" b="1" dirty="0" err="1" smtClean="0"/>
              <a:t>ar</a:t>
            </a:r>
            <a:r>
              <a:rPr lang="en-GB" b="1" dirty="0" smtClean="0"/>
              <a:t> </a:t>
            </a:r>
            <a:r>
              <a:rPr lang="en-GB" b="1" dirty="0" err="1" smtClean="0"/>
              <a:t>gyfer</a:t>
            </a:r>
            <a:r>
              <a:rPr lang="en-GB" b="1" dirty="0" smtClean="0"/>
              <a:t> </a:t>
            </a:r>
            <a:r>
              <a:rPr lang="en-GB" b="1" dirty="0" err="1" smtClean="0"/>
              <a:t>gofal</a:t>
            </a:r>
            <a:r>
              <a:rPr lang="en-GB" b="1" dirty="0" smtClean="0"/>
              <a:t> </a:t>
            </a:r>
            <a:r>
              <a:rPr lang="en-GB" b="1" dirty="0" err="1" smtClean="0"/>
              <a:t>iechyd</a:t>
            </a:r>
            <a:r>
              <a:rPr lang="en-GB" b="1" dirty="0" smtClean="0"/>
              <a:t> </a:t>
            </a:r>
            <a:r>
              <a:rPr lang="en-GB" b="1" dirty="0" err="1" smtClean="0"/>
              <a:t>symudol</a:t>
            </a:r>
            <a:r>
              <a:rPr lang="en-GB" b="1" dirty="0" smtClean="0"/>
              <a:t>. </a:t>
            </a:r>
            <a:endParaRPr lang="en-GB" b="1"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52</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5305573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err="1" smtClean="0"/>
              <a:t>Gellir</a:t>
            </a:r>
            <a:r>
              <a:rPr lang="en-GB" b="1" baseline="0" dirty="0" smtClean="0"/>
              <a:t> </a:t>
            </a:r>
            <a:r>
              <a:rPr lang="en-GB" b="1" baseline="0" dirty="0" err="1" smtClean="0"/>
              <a:t>hepgor</a:t>
            </a:r>
            <a:r>
              <a:rPr lang="en-GB" b="1" baseline="0" dirty="0" smtClean="0"/>
              <a:t> y </a:t>
            </a:r>
            <a:r>
              <a:rPr lang="en-GB" b="1" baseline="0" dirty="0" err="1" smtClean="0"/>
              <a:t>sleid</a:t>
            </a:r>
            <a:r>
              <a:rPr lang="en-GB" b="1" baseline="0" dirty="0" smtClean="0"/>
              <a:t> hon</a:t>
            </a:r>
            <a:r>
              <a:rPr lang="en-GB" b="1" dirty="0" smtClean="0"/>
              <a:t>.</a:t>
            </a:r>
          </a:p>
          <a:p>
            <a:r>
              <a:rPr lang="en-GB" dirty="0" err="1" smtClean="0"/>
              <a:t>Mae’n</a:t>
            </a:r>
            <a:r>
              <a:rPr lang="en-GB" dirty="0" smtClean="0"/>
              <a:t> </a:t>
            </a:r>
            <a:r>
              <a:rPr lang="en-GB" dirty="0" err="1" smtClean="0"/>
              <a:t>dangos</a:t>
            </a:r>
            <a:r>
              <a:rPr lang="en-GB" dirty="0" smtClean="0"/>
              <a:t> </a:t>
            </a:r>
            <a:r>
              <a:rPr lang="en-GB" dirty="0" err="1" smtClean="0"/>
              <a:t>adnodd</a:t>
            </a:r>
            <a:r>
              <a:rPr lang="en-GB" dirty="0" smtClean="0"/>
              <a:t> </a:t>
            </a:r>
            <a:r>
              <a:rPr lang="en-GB" dirty="0" err="1" smtClean="0"/>
              <a:t>ar</a:t>
            </a:r>
            <a:r>
              <a:rPr lang="en-GB" dirty="0" smtClean="0"/>
              <a:t> </a:t>
            </a:r>
            <a:r>
              <a:rPr lang="en-GB" dirty="0" err="1" smtClean="0"/>
              <a:t>gyfer</a:t>
            </a:r>
            <a:r>
              <a:rPr lang="en-GB" dirty="0" smtClean="0"/>
              <a:t> </a:t>
            </a:r>
            <a:r>
              <a:rPr lang="en-GB" dirty="0" err="1" smtClean="0"/>
              <a:t>dod</a:t>
            </a:r>
            <a:r>
              <a:rPr lang="en-GB" dirty="0" smtClean="0"/>
              <a:t> o </a:t>
            </a:r>
            <a:r>
              <a:rPr lang="en-GB" dirty="0" err="1" smtClean="0"/>
              <a:t>hyd</a:t>
            </a:r>
            <a:r>
              <a:rPr lang="en-GB" dirty="0" smtClean="0"/>
              <a:t> </a:t>
            </a:r>
            <a:r>
              <a:rPr lang="en-GB" dirty="0" err="1" smtClean="0"/>
              <a:t>i</a:t>
            </a:r>
            <a:r>
              <a:rPr lang="en-GB" dirty="0" smtClean="0"/>
              <a:t> </a:t>
            </a:r>
            <a:r>
              <a:rPr lang="en-GB" dirty="0" err="1" smtClean="0"/>
              <a:t>apiau</a:t>
            </a:r>
            <a:r>
              <a:rPr lang="en-GB" dirty="0" smtClean="0"/>
              <a:t> </a:t>
            </a:r>
            <a:r>
              <a:rPr lang="en-GB" dirty="0" err="1" smtClean="0"/>
              <a:t>sy’n</a:t>
            </a:r>
            <a:r>
              <a:rPr lang="en-GB" dirty="0" smtClean="0"/>
              <a:t> </a:t>
            </a:r>
            <a:r>
              <a:rPr lang="en-GB" dirty="0" err="1" smtClean="0"/>
              <a:t>fwy</a:t>
            </a:r>
            <a:r>
              <a:rPr lang="en-GB" dirty="0" smtClean="0"/>
              <a:t> </a:t>
            </a:r>
            <a:r>
              <a:rPr lang="en-GB" dirty="0" err="1" smtClean="0"/>
              <a:t>penodol</a:t>
            </a:r>
            <a:r>
              <a:rPr lang="en-GB" baseline="0" dirty="0" smtClean="0"/>
              <a:t> nag </a:t>
            </a:r>
            <a:r>
              <a:rPr lang="en-GB" baseline="0" dirty="0" err="1" smtClean="0"/>
              <a:t>apiau</a:t>
            </a:r>
            <a:r>
              <a:rPr lang="en-GB" baseline="0" dirty="0" smtClean="0"/>
              <a:t> </a:t>
            </a:r>
            <a:r>
              <a:rPr lang="en-GB" baseline="0" dirty="0" err="1" smtClean="0"/>
              <a:t>iechyd</a:t>
            </a:r>
            <a:r>
              <a:rPr lang="en-GB" baseline="0" dirty="0" smtClean="0"/>
              <a:t> </a:t>
            </a:r>
            <a:r>
              <a:rPr lang="en-GB" baseline="0" dirty="0" err="1" smtClean="0"/>
              <a:t>cyffredinol</a:t>
            </a:r>
            <a:r>
              <a:rPr lang="en-GB" baseline="0" dirty="0" smtClean="0"/>
              <a:t> </a:t>
            </a:r>
            <a:r>
              <a:rPr lang="en-GB" dirty="0" smtClean="0"/>
              <a:t>– </a:t>
            </a:r>
            <a:r>
              <a:rPr lang="en-GB" dirty="0" err="1" smtClean="0"/>
              <a:t>er</a:t>
            </a:r>
            <a:r>
              <a:rPr lang="en-GB" baseline="0" dirty="0" smtClean="0"/>
              <a:t> </a:t>
            </a:r>
            <a:r>
              <a:rPr lang="en-GB" baseline="0" dirty="0" err="1" smtClean="0"/>
              <a:t>efallai</a:t>
            </a:r>
            <a:r>
              <a:rPr lang="en-GB" baseline="0" dirty="0" smtClean="0"/>
              <a:t> </a:t>
            </a:r>
            <a:r>
              <a:rPr lang="en-GB" baseline="0" dirty="0" err="1" smtClean="0"/>
              <a:t>nad</a:t>
            </a:r>
            <a:r>
              <a:rPr lang="en-GB" baseline="0" dirty="0" smtClean="0"/>
              <a:t> </a:t>
            </a:r>
            <a:r>
              <a:rPr lang="en-GB" baseline="0" dirty="0" err="1" smtClean="0"/>
              <a:t>ydynt</a:t>
            </a:r>
            <a:r>
              <a:rPr lang="en-GB" baseline="0" dirty="0" smtClean="0"/>
              <a:t> o </a:t>
            </a:r>
            <a:r>
              <a:rPr lang="en-GB" baseline="0" dirty="0" err="1" smtClean="0"/>
              <a:t>angenrheidrwydd</a:t>
            </a:r>
            <a:r>
              <a:rPr lang="en-GB" baseline="0" dirty="0" smtClean="0"/>
              <a:t> </a:t>
            </a:r>
            <a:r>
              <a:rPr lang="en-GB" baseline="0" dirty="0" err="1" smtClean="0"/>
              <a:t>yn</a:t>
            </a:r>
            <a:r>
              <a:rPr lang="en-GB" baseline="0" dirty="0" smtClean="0"/>
              <a:t> </a:t>
            </a:r>
            <a:r>
              <a:rPr lang="en-GB" baseline="0" dirty="0" err="1" smtClean="0"/>
              <a:t>berthnasol</a:t>
            </a:r>
            <a:r>
              <a:rPr lang="en-GB" baseline="0" dirty="0" smtClean="0"/>
              <a:t> </a:t>
            </a:r>
            <a:r>
              <a:rPr lang="en-GB" baseline="0" dirty="0" err="1" smtClean="0"/>
              <a:t>i</a:t>
            </a:r>
            <a:r>
              <a:rPr lang="en-GB" baseline="0" dirty="0" smtClean="0"/>
              <a:t> </a:t>
            </a:r>
            <a:r>
              <a:rPr lang="en-GB" baseline="0" dirty="0" err="1" smtClean="0"/>
              <a:t>ofal</a:t>
            </a:r>
            <a:r>
              <a:rPr lang="en-GB" baseline="0" dirty="0" smtClean="0"/>
              <a:t> </a:t>
            </a:r>
            <a:r>
              <a:rPr lang="en-GB" baseline="0" dirty="0" err="1" smtClean="0"/>
              <a:t>cymdeithasol</a:t>
            </a:r>
            <a:r>
              <a:rPr lang="en-GB" baseline="0" dirty="0" smtClean="0"/>
              <a:t>. </a:t>
            </a:r>
            <a:r>
              <a:rPr lang="en-GB" dirty="0" err="1" smtClean="0"/>
              <a:t>Yn</a:t>
            </a:r>
            <a:r>
              <a:rPr lang="en-GB" dirty="0" smtClean="0"/>
              <a:t> </a:t>
            </a:r>
            <a:r>
              <a:rPr lang="en-GB" dirty="0" err="1" smtClean="0"/>
              <a:t>ymarferol</a:t>
            </a:r>
            <a:r>
              <a:rPr lang="en-GB" dirty="0" smtClean="0"/>
              <a:t>, </a:t>
            </a:r>
            <a:r>
              <a:rPr lang="en-GB" dirty="0" err="1" smtClean="0"/>
              <a:t>mae’r</a:t>
            </a:r>
            <a:r>
              <a:rPr lang="en-GB" dirty="0" smtClean="0"/>
              <a:t> </a:t>
            </a:r>
            <a:r>
              <a:rPr lang="en-GB" dirty="0" err="1" smtClean="0"/>
              <a:t>apiau</a:t>
            </a:r>
            <a:r>
              <a:rPr lang="en-GB" dirty="0" smtClean="0"/>
              <a:t> </a:t>
            </a:r>
            <a:r>
              <a:rPr lang="en-GB" dirty="0" err="1" smtClean="0"/>
              <a:t>hyn</a:t>
            </a:r>
            <a:r>
              <a:rPr lang="en-GB" dirty="0" smtClean="0"/>
              <a:t> </a:t>
            </a:r>
            <a:r>
              <a:rPr lang="en-GB" dirty="0" err="1" smtClean="0"/>
              <a:t>yn</a:t>
            </a:r>
            <a:r>
              <a:rPr lang="en-GB" dirty="0" smtClean="0"/>
              <a:t> </a:t>
            </a:r>
            <a:r>
              <a:rPr lang="en-GB" dirty="0" err="1" smtClean="0"/>
              <a:t>ddelfrydol</a:t>
            </a:r>
            <a:r>
              <a:rPr lang="en-GB" baseline="0" dirty="0" smtClean="0"/>
              <a:t> </a:t>
            </a:r>
            <a:r>
              <a:rPr lang="en-GB" baseline="0" dirty="0" err="1" smtClean="0"/>
              <a:t>i</a:t>
            </a:r>
            <a:r>
              <a:rPr lang="en-GB" baseline="0" dirty="0" smtClean="0"/>
              <a:t> </a:t>
            </a:r>
            <a:r>
              <a:rPr lang="en-GB" baseline="0" dirty="0" err="1" smtClean="0"/>
              <a:t>helpu</a:t>
            </a:r>
            <a:r>
              <a:rPr lang="en-GB" baseline="0" dirty="0" smtClean="0"/>
              <a:t> </a:t>
            </a:r>
            <a:r>
              <a:rPr lang="en-GB" baseline="0" dirty="0" err="1" smtClean="0"/>
              <a:t>pobl</a:t>
            </a:r>
            <a:r>
              <a:rPr lang="en-GB" baseline="0" dirty="0" smtClean="0"/>
              <a:t> </a:t>
            </a:r>
            <a:r>
              <a:rPr lang="en-GB" baseline="0" dirty="0" err="1" smtClean="0"/>
              <a:t>hunanreoli</a:t>
            </a:r>
            <a:r>
              <a:rPr lang="en-GB" baseline="0" dirty="0" smtClean="0"/>
              <a:t> </a:t>
            </a:r>
            <a:r>
              <a:rPr lang="en-GB" baseline="0" dirty="0" err="1" smtClean="0"/>
              <a:t>eu</a:t>
            </a:r>
            <a:r>
              <a:rPr lang="en-GB" baseline="0" dirty="0" smtClean="0"/>
              <a:t> </a:t>
            </a:r>
            <a:r>
              <a:rPr lang="en-GB" baseline="0" dirty="0" err="1" smtClean="0"/>
              <a:t>cyflyrau</a:t>
            </a:r>
            <a:r>
              <a:rPr lang="en-GB" dirty="0" smtClean="0"/>
              <a:t>.</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53</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6335103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err="1" smtClean="0"/>
              <a:t>Mae’r</a:t>
            </a:r>
            <a:r>
              <a:rPr lang="en-GB" b="1" dirty="0" smtClean="0"/>
              <a:t> </a:t>
            </a:r>
            <a:r>
              <a:rPr lang="en-GB" b="1" dirty="0" err="1" smtClean="0"/>
              <a:t>sleid</a:t>
            </a:r>
            <a:r>
              <a:rPr lang="en-GB" b="1" dirty="0" smtClean="0"/>
              <a:t> hon </a:t>
            </a:r>
            <a:r>
              <a:rPr lang="en-GB" b="1" dirty="0" err="1" smtClean="0"/>
              <a:t>wedi’i</a:t>
            </a:r>
            <a:r>
              <a:rPr lang="en-GB" b="1" dirty="0" smtClean="0"/>
              <a:t> </a:t>
            </a:r>
            <a:r>
              <a:rPr lang="en-GB" b="1" dirty="0" err="1" smtClean="0"/>
              <a:t>hanimeiddio</a:t>
            </a:r>
            <a:r>
              <a:rPr lang="en-GB" b="1" dirty="0" smtClean="0"/>
              <a:t>.</a:t>
            </a: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err="1" smtClean="0"/>
              <a:t>Mae’n</a:t>
            </a:r>
            <a:r>
              <a:rPr lang="en-GB" dirty="0" smtClean="0"/>
              <a:t> </a:t>
            </a:r>
            <a:r>
              <a:rPr lang="en-GB" dirty="0" err="1" smtClean="0"/>
              <a:t>dangos</a:t>
            </a:r>
            <a:r>
              <a:rPr lang="en-GB" dirty="0" smtClean="0"/>
              <a:t> </a:t>
            </a:r>
            <a:r>
              <a:rPr lang="en-GB" dirty="0" err="1" smtClean="0"/>
              <a:t>enghreifftiau</a:t>
            </a:r>
            <a:r>
              <a:rPr lang="en-GB" dirty="0" smtClean="0"/>
              <a:t> o </a:t>
            </a:r>
            <a:r>
              <a:rPr lang="en-GB" dirty="0" err="1" smtClean="0"/>
              <a:t>apiau</a:t>
            </a:r>
            <a:r>
              <a:rPr lang="en-GB" baseline="0" dirty="0" smtClean="0"/>
              <a:t> </a:t>
            </a:r>
            <a:r>
              <a:rPr lang="en-GB" dirty="0" smtClean="0"/>
              <a:t>– </a:t>
            </a:r>
            <a:r>
              <a:rPr lang="en-GB" dirty="0" err="1" smtClean="0"/>
              <a:t>tracio</a:t>
            </a:r>
            <a:r>
              <a:rPr lang="en-GB" dirty="0" smtClean="0"/>
              <a:t> diabetes, </a:t>
            </a:r>
            <a:r>
              <a:rPr lang="en-GB" dirty="0" err="1" smtClean="0"/>
              <a:t>mesur</a:t>
            </a:r>
            <a:r>
              <a:rPr lang="en-GB" dirty="0" smtClean="0"/>
              <a:t> </a:t>
            </a:r>
            <a:r>
              <a:rPr lang="en-GB" dirty="0" err="1" smtClean="0"/>
              <a:t>pryder</a:t>
            </a:r>
            <a:r>
              <a:rPr lang="en-GB" dirty="0" smtClean="0"/>
              <a:t>,</a:t>
            </a:r>
            <a:r>
              <a:rPr lang="en-GB" baseline="0" dirty="0" smtClean="0"/>
              <a:t> </a:t>
            </a:r>
            <a:r>
              <a:rPr lang="en-GB" baseline="0" dirty="0" err="1" smtClean="0"/>
              <a:t>hwyliau</a:t>
            </a:r>
            <a:r>
              <a:rPr lang="en-GB" baseline="0" dirty="0" smtClean="0"/>
              <a:t> </a:t>
            </a:r>
            <a:r>
              <a:rPr lang="en-GB" baseline="0" dirty="0" err="1" smtClean="0"/>
              <a:t>unigolyn</a:t>
            </a:r>
            <a:r>
              <a:rPr lang="en-GB" baseline="0" dirty="0" smtClean="0"/>
              <a:t>, </a:t>
            </a:r>
            <a:r>
              <a:rPr lang="en-GB" dirty="0" err="1" smtClean="0"/>
              <a:t>stopio</a:t>
            </a:r>
            <a:r>
              <a:rPr lang="en-GB" dirty="0" smtClean="0"/>
              <a:t> </a:t>
            </a:r>
            <a:r>
              <a:rPr lang="en-GB" dirty="0" err="1" smtClean="0"/>
              <a:t>ysmygu</a:t>
            </a:r>
            <a:r>
              <a:rPr lang="en-GB" dirty="0" smtClean="0"/>
              <a:t>, </a:t>
            </a:r>
            <a:r>
              <a:rPr lang="en-GB" dirty="0" err="1" smtClean="0"/>
              <a:t>cymorth</a:t>
            </a:r>
            <a:r>
              <a:rPr lang="en-GB" dirty="0" smtClean="0"/>
              <a:t>/</a:t>
            </a:r>
            <a:r>
              <a:rPr lang="en-GB" dirty="0" err="1" smtClean="0"/>
              <a:t>prawf</a:t>
            </a:r>
            <a:r>
              <a:rPr lang="en-GB" baseline="0" dirty="0" smtClean="0"/>
              <a:t> </a:t>
            </a:r>
            <a:r>
              <a:rPr lang="en-GB" baseline="0" dirty="0" err="1" smtClean="0"/>
              <a:t>clyw</a:t>
            </a:r>
            <a:r>
              <a:rPr lang="en-GB" baseline="0" dirty="0" smtClean="0"/>
              <a:t>, ac </a:t>
            </a:r>
            <a:r>
              <a:rPr lang="en-GB" baseline="0" dirty="0" err="1" smtClean="0"/>
              <a:t>ap</a:t>
            </a:r>
            <a:r>
              <a:rPr lang="en-GB" baseline="0" dirty="0" smtClean="0"/>
              <a:t> </a:t>
            </a:r>
            <a:r>
              <a:rPr lang="en-GB" baseline="0" dirty="0" err="1" smtClean="0"/>
              <a:t>cymorth</a:t>
            </a:r>
            <a:r>
              <a:rPr lang="en-GB" baseline="0" dirty="0" smtClean="0"/>
              <a:t> </a:t>
            </a:r>
            <a:r>
              <a:rPr lang="en-GB" baseline="0" dirty="0" err="1" smtClean="0"/>
              <a:t>sy’n</a:t>
            </a:r>
            <a:r>
              <a:rPr lang="en-GB" baseline="0" dirty="0" smtClean="0"/>
              <a:t> </a:t>
            </a:r>
            <a:r>
              <a:rPr lang="en-GB" baseline="0" dirty="0" err="1" smtClean="0"/>
              <a:t>cael</a:t>
            </a:r>
            <a:r>
              <a:rPr lang="en-GB" baseline="0" dirty="0" smtClean="0"/>
              <a:t> </a:t>
            </a:r>
            <a:r>
              <a:rPr lang="en-GB" baseline="0" dirty="0" err="1" smtClean="0"/>
              <a:t>ei</a:t>
            </a:r>
            <a:r>
              <a:rPr lang="en-GB" baseline="0" dirty="0" smtClean="0"/>
              <a:t> </a:t>
            </a:r>
            <a:r>
              <a:rPr lang="en-GB" baseline="0" dirty="0" err="1" smtClean="0"/>
              <a:t>bweru</a:t>
            </a:r>
            <a:r>
              <a:rPr lang="en-GB" baseline="0" dirty="0" smtClean="0"/>
              <a:t> </a:t>
            </a:r>
            <a:r>
              <a:rPr lang="en-GB" baseline="0" dirty="0" err="1" smtClean="0"/>
              <a:t>gan</a:t>
            </a:r>
            <a:r>
              <a:rPr lang="en-GB" baseline="0" dirty="0" smtClean="0"/>
              <a:t> y </a:t>
            </a:r>
            <a:r>
              <a:rPr lang="en-GB" baseline="0" dirty="0" err="1" smtClean="0"/>
              <a:t>gymuned</a:t>
            </a:r>
            <a:r>
              <a:rPr lang="en-GB" baseline="0" dirty="0" smtClean="0"/>
              <a:t> </a:t>
            </a:r>
            <a:r>
              <a:rPr lang="en-GB" baseline="0" dirty="0" err="1" smtClean="0"/>
              <a:t>ar</a:t>
            </a:r>
            <a:r>
              <a:rPr lang="en-GB" baseline="0" dirty="0" smtClean="0"/>
              <a:t> </a:t>
            </a:r>
            <a:r>
              <a:rPr lang="en-GB" baseline="0" dirty="0" err="1" smtClean="0"/>
              <a:t>gyfer</a:t>
            </a:r>
            <a:r>
              <a:rPr lang="en-GB" baseline="0" dirty="0" smtClean="0"/>
              <a:t> </a:t>
            </a:r>
            <a:r>
              <a:rPr lang="en-GB" baseline="0" dirty="0" err="1" smtClean="0"/>
              <a:t>pobl</a:t>
            </a:r>
            <a:r>
              <a:rPr lang="en-GB" baseline="0" dirty="0" smtClean="0"/>
              <a:t> </a:t>
            </a:r>
            <a:r>
              <a:rPr lang="en-GB" baseline="0" dirty="0" err="1" smtClean="0"/>
              <a:t>sy’n</a:t>
            </a:r>
            <a:r>
              <a:rPr lang="en-GB" baseline="0" dirty="0" smtClean="0"/>
              <a:t> </a:t>
            </a:r>
            <a:r>
              <a:rPr lang="en-GB" baseline="0" dirty="0" err="1" smtClean="0"/>
              <a:t>ddall</a:t>
            </a:r>
            <a:r>
              <a:rPr lang="en-GB" baseline="0" dirty="0" smtClean="0"/>
              <a:t>/</a:t>
            </a:r>
            <a:r>
              <a:rPr lang="en-GB" baseline="0" dirty="0" err="1" smtClean="0"/>
              <a:t>sydd</a:t>
            </a:r>
            <a:r>
              <a:rPr lang="en-GB" baseline="0" dirty="0" smtClean="0"/>
              <a:t> </a:t>
            </a:r>
            <a:r>
              <a:rPr lang="en-GB" sz="1200" kern="1200" dirty="0" smtClean="0">
                <a:solidFill>
                  <a:schemeClr val="tx1"/>
                </a:solidFill>
                <a:effectLst/>
                <a:latin typeface="Arial" charset="0"/>
                <a:ea typeface="+mn-ea"/>
                <a:cs typeface="+mn-cs"/>
              </a:rPr>
              <a:t>â</a:t>
            </a:r>
            <a:r>
              <a:rPr lang="cy-GB" sz="1200" kern="1200" baseline="0" dirty="0" smtClean="0">
                <a:solidFill>
                  <a:schemeClr val="tx1"/>
                </a:solidFill>
                <a:effectLst/>
                <a:latin typeface="Arial" charset="0"/>
                <a:ea typeface="+mn-ea"/>
                <a:cs typeface="+mn-cs"/>
              </a:rPr>
              <a:t> </a:t>
            </a:r>
            <a:r>
              <a:rPr lang="en-GB" baseline="0" dirty="0" err="1" smtClean="0"/>
              <a:t>nam</a:t>
            </a:r>
            <a:r>
              <a:rPr lang="en-GB" baseline="0" dirty="0" smtClean="0"/>
              <a:t> </a:t>
            </a:r>
            <a:r>
              <a:rPr lang="en-GB" baseline="0" dirty="0" err="1" smtClean="0"/>
              <a:t>ar</a:t>
            </a:r>
            <a:r>
              <a:rPr lang="en-GB" baseline="0" dirty="0" smtClean="0"/>
              <a:t> </a:t>
            </a:r>
            <a:r>
              <a:rPr lang="en-GB" baseline="0" dirty="0" err="1" smtClean="0"/>
              <a:t>eu</a:t>
            </a:r>
            <a:r>
              <a:rPr lang="en-GB" baseline="0" dirty="0" smtClean="0"/>
              <a:t> </a:t>
            </a:r>
            <a:r>
              <a:rPr lang="en-GB" baseline="0" dirty="0" err="1" smtClean="0"/>
              <a:t>golwg</a:t>
            </a:r>
            <a:r>
              <a:rPr lang="en-GB" dirty="0" smtClean="0"/>
              <a:t>. </a:t>
            </a:r>
          </a:p>
          <a:p>
            <a:r>
              <a:rPr lang="en-GB" dirty="0" err="1" smtClean="0"/>
              <a:t>Darganfyddwch</a:t>
            </a:r>
            <a:r>
              <a:rPr lang="en-GB" dirty="0" smtClean="0"/>
              <a:t> </a:t>
            </a:r>
            <a:r>
              <a:rPr lang="en-GB" dirty="0" err="1" smtClean="0"/>
              <a:t>fwy</a:t>
            </a:r>
            <a:r>
              <a:rPr lang="en-GB" dirty="0" smtClean="0"/>
              <a:t> </a:t>
            </a:r>
            <a:r>
              <a:rPr lang="en-GB" dirty="0" err="1" smtClean="0"/>
              <a:t>yn</a:t>
            </a:r>
            <a:r>
              <a:rPr lang="en-GB" dirty="0" smtClean="0"/>
              <a:t> y </a:t>
            </a:r>
            <a:r>
              <a:rPr lang="en-GB" dirty="0" err="1" smtClean="0"/>
              <a:t>gwefannau</a:t>
            </a:r>
            <a:r>
              <a:rPr lang="en-GB" dirty="0" smtClean="0"/>
              <a:t> </a:t>
            </a:r>
            <a:r>
              <a:rPr lang="en-GB" dirty="0" err="1" smtClean="0"/>
              <a:t>canlynol</a:t>
            </a:r>
            <a:r>
              <a:rPr lang="en-GB" dirty="0" smtClean="0"/>
              <a:t>:</a:t>
            </a:r>
          </a:p>
          <a:p>
            <a:r>
              <a:rPr lang="en-GB" dirty="0" smtClean="0">
                <a:hlinkClick r:id="rId3"/>
              </a:rPr>
              <a:t>http://www.diabetespa.com/</a:t>
            </a:r>
            <a:endParaRPr lang="en-GB" dirty="0" smtClean="0"/>
          </a:p>
          <a:p>
            <a:r>
              <a:rPr lang="en-GB" dirty="0" smtClean="0">
                <a:hlinkClick r:id="rId4"/>
              </a:rPr>
              <a:t>http://sam-app.org.uk/</a:t>
            </a:r>
            <a:endParaRPr lang="en-GB" dirty="0" smtClean="0"/>
          </a:p>
          <a:p>
            <a:r>
              <a:rPr lang="en-GB" dirty="0" smtClean="0">
                <a:hlinkClick r:id="rId5"/>
              </a:rPr>
              <a:t>http://www.nhs.uk/Tools/Pages/iphonesmoking.aspx</a:t>
            </a:r>
            <a:endParaRPr lang="en-GB" dirty="0" smtClean="0"/>
          </a:p>
          <a:p>
            <a:r>
              <a:rPr lang="en-GB" dirty="0" smtClean="0">
                <a:hlinkClick r:id="rId6"/>
              </a:rPr>
              <a:t>http://petralex.pro/</a:t>
            </a:r>
            <a:endParaRPr lang="en-GB" dirty="0" smtClean="0"/>
          </a:p>
          <a:p>
            <a:r>
              <a:rPr lang="en-GB" dirty="0" smtClean="0">
                <a:hlinkClick r:id="rId7"/>
              </a:rPr>
              <a:t>http://www.bemyeyes.org/</a:t>
            </a:r>
            <a:endParaRPr lang="en-GB" dirty="0" smtClean="0"/>
          </a:p>
          <a:p>
            <a:r>
              <a:rPr lang="en-GB" sz="1200" kern="1200" dirty="0" err="1" smtClean="0">
                <a:solidFill>
                  <a:schemeClr val="tx1"/>
                </a:solidFill>
                <a:effectLst/>
                <a:latin typeface="Arial" charset="0"/>
                <a:ea typeface="+mn-ea"/>
                <a:cs typeface="+mn-cs"/>
              </a:rPr>
              <a:t>Dylid</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sôn</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nad</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yw</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pob</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ffôn</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clyfar</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yn</a:t>
            </a:r>
            <a:r>
              <a:rPr lang="en-GB" sz="1200" kern="1200" dirty="0" smtClean="0">
                <a:solidFill>
                  <a:schemeClr val="tx1"/>
                </a:solidFill>
                <a:effectLst/>
                <a:latin typeface="Arial" charset="0"/>
                <a:ea typeface="+mn-ea"/>
                <a:cs typeface="+mn-cs"/>
              </a:rPr>
              <a:t> union </a:t>
            </a:r>
            <a:r>
              <a:rPr lang="en-GB" sz="1200" kern="1200" dirty="0" err="1" smtClean="0">
                <a:solidFill>
                  <a:schemeClr val="tx1"/>
                </a:solidFill>
                <a:effectLst/>
                <a:latin typeface="Arial" charset="0"/>
                <a:ea typeface="+mn-ea"/>
                <a:cs typeface="+mn-cs"/>
              </a:rPr>
              <a:t>debyg</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i’w</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gilydd</a:t>
            </a:r>
            <a:r>
              <a:rPr lang="en-GB" sz="1200" kern="1200" dirty="0" smtClean="0">
                <a:solidFill>
                  <a:schemeClr val="tx1"/>
                </a:solidFill>
                <a:effectLst/>
                <a:latin typeface="Arial" charset="0"/>
                <a:ea typeface="+mn-ea"/>
                <a:cs typeface="+mn-cs"/>
              </a:rPr>
              <a:t> a </a:t>
            </a:r>
            <a:r>
              <a:rPr lang="en-GB" sz="1200" kern="1200" dirty="0" err="1" smtClean="0">
                <a:solidFill>
                  <a:schemeClr val="tx1"/>
                </a:solidFill>
                <a:effectLst/>
                <a:latin typeface="Arial" charset="0"/>
                <a:ea typeface="+mn-ea"/>
                <a:cs typeface="+mn-cs"/>
              </a:rPr>
              <a:t>bydd</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rhai</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apiau</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yn</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rhedeg</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ar</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ffonau</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clyfar</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penodol</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Er</a:t>
            </a:r>
            <a:r>
              <a:rPr lang="en-GB" sz="1200" kern="1200" dirty="0" smtClean="0">
                <a:solidFill>
                  <a:schemeClr val="tx1"/>
                </a:solidFill>
                <a:effectLst/>
                <a:latin typeface="Arial" charset="0"/>
                <a:ea typeface="+mn-ea"/>
                <a:cs typeface="+mn-cs"/>
              </a:rPr>
              <a:t> bod </a:t>
            </a:r>
            <a:r>
              <a:rPr lang="en-GB" sz="1200" kern="1200" dirty="0" err="1" smtClean="0">
                <a:solidFill>
                  <a:schemeClr val="tx1"/>
                </a:solidFill>
                <a:effectLst/>
                <a:latin typeface="Arial" charset="0"/>
                <a:ea typeface="+mn-ea"/>
                <a:cs typeface="+mn-cs"/>
              </a:rPr>
              <a:t>llawer</a:t>
            </a:r>
            <a:r>
              <a:rPr lang="en-GB" sz="1200" kern="1200" dirty="0" smtClean="0">
                <a:solidFill>
                  <a:schemeClr val="tx1"/>
                </a:solidFill>
                <a:effectLst/>
                <a:latin typeface="Arial" charset="0"/>
                <a:ea typeface="+mn-ea"/>
                <a:cs typeface="+mn-cs"/>
              </a:rPr>
              <a:t> o </a:t>
            </a:r>
            <a:r>
              <a:rPr lang="en-GB" sz="1200" kern="1200" dirty="0" err="1" smtClean="0">
                <a:solidFill>
                  <a:schemeClr val="tx1"/>
                </a:solidFill>
                <a:effectLst/>
                <a:latin typeface="Arial" charset="0"/>
                <a:ea typeface="+mn-ea"/>
                <a:cs typeface="+mn-cs"/>
              </a:rPr>
              <a:t>apiau’n</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rhad</a:t>
            </a:r>
            <a:r>
              <a:rPr lang="en-GB" sz="1200" kern="1200" dirty="0" smtClean="0">
                <a:solidFill>
                  <a:schemeClr val="tx1"/>
                </a:solidFill>
                <a:effectLst/>
                <a:latin typeface="Arial" charset="0"/>
                <a:ea typeface="+mn-ea"/>
                <a:cs typeface="+mn-cs"/>
              </a:rPr>
              <a:t> ac am </a:t>
            </a:r>
            <a:r>
              <a:rPr lang="en-GB" sz="1200" kern="1200" dirty="0" err="1" smtClean="0">
                <a:solidFill>
                  <a:schemeClr val="tx1"/>
                </a:solidFill>
                <a:effectLst/>
                <a:latin typeface="Arial" charset="0"/>
                <a:ea typeface="+mn-ea"/>
                <a:cs typeface="+mn-cs"/>
              </a:rPr>
              <a:t>ddim</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bydd</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rhaid</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talu</a:t>
            </a:r>
            <a:r>
              <a:rPr lang="en-GB" sz="1200" kern="1200" dirty="0" smtClean="0">
                <a:solidFill>
                  <a:schemeClr val="tx1"/>
                </a:solidFill>
                <a:effectLst/>
                <a:latin typeface="Arial" charset="0"/>
                <a:ea typeface="+mn-ea"/>
                <a:cs typeface="+mn-cs"/>
              </a:rPr>
              <a:t> am rai </a:t>
            </a:r>
            <a:r>
              <a:rPr lang="en-GB" sz="1200" kern="1200" dirty="0" err="1" smtClean="0">
                <a:solidFill>
                  <a:schemeClr val="tx1"/>
                </a:solidFill>
                <a:effectLst/>
                <a:latin typeface="Arial" charset="0"/>
                <a:ea typeface="+mn-ea"/>
                <a:cs typeface="+mn-cs"/>
              </a:rPr>
              <a:t>ohonynt</a:t>
            </a:r>
            <a:r>
              <a:rPr lang="en-GB" sz="1200" kern="1200" dirty="0" smtClean="0">
                <a:solidFill>
                  <a:schemeClr val="tx1"/>
                </a:solidFill>
                <a:effectLst/>
                <a:latin typeface="Arial" charset="0"/>
                <a:ea typeface="+mn-ea"/>
                <a:cs typeface="+mn-cs"/>
              </a:rPr>
              <a:t>.  </a:t>
            </a:r>
            <a:endParaRPr lang="cy-GB" sz="1200" kern="1200" dirty="0" smtClean="0">
              <a:solidFill>
                <a:schemeClr val="tx1"/>
              </a:solidFill>
              <a:effectLst/>
              <a:latin typeface="Arial" charset="0"/>
              <a:ea typeface="+mn-ea"/>
              <a:cs typeface="+mn-cs"/>
            </a:endParaRPr>
          </a:p>
          <a:p>
            <a:endParaRPr lang="en-GB" dirty="0" smtClean="0"/>
          </a:p>
          <a:p>
            <a:endParaRPr lang="en-GB" dirty="0" smtClean="0"/>
          </a:p>
          <a:p>
            <a:endParaRPr lang="en-GB" dirty="0"/>
          </a:p>
        </p:txBody>
      </p:sp>
      <p:sp>
        <p:nvSpPr>
          <p:cNvPr id="2" name="Slide Number Placeholder 1"/>
          <p:cNvSpPr>
            <a:spLocks noGrp="1"/>
          </p:cNvSpPr>
          <p:nvPr>
            <p:ph type="sldNum" sz="quarter" idx="10"/>
          </p:nvPr>
        </p:nvSpPr>
        <p:spPr/>
        <p:txBody>
          <a:bodyPr/>
          <a:lstStyle/>
          <a:p>
            <a:fld id="{4850BFFB-953F-4021-90D1-C2BD514B9A3F}" type="slidenum">
              <a:rPr lang="en-GB" smtClean="0"/>
              <a:pPr/>
              <a:t>54</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7995277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Mae’n dangos cyffredinolrwydd 4 prif glefyd cronig yng Nghymru, y gellir eu monitro gan ddefnyddio technoleg arwyddion bywyd.</a:t>
            </a:r>
          </a:p>
          <a:p>
            <a:r>
              <a:rPr lang="cy-GB" sz="1200" kern="1200" dirty="0" smtClean="0">
                <a:solidFill>
                  <a:schemeClr val="tx1"/>
                </a:solidFill>
                <a:effectLst/>
                <a:latin typeface="Arial" charset="0"/>
                <a:ea typeface="+mn-ea"/>
                <a:cs typeface="+mn-cs"/>
              </a:rPr>
              <a:t>Yna mae’n dangos 8 achos posibl epidemig clefyd cronig, gan bwysleisio bod ysmygu yn</a:t>
            </a:r>
            <a:r>
              <a:rPr lang="cy-GB" sz="1200" kern="1200" baseline="0" dirty="0" smtClean="0">
                <a:solidFill>
                  <a:schemeClr val="tx1"/>
                </a:solidFill>
                <a:effectLst/>
                <a:latin typeface="Arial" charset="0"/>
                <a:ea typeface="+mn-ea"/>
                <a:cs typeface="+mn-cs"/>
              </a:rPr>
              <a:t> b</a:t>
            </a:r>
            <a:r>
              <a:rPr lang="cy-GB" sz="1200" kern="1200" dirty="0" smtClean="0">
                <a:solidFill>
                  <a:schemeClr val="tx1"/>
                </a:solidFill>
                <a:effectLst/>
                <a:latin typeface="Arial" charset="0"/>
                <a:ea typeface="+mn-ea"/>
                <a:cs typeface="+mn-cs"/>
              </a:rPr>
              <a:t>rif ffactor cyfrannol.</a:t>
            </a:r>
            <a:endParaRPr lang="cy-GB" sz="1200" kern="1200" dirty="0">
              <a:solidFill>
                <a:schemeClr val="tx1"/>
              </a:solidFill>
              <a:effectLst/>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pPr/>
              <a:t>55</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0580444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err="1" smtClean="0">
                <a:solidFill>
                  <a:schemeClr val="tx1"/>
                </a:solidFill>
                <a:effectLst/>
                <a:latin typeface="Arial" charset="0"/>
                <a:ea typeface="+mn-ea"/>
                <a:cs typeface="+mn-cs"/>
              </a:rPr>
              <a:t>Mae’r</a:t>
            </a:r>
            <a:r>
              <a:rPr lang="en-GB" sz="1200" b="1" kern="1200" dirty="0" smtClean="0">
                <a:solidFill>
                  <a:schemeClr val="tx1"/>
                </a:solidFill>
                <a:effectLst/>
                <a:latin typeface="Arial" charset="0"/>
                <a:ea typeface="+mn-ea"/>
                <a:cs typeface="+mn-cs"/>
              </a:rPr>
              <a:t> </a:t>
            </a:r>
            <a:r>
              <a:rPr lang="en-GB" sz="1200" b="1" kern="1200" dirty="0" err="1" smtClean="0">
                <a:solidFill>
                  <a:schemeClr val="tx1"/>
                </a:solidFill>
                <a:effectLst/>
                <a:latin typeface="Arial" charset="0"/>
                <a:ea typeface="+mn-ea"/>
                <a:cs typeface="+mn-cs"/>
              </a:rPr>
              <a:t>sleid</a:t>
            </a:r>
            <a:r>
              <a:rPr lang="en-GB" sz="1200" b="1" kern="1200" dirty="0" smtClean="0">
                <a:solidFill>
                  <a:schemeClr val="tx1"/>
                </a:solidFill>
                <a:effectLst/>
                <a:latin typeface="Arial" charset="0"/>
                <a:ea typeface="+mn-ea"/>
                <a:cs typeface="+mn-cs"/>
              </a:rPr>
              <a:t> hon </a:t>
            </a:r>
            <a:r>
              <a:rPr lang="en-GB" sz="1200" b="1" kern="1200" dirty="0" err="1" smtClean="0">
                <a:solidFill>
                  <a:schemeClr val="tx1"/>
                </a:solidFill>
                <a:effectLst/>
                <a:latin typeface="Arial" charset="0"/>
                <a:ea typeface="+mn-ea"/>
                <a:cs typeface="+mn-cs"/>
              </a:rPr>
              <a:t>wedi’i</a:t>
            </a:r>
            <a:r>
              <a:rPr lang="en-GB" sz="1200" b="1" kern="1200" dirty="0" smtClean="0">
                <a:solidFill>
                  <a:schemeClr val="tx1"/>
                </a:solidFill>
                <a:effectLst/>
                <a:latin typeface="Arial" charset="0"/>
                <a:ea typeface="+mn-ea"/>
                <a:cs typeface="+mn-cs"/>
              </a:rPr>
              <a:t> </a:t>
            </a:r>
            <a:r>
              <a:rPr lang="en-GB" sz="1200" b="1" kern="1200" dirty="0" err="1" smtClean="0">
                <a:solidFill>
                  <a:schemeClr val="tx1"/>
                </a:solidFill>
                <a:effectLst/>
                <a:latin typeface="Arial" charset="0"/>
                <a:ea typeface="+mn-ea"/>
                <a:cs typeface="+mn-cs"/>
              </a:rPr>
              <a:t>hanimeiddio</a:t>
            </a:r>
            <a:r>
              <a:rPr lang="en-GB" sz="1200" b="1" kern="1200" dirty="0" smtClean="0">
                <a:solidFill>
                  <a:schemeClr val="tx1"/>
                </a:solidFill>
                <a:effectLst/>
                <a:latin typeface="Arial" charset="0"/>
                <a:ea typeface="+mn-ea"/>
                <a:cs typeface="+mn-cs"/>
              </a:rPr>
              <a:t>.</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Ei nod yw esbonio’r prif wahaniaethau rhwng teleofal a theleiechyd.</a:t>
            </a:r>
          </a:p>
          <a:p>
            <a:r>
              <a:rPr lang="cy-GB" sz="1200" kern="1200" dirty="0" smtClean="0">
                <a:solidFill>
                  <a:schemeClr val="tx1"/>
                </a:solidFill>
                <a:effectLst/>
                <a:latin typeface="Arial" charset="0"/>
                <a:ea typeface="+mn-ea"/>
                <a:cs typeface="+mn-cs"/>
              </a:rPr>
              <a:t>Yna, mae’n cymharu Clefyd Acíwt gyda Chlefyd Cronig, i ddangos y ffaith nad yw clefyd cronig yn ymwneud â chanfod argyfwng, ond bod angen strategaeth hirdymor sy’n cynnwys monitro ac adolygu (gan arwain at y sleid nesaf).  </a:t>
            </a:r>
            <a:endParaRPr lang="cy-GB" sz="1200" kern="1200" dirty="0">
              <a:solidFill>
                <a:schemeClr val="tx1"/>
              </a:solidFill>
              <a:effectLst/>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pPr/>
              <a:t>56</a:t>
            </a:fld>
            <a:endParaRPr lang="en-GB" dirty="0"/>
          </a:p>
        </p:txBody>
      </p:sp>
      <p:sp>
        <p:nvSpPr>
          <p:cNvPr id="11" name="Slide Image Placeholder 10"/>
          <p:cNvSpPr>
            <a:spLocks noGrp="1" noRot="1" noChangeAspect="1"/>
          </p:cNvSpPr>
          <p:nvPr>
            <p:ph type="sldImg"/>
          </p:nvPr>
        </p:nvSpPr>
        <p:spPr/>
      </p:sp>
    </p:spTree>
    <p:extLst>
      <p:ext uri="{BB962C8B-B14F-4D97-AF65-F5344CB8AC3E}">
        <p14:creationId xmlns:p14="http://schemas.microsoft.com/office/powerpoint/2010/main" val="21513711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err="1" smtClean="0"/>
              <a:t>Mae’r</a:t>
            </a:r>
            <a:r>
              <a:rPr lang="en-GB" b="1" dirty="0" smtClean="0"/>
              <a:t> </a:t>
            </a:r>
            <a:r>
              <a:rPr lang="en-GB" b="1" dirty="0" err="1" smtClean="0"/>
              <a:t>sleid</a:t>
            </a:r>
            <a:r>
              <a:rPr lang="en-GB" b="1" dirty="0" smtClean="0"/>
              <a:t> hon </a:t>
            </a:r>
            <a:r>
              <a:rPr lang="en-GB" b="1" dirty="0" err="1" smtClean="0"/>
              <a:t>wedi’i</a:t>
            </a:r>
            <a:r>
              <a:rPr lang="en-GB" b="1" dirty="0" smtClean="0"/>
              <a:t> </a:t>
            </a:r>
            <a:r>
              <a:rPr lang="en-GB" b="1" dirty="0" err="1" smtClean="0"/>
              <a:t>hanimeiddio</a:t>
            </a:r>
            <a:r>
              <a:rPr lang="en-GB" b="1" dirty="0" smtClean="0"/>
              <a:t>.</a:t>
            </a:r>
          </a:p>
          <a:p>
            <a:r>
              <a:rPr lang="en-GB" dirty="0" err="1" smtClean="0"/>
              <a:t>Mae’n</a:t>
            </a:r>
            <a:r>
              <a:rPr lang="en-GB" dirty="0" smtClean="0"/>
              <a:t> </a:t>
            </a:r>
            <a:r>
              <a:rPr lang="en-GB" dirty="0" err="1" smtClean="0"/>
              <a:t>disgrifio</a:t>
            </a:r>
            <a:r>
              <a:rPr lang="en-GB" dirty="0" smtClean="0"/>
              <a:t> </a:t>
            </a:r>
            <a:r>
              <a:rPr lang="en-GB" dirty="0" err="1" smtClean="0"/>
              <a:t>diben</a:t>
            </a:r>
            <a:r>
              <a:rPr lang="en-GB" dirty="0" smtClean="0"/>
              <a:t> a </a:t>
            </a:r>
            <a:r>
              <a:rPr lang="en-GB" dirty="0" err="1" smtClean="0"/>
              <a:t>mechaneg</a:t>
            </a:r>
            <a:r>
              <a:rPr lang="en-GB" dirty="0" smtClean="0"/>
              <a:t> </a:t>
            </a:r>
            <a:r>
              <a:rPr lang="en-GB" dirty="0" err="1" smtClean="0"/>
              <a:t>ymyrraeth</a:t>
            </a:r>
            <a:r>
              <a:rPr lang="en-GB" baseline="0" dirty="0" smtClean="0"/>
              <a:t> </a:t>
            </a:r>
            <a:r>
              <a:rPr lang="en-GB" baseline="0" dirty="0" err="1" smtClean="0"/>
              <a:t>teleiechyd</a:t>
            </a:r>
            <a:r>
              <a:rPr lang="en-GB" dirty="0" smtClean="0"/>
              <a:t>.</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57</a:t>
            </a:fld>
            <a:endParaRPr lang="en-GB" dirty="0">
              <a:solidFill>
                <a:srgbClr val="000000">
                  <a:lumMod val="75000"/>
                  <a:lumOff val="25000"/>
                </a:srgbClr>
              </a:solidFill>
            </a:endParaRPr>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1220622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Mae’n disgrifio rhai o’r synwyryddion teleiechyd perifferol fwyaf poblogaidd. Fel arfer, cânt eu cysylltu â hwb drwy wifr neu, yn gynyddol, drwy ddefnyddio cyswllt Bluetooth diwifr.</a:t>
            </a:r>
          </a:p>
          <a:p>
            <a:r>
              <a:rPr lang="cy-GB" sz="1200" kern="1200" dirty="0" smtClean="0">
                <a:solidFill>
                  <a:schemeClr val="tx1"/>
                </a:solidFill>
                <a:effectLst/>
                <a:latin typeface="Arial" charset="0"/>
                <a:ea typeface="+mn-ea"/>
                <a:cs typeface="+mn-cs"/>
              </a:rPr>
              <a:t>Gellir cysylltu dyfais fel ocsifesurydd pwls (sy’n mesur cyfradd pwls a lefel yr ocsigen yn y gwaed) yn uniongyrchol â both sy’n lanlwytho data i wefan, neu gallai gael ei ddefnyddio i ganiatáu i’r sawl sy’n ei wisgo ymateb i gais trwy neges destun i anfon darlleniad trwy SMS. Byddai hwn yn enghraifft o Deleiechyd Syml. </a:t>
            </a:r>
          </a:p>
          <a:p>
            <a:r>
              <a:rPr lang="cy-GB" sz="1200" kern="1200" dirty="0" smtClean="0">
                <a:solidFill>
                  <a:schemeClr val="tx1"/>
                </a:solidFill>
                <a:effectLst/>
                <a:latin typeface="Arial" charset="0"/>
                <a:ea typeface="+mn-ea"/>
                <a:cs typeface="+mn-cs"/>
              </a:rPr>
              <a:t>Yn yr achos hwn, gall y dyfeisiau hyn gael eu defnyddio gan unigolion fel rhan o’u trefn hunanofal eu hunain. Gellir prynu llawer ohonynt yn breifat - gall aelodau o’r cyhoedd brynu rhai ocsifesuryddion pwls, mesuryddion pwysau gwaed electronig a thermomedrau am lai na £20 yr un, naill ai o fferyllfa neu o siop ar-lein.</a:t>
            </a:r>
            <a:endParaRPr lang="cy-GB" sz="1200" kern="1200" dirty="0">
              <a:solidFill>
                <a:schemeClr val="tx1"/>
              </a:solidFill>
              <a:effectLst/>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pPr/>
              <a:t>58</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0887694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Mae diabetes yn un o’r cyflyrau cronig drutaf sy’n effeithio ar bobl yng Nghymru. Pan gaiff ei reoli’n wael, gall arwain at ddallineb a thrychiadau, yn ogystal ag anableddau eraill sy’n effeithio ar ansawdd bywyd. Ar hyn o bryd, mae cymryd mesuriadau glwcos gwaed yn cynnwys pigo bys – rhywbeth nad oes llawer o bobl yn hoffi ei wneud, yn enwedig os oes rhaid gwneud hyn sawl gwaith bob dydd.  Mae dulliau newydd erbyn hyn a fydd yn gwneud yr hen dechneg yn ddiangen. Mae hwn yn cynnwys synhwyrydd a roddir ar y fraich ac mae’n gweithio’n barhaus am sawl diwrnod.   </a:t>
            </a:r>
          </a:p>
          <a:p>
            <a:r>
              <a:rPr lang="cy-GB" sz="1200" kern="1200" dirty="0" smtClean="0">
                <a:solidFill>
                  <a:schemeClr val="tx1"/>
                </a:solidFill>
                <a:effectLst/>
                <a:latin typeface="Arial" charset="0"/>
                <a:ea typeface="+mn-ea"/>
                <a:cs typeface="+mn-cs"/>
              </a:rPr>
              <a:t>Dylid pwysleisio efallai na fydd y dyfeisiau newydd hyn, er eu bod wedi cael eu cymeradwyo i’w defnyddio’n Ewrop, ar gael trwy’r GIG am nifer o flynyddoedd.</a:t>
            </a:r>
            <a:endParaRPr lang="cy-GB" sz="1200" kern="1200" dirty="0">
              <a:solidFill>
                <a:schemeClr val="tx1"/>
              </a:solidFill>
              <a:effectLst/>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pPr/>
              <a:t>59</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915324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err="1" smtClean="0"/>
              <a:t>Dyma’r</a:t>
            </a:r>
            <a:r>
              <a:rPr lang="en-GB" dirty="0" smtClean="0"/>
              <a:t> </a:t>
            </a:r>
            <a:r>
              <a:rPr lang="en-GB" dirty="0" err="1" smtClean="0"/>
              <a:t>amcanion</a:t>
            </a:r>
            <a:r>
              <a:rPr lang="en-GB" dirty="0" smtClean="0"/>
              <a:t> </a:t>
            </a:r>
            <a:r>
              <a:rPr lang="en-GB" dirty="0" err="1" smtClean="0"/>
              <a:t>dysgu</a:t>
            </a:r>
            <a:r>
              <a:rPr lang="en-GB" dirty="0" smtClean="0"/>
              <a:t> </a:t>
            </a:r>
            <a:r>
              <a:rPr lang="en-GB" dirty="0" err="1" smtClean="0"/>
              <a:t>ar</a:t>
            </a:r>
            <a:r>
              <a:rPr lang="en-GB" dirty="0" smtClean="0"/>
              <a:t> </a:t>
            </a:r>
            <a:r>
              <a:rPr lang="en-GB" dirty="0" err="1" smtClean="0"/>
              <a:t>gyfer</a:t>
            </a:r>
            <a:r>
              <a:rPr lang="en-GB" dirty="0" smtClean="0"/>
              <a:t> </a:t>
            </a:r>
            <a:r>
              <a:rPr lang="en-GB" dirty="0" err="1" smtClean="0"/>
              <a:t>yr</a:t>
            </a:r>
            <a:r>
              <a:rPr lang="en-GB" dirty="0" smtClean="0"/>
              <a:t> </a:t>
            </a:r>
            <a:r>
              <a:rPr lang="en-GB" dirty="0" err="1" smtClean="0"/>
              <a:t>hyfforddiant</a:t>
            </a:r>
            <a:r>
              <a:rPr lang="en-GB" dirty="0" smtClean="0"/>
              <a:t>.</a:t>
            </a:r>
            <a:r>
              <a:rPr lang="en-GB" baseline="0" dirty="0" smtClean="0"/>
              <a:t> Mae TG </a:t>
            </a:r>
            <a:r>
              <a:rPr lang="en-GB" baseline="0" dirty="0" err="1" smtClean="0"/>
              <a:t>yn</a:t>
            </a:r>
            <a:r>
              <a:rPr lang="en-GB" baseline="0" dirty="0" smtClean="0"/>
              <a:t> </a:t>
            </a:r>
            <a:r>
              <a:rPr lang="en-GB" baseline="0" dirty="0" err="1" smtClean="0"/>
              <a:t>dalfyriad</a:t>
            </a:r>
            <a:r>
              <a:rPr lang="en-GB" baseline="0" dirty="0" smtClean="0"/>
              <a:t> am </a:t>
            </a:r>
            <a:r>
              <a:rPr lang="en-GB" baseline="0" dirty="0" err="1" smtClean="0"/>
              <a:t>Dechnoleg</a:t>
            </a:r>
            <a:r>
              <a:rPr lang="en-GB" baseline="0" dirty="0" smtClean="0"/>
              <a:t> </a:t>
            </a:r>
            <a:r>
              <a:rPr lang="en-GB" baseline="0" dirty="0" err="1" smtClean="0"/>
              <a:t>Gwybodaeth</a:t>
            </a:r>
            <a:r>
              <a:rPr lang="en-GB" baseline="0" dirty="0" smtClean="0"/>
              <a:t>.</a:t>
            </a:r>
            <a:r>
              <a:rPr lang="en-GB" dirty="0" smtClean="0"/>
              <a:t> </a:t>
            </a:r>
          </a:p>
        </p:txBody>
      </p:sp>
      <p:sp>
        <p:nvSpPr>
          <p:cNvPr id="10" name="Slide Image Placeholder 9"/>
          <p:cNvSpPr>
            <a:spLocks noGrp="1" noRot="1" noChangeAspect="1"/>
          </p:cNvSpPr>
          <p:nvPr>
            <p:ph type="sldImg"/>
          </p:nvPr>
        </p:nvSpPr>
        <p:spPr/>
      </p:sp>
      <p:sp>
        <p:nvSpPr>
          <p:cNvPr id="11" name="Slide Number Placeholder 10"/>
          <p:cNvSpPr>
            <a:spLocks noGrp="1"/>
          </p:cNvSpPr>
          <p:nvPr>
            <p:ph type="sldNum" sz="quarter" idx="10"/>
          </p:nvPr>
        </p:nvSpPr>
        <p:spPr/>
        <p:txBody>
          <a:bodyPr/>
          <a:lstStyle/>
          <a:p>
            <a:fld id="{4850BFFB-953F-4021-90D1-C2BD514B9A3F}" type="slidenum">
              <a:rPr lang="en-GB" smtClean="0"/>
              <a:pPr/>
              <a:t>6</a:t>
            </a:fld>
            <a:endParaRPr lang="en-GB" dirty="0"/>
          </a:p>
        </p:txBody>
      </p:sp>
    </p:spTree>
    <p:extLst>
      <p:ext uri="{BB962C8B-B14F-4D97-AF65-F5344CB8AC3E}">
        <p14:creationId xmlns:p14="http://schemas.microsoft.com/office/powerpoint/2010/main" val="29024993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Yn y dyfodol, bydd y dechnoleg yn llawer haws i’w defnyddio a, diolch i dechnoleg ffonau symudol a’r rhyngrwyd, bydd modd cymryd mesuriadau ar unrhyw adeg, p’un ai a yw’r unigolyn adref, neu allan o gwmpas y lle. </a:t>
            </a:r>
          </a:p>
          <a:p>
            <a:r>
              <a:rPr lang="cy-GB" sz="1200" kern="1200" dirty="0" smtClean="0">
                <a:solidFill>
                  <a:schemeClr val="tx1"/>
                </a:solidFill>
                <a:effectLst/>
                <a:latin typeface="Arial" charset="0"/>
                <a:ea typeface="+mn-ea"/>
                <a:cs typeface="+mn-cs"/>
              </a:rPr>
              <a:t>Mae’r sleid yn dangos 8 ffordd wahanol y mae hyn eisoes yn bosibl:</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Oriawr Apple </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Fitbit Surge</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Dyma gynfas o Dde Korea sy’n cofnodi arwyddion bywyd pan fydd yr unigolyn yn y gwely</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Fest glyfar gyda synwyryddion ac electrodau ynddi</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Plaster glynu electronig</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Sglodyn synhwyrydd mewn meddyginiaeth.</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“Drych hud” sy’n defnyddio technoleg camera sy’n edrych ar sut mae llif y gwaed trwy’r corff yn newid ei liw, sy’n galluogi cyfrifo cyfradd pwls.</a:t>
            </a:r>
          </a:p>
          <a:p>
            <a:pPr marL="628650" lvl="1" indent="-171450">
              <a:buFont typeface="Arial" panose="020B0604020202020204" pitchFamily="34" charset="0"/>
              <a:buChar char="•"/>
            </a:pPr>
            <a:r>
              <a:rPr lang="cy-GB" sz="1200" kern="1200" dirty="0" smtClean="0">
                <a:solidFill>
                  <a:schemeClr val="tx1"/>
                </a:solidFill>
                <a:effectLst/>
                <a:latin typeface="Arial" charset="0"/>
                <a:ea typeface="+mn-ea"/>
                <a:cs typeface="+mn-cs"/>
              </a:rPr>
              <a:t>Yn olaf, Scanadu Scout, sef dyfais y gellir ei gwasgu yn erbyn y talcen ar unrhyw adeg i fesur amrywiaeth o arwyddion bywyd.</a:t>
            </a:r>
          </a:p>
          <a:p>
            <a:r>
              <a:rPr lang="cy-GB" sz="1200" kern="1200" dirty="0" smtClean="0">
                <a:solidFill>
                  <a:schemeClr val="tx1"/>
                </a:solidFill>
                <a:effectLst/>
                <a:latin typeface="Arial" charset="0"/>
                <a:ea typeface="+mn-ea"/>
                <a:cs typeface="+mn-cs"/>
              </a:rPr>
              <a:t>Mae dyfeisiau gwisgadwy yn dod yn bwysig i oroesi’r broblem o osod synwyryddion yn agos at y rhan o’r corff sy’n fwyaf perthnasol i fesur paramedr ffisiolegol.</a:t>
            </a:r>
            <a:endParaRPr lang="cy-GB" sz="1200" kern="1200" dirty="0">
              <a:solidFill>
                <a:schemeClr val="tx1"/>
              </a:solidFill>
              <a:effectLst/>
              <a:latin typeface="Arial" charset="0"/>
              <a:ea typeface="+mn-ea"/>
              <a:cs typeface="+mn-cs"/>
            </a:endParaRPr>
          </a:p>
        </p:txBody>
      </p:sp>
      <p:sp>
        <p:nvSpPr>
          <p:cNvPr id="2" name="Slide Number Placeholder 1"/>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60</a:t>
            </a:fld>
            <a:endParaRPr lang="en-GB" dirty="0">
              <a:solidFill>
                <a:srgbClr val="000000">
                  <a:lumMod val="75000"/>
                  <a:lumOff val="25000"/>
                </a:srgbClr>
              </a:solidFill>
            </a:endParaRPr>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2268163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kern="1200" dirty="0" smtClean="0">
                <a:solidFill>
                  <a:schemeClr val="tx1"/>
                </a:solidFill>
                <a:effectLst/>
                <a:latin typeface="Arial" charset="0"/>
                <a:ea typeface="+mn-ea"/>
                <a:cs typeface="+mn-cs"/>
              </a:rPr>
              <a:t>Yn y dyfodol, er mwyn mesur a chofnodi data meddygol yn barhaus, efallai y bydd pobl yn defnyddio gemwaith tyllau’r corff neu datŵs, i wneud eu dyfeisiau’n fwy “cŵl” ac yn llai o stigma.</a:t>
            </a:r>
            <a:endParaRPr lang="cy-GB" sz="1200" kern="1200" dirty="0">
              <a:solidFill>
                <a:schemeClr val="tx1"/>
              </a:solidFill>
              <a:effectLst/>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pPr/>
              <a:t>61</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8816567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err="1" smtClean="0"/>
              <a:t>Mae’r</a:t>
            </a:r>
            <a:r>
              <a:rPr lang="en-GB" b="1" dirty="0" smtClean="0"/>
              <a:t> </a:t>
            </a:r>
            <a:r>
              <a:rPr lang="en-GB" b="1" dirty="0" err="1" smtClean="0"/>
              <a:t>sleid</a:t>
            </a:r>
            <a:r>
              <a:rPr lang="en-GB" b="1" dirty="0" smtClean="0"/>
              <a:t> hon </a:t>
            </a:r>
            <a:r>
              <a:rPr lang="en-GB" b="1" dirty="0" err="1" smtClean="0"/>
              <a:t>wedi’i</a:t>
            </a:r>
            <a:r>
              <a:rPr lang="en-GB" b="1" dirty="0" smtClean="0"/>
              <a:t> </a:t>
            </a:r>
            <a:r>
              <a:rPr lang="en-GB" b="1" dirty="0" err="1" smtClean="0"/>
              <a:t>hanimeiddio</a:t>
            </a:r>
            <a:r>
              <a:rPr lang="en-GB" b="1" dirty="0" smtClean="0"/>
              <a:t>.</a:t>
            </a:r>
          </a:p>
          <a:p>
            <a:r>
              <a:rPr lang="cy-GB" sz="1200" kern="1200" dirty="0" smtClean="0">
                <a:solidFill>
                  <a:schemeClr val="tx1"/>
                </a:solidFill>
                <a:effectLst/>
                <a:latin typeface="Arial" charset="0"/>
                <a:ea typeface="+mn-ea"/>
                <a:cs typeface="+mn-cs"/>
              </a:rPr>
              <a:t>Mae’n cymryd cipolwg generig ar wasanaeth teleofal ac yn ei wneud yn benodol i rywun sydd adref ac sy’n derbyn gwasanaeth safonol, gan gynnwys defnyddio synwyryddion o gwmpas y cartref sy’n gyson ag anghenion ysmygwr. Mae’n defnyddio llinell ffôn sefydlog a chanolfan fonitro 24 awr, sy’n ffonio’r teulu i ymateb. Sylwer bod cost yr offer oddeutu £250, ac mae’r gost fisol (sy’n cwmpasu cynnal a chadw a monitro) yn amrywio o oddeutu £10 hyd at £20 ledled Cymru.  </a:t>
            </a:r>
          </a:p>
          <a:p>
            <a:r>
              <a:rPr lang="cy-GB" sz="1200" kern="1200" dirty="0" smtClean="0">
                <a:solidFill>
                  <a:schemeClr val="tx1"/>
                </a:solidFill>
                <a:effectLst/>
                <a:latin typeface="Arial" charset="0"/>
                <a:ea typeface="+mn-ea"/>
                <a:cs typeface="+mn-cs"/>
              </a:rPr>
              <a:t>(Defnyddiwch y ffigur lleol, os yw ar gael).</a:t>
            </a:r>
            <a:endParaRPr lang="cy-GB" sz="1200" kern="1200" dirty="0">
              <a:solidFill>
                <a:schemeClr val="tx1"/>
              </a:solidFill>
              <a:effectLst/>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pPr/>
              <a:t>62</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414431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Gellir hepgor y sleid hon.</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Mae’n disgrifio system oriawr glyfar sy’n canfod trawiadau epileptig dirdynnol ac mae’n cyfathrebu â </a:t>
            </a:r>
            <a:r>
              <a:rPr lang="en-GB" sz="1200" kern="1200" dirty="0" err="1" smtClean="0">
                <a:solidFill>
                  <a:schemeClr val="tx1"/>
                </a:solidFill>
                <a:effectLst/>
                <a:latin typeface="Arial" charset="0"/>
                <a:ea typeface="+mn-ea"/>
                <a:cs typeface="+mn-cs"/>
              </a:rPr>
              <a:t>ffôn</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clyfar</a:t>
            </a:r>
            <a:r>
              <a:rPr lang="en-GB" sz="1200" kern="1200" dirty="0" smtClean="0">
                <a:solidFill>
                  <a:schemeClr val="tx1"/>
                </a:solidFill>
                <a:effectLst/>
                <a:latin typeface="Arial" charset="0"/>
                <a:ea typeface="+mn-ea"/>
                <a:cs typeface="+mn-cs"/>
              </a:rPr>
              <a:t> </a:t>
            </a:r>
            <a:r>
              <a:rPr lang="cy-GB" sz="1200" kern="1200" dirty="0" smtClean="0">
                <a:solidFill>
                  <a:schemeClr val="tx1"/>
                </a:solidFill>
                <a:effectLst/>
                <a:latin typeface="Arial" charset="0"/>
                <a:ea typeface="+mn-ea"/>
                <a:cs typeface="+mn-cs"/>
              </a:rPr>
              <a:t>Android trwy Bluetooth ac ap. Mae’n anfon gwybodaeth trwy borth gwe, ac yn anfon negeseuon rhybudd (SMS neu e-bost) at dderbynyddion wedi’u henwi (aelodau o’r teulu), i roi gwybod iddyn nhw ble mae’r defnyddiwr. Y ffactorau cyfyngol yw signal ffôn symudol a hyd yr amser y gellir gweithredu’r oriawr a’r ffôn clyfar cyn bod angen eu hailwefru.  </a:t>
            </a:r>
          </a:p>
          <a:p>
            <a:r>
              <a:rPr lang="cy-GB" sz="1200" b="1" kern="1200" dirty="0" smtClean="0">
                <a:solidFill>
                  <a:schemeClr val="tx1"/>
                </a:solidFill>
                <a:effectLst/>
                <a:latin typeface="Arial" charset="0"/>
                <a:ea typeface="+mn-ea"/>
                <a:cs typeface="+mn-cs"/>
              </a:rPr>
              <a:t>Gwybodaeth ychwanegol:</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Mae’r SmartWatch yn larwm epilepsi mewn oriawr arddwrn metel. Mae’n anfon neges rybudd fel mater o drefn is bydd y mesurydd cyflymu ynddo yn canfod symudiadau ysgwyd ailadroddus sy’n nodweddiadol o drawiad epileptig. Mae’r defnyddiwr hefyd yn gallu anfon neges rybudd ei hun trwy wasgu un o’r botymau ar ochr yr oriawr. Er mwyn cyfathrebu ag ymatebwr addas, rhaid cysylltu’r oriawr â ffôn clyfar Android addas (gan ddefnyddio cysylltiad Bluetooth diwifr). Mae ap yn cyd-fynd â’r oriawr sy’n caniatáu i’r defnyddiwr neu ofalwr sefydlu’r ddyfais (e.e. addasu sensitifrwydd canfod trawiad) yn ogystal â gosod cysylltiadau a sut y dylid cysylltu â’r cysylltiadau hynny os bydd angen anfon rhybudd (neges destun SMS a/neu alwad llais). Bydd yr ap yn trosglwyddo’r rheswm dros y rhybudd yn ogystal â chyfesurynnau lleoliad y ddyfais. Gellir eu defnyddio i chwilio am leoliad y defnyddiwr ar gymhwysiad neu wefan map. Mae’r ap hefyd yn caniatáu sefydlu negeseuon atgoffa ynghylch meddyginiaeth, gan ddefnyddio’r ffôn.</a:t>
            </a:r>
          </a:p>
          <a:p>
            <a:r>
              <a:rPr lang="cy-GB" sz="1200" kern="1200" dirty="0" smtClean="0">
                <a:solidFill>
                  <a:schemeClr val="tx1"/>
                </a:solidFill>
                <a:effectLst/>
                <a:latin typeface="Arial" charset="0"/>
                <a:ea typeface="+mn-ea"/>
                <a:cs typeface="+mn-cs"/>
              </a:rPr>
              <a:t>Caiff pob digwyddiad rhybudd eu cofnodi yn ap y ffôn clyfar a gall clinigwyr eu gweld, gan roi cipolwg gwell iddynt ar amlder y trawiadau. O.N. caiff y ddyfais ei chychwyn gan ysgwyd ailadroddus trawiad ‘tonic clonic’ ac felly nid yw’n addas ar gyfer mathau eraill o drawiad, fel absenoldeb neu Petit Mal. </a:t>
            </a:r>
          </a:p>
          <a:p>
            <a:r>
              <a:rPr lang="cy-GB" sz="1200" kern="1200" dirty="0" smtClean="0">
                <a:solidFill>
                  <a:schemeClr val="tx1"/>
                </a:solidFill>
                <a:effectLst/>
                <a:latin typeface="Arial" charset="0"/>
                <a:ea typeface="+mn-ea"/>
                <a:cs typeface="+mn-cs"/>
              </a:rPr>
              <a:t>Gellir prynu’r uned fel eitem 'arunig' i’w defnyddio gyda ffôn cydnaws presennol neu fel rhan o becyn sy’n cynnwys ffôn clyfar Samsung. Hefyd, mae’n angenrheidiol tanysgrifio i un o ddwy lefel o gost gwasanaeth parhaus, sy’n darparu nodweddion gwahanol, a esbonnir isod.   </a:t>
            </a:r>
          </a:p>
          <a:p>
            <a:r>
              <a:rPr lang="cy-GB" sz="1200" kern="1200" dirty="0" smtClean="0">
                <a:solidFill>
                  <a:schemeClr val="tx1"/>
                </a:solidFill>
                <a:effectLst/>
                <a:latin typeface="Arial" charset="0"/>
                <a:ea typeface="+mn-ea"/>
                <a:cs typeface="+mn-cs"/>
              </a:rPr>
              <a:t>Gellir ychwanegu Gwasanaeth Monitro 'Careline' at y tanysgrifiad sy’n gosod galwadau rhybuddio i ganolfan ateb galwadau 24/7 a bydd yn ymateb i actifiannau’r SmartWatch. Gall y gwasanaeth monitro ymateb i negeseuon rhybuddio llais a thestun, ynghyd â sefydlu lleoliad y ddyfais, os bydd angen iddynt alw am gymorth ar gyfer defnyddiwr SmartWatch.</a:t>
            </a:r>
            <a:endParaRPr lang="cy-GB" sz="1200" kern="1200" dirty="0">
              <a:solidFill>
                <a:schemeClr val="tx1"/>
              </a:solidFill>
              <a:effectLst/>
              <a:latin typeface="Arial" charset="0"/>
              <a:ea typeface="+mn-ea"/>
              <a:cs typeface="+mn-cs"/>
            </a:endParaRPr>
          </a:p>
        </p:txBody>
      </p:sp>
      <p:sp>
        <p:nvSpPr>
          <p:cNvPr id="2" name="Slide Number Placeholder 1"/>
          <p:cNvSpPr>
            <a:spLocks noGrp="1"/>
          </p:cNvSpPr>
          <p:nvPr>
            <p:ph type="sldNum" sz="quarter" idx="10"/>
          </p:nvPr>
        </p:nvSpPr>
        <p:spPr/>
        <p:txBody>
          <a:bodyPr/>
          <a:lstStyle/>
          <a:p>
            <a:fld id="{4850BFFB-953F-4021-90D1-C2BD514B9A3F}" type="slidenum">
              <a:rPr lang="en-GB" smtClean="0"/>
              <a:pPr/>
              <a:t>63</a:t>
            </a:fld>
            <a:endParaRPr lang="en-GB"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41385263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Mae’n dangos yr ateb gwasanaeth generig wedi’i addasu i fynd i’r afael â threfniant y SmartWatch epilepsi, a ddisgrifiwyd yn flaenorol.     </a:t>
            </a:r>
          </a:p>
          <a:p>
            <a:r>
              <a:rPr lang="cy-GB" sz="1200" kern="1200" dirty="0" smtClean="0">
                <a:solidFill>
                  <a:schemeClr val="tx1"/>
                </a:solidFill>
                <a:effectLst/>
                <a:latin typeface="Arial" charset="0"/>
                <a:ea typeface="+mn-ea"/>
                <a:cs typeface="+mn-cs"/>
              </a:rPr>
              <a:t>Nid oes angen mwyach am ganolfan fonitro gan fod yr holl ddata’n cael ei storio ar gronfa ddata bwrpasol yn y cwmwl.</a:t>
            </a:r>
          </a:p>
          <a:p>
            <a:r>
              <a:rPr lang="cy-GB" sz="1200" kern="1200" dirty="0" smtClean="0">
                <a:solidFill>
                  <a:schemeClr val="tx1"/>
                </a:solidFill>
                <a:effectLst/>
                <a:latin typeface="Arial" charset="0"/>
                <a:ea typeface="+mn-ea"/>
                <a:cs typeface="+mn-cs"/>
              </a:rPr>
              <a:t>Yn arwyddocaol, mae cost yr offer a chost y gwasanaeth yn uwch nag ar gyfer y gwasanaethau teleofal traddodiadol. </a:t>
            </a:r>
          </a:p>
          <a:p>
            <a:r>
              <a:rPr lang="cy-GB" sz="1200" kern="1200" dirty="0" smtClean="0">
                <a:solidFill>
                  <a:schemeClr val="tx1"/>
                </a:solidFill>
                <a:effectLst/>
                <a:latin typeface="Arial" charset="0"/>
                <a:ea typeface="+mn-ea"/>
                <a:cs typeface="+mn-cs"/>
              </a:rPr>
              <a:t>Bydd y prisiau hyn yn gostwng, ond ar hyn o bryd, byddent yn ychwanegu’n sylweddol at y gost gyffredinol petai angen yr atebion newydd a thraddodiadol i weithredu ochr yn ochr â’i gilydd.  </a:t>
            </a:r>
            <a:endParaRPr lang="cy-GB" sz="1200" kern="1200" dirty="0">
              <a:solidFill>
                <a:schemeClr val="tx1"/>
              </a:solidFill>
              <a:effectLst/>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pPr/>
              <a:t>64</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9879774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kern="1200" dirty="0" smtClean="0">
                <a:solidFill>
                  <a:schemeClr val="tx1"/>
                </a:solidFill>
                <a:effectLst/>
                <a:latin typeface="Arial" charset="0"/>
                <a:ea typeface="+mn-ea"/>
                <a:cs typeface="+mn-cs"/>
              </a:rPr>
              <a:t>Mae’r enghraifft gyntaf yn un lle mae pâr gyda’i gilydd bob amser. Nid oes arnynt angen help allanol, ond byddai George yn elwa ar system plesiocare, a allai, er enghraifft, ei rybuddio os bydd ei wraig yn ceisio mynd allan o’r gwely heb help.</a:t>
            </a:r>
          </a:p>
          <a:p>
            <a:r>
              <a:rPr lang="cy-GB" sz="1200" kern="1200" dirty="0" smtClean="0">
                <a:solidFill>
                  <a:schemeClr val="tx1"/>
                </a:solidFill>
                <a:effectLst/>
                <a:latin typeface="Arial" charset="0"/>
                <a:ea typeface="+mn-ea"/>
                <a:cs typeface="+mn-cs"/>
              </a:rPr>
              <a:t>Mae’r ail enghraifft yn cynnwys unigolyn agored i niwed sy’n gaeth i’r tŷ, ac eithrio pan mae ei merch yn mynd â hi allan. Gallai ddefnyddio system teleofal sy’n anfon rhybuddion yn uniongyrchol at ei merch, a all ymateb p’un ai a</a:t>
            </a:r>
            <a:r>
              <a:rPr lang="cy-GB" sz="1200" kern="1200" baseline="0" dirty="0" smtClean="0">
                <a:solidFill>
                  <a:schemeClr val="tx1"/>
                </a:solidFill>
                <a:effectLst/>
                <a:latin typeface="Arial" charset="0"/>
                <a:ea typeface="+mn-ea"/>
                <a:cs typeface="+mn-cs"/>
              </a:rPr>
              <a:t> yw hi </a:t>
            </a:r>
            <a:r>
              <a:rPr lang="cy-GB" sz="1200" kern="1200" dirty="0" smtClean="0">
                <a:solidFill>
                  <a:schemeClr val="tx1"/>
                </a:solidFill>
                <a:effectLst/>
                <a:latin typeface="Arial" charset="0"/>
                <a:ea typeface="+mn-ea"/>
                <a:cs typeface="+mn-cs"/>
              </a:rPr>
              <a:t>yn y gwaith neu yn y tŷ. Mae arnynt angen model 2 (a ddangosir eto yn y sleid nesaf) ond efallai y byddant yn dymuno cynnwys canolfan fonitro os byddant eisiau cymorth wrth gefn.</a:t>
            </a:r>
          </a:p>
          <a:p>
            <a:r>
              <a:rPr lang="cy-GB" sz="1200" kern="1200" dirty="0" smtClean="0">
                <a:solidFill>
                  <a:schemeClr val="tx1"/>
                </a:solidFill>
                <a:effectLst/>
                <a:latin typeface="Arial" charset="0"/>
                <a:ea typeface="+mn-ea"/>
                <a:cs typeface="+mn-cs"/>
              </a:rPr>
              <a:t>Gallai’r drydedd enghraifft gael ei rheoli adref gyda plesiocare ac yn yr ysgol gyda system m-care.</a:t>
            </a:r>
          </a:p>
          <a:p>
            <a:r>
              <a:rPr lang="cy-GB" sz="1200" kern="1200" dirty="0" smtClean="0">
                <a:solidFill>
                  <a:schemeClr val="tx1"/>
                </a:solidFill>
                <a:effectLst/>
                <a:latin typeface="Arial" charset="0"/>
                <a:ea typeface="+mn-ea"/>
                <a:cs typeface="+mn-cs"/>
              </a:rPr>
              <a:t>Yn olaf, mae angen canolfan fonitro 24 awr o bell ar Elsie. </a:t>
            </a:r>
          </a:p>
          <a:p>
            <a:r>
              <a:rPr lang="cy-GB" sz="1200" kern="1200" dirty="0" smtClean="0">
                <a:solidFill>
                  <a:schemeClr val="tx1"/>
                </a:solidFill>
                <a:effectLst/>
                <a:latin typeface="Arial" charset="0"/>
                <a:ea typeface="+mn-ea"/>
                <a:cs typeface="+mn-cs"/>
              </a:rPr>
              <a:t>Efallai bydd yr hyfforddwr yn dymuno gofyn i’r gynulleidfa a oes gan unrhyw un riant sy’n byw yn bell i ffwrdd, a sut yr hoffent wirio eu bod nhw’n iawn.</a:t>
            </a:r>
          </a:p>
        </p:txBody>
      </p:sp>
      <p:sp>
        <p:nvSpPr>
          <p:cNvPr id="5" name="Slide Number Placeholder 4"/>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65</a:t>
            </a:fld>
            <a:endParaRPr lang="en-GB" dirty="0">
              <a:solidFill>
                <a:srgbClr val="000000">
                  <a:lumMod val="75000"/>
                  <a:lumOff val="25000"/>
                </a:srgbClr>
              </a:solidFill>
            </a:endParaRPr>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1175749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kern="1200" dirty="0" smtClean="0">
                <a:solidFill>
                  <a:schemeClr val="tx1"/>
                </a:solidFill>
                <a:effectLst/>
                <a:latin typeface="Arial" charset="0"/>
                <a:ea typeface="+mn-ea"/>
                <a:cs typeface="+mn-cs"/>
              </a:rPr>
              <a:t>Mae’r sleid hon wedi cael ei hailadrodd yma er cyfleustra – mae’r animeiddiad wedi cael ei dynnu ymaith.</a:t>
            </a:r>
          </a:p>
          <a:p>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Yn y sleid hon, dangosir 5 model gofal drwy dechnoleg i ddangos y ffyrdd gwahanol y gall helpu…</a:t>
            </a:r>
          </a:p>
          <a:p>
            <a:endParaRPr lang="cy-GB" sz="1200" kern="1200" dirty="0" smtClean="0">
              <a:solidFill>
                <a:schemeClr val="tx1"/>
              </a:solidFill>
              <a:effectLst/>
              <a:latin typeface="Arial" charset="0"/>
              <a:ea typeface="+mn-ea"/>
              <a:cs typeface="+mn-cs"/>
            </a:endParaRPr>
          </a:p>
          <a:p>
            <a:pPr marL="171450" indent="-171450">
              <a:buFont typeface="Arial" panose="020B0604020202020204" pitchFamily="34" charset="0"/>
              <a:buChar char="•"/>
            </a:pPr>
            <a:r>
              <a:rPr lang="cy-GB" sz="1200" b="1" kern="1200" dirty="0" smtClean="0">
                <a:solidFill>
                  <a:schemeClr val="tx1"/>
                </a:solidFill>
                <a:effectLst/>
                <a:latin typeface="Arial" charset="0"/>
                <a:ea typeface="+mn-ea"/>
                <a:cs typeface="+mn-cs"/>
              </a:rPr>
              <a:t>Achos 1 </a:t>
            </a:r>
            <a:r>
              <a:rPr lang="cy-GB" sz="1200" kern="1200" dirty="0" smtClean="0">
                <a:solidFill>
                  <a:schemeClr val="tx1"/>
                </a:solidFill>
                <a:effectLst/>
                <a:latin typeface="Arial" charset="0"/>
                <a:ea typeface="+mn-ea"/>
                <a:cs typeface="+mn-cs"/>
              </a:rPr>
              <a:t>– Yn nodweddiadol, gall yr unigolyn fod yn gaeth i’r tŷ ac yn byw ar ei ben ei hun drwy’r amser neu’r rhan fwyaf o’r amser. Efallai fod teulu agos yn byw’n lleol a all fynychu os bydd problem, neu efallai ddim. Mae angen gwasanaeth monitro 24/7 i hysbysu aelodau o’r teulu sy’n byw ymhell i ffwrdd neu wasanaethau gofal/brys, fel y bo’r  angen.</a:t>
            </a:r>
          </a:p>
          <a:p>
            <a:pPr marL="171450" indent="-171450">
              <a:buFont typeface="Arial" panose="020B0604020202020204" pitchFamily="34" charset="0"/>
              <a:buChar char="•"/>
            </a:pPr>
            <a:r>
              <a:rPr lang="cy-GB" sz="1200" b="1" kern="1200" dirty="0" smtClean="0">
                <a:solidFill>
                  <a:schemeClr val="tx1"/>
                </a:solidFill>
                <a:effectLst/>
                <a:latin typeface="Arial" charset="0"/>
                <a:ea typeface="+mn-ea"/>
                <a:cs typeface="+mn-cs"/>
              </a:rPr>
              <a:t>Achos 2 </a:t>
            </a:r>
            <a:r>
              <a:rPr lang="cy-GB" sz="1200" kern="1200" dirty="0" smtClean="0">
                <a:solidFill>
                  <a:schemeClr val="tx1"/>
                </a:solidFill>
                <a:effectLst/>
                <a:latin typeface="Arial" charset="0"/>
                <a:ea typeface="+mn-ea"/>
                <a:cs typeface="+mn-cs"/>
              </a:rPr>
              <a:t>– Yn yr enghraifft hon, mae’r unigolyn naill ai’n byw gyda gofalwr sy’n aelod o’i deulu neu mae cynorthwywyr personol yno bob amser. Nid os angen gwasanaeth monitro gan fod ymatebwr yn bresennol bob amser. Gelwir hyn yn </a:t>
            </a:r>
            <a:r>
              <a:rPr lang="cy-GB" sz="1200" i="1" kern="1200" dirty="0" smtClean="0">
                <a:solidFill>
                  <a:schemeClr val="tx1"/>
                </a:solidFill>
                <a:effectLst/>
                <a:latin typeface="Arial" charset="0"/>
                <a:ea typeface="+mn-ea"/>
                <a:cs typeface="+mn-cs"/>
              </a:rPr>
              <a:t>plesiocare</a:t>
            </a:r>
            <a:r>
              <a:rPr lang="cy-GB" sz="1200" kern="1200" dirty="0" smtClean="0">
                <a:solidFill>
                  <a:schemeClr val="tx1"/>
                </a:solidFill>
                <a:effectLst/>
                <a:latin typeface="Arial" charset="0"/>
                <a:ea typeface="+mn-ea"/>
                <a:cs typeface="+mn-cs"/>
              </a:rPr>
              <a:t>.</a:t>
            </a:r>
          </a:p>
          <a:p>
            <a:pPr marL="171450" indent="-171450">
              <a:buFont typeface="Arial" panose="020B0604020202020204" pitchFamily="34" charset="0"/>
              <a:buChar char="•"/>
            </a:pPr>
            <a:r>
              <a:rPr lang="cy-GB" sz="1200" b="1" kern="1200" dirty="0" smtClean="0">
                <a:solidFill>
                  <a:schemeClr val="tx1"/>
                </a:solidFill>
                <a:effectLst/>
                <a:latin typeface="Arial" charset="0"/>
                <a:ea typeface="+mn-ea"/>
                <a:cs typeface="+mn-cs"/>
              </a:rPr>
              <a:t>Achos 3 </a:t>
            </a:r>
            <a:r>
              <a:rPr lang="cy-GB" sz="1200" kern="1200" dirty="0" smtClean="0">
                <a:solidFill>
                  <a:schemeClr val="tx1"/>
                </a:solidFill>
                <a:effectLst/>
                <a:latin typeface="Arial" charset="0"/>
                <a:ea typeface="+mn-ea"/>
                <a:cs typeface="+mn-cs"/>
              </a:rPr>
              <a:t>– Mae’r enghraifft hon yn dangos rhywun sydd â chymorth teulu agos, efallai ei fod yn byw gyda gofalwr sy’n aelod o’r teulu a all fod i ffwrdd o adref weithiau – yn y gwaith efallai. Gellir cyfeirio unrhyw broblemau’n uniongyrchol i ffôn symudol y gofalwr yn gyntaf, ac ymlaen i wasanaeth monitro os na fydd y gofalwr yn gallu ymateb i’r alwad.  </a:t>
            </a:r>
          </a:p>
          <a:p>
            <a:pPr marL="171450" indent="-171450">
              <a:buFont typeface="Arial" panose="020B0604020202020204" pitchFamily="34" charset="0"/>
              <a:buChar char="•"/>
            </a:pPr>
            <a:r>
              <a:rPr lang="cy-GB" sz="1200" b="1" kern="1200" dirty="0" smtClean="0">
                <a:solidFill>
                  <a:schemeClr val="tx1"/>
                </a:solidFill>
                <a:effectLst/>
                <a:latin typeface="Arial" charset="0"/>
                <a:ea typeface="+mn-ea"/>
                <a:cs typeface="+mn-cs"/>
              </a:rPr>
              <a:t>Achos 4 </a:t>
            </a:r>
            <a:r>
              <a:rPr lang="cy-GB" sz="1200" kern="1200" dirty="0" smtClean="0">
                <a:solidFill>
                  <a:schemeClr val="tx1"/>
                </a:solidFill>
                <a:effectLst/>
                <a:latin typeface="Arial" charset="0"/>
                <a:ea typeface="+mn-ea"/>
                <a:cs typeface="+mn-cs"/>
              </a:rPr>
              <a:t>- Mae’r unigolyn yn iach yn gyffredinol, ond hoffai lefel sylfaenol o sicrwydd rhag ofn; fodd bynnag, mae’n amharod i gynnwys sefydliadau allanol. Yn yr enghraifft hon, gallai aelodau o’r teulu ddefnyddio gwasanaeth monitro gweithgarwch i fonitro bod popeth yn iawn - a gosod rhybuddion y byddent yn eu derbyn ar eu ffôn symudol neu gyfrifiadur petai problem (e.e. pe na fyddai Mam wedi bod i’r gegin i gael diod erbyn 10am, fel y byddai’n ei wneud fel arfer).</a:t>
            </a:r>
          </a:p>
          <a:p>
            <a:pPr marL="171450" indent="-171450">
              <a:buFont typeface="Arial" panose="020B0604020202020204" pitchFamily="34" charset="0"/>
              <a:buChar char="•"/>
            </a:pPr>
            <a:r>
              <a:rPr lang="cy-GB" sz="1200" b="1" kern="1200" dirty="0" smtClean="0">
                <a:solidFill>
                  <a:schemeClr val="tx1"/>
                </a:solidFill>
                <a:effectLst/>
                <a:latin typeface="Arial" charset="0"/>
                <a:ea typeface="+mn-ea"/>
                <a:cs typeface="+mn-cs"/>
              </a:rPr>
              <a:t>Achos 5 </a:t>
            </a:r>
            <a:r>
              <a:rPr lang="cy-GB" sz="1200" kern="1200" dirty="0" smtClean="0">
                <a:solidFill>
                  <a:schemeClr val="tx1"/>
                </a:solidFill>
                <a:effectLst/>
                <a:latin typeface="Arial" charset="0"/>
                <a:ea typeface="+mn-ea"/>
                <a:cs typeface="+mn-cs"/>
              </a:rPr>
              <a:t>– Mae’r unigolyn hwn yn gallu symud ac mae’n gallu mynd allan ar ei ben ei hun i’r gwaith, siopa neu wneud gweithgareddau</a:t>
            </a:r>
            <a:r>
              <a:rPr lang="cy-GB" sz="1200" kern="1200" baseline="0" dirty="0" smtClean="0">
                <a:solidFill>
                  <a:schemeClr val="tx1"/>
                </a:solidFill>
                <a:effectLst/>
                <a:latin typeface="Arial" charset="0"/>
                <a:ea typeface="+mn-ea"/>
                <a:cs typeface="+mn-cs"/>
              </a:rPr>
              <a:t> </a:t>
            </a:r>
            <a:r>
              <a:rPr lang="cy-GB" sz="1200" kern="1200" dirty="0" smtClean="0">
                <a:solidFill>
                  <a:schemeClr val="tx1"/>
                </a:solidFill>
                <a:effectLst/>
                <a:latin typeface="Arial" charset="0"/>
                <a:ea typeface="+mn-ea"/>
                <a:cs typeface="+mn-cs"/>
              </a:rPr>
              <a:t>hamdden. Efallai ei fod yn unigolyn ifanc ag anabledd dysgu sydd wedi cael swydd newydd yn ddiweddar. Yn ddelfrydol, mae angen ymagwedd ‘ar gael bob amser’ sy’n ei gynorthwyo pan fydd adref, ac allan o gwmpas y lle.  Gallai apiau arbennig ar gyfer ei ffôn clyfar helpu i gynllunio ei ddiwrnod, dod o hyd i’w ffordd o gwmpas y lle a darparu mynediad at gymorth, petai ei angen.  </a:t>
            </a:r>
          </a:p>
          <a:p>
            <a:endParaRPr lang="cy-GB" sz="1200" b="1" kern="1200" dirty="0" smtClean="0">
              <a:solidFill>
                <a:schemeClr val="tx1"/>
              </a:solidFill>
              <a:effectLst/>
              <a:latin typeface="Arial" charset="0"/>
              <a:ea typeface="+mn-ea"/>
              <a:cs typeface="+mn-cs"/>
            </a:endParaRPr>
          </a:p>
          <a:p>
            <a:r>
              <a:rPr lang="cy-GB" sz="1200" b="1" kern="1200" dirty="0" smtClean="0">
                <a:solidFill>
                  <a:schemeClr val="tx1"/>
                </a:solidFill>
                <a:effectLst/>
                <a:latin typeface="Arial" charset="0"/>
                <a:ea typeface="+mn-ea"/>
                <a:cs typeface="+mn-cs"/>
              </a:rPr>
              <a:t>Gwybodaeth gefndir ychwanegol:</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Yn aml, mae’n amlwg o’r problemau y mae unigolion yn eu hwynebu bod llawer ohonynt yn uniongyrchol gysylltiedig â’u risg o ddamwain neu salwch, neu’n risgiau sy’n gysylltiedig â’u dewisiadau o ran eu ffordd o fyw neu eu strategaethau ymdopi. Ym mhob achos, mae angen rheoli’r risgiau, naill ai drwy leihau’r tebygolrwydd o ddigwyddiad andwyol yn digwydd neu leihau effaith digwyddiad o’r fath. Ffordd effeithiol o gynorthwyo canlyniad gwell yw trwy ganfod ac amlygu digwyddiad yn gynnar, gan arwain at ymateb priodol.   </a:t>
            </a:r>
          </a:p>
          <a:p>
            <a:r>
              <a:rPr lang="cy-GB" sz="1200" kern="1200" dirty="0" smtClean="0">
                <a:solidFill>
                  <a:schemeClr val="tx1"/>
                </a:solidFill>
                <a:effectLst/>
                <a:latin typeface="Arial" charset="0"/>
                <a:ea typeface="+mn-ea"/>
                <a:cs typeface="+mn-cs"/>
              </a:rPr>
              <a:t>Gallai hyn olygu system teleofal gonfensiynol yn seiliedig ar deleffoni llinell sefydlog yn cysylltu uned larwm gwasgarog yn y cartref â chanolfan monitro 24 awr. Mae’n cyfateb i sefyllfa 1 ac yn gweddu’n ddelfrydol i rywun sy’n byw ar ei ben ei hun ac sydd prin yn mynd allan, oni bai bod ganddo/ganddi gwmni. Hon yw’r system larwm cymdeithasol sydd wedi darparu cymorth a sicrwydd i lawer o bobl hŷn a’u teuluoedd yn bennaf, ers dros 30 mlynedd.</a:t>
            </a:r>
          </a:p>
          <a:p>
            <a:r>
              <a:rPr lang="cy-GB" sz="1200" kern="1200" dirty="0" smtClean="0">
                <a:solidFill>
                  <a:schemeClr val="tx1"/>
                </a:solidFill>
                <a:effectLst/>
                <a:latin typeface="Arial" charset="0"/>
                <a:ea typeface="+mn-ea"/>
                <a:cs typeface="+mn-cs"/>
              </a:rPr>
              <a:t>Mae systemau larwm cymdeithasol wedi datblygu’n wasanaethau teleofal trwy ychwanegu synwyryddion clyfar a mabwysiadu protocolau ymateb personoledig. Maent yn parhau i ddarparu cymorth pwysig i unigolion a thawelwch meddwl i berthnasau. Fodd bynnag, mae eu natur analog hanfodol yn golygu nad ydynt yn gweddu’n ddelfrydol i ddefnyddio datblygiadau mewn technoleg symudol a gwybodaeth. Hefyd, mae eu gofyniad am gyswllt â chanolfan fonitro 24 awr yn cael ei ystyried yn ymyrraeth ddiangen gan rai pobl. Yn benodol, pan mae unigolyn yn byw gyda gofalwr sy’n aelod o’r teulu, a fydd yn anochel yn ymateb i unrhyw argyfyngau y bydd synhwyrydd yn y cartref yn eu canfod, mae rôl canolfan monitro yn newid. Dyma’r ail sefyllfa a ddisgrifir, ac mae’n cynrychioli cymhwysiad ar gyfer “plesiocare” yn hytrach na theleofal, oherwydd darperir y cymorth yn agos yn hytrach nag o bell. Mae’r synwyryddion a all fod yn berthnasol yn debyg i’r rheiny a ddefnyddir yn sefyllfa 1, ond nid ydynt yn cysylltu â system larwm gwasgaredig, ond yn hytrach â system hysbysu rhybuddion lleol, fel galwr. Mae’r ymagwedd hon yn aml yn arwain at opsiwn cost is, o ran cost ymlaen llaw’r offer a chostau monitro parhaus; fodd bynnag, eu cyfyngiad yw diffyg gwybodaeth hanesyddol ynghylch natur ac amlder y larymau a gynhyrchir, a all gynnig mewnwelediad pwysig o ran atal problemau pellach.</a:t>
            </a:r>
          </a:p>
          <a:p>
            <a:r>
              <a:rPr lang="cy-GB" sz="1200" kern="1200" dirty="0" smtClean="0">
                <a:solidFill>
                  <a:schemeClr val="tx1"/>
                </a:solidFill>
                <a:effectLst/>
                <a:latin typeface="Arial" charset="0"/>
                <a:ea typeface="+mn-ea"/>
                <a:cs typeface="+mn-cs"/>
              </a:rPr>
              <a:t>Yn yr un modd, pan mae gofalwr sy’n aelod o’r teulu yn mynd allan i’r gwaith neu’n mynd i siopa, gan adael ei riant hŷn adref, gellir ei hysbysu’n uniongyrchol drwy raglennu’r uned larwm gwasgaredig i’w ffonio neu anfon neges ato, yn hytrach na defnyddio canolfan fonitro. Dyma’r drydedd sefyllfa a ddangosir ac, yn gyffredinol, byddai’n defnyddio’r un math o offer yn y cartref ag yn y sefyllfa gyntaf a ddisgrifir uchod.</a:t>
            </a:r>
          </a:p>
          <a:p>
            <a:r>
              <a:rPr lang="cy-GB" sz="1200" kern="1200" dirty="0" smtClean="0">
                <a:solidFill>
                  <a:schemeClr val="tx1"/>
                </a:solidFill>
                <a:effectLst/>
                <a:latin typeface="Arial" charset="0"/>
                <a:ea typeface="+mn-ea"/>
                <a:cs typeface="+mn-cs"/>
              </a:rPr>
              <a:t>Pan mae’r teulu’n byw’n bell oddi wrth eu hanwyliaid, efallai y byddant yn dewis defnyddio monitro goddefol gan ddefnyddio gwasanaethau a alluogir gan y rhyngrwyd yn uniongyrchol. Yn gyffredinol, mae’r rhain yn monitro symudiadau a gweithgarwch, ac yn defnyddio rheolau eithriadau a osodir yn benodol ar gyfer yr unigolyn hwnnw.  Er enghraifft, gallai peidio â mynd i mewn i’r ystafell ymolchi neu’r gegin rhwng rhyw oriau penodol ddangos rhybudd, fel y gallai peidio â defnyddio’r tegell, y ficrodon neu’r oergell. Caiff y math hwn o angen ei ddisgrifio gan y bedwaredd sefyllfa a gellir ei ddatblygu trwy ddefnyddio rhyngweithiadau fideo.  </a:t>
            </a:r>
          </a:p>
          <a:p>
            <a:r>
              <a:rPr lang="cy-GB" sz="1200" kern="1200" dirty="0" smtClean="0">
                <a:solidFill>
                  <a:schemeClr val="tx1"/>
                </a:solidFill>
                <a:effectLst/>
                <a:latin typeface="Arial" charset="0"/>
                <a:ea typeface="+mn-ea"/>
                <a:cs typeface="+mn-cs"/>
              </a:rPr>
              <a:t>Yn olaf, bydd y mwyafrif helaeth o bobl hŷn, p’un ai a ydyn nhw’n byw ar eu pennau eu hunain, neu gyda ffrindiau neu berthnasau, yn treulio amser y tu allan i’r cartref. Cydnabyddir y bydd yr awyr agored, ymarfer corff a chyfleoedd i gyfarfod â phobl, yn ategu lles trwy leddfu arwahanrwydd cymdeithasol, yn ogystal â gwelliannau i iechyd corfforol ac iechyd meddwl. Gellir rheoli’r pryder y gallant ddioddef damwain neu salwch trwy ddefnyddio amrywiaeth newydd o ddyfeisiau gofal symudol y gallant eu cario gyda nhw bob amser, yn ogystal â synwyryddion cysylltiedig y gellir eu gwisgo ac apiau arbenigol sy’n darparu rhyngweithiad a chymorth. Gall y cymwysiadau gofal hyn (neu mCare) ganfod amrywiaeth o sefyllfaoedd problemus, gan gynnwys cwympiadau, cyfnodau o ddiffyg gweithgarwch, trawiadau dirdynnol a mynd ar goll.</a:t>
            </a:r>
          </a:p>
          <a:p>
            <a:r>
              <a:rPr lang="cy-GB" sz="1200" kern="1200" dirty="0" smtClean="0">
                <a:solidFill>
                  <a:schemeClr val="tx1"/>
                </a:solidFill>
                <a:effectLst/>
                <a:latin typeface="Arial" charset="0"/>
                <a:ea typeface="+mn-ea"/>
                <a:cs typeface="+mn-cs"/>
              </a:rPr>
              <a:t>Mae’r bumed sefyllfa gofal yn debygol o fod yn fwyfwy pwysig wrth i’r boblogaeth groesawu buddion ffonau clyfar a thechnoleg symudol. Gallai’r model gofal hwn ddod yn brif fodel yn gyflym a darparu dewisiadau eraill deniadol ar gyfer yr holl senarios ar y sleid, yn enwedig wrth i fynediad at y rhyngrwyd ddod yn hollbresennol ac wrth i ganolfannau monitro teleofal ddechrau cynorthwyo’r gwasanaethau hyn. Yn y cyfamser, bydd yn hanfodol i aseswyr ystyried pa senario cymorth sy’n fwyaf addas ar gyfer y darpar ddefnyddiwr gwasanaeth.  </a:t>
            </a:r>
          </a:p>
          <a:p>
            <a:r>
              <a:rPr lang="cy-GB" sz="1200" kern="1200" dirty="0" smtClean="0">
                <a:solidFill>
                  <a:schemeClr val="tx1"/>
                </a:solidFill>
                <a:effectLst/>
                <a:latin typeface="Arial" charset="0"/>
                <a:ea typeface="+mn-ea"/>
                <a:cs typeface="+mn-cs"/>
              </a:rPr>
              <a:t>Dylid nodi bod y 5 senario yn ymwneud â phobl sy’n byw ar eu pennau eu hunain neu gyda’u gofalwr. Gall fod yn amlwg bod llawer o bobl hŷn yn byw fel cyplau sy’n cyd-ofalu. Efallai bydd angen monitro ar y ddau, felly gall systemau larwm fod yn berthnasol. Fodd bynnag, nid yw systemau teleofal presennol yn caniatáu ar gyfer gwahaniaethu gweithgareddau 2 neu fwy o bobl sy’n byw gyda’i gilydd, ac mae hyn yn gyfyngiad. Yr eithriad yw dyfeisiau personol, fel larymau y gellir eu gwisgo. Yn wir, un o brif fanteision dyfeisiau y gellir eu gwisgo yw eu bod nhw’n darparu gwybodaeth ar lefel unigol. Rhaid tybio y bydd systemau yn y dyfodol, yn enwedig y rheiny sy’n defnyddio mCare, yn caniatáu ar gyfer ymagweddau sy’n canolbwyntio fwy ar yr unigolyn.</a:t>
            </a:r>
          </a:p>
        </p:txBody>
      </p:sp>
      <p:sp>
        <p:nvSpPr>
          <p:cNvPr id="5" name="Slide Number Placeholder 4"/>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66</a:t>
            </a:fld>
            <a:endParaRPr lang="en-GB" dirty="0">
              <a:solidFill>
                <a:srgbClr val="000000">
                  <a:lumMod val="75000"/>
                  <a:lumOff val="25000"/>
                </a:srgbClr>
              </a:solidFill>
            </a:endParaRPr>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791206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Dyma adnodd enghreifftiol. Mae’n dangos hafan canllaw Vivo a’i ddiben.</a:t>
            </a:r>
          </a:p>
          <a:p>
            <a:r>
              <a:rPr lang="cy-GB" sz="1200" kern="1200" dirty="0" smtClean="0">
                <a:solidFill>
                  <a:schemeClr val="tx1"/>
                </a:solidFill>
                <a:effectLst/>
                <a:latin typeface="Arial" charset="0"/>
                <a:ea typeface="+mn-ea"/>
                <a:cs typeface="+mn-cs"/>
              </a:rPr>
              <a:t>Mae Vivo yn helpu pobl i ddod o hyd i gynhyrchion trwy gysylltu cyflyrau â phroblemau posibl, yna dod o hyd i gynhyrchion sy’n mynd i’r afael â’r problemau hyn. Mae’n arwain at ystod ehangach o ddewis cynhyrchion, a gall unigolion wedyn ddefnyddio hidlwyr gwahanol (fel pris, gweithgynhyrchwr ac ati).</a:t>
            </a:r>
          </a:p>
          <a:p>
            <a:r>
              <a:rPr lang="cy-GB" sz="1200" kern="1200" dirty="0" smtClean="0">
                <a:solidFill>
                  <a:schemeClr val="tx1"/>
                </a:solidFill>
                <a:effectLst/>
                <a:latin typeface="Arial" charset="0"/>
                <a:ea typeface="+mn-ea"/>
                <a:cs typeface="+mn-cs"/>
              </a:rPr>
              <a:t>Mae Vivo ar y lefel gywir i aelodau o’r cyhoedd allu ei ddefnyddio’n hawdd.</a:t>
            </a:r>
          </a:p>
          <a:p>
            <a:r>
              <a:rPr lang="cy-GB" sz="1200" kern="1200" dirty="0" smtClean="0">
                <a:solidFill>
                  <a:schemeClr val="tx1"/>
                </a:solidFill>
                <a:effectLst/>
                <a:latin typeface="Arial" charset="0"/>
                <a:ea typeface="+mn-ea"/>
                <a:cs typeface="+mn-cs"/>
              </a:rPr>
              <a:t>Bydd Vivo Pro yn darparu gwybodaeth ychwanegol a fydd yn berthnasol i weithwyr iechyd, gofal cymdeithasol a thai proffesiynol, a bydd yn eu helpu i gymharu ac argymell cynhyrchion.</a:t>
            </a:r>
          </a:p>
          <a:p>
            <a:r>
              <a:rPr lang="cy-GB" sz="1200" u="sng" kern="1200" dirty="0" smtClean="0">
                <a:solidFill>
                  <a:schemeClr val="tx1"/>
                </a:solidFill>
                <a:effectLst/>
                <a:latin typeface="Arial" charset="0"/>
                <a:ea typeface="+mn-ea"/>
                <a:cs typeface="+mn-cs"/>
                <a:hlinkClick r:id="rId3"/>
              </a:rPr>
              <a:t>www.vivoguide.co.uk</a:t>
            </a:r>
            <a:endParaRPr lang="cy-GB" sz="1200" kern="1200" dirty="0">
              <a:solidFill>
                <a:schemeClr val="tx1"/>
              </a:solidFill>
              <a:effectLst/>
              <a:latin typeface="Arial" charset="0"/>
              <a:ea typeface="+mn-ea"/>
              <a:cs typeface="+mn-cs"/>
            </a:endParaRPr>
          </a:p>
        </p:txBody>
      </p:sp>
      <p:sp>
        <p:nvSpPr>
          <p:cNvPr id="2" name="Slide Number Placeholder 1"/>
          <p:cNvSpPr>
            <a:spLocks noGrp="1"/>
          </p:cNvSpPr>
          <p:nvPr>
            <p:ph type="sldNum" sz="quarter" idx="10"/>
          </p:nvPr>
        </p:nvSpPr>
        <p:spPr/>
        <p:txBody>
          <a:bodyPr/>
          <a:lstStyle/>
          <a:p>
            <a:fld id="{4850BFFB-953F-4021-90D1-C2BD514B9A3F}" type="slidenum">
              <a:rPr lang="en-GB" smtClean="0"/>
              <a:pPr/>
              <a:t>67</a:t>
            </a:fld>
            <a:endParaRPr lang="en-GB" dirty="0"/>
          </a:p>
        </p:txBody>
      </p:sp>
      <p:sp>
        <p:nvSpPr>
          <p:cNvPr id="11" name="Slide Image Placeholder 10"/>
          <p:cNvSpPr>
            <a:spLocks noGrp="1" noRot="1" noChangeAspect="1"/>
          </p:cNvSpPr>
          <p:nvPr>
            <p:ph type="sldImg"/>
          </p:nvPr>
        </p:nvSpPr>
        <p:spPr/>
      </p:sp>
    </p:spTree>
    <p:extLst>
      <p:ext uri="{BB962C8B-B14F-4D97-AF65-F5344CB8AC3E}">
        <p14:creationId xmlns:p14="http://schemas.microsoft.com/office/powerpoint/2010/main" val="2178171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y-GB" sz="1200" kern="1200" dirty="0" smtClean="0">
                <a:solidFill>
                  <a:schemeClr val="tx1"/>
                </a:solidFill>
                <a:effectLst/>
                <a:latin typeface="Arial" charset="0"/>
                <a:ea typeface="+mn-ea"/>
                <a:cs typeface="+mn-cs"/>
              </a:rPr>
              <a:t>Mae’r 4 sleid ganlynol yn dangos nifer o enghreifftiau o nodau defnyddwyr, yn ogystal â’u hanghenion, ac esboniadau posibl. Gellir sôn</a:t>
            </a:r>
            <a:r>
              <a:rPr lang="cy-GB" sz="1200" kern="1200" baseline="0" dirty="0" smtClean="0">
                <a:solidFill>
                  <a:schemeClr val="tx1"/>
                </a:solidFill>
                <a:effectLst/>
                <a:latin typeface="Arial" charset="0"/>
                <a:ea typeface="+mn-ea"/>
                <a:cs typeface="+mn-cs"/>
              </a:rPr>
              <a:t> </a:t>
            </a:r>
            <a:r>
              <a:rPr lang="cy-GB" sz="1200" kern="1200" dirty="0" smtClean="0">
                <a:solidFill>
                  <a:schemeClr val="tx1"/>
                </a:solidFill>
                <a:effectLst/>
                <a:latin typeface="Arial" charset="0"/>
                <a:ea typeface="+mn-ea"/>
                <a:cs typeface="+mn-cs"/>
              </a:rPr>
              <a:t>na fydd rhai o’r rhain, o angenrheidrwydd, yn cael eu cynnig gan gorff cyllido (fel y GIG, awdurdod lleol cymdeithas tai), ond mae pob un ohonynt ar gael i’w prynu’n breifat neu trwy rai sefydliadau’r trydydd sector.</a:t>
            </a:r>
          </a:p>
          <a:p>
            <a:r>
              <a:rPr lang="cy-GB" sz="1200" kern="1200" dirty="0" smtClean="0">
                <a:solidFill>
                  <a:schemeClr val="tx1"/>
                </a:solidFill>
                <a:effectLst/>
                <a:latin typeface="Arial" charset="0"/>
                <a:ea typeface="+mn-ea"/>
                <a:cs typeface="+mn-cs"/>
              </a:rPr>
              <a:t>Gall y technolegau fod yn anghyfarwydd o ran gwasanaethau teleofal, ond maent ar gael yn gyffredinol fel cynigion manwerthu.</a:t>
            </a:r>
          </a:p>
          <a:p>
            <a:r>
              <a:rPr lang="cy-GB" sz="1200" kern="1200" dirty="0" smtClean="0">
                <a:solidFill>
                  <a:schemeClr val="tx1"/>
                </a:solidFill>
                <a:effectLst/>
                <a:latin typeface="Arial" charset="0"/>
                <a:ea typeface="+mn-ea"/>
                <a:cs typeface="+mn-cs"/>
              </a:rPr>
              <a:t>Gallai’r hyfforddwr ddewis nifer o enghreifftiau i’w trafod o’r rheiny ar y rhestr. </a:t>
            </a:r>
            <a:endParaRPr lang="cy-GB" sz="1200" kern="1200" dirty="0">
              <a:solidFill>
                <a:schemeClr val="tx1"/>
              </a:solidFill>
              <a:effectLst/>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pPr/>
              <a:t>68</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7525016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69</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805239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10" name="Slide Image Placeholder 9"/>
          <p:cNvSpPr>
            <a:spLocks noGrp="1" noRot="1" noChangeAspect="1"/>
          </p:cNvSpPr>
          <p:nvPr>
            <p:ph type="sldImg"/>
          </p:nvPr>
        </p:nvSpPr>
        <p:spPr/>
      </p:sp>
      <p:sp>
        <p:nvSpPr>
          <p:cNvPr id="11" name="Slide Number Placeholder 10"/>
          <p:cNvSpPr>
            <a:spLocks noGrp="1"/>
          </p:cNvSpPr>
          <p:nvPr>
            <p:ph type="sldNum" sz="quarter" idx="10"/>
          </p:nvPr>
        </p:nvSpPr>
        <p:spPr/>
        <p:txBody>
          <a:bodyPr/>
          <a:lstStyle/>
          <a:p>
            <a:fld id="{4850BFFB-953F-4021-90D1-C2BD514B9A3F}" type="slidenum">
              <a:rPr lang="en-GB" smtClean="0"/>
              <a:pPr/>
              <a:t>7</a:t>
            </a:fld>
            <a:endParaRPr lang="en-GB" dirty="0"/>
          </a:p>
        </p:txBody>
      </p:sp>
    </p:spTree>
    <p:extLst>
      <p:ext uri="{BB962C8B-B14F-4D97-AF65-F5344CB8AC3E}">
        <p14:creationId xmlns:p14="http://schemas.microsoft.com/office/powerpoint/2010/main" val="1804312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70</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867152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71</a:t>
            </a:fld>
            <a:endParaRPr lang="en-GB" dirty="0"/>
          </a:p>
        </p:txBody>
      </p:sp>
      <p:sp>
        <p:nvSpPr>
          <p:cNvPr id="9" name="Slide Image Placeholder 8"/>
          <p:cNvSpPr>
            <a:spLocks noGrp="1" noRot="1" noChangeAspect="1"/>
          </p:cNvSpPr>
          <p:nvPr>
            <p:ph type="sldImg"/>
          </p:nvPr>
        </p:nvSpPr>
        <p:spPr/>
      </p:sp>
    </p:spTree>
    <p:extLst>
      <p:ext uri="{BB962C8B-B14F-4D97-AF65-F5344CB8AC3E}">
        <p14:creationId xmlns:p14="http://schemas.microsoft.com/office/powerpoint/2010/main" val="11168584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b="1" kern="1200" dirty="0" smtClean="0">
                <a:solidFill>
                  <a:schemeClr val="tx1"/>
                </a:solidFill>
                <a:effectLst/>
                <a:latin typeface="Arial" charset="0"/>
                <a:ea typeface="+mn-ea"/>
                <a:cs typeface="+mn-cs"/>
              </a:rPr>
              <a:t>Mae’r sleid hon wedi’i hanimeiddio.</a:t>
            </a:r>
            <a:endParaRPr lang="cy-GB" sz="1200" kern="1200" dirty="0" smtClean="0">
              <a:solidFill>
                <a:schemeClr val="tx1"/>
              </a:solidFill>
              <a:effectLst/>
              <a:latin typeface="Arial" charset="0"/>
              <a:ea typeface="+mn-ea"/>
              <a:cs typeface="+mn-cs"/>
            </a:endParaRPr>
          </a:p>
          <a:p>
            <a:r>
              <a:rPr lang="cy-GB" sz="1200" kern="1200" dirty="0" smtClean="0">
                <a:solidFill>
                  <a:schemeClr val="tx1"/>
                </a:solidFill>
                <a:effectLst/>
                <a:latin typeface="Arial" charset="0"/>
                <a:ea typeface="+mn-ea"/>
                <a:cs typeface="+mn-cs"/>
              </a:rPr>
              <a:t>Trwy roi enghraifft, gadewch i ni ystyried y broblem o gwympiadau. Mae’r sleid hon yn dangos dull 6 phwynt o reoli cwympiadau gyda rôl benodol ar gyfer technoleg ar ôl cynnig proffil ac asesiad priodol.</a:t>
            </a:r>
            <a:endParaRPr lang="cy-GB" sz="1200" kern="1200" dirty="0">
              <a:solidFill>
                <a:schemeClr val="tx1"/>
              </a:solidFill>
              <a:effectLst/>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72</a:t>
            </a:fld>
            <a:endParaRPr lang="en-GB" dirty="0">
              <a:solidFill>
                <a:srgbClr val="000000">
                  <a:lumMod val="75000"/>
                  <a:lumOff val="25000"/>
                </a:srgbClr>
              </a:solidFill>
            </a:endParaRPr>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42487148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200" kern="1200" dirty="0" smtClean="0">
                <a:solidFill>
                  <a:schemeClr val="tx1"/>
                </a:solidFill>
                <a:effectLst/>
                <a:latin typeface="Arial" charset="0"/>
                <a:ea typeface="+mn-ea"/>
                <a:cs typeface="+mn-cs"/>
              </a:rPr>
              <a:t>Mae’r sleid hon, a’r ddwy ganlynol, yn cyflwyno cwestiynau ychwanegol penodol, arsylwadau a phrofion y gellir eu cynnwys mewn asesiad wedi’i anelu at gynorthwyo pobl sydd mewn perygl o gwympo.</a:t>
            </a:r>
            <a:endParaRPr lang="cy-GB" sz="1200" kern="1200" dirty="0">
              <a:solidFill>
                <a:schemeClr val="tx1"/>
              </a:solidFill>
              <a:effectLst/>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73</a:t>
            </a:fld>
            <a:endParaRPr lang="en-GB" dirty="0">
              <a:solidFill>
                <a:srgbClr val="000000">
                  <a:lumMod val="75000"/>
                  <a:lumOff val="25000"/>
                </a:srgbClr>
              </a:solidFill>
            </a:endParaRPr>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2796483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74</a:t>
            </a:fld>
            <a:endParaRPr lang="en-GB" dirty="0">
              <a:solidFill>
                <a:srgbClr val="000000">
                  <a:lumMod val="75000"/>
                  <a:lumOff val="25000"/>
                </a:srgbClr>
              </a:solidFill>
            </a:endParaRPr>
          </a:p>
        </p:txBody>
      </p:sp>
      <p:sp>
        <p:nvSpPr>
          <p:cNvPr id="7" name="Slide Image Placeholder 6"/>
          <p:cNvSpPr>
            <a:spLocks noGrp="1" noRot="1" noChangeAspect="1"/>
          </p:cNvSpPr>
          <p:nvPr>
            <p:ph type="sldImg"/>
          </p:nvPr>
        </p:nvSpPr>
        <p:spPr/>
      </p:sp>
      <p:sp>
        <p:nvSpPr>
          <p:cNvPr id="8" name="Notes Placeholder 7"/>
          <p:cNvSpPr>
            <a:spLocks noGrp="1"/>
          </p:cNvSpPr>
          <p:nvPr>
            <p:ph type="body" idx="1"/>
          </p:nvPr>
        </p:nvSpPr>
        <p:spPr/>
        <p:txBody>
          <a:bodyPr/>
          <a:lstStyle/>
          <a:p>
            <a:endParaRPr lang="en-GB"/>
          </a:p>
        </p:txBody>
      </p:sp>
    </p:spTree>
    <p:extLst>
      <p:ext uri="{BB962C8B-B14F-4D97-AF65-F5344CB8AC3E}">
        <p14:creationId xmlns:p14="http://schemas.microsoft.com/office/powerpoint/2010/main" val="22606947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4850BFFB-953F-4021-90D1-C2BD514B9A3F}" type="slidenum">
              <a:rPr lang="en-GB" smtClean="0">
                <a:solidFill>
                  <a:srgbClr val="000000">
                    <a:lumMod val="75000"/>
                    <a:lumOff val="25000"/>
                  </a:srgbClr>
                </a:solidFill>
              </a:rPr>
              <a:pPr/>
              <a:t>75</a:t>
            </a:fld>
            <a:endParaRPr lang="en-GB" dirty="0">
              <a:solidFill>
                <a:srgbClr val="000000">
                  <a:lumMod val="75000"/>
                  <a:lumOff val="25000"/>
                </a:srgbClr>
              </a:solidFill>
            </a:endParaRPr>
          </a:p>
        </p:txBody>
      </p:sp>
      <p:sp>
        <p:nvSpPr>
          <p:cNvPr id="7" name="Slide Image Placeholder 6"/>
          <p:cNvSpPr>
            <a:spLocks noGrp="1" noRot="1" noChangeAspect="1"/>
          </p:cNvSpPr>
          <p:nvPr>
            <p:ph type="sldImg"/>
          </p:nvPr>
        </p:nvSpPr>
        <p:spPr/>
      </p:sp>
      <p:sp>
        <p:nvSpPr>
          <p:cNvPr id="8" name="Notes Placeholder 7"/>
          <p:cNvSpPr>
            <a:spLocks noGrp="1"/>
          </p:cNvSpPr>
          <p:nvPr>
            <p:ph type="body" idx="1"/>
          </p:nvPr>
        </p:nvSpPr>
        <p:spPr/>
        <p:txBody>
          <a:bodyPr/>
          <a:lstStyle/>
          <a:p>
            <a:endParaRPr lang="en-GB"/>
          </a:p>
        </p:txBody>
      </p:sp>
    </p:spTree>
    <p:extLst>
      <p:ext uri="{BB962C8B-B14F-4D97-AF65-F5344CB8AC3E}">
        <p14:creationId xmlns:p14="http://schemas.microsoft.com/office/powerpoint/2010/main" val="26690618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0" fontAlgn="base" hangingPunct="0">
              <a:spcBef>
                <a:spcPts val="430"/>
              </a:spcBef>
              <a:spcAft>
                <a:spcPts val="0"/>
              </a:spcAft>
            </a:pPr>
            <a:r>
              <a:rPr lang="en-GB" sz="1200" kern="1200" dirty="0" err="1" smtClean="0">
                <a:solidFill>
                  <a:srgbClr val="000000"/>
                </a:solidFill>
                <a:effectLst/>
                <a:latin typeface="Arial"/>
                <a:ea typeface="+mn-ea"/>
                <a:cs typeface="+mn-cs"/>
              </a:rPr>
              <a:t>Mae’r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sleid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yma</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wedi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animeiddio</a:t>
            </a:r>
            <a:r>
              <a:rPr lang="en-GB" sz="1200" kern="1200" dirty="0" smtClean="0">
                <a:solidFill>
                  <a:srgbClr val="000000"/>
                </a:solidFill>
                <a:effectLst/>
                <a:latin typeface="Arial"/>
                <a:ea typeface="+mn-ea"/>
                <a:cs typeface="+mn-cs"/>
              </a:rPr>
              <a:t>.</a:t>
            </a:r>
            <a:endParaRPr lang="en-GB" sz="1200" dirty="0" smtClean="0">
              <a:effectLst/>
              <a:latin typeface="Times New Roman"/>
              <a:ea typeface="Times New Roman"/>
            </a:endParaRPr>
          </a:p>
          <a:p>
            <a:pPr eaLnBrk="0" fontAlgn="base" hangingPunct="0">
              <a:spcBef>
                <a:spcPts val="430"/>
              </a:spcBef>
              <a:spcAft>
                <a:spcPts val="0"/>
              </a:spcAft>
            </a:pPr>
            <a:r>
              <a:rPr lang="en-GB" sz="1200" kern="1200" dirty="0" err="1" smtClean="0">
                <a:solidFill>
                  <a:srgbClr val="000000"/>
                </a:solidFill>
                <a:effectLst/>
                <a:latin typeface="Arial"/>
                <a:ea typeface="Times New Roman"/>
              </a:rPr>
              <a:t>Bydd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pobl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gyfarwydd</a:t>
            </a:r>
            <a:r>
              <a:rPr lang="en-GB" sz="1200" kern="1200" dirty="0" smtClean="0">
                <a:solidFill>
                  <a:srgbClr val="000000"/>
                </a:solidFill>
                <a:effectLst/>
                <a:latin typeface="Arial"/>
                <a:ea typeface="Times New Roman"/>
              </a:rPr>
              <a:t> â </a:t>
            </a:r>
            <a:r>
              <a:rPr lang="en-GB" sz="1200" kern="1200" dirty="0" err="1" smtClean="0">
                <a:solidFill>
                  <a:srgbClr val="000000"/>
                </a:solidFill>
                <a:effectLst/>
                <a:latin typeface="Arial"/>
                <a:ea typeface="Times New Roman"/>
              </a:rPr>
              <a:t>dyfeisiau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symudedd</a:t>
            </a:r>
            <a:r>
              <a:rPr lang="en-GB" sz="1200" kern="1200" dirty="0" smtClean="0">
                <a:solidFill>
                  <a:srgbClr val="000000"/>
                </a:solidFill>
                <a:effectLst/>
                <a:latin typeface="Arial"/>
                <a:ea typeface="Times New Roman"/>
              </a:rPr>
              <a:t> a </a:t>
            </a:r>
            <a:r>
              <a:rPr lang="en-GB" sz="1200" kern="1200" dirty="0" err="1" smtClean="0">
                <a:solidFill>
                  <a:srgbClr val="000000"/>
                </a:solidFill>
                <a:effectLst/>
                <a:latin typeface="Arial"/>
                <a:ea typeface="Times New Roman"/>
              </a:rPr>
              <a:t>lifft</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grisiau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ond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efallai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na</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fyddant</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wedi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gweld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Stairsteady</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ddyfais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fecanyddol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addas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gyfer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grisiau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syth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Quadstep</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helpu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pobl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defnyddio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ffon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gerdded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fod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fwy</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sefydlog</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fynd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fyny</a:t>
            </a:r>
            <a:r>
              <a:rPr lang="en-GB" sz="1200" kern="1200" dirty="0" smtClean="0">
                <a:solidFill>
                  <a:srgbClr val="000000"/>
                </a:solidFill>
                <a:effectLst/>
                <a:latin typeface="Arial"/>
                <a:ea typeface="Times New Roman"/>
              </a:rPr>
              <a:t> a </a:t>
            </a:r>
            <a:r>
              <a:rPr lang="en-GB" sz="1200" kern="1200" dirty="0" err="1" smtClean="0">
                <a:solidFill>
                  <a:srgbClr val="000000"/>
                </a:solidFill>
                <a:effectLst/>
                <a:latin typeface="Arial"/>
                <a:ea typeface="Times New Roman"/>
              </a:rPr>
              <a:t>lawr</a:t>
            </a:r>
            <a:r>
              <a:rPr lang="en-GB" sz="1200" kern="1200" dirty="0" smtClean="0">
                <a:solidFill>
                  <a:srgbClr val="000000"/>
                </a:solidFill>
                <a:effectLst/>
                <a:latin typeface="Arial"/>
                <a:ea typeface="Times New Roman"/>
              </a:rPr>
              <a:t> y </a:t>
            </a:r>
            <a:r>
              <a:rPr lang="en-GB" sz="1200" kern="1200" dirty="0" err="1" smtClean="0">
                <a:solidFill>
                  <a:srgbClr val="000000"/>
                </a:solidFill>
                <a:effectLst/>
                <a:latin typeface="Arial"/>
                <a:ea typeface="Times New Roman"/>
              </a:rPr>
              <a:t>grisiau</a:t>
            </a:r>
            <a:r>
              <a:rPr lang="en-GB" sz="1200" kern="1200" dirty="0" smtClean="0">
                <a:solidFill>
                  <a:srgbClr val="000000"/>
                </a:solidFill>
                <a:effectLst/>
                <a:latin typeface="Arial"/>
                <a:ea typeface="Times New Roman"/>
              </a:rPr>
              <a:t>.</a:t>
            </a:r>
            <a:endParaRPr lang="en-GB" sz="1200" dirty="0" smtClean="0">
              <a:effectLst/>
              <a:latin typeface="Times New Roman"/>
              <a:ea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pPr/>
              <a:t>76</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6920517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0" fontAlgn="base" hangingPunct="0">
              <a:spcBef>
                <a:spcPts val="430"/>
              </a:spcBef>
              <a:spcAft>
                <a:spcPts val="0"/>
              </a:spcAft>
            </a:pPr>
            <a:r>
              <a:rPr lang="en-GB" sz="1200" kern="1200" dirty="0" err="1" smtClean="0">
                <a:solidFill>
                  <a:srgbClr val="000000"/>
                </a:solidFill>
                <a:effectLst/>
                <a:latin typeface="Arial"/>
                <a:ea typeface="+mn-ea"/>
                <a:cs typeface="+mn-cs"/>
              </a:rPr>
              <a:t>Mae’r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sleid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yma</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wedi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animeiddio</a:t>
            </a:r>
            <a:r>
              <a:rPr lang="en-GB" sz="1200" kern="1200" dirty="0" smtClean="0">
                <a:solidFill>
                  <a:srgbClr val="000000"/>
                </a:solidFill>
                <a:effectLst/>
                <a:latin typeface="Arial"/>
                <a:ea typeface="+mn-ea"/>
                <a:cs typeface="+mn-cs"/>
              </a:rPr>
              <a:t>.</a:t>
            </a:r>
            <a:endParaRPr lang="en-GB" sz="1200" dirty="0" smtClean="0">
              <a:effectLst/>
              <a:latin typeface="Times New Roman"/>
              <a:ea typeface="Times New Roman"/>
            </a:endParaRPr>
          </a:p>
          <a:p>
            <a:pPr eaLnBrk="0" fontAlgn="base" hangingPunct="0">
              <a:spcBef>
                <a:spcPts val="430"/>
              </a:spcBef>
              <a:spcAft>
                <a:spcPts val="0"/>
              </a:spcAft>
            </a:pPr>
            <a:r>
              <a:rPr lang="en-GB" sz="1200" kern="1200" dirty="0" err="1" smtClean="0">
                <a:solidFill>
                  <a:srgbClr val="000000"/>
                </a:solidFill>
                <a:effectLst/>
                <a:latin typeface="Arial"/>
                <a:ea typeface="Times New Roman"/>
              </a:rPr>
              <a:t>Mae’n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disgrifio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tair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ffordd</a:t>
            </a:r>
            <a:r>
              <a:rPr lang="en-GB" sz="1200" kern="1200" dirty="0" smtClean="0">
                <a:solidFill>
                  <a:srgbClr val="000000"/>
                </a:solidFill>
                <a:effectLst/>
                <a:latin typeface="Arial"/>
                <a:ea typeface="Times New Roman"/>
              </a:rPr>
              <a:t> o </a:t>
            </a:r>
            <a:r>
              <a:rPr lang="en-GB" sz="1200" kern="1200" dirty="0" err="1" smtClean="0">
                <a:solidFill>
                  <a:srgbClr val="000000"/>
                </a:solidFill>
                <a:effectLst/>
                <a:latin typeface="Arial"/>
                <a:ea typeface="Times New Roman"/>
              </a:rPr>
              <a:t>leihau’r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tebygolrwydd</a:t>
            </a:r>
            <a:r>
              <a:rPr lang="en-GB" sz="1200" kern="1200" dirty="0" smtClean="0">
                <a:solidFill>
                  <a:srgbClr val="000000"/>
                </a:solidFill>
                <a:effectLst/>
                <a:latin typeface="Arial"/>
                <a:ea typeface="Times New Roman"/>
              </a:rPr>
              <a:t> o </a:t>
            </a:r>
            <a:r>
              <a:rPr lang="en-GB" sz="1200" kern="1200" dirty="0" err="1" smtClean="0">
                <a:solidFill>
                  <a:srgbClr val="000000"/>
                </a:solidFill>
                <a:effectLst/>
                <a:latin typeface="Arial"/>
                <a:ea typeface="Times New Roman"/>
              </a:rPr>
              <a:t>gwympiadau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Ceir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enghreifftiau</a:t>
            </a:r>
            <a:r>
              <a:rPr lang="en-GB" sz="1200" kern="1200" dirty="0" smtClean="0">
                <a:solidFill>
                  <a:srgbClr val="000000"/>
                </a:solidFill>
                <a:effectLst/>
                <a:latin typeface="Arial"/>
                <a:ea typeface="Times New Roman"/>
              </a:rPr>
              <a:t> o bob un. Gall </a:t>
            </a:r>
            <a:r>
              <a:rPr lang="en-GB" sz="1200" kern="1200" dirty="0" err="1" smtClean="0">
                <a:solidFill>
                  <a:srgbClr val="000000"/>
                </a:solidFill>
                <a:effectLst/>
                <a:latin typeface="Arial"/>
                <a:ea typeface="Times New Roman"/>
              </a:rPr>
              <a:t>ffôn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heb</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gordyn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gael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gario</a:t>
            </a:r>
            <a:r>
              <a:rPr lang="en-GB" sz="1200" kern="1200" dirty="0" smtClean="0">
                <a:solidFill>
                  <a:srgbClr val="000000"/>
                </a:solidFill>
                <a:effectLst/>
                <a:latin typeface="Arial"/>
                <a:ea typeface="Times New Roman"/>
              </a:rPr>
              <a:t> o </a:t>
            </a:r>
            <a:r>
              <a:rPr lang="en-GB" sz="1200" kern="1200" dirty="0" err="1" smtClean="0">
                <a:solidFill>
                  <a:srgbClr val="000000"/>
                </a:solidFill>
                <a:effectLst/>
                <a:latin typeface="Arial"/>
                <a:ea typeface="Times New Roman"/>
              </a:rPr>
              <a:t>ystafell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ystafell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fel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nad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oes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angen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rhuthro</a:t>
            </a:r>
            <a:r>
              <a:rPr lang="en-GB" sz="1200" kern="1200" dirty="0" smtClean="0">
                <a:solidFill>
                  <a:srgbClr val="000000"/>
                </a:solidFill>
                <a:effectLst/>
                <a:latin typeface="Arial"/>
                <a:ea typeface="Times New Roman"/>
              </a:rPr>
              <a:t> at </a:t>
            </a:r>
            <a:r>
              <a:rPr lang="en-GB" sz="1200" kern="1200" dirty="0" err="1" smtClean="0">
                <a:solidFill>
                  <a:srgbClr val="000000"/>
                </a:solidFill>
                <a:effectLst/>
                <a:latin typeface="Arial"/>
                <a:ea typeface="Times New Roman"/>
              </a:rPr>
              <a:t>ffôn</a:t>
            </a:r>
            <a:r>
              <a:rPr lang="en-GB" sz="1200" kern="1200" dirty="0" smtClean="0">
                <a:solidFill>
                  <a:srgbClr val="000000"/>
                </a:solidFill>
                <a:effectLst/>
                <a:latin typeface="Arial"/>
                <a:ea typeface="Times New Roman"/>
              </a:rPr>
              <a:t> pan </a:t>
            </a:r>
            <a:r>
              <a:rPr lang="en-GB" sz="1200" kern="1200" dirty="0" err="1" smtClean="0">
                <a:solidFill>
                  <a:srgbClr val="000000"/>
                </a:solidFill>
                <a:effectLst/>
                <a:latin typeface="Arial"/>
                <a:ea typeface="Times New Roman"/>
              </a:rPr>
              <a:t>fo’n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canu</a:t>
            </a:r>
            <a:r>
              <a:rPr lang="en-GB" sz="1200" kern="1200" dirty="0" smtClean="0">
                <a:solidFill>
                  <a:srgbClr val="000000"/>
                </a:solidFill>
                <a:effectLst/>
                <a:latin typeface="Arial"/>
                <a:ea typeface="Times New Roman"/>
              </a:rPr>
              <a:t>. Mae </a:t>
            </a:r>
            <a:r>
              <a:rPr lang="en-GB" sz="1200" kern="1200" dirty="0" err="1" smtClean="0">
                <a:solidFill>
                  <a:srgbClr val="000000"/>
                </a:solidFill>
                <a:effectLst/>
                <a:latin typeface="Arial"/>
                <a:ea typeface="Times New Roman"/>
              </a:rPr>
              <a:t>hefyd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cael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gwared</a:t>
            </a:r>
            <a:r>
              <a:rPr lang="en-GB" sz="1200" kern="1200" dirty="0" smtClean="0">
                <a:solidFill>
                  <a:srgbClr val="000000"/>
                </a:solidFill>
                <a:effectLst/>
                <a:latin typeface="Arial"/>
                <a:ea typeface="Times New Roman"/>
              </a:rPr>
              <a:t> â </a:t>
            </a:r>
            <a:r>
              <a:rPr lang="en-GB" sz="1200" kern="1200" dirty="0" err="1" smtClean="0">
                <a:solidFill>
                  <a:srgbClr val="000000"/>
                </a:solidFill>
                <a:effectLst/>
                <a:latin typeface="Arial"/>
                <a:ea typeface="Times New Roman"/>
              </a:rPr>
              <a:t>gwifrau’n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llusgo</a:t>
            </a:r>
            <a:r>
              <a:rPr lang="en-GB" sz="1200" kern="1200" dirty="0" smtClean="0">
                <a:solidFill>
                  <a:srgbClr val="000000"/>
                </a:solidFill>
                <a:effectLst/>
                <a:latin typeface="Arial"/>
                <a:ea typeface="Times New Roman"/>
              </a:rPr>
              <a:t> gall </a:t>
            </a:r>
            <a:r>
              <a:rPr lang="en-GB" sz="1200" kern="1200" dirty="0" err="1" smtClean="0">
                <a:solidFill>
                  <a:srgbClr val="000000"/>
                </a:solidFill>
                <a:effectLst/>
                <a:latin typeface="Arial"/>
                <a:ea typeface="Times New Roman"/>
              </a:rPr>
              <a:t>achosi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bobl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faglu</a:t>
            </a:r>
            <a:r>
              <a:rPr lang="en-GB" sz="1200" kern="1200" dirty="0" smtClean="0">
                <a:solidFill>
                  <a:srgbClr val="000000"/>
                </a:solidFill>
                <a:effectLst/>
                <a:latin typeface="Arial"/>
                <a:ea typeface="Times New Roman"/>
              </a:rPr>
              <a:t>. Mae intercom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prysur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allu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defnyddio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fideo</a:t>
            </a:r>
            <a:r>
              <a:rPr lang="en-GB" sz="1200" kern="1200" dirty="0" smtClean="0">
                <a:solidFill>
                  <a:srgbClr val="000000"/>
                </a:solidFill>
                <a:effectLst/>
                <a:latin typeface="Arial"/>
                <a:ea typeface="Times New Roman"/>
              </a:rPr>
              <a:t>.</a:t>
            </a:r>
            <a:endParaRPr lang="en-GB" sz="1200" dirty="0" smtClean="0">
              <a:effectLst/>
              <a:latin typeface="Times New Roman"/>
              <a:ea typeface="Times New Roman"/>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pPr/>
              <a:t>77</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6409335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err="1" smtClean="0"/>
              <a:t>Mae’r</a:t>
            </a:r>
            <a:r>
              <a:rPr lang="en-GB" dirty="0" smtClean="0"/>
              <a:t> </a:t>
            </a:r>
            <a:r>
              <a:rPr lang="en-GB" dirty="0" err="1" smtClean="0"/>
              <a:t>sleid</a:t>
            </a:r>
            <a:r>
              <a:rPr lang="en-GB" dirty="0" smtClean="0"/>
              <a:t> </a:t>
            </a:r>
            <a:r>
              <a:rPr lang="en-GB" dirty="0" err="1" smtClean="0"/>
              <a:t>yma</a:t>
            </a:r>
            <a:r>
              <a:rPr lang="en-GB" dirty="0" smtClean="0"/>
              <a:t> </a:t>
            </a:r>
            <a:r>
              <a:rPr lang="en-GB" dirty="0" err="1" smtClean="0"/>
              <a:t>wedi</a:t>
            </a:r>
            <a:r>
              <a:rPr lang="en-GB" dirty="0" smtClean="0"/>
              <a:t> </a:t>
            </a:r>
            <a:r>
              <a:rPr lang="en-GB" dirty="0" err="1" smtClean="0"/>
              <a:t>ei</a:t>
            </a:r>
            <a:r>
              <a:rPr lang="en-GB" dirty="0" smtClean="0"/>
              <a:t> </a:t>
            </a:r>
            <a:r>
              <a:rPr lang="en-GB" dirty="0" err="1" smtClean="0"/>
              <a:t>animeiddio</a:t>
            </a:r>
            <a:r>
              <a:rPr lang="en-GB" dirty="0" smtClean="0"/>
              <a:t>.</a:t>
            </a:r>
          </a:p>
          <a:p>
            <a:r>
              <a:rPr lang="en-GB" dirty="0" err="1" smtClean="0"/>
              <a:t>Mae’n</a:t>
            </a:r>
            <a:r>
              <a:rPr lang="en-GB" dirty="0" smtClean="0"/>
              <a:t> </a:t>
            </a:r>
            <a:r>
              <a:rPr lang="en-GB" dirty="0" err="1" smtClean="0"/>
              <a:t>rhestru</a:t>
            </a:r>
            <a:r>
              <a:rPr lang="en-GB" dirty="0" smtClean="0"/>
              <a:t> </a:t>
            </a:r>
            <a:r>
              <a:rPr lang="en-GB" dirty="0" err="1" smtClean="0"/>
              <a:t>nifer</a:t>
            </a:r>
            <a:r>
              <a:rPr lang="en-GB" dirty="0" smtClean="0"/>
              <a:t> o </a:t>
            </a:r>
            <a:r>
              <a:rPr lang="en-GB" dirty="0" err="1" smtClean="0"/>
              <a:t>ffyrdd</a:t>
            </a:r>
            <a:r>
              <a:rPr lang="en-GB" dirty="0" smtClean="0"/>
              <a:t> </a:t>
            </a:r>
            <a:r>
              <a:rPr lang="en-GB" dirty="0" err="1" smtClean="0"/>
              <a:t>gwahanol</a:t>
            </a:r>
            <a:r>
              <a:rPr lang="en-GB" dirty="0" smtClean="0"/>
              <a:t> o </a:t>
            </a:r>
            <a:r>
              <a:rPr lang="en-GB" dirty="0" err="1" smtClean="0"/>
              <a:t>atgoffa</a:t>
            </a:r>
            <a:r>
              <a:rPr lang="en-GB" dirty="0" smtClean="0"/>
              <a:t> </a:t>
            </a:r>
            <a:r>
              <a:rPr lang="en-GB" dirty="0" err="1" smtClean="0"/>
              <a:t>pobl</a:t>
            </a:r>
            <a:r>
              <a:rPr lang="en-GB" dirty="0" smtClean="0"/>
              <a:t> </a:t>
            </a:r>
            <a:r>
              <a:rPr lang="en-GB" dirty="0" err="1" smtClean="0"/>
              <a:t>i</a:t>
            </a:r>
            <a:r>
              <a:rPr lang="en-GB" dirty="0" smtClean="0"/>
              <a:t> </a:t>
            </a:r>
            <a:r>
              <a:rPr lang="en-GB" dirty="0" err="1" smtClean="0"/>
              <a:t>ofalu</a:t>
            </a:r>
            <a:r>
              <a:rPr lang="en-GB" dirty="0" smtClean="0"/>
              <a:t> am </a:t>
            </a:r>
            <a:r>
              <a:rPr lang="en-GB" dirty="0" err="1" smtClean="0"/>
              <a:t>eu</a:t>
            </a:r>
            <a:r>
              <a:rPr lang="en-GB" dirty="0" smtClean="0"/>
              <a:t> </a:t>
            </a:r>
            <a:r>
              <a:rPr lang="en-GB" dirty="0" err="1" smtClean="0"/>
              <a:t>hunain</a:t>
            </a:r>
            <a:r>
              <a:rPr lang="en-GB" dirty="0" smtClean="0"/>
              <a:t>. Gall </a:t>
            </a:r>
            <a:r>
              <a:rPr lang="en-GB" dirty="0" err="1" smtClean="0"/>
              <a:t>gwelyau</a:t>
            </a:r>
            <a:r>
              <a:rPr lang="en-GB" dirty="0" smtClean="0"/>
              <a:t> </a:t>
            </a:r>
            <a:r>
              <a:rPr lang="en-GB" dirty="0" err="1" smtClean="0"/>
              <a:t>proffilio</a:t>
            </a:r>
            <a:r>
              <a:rPr lang="en-GB" dirty="0" smtClean="0"/>
              <a:t> a </a:t>
            </a:r>
            <a:r>
              <a:rPr lang="en-GB" dirty="0" err="1" smtClean="0"/>
              <a:t>chadeiriau</a:t>
            </a:r>
            <a:r>
              <a:rPr lang="en-GB" dirty="0" smtClean="0"/>
              <a:t> </a:t>
            </a:r>
            <a:r>
              <a:rPr lang="en-GB" dirty="0" err="1" smtClean="0"/>
              <a:t>helpu</a:t>
            </a:r>
            <a:r>
              <a:rPr lang="en-GB" dirty="0" smtClean="0"/>
              <a:t> </a:t>
            </a:r>
            <a:r>
              <a:rPr lang="en-GB" dirty="0" err="1" smtClean="0"/>
              <a:t>pobl</a:t>
            </a:r>
            <a:r>
              <a:rPr lang="en-GB" dirty="0" smtClean="0"/>
              <a:t> </a:t>
            </a:r>
            <a:r>
              <a:rPr lang="en-GB" dirty="0" err="1" smtClean="0"/>
              <a:t>i</a:t>
            </a:r>
            <a:r>
              <a:rPr lang="en-GB" dirty="0" smtClean="0"/>
              <a:t> </a:t>
            </a:r>
            <a:r>
              <a:rPr lang="en-GB" dirty="0" err="1" smtClean="0"/>
              <a:t>godi</a:t>
            </a:r>
            <a:r>
              <a:rPr lang="en-GB" dirty="0" smtClean="0"/>
              <a:t> </a:t>
            </a:r>
            <a:r>
              <a:rPr lang="en-GB" dirty="0" err="1" smtClean="0"/>
              <a:t>ar</a:t>
            </a:r>
            <a:r>
              <a:rPr lang="en-GB" dirty="0" smtClean="0"/>
              <a:t> </a:t>
            </a:r>
            <a:r>
              <a:rPr lang="en-GB" dirty="0" err="1" smtClean="0"/>
              <a:t>ei</a:t>
            </a:r>
            <a:r>
              <a:rPr lang="en-GB" dirty="0" smtClean="0"/>
              <a:t> </a:t>
            </a:r>
            <a:r>
              <a:rPr lang="en-GB" dirty="0" err="1" smtClean="0"/>
              <a:t>traed</a:t>
            </a:r>
            <a:r>
              <a:rPr lang="en-GB" dirty="0" smtClean="0"/>
              <a:t> </a:t>
            </a:r>
            <a:r>
              <a:rPr lang="en-GB" dirty="0" err="1" smtClean="0"/>
              <a:t>heb</a:t>
            </a:r>
            <a:r>
              <a:rPr lang="en-GB" dirty="0" smtClean="0"/>
              <a:t> </a:t>
            </a:r>
            <a:r>
              <a:rPr lang="en-GB" dirty="0" err="1" smtClean="0"/>
              <a:t>gymorth</a:t>
            </a:r>
            <a:r>
              <a:rPr lang="en-GB" dirty="0" smtClean="0"/>
              <a:t>.</a:t>
            </a:r>
          </a:p>
          <a:p>
            <a:endParaRPr lang="en-GB" dirty="0" smtClean="0"/>
          </a:p>
        </p:txBody>
      </p:sp>
      <p:sp>
        <p:nvSpPr>
          <p:cNvPr id="5" name="Slide Number Placeholder 4"/>
          <p:cNvSpPr>
            <a:spLocks noGrp="1"/>
          </p:cNvSpPr>
          <p:nvPr>
            <p:ph type="sldNum" sz="quarter" idx="10"/>
          </p:nvPr>
        </p:nvSpPr>
        <p:spPr/>
        <p:txBody>
          <a:bodyPr/>
          <a:lstStyle/>
          <a:p>
            <a:fld id="{4850BFFB-953F-4021-90D1-C2BD514B9A3F}" type="slidenum">
              <a:rPr lang="en-GB" smtClean="0"/>
              <a:pPr/>
              <a:t>78</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291625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nSpc>
                <a:spcPct val="115000"/>
              </a:lnSpc>
              <a:spcAft>
                <a:spcPts val="1000"/>
              </a:spcAft>
            </a:pPr>
            <a:r>
              <a:rPr lang="en-GB" sz="1100" dirty="0" smtClean="0">
                <a:effectLst/>
                <a:latin typeface="Calibri"/>
                <a:ea typeface="Calibri"/>
                <a:cs typeface="Times New Roman"/>
              </a:rPr>
              <a:t> </a:t>
            </a:r>
          </a:p>
          <a:p>
            <a:pPr eaLnBrk="0" fontAlgn="base" hangingPunct="0">
              <a:spcBef>
                <a:spcPts val="430"/>
              </a:spcBef>
              <a:spcAft>
                <a:spcPts val="0"/>
              </a:spcAft>
            </a:pPr>
            <a:r>
              <a:rPr lang="en-GB" sz="1200" kern="1200" dirty="0" err="1" smtClean="0">
                <a:solidFill>
                  <a:srgbClr val="000000"/>
                </a:solidFill>
                <a:effectLst/>
                <a:latin typeface="Arial"/>
                <a:ea typeface="+mn-ea"/>
                <a:cs typeface="+mn-cs"/>
              </a:rPr>
              <a:t>Mae’r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sleid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yma</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wedi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animeiddio</a:t>
            </a:r>
            <a:r>
              <a:rPr lang="en-GB" sz="1200" kern="1200" dirty="0" smtClean="0">
                <a:solidFill>
                  <a:srgbClr val="000000"/>
                </a:solidFill>
                <a:effectLst/>
                <a:latin typeface="Arial"/>
                <a:ea typeface="+mn-ea"/>
                <a:cs typeface="+mn-cs"/>
              </a:rPr>
              <a:t>.</a:t>
            </a:r>
            <a:endParaRPr lang="en-GB" sz="1200" dirty="0" smtClean="0">
              <a:effectLst/>
              <a:latin typeface="Times New Roman"/>
              <a:ea typeface="Times New Roman"/>
            </a:endParaRPr>
          </a:p>
          <a:p>
            <a:pPr eaLnBrk="0" fontAlgn="base" hangingPunct="0">
              <a:spcBef>
                <a:spcPts val="430"/>
              </a:spcBef>
              <a:spcAft>
                <a:spcPts val="0"/>
              </a:spcAft>
            </a:pPr>
            <a:r>
              <a:rPr lang="en-GB" sz="1200" kern="1200" dirty="0" err="1" smtClean="0">
                <a:solidFill>
                  <a:srgbClr val="000000"/>
                </a:solidFill>
                <a:effectLst/>
                <a:latin typeface="Arial"/>
                <a:ea typeface="Times New Roman"/>
              </a:rPr>
              <a:t>Gellir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lleihau’r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niwed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sgil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cwymp</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drwy</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sicrhau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byddant</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glanio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rywbeth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meddal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Gellir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gwneud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hyn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trwy</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wisgo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amddiffynwyr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cluniau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neu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trwy</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gael</a:t>
            </a:r>
            <a:r>
              <a:rPr lang="en-GB" sz="1200" kern="1200" dirty="0" smtClean="0">
                <a:solidFill>
                  <a:srgbClr val="000000"/>
                </a:solidFill>
                <a:effectLst/>
                <a:latin typeface="Arial"/>
                <a:ea typeface="Times New Roman"/>
              </a:rPr>
              <a:t> mat </a:t>
            </a:r>
            <a:r>
              <a:rPr lang="en-GB" sz="1200" kern="1200" dirty="0" err="1" smtClean="0">
                <a:solidFill>
                  <a:srgbClr val="000000"/>
                </a:solidFill>
                <a:effectLst/>
                <a:latin typeface="Arial"/>
                <a:ea typeface="Times New Roman"/>
              </a:rPr>
              <a:t>neu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garped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meddal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lawr</a:t>
            </a:r>
            <a:r>
              <a:rPr lang="en-GB" sz="1200" kern="1200" dirty="0" smtClean="0">
                <a:solidFill>
                  <a:srgbClr val="000000"/>
                </a:solidFill>
                <a:effectLst/>
                <a:latin typeface="Arial"/>
                <a:ea typeface="Times New Roman"/>
              </a:rPr>
              <a:t>. Mae </a:t>
            </a:r>
            <a:r>
              <a:rPr lang="en-GB" sz="1200" kern="1200" dirty="0" err="1" smtClean="0">
                <a:solidFill>
                  <a:srgbClr val="000000"/>
                </a:solidFill>
                <a:effectLst/>
                <a:latin typeface="Arial"/>
                <a:ea typeface="Times New Roman"/>
              </a:rPr>
              <a:t>amddiffynwyr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cluniau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amhoblogaidd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ond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wedi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llunio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fel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trowsus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byr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beicio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modur</a:t>
            </a:r>
            <a:r>
              <a:rPr lang="en-GB" sz="1200" kern="1200" dirty="0" smtClean="0">
                <a:solidFill>
                  <a:srgbClr val="000000"/>
                </a:solidFill>
                <a:effectLst/>
                <a:latin typeface="Arial"/>
                <a:ea typeface="Times New Roman"/>
              </a:rPr>
              <a:t>.</a:t>
            </a:r>
            <a:endParaRPr lang="en-GB" sz="1200" dirty="0" smtClean="0">
              <a:effectLst/>
              <a:latin typeface="Times New Roman"/>
              <a:ea typeface="Times New Roman"/>
            </a:endParaRPr>
          </a:p>
          <a:p>
            <a:pPr eaLnBrk="0" fontAlgn="base" hangingPunct="0">
              <a:spcBef>
                <a:spcPts val="430"/>
              </a:spcBef>
              <a:spcAft>
                <a:spcPts val="0"/>
              </a:spcAft>
            </a:pPr>
            <a:r>
              <a:rPr lang="en-GB" sz="1200" kern="1200" dirty="0" smtClean="0">
                <a:solidFill>
                  <a:srgbClr val="000000"/>
                </a:solidFill>
                <a:effectLst/>
                <a:latin typeface="Arial"/>
                <a:ea typeface="+mn-ea"/>
                <a:cs typeface="+mn-cs"/>
              </a:rPr>
              <a:t>Mae </a:t>
            </a:r>
            <a:r>
              <a:rPr lang="en-GB" sz="1200" kern="1200" dirty="0" err="1" smtClean="0">
                <a:solidFill>
                  <a:srgbClr val="000000"/>
                </a:solidFill>
                <a:effectLst/>
                <a:latin typeface="Arial"/>
                <a:ea typeface="+mn-ea"/>
                <a:cs typeface="+mn-cs"/>
              </a:rPr>
              <a:t>matiau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cwympo</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boblogaidd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yr</a:t>
            </a:r>
            <a:r>
              <a:rPr lang="en-GB" sz="1200" kern="1200" dirty="0" smtClean="0">
                <a:solidFill>
                  <a:srgbClr val="000000"/>
                </a:solidFill>
                <a:effectLst/>
                <a:latin typeface="Arial"/>
                <a:ea typeface="+mn-ea"/>
                <a:cs typeface="+mn-cs"/>
              </a:rPr>
              <a:t> UDA ac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cael</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defnyddio’n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gynyddol</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y </a:t>
            </a:r>
            <a:r>
              <a:rPr lang="en-GB" sz="1200" kern="1200" dirty="0" err="1" smtClean="0">
                <a:solidFill>
                  <a:srgbClr val="000000"/>
                </a:solidFill>
                <a:effectLst/>
                <a:latin typeface="Arial"/>
                <a:ea typeface="+mn-ea"/>
                <a:cs typeface="+mn-cs"/>
              </a:rPr>
              <a:t>wlad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yma</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ers</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lawer</a:t>
            </a:r>
            <a:r>
              <a:rPr lang="en-GB" sz="1200" kern="1200" dirty="0" smtClean="0">
                <a:solidFill>
                  <a:srgbClr val="000000"/>
                </a:solidFill>
                <a:effectLst/>
                <a:latin typeface="Arial"/>
                <a:ea typeface="+mn-ea"/>
                <a:cs typeface="+mn-cs"/>
              </a:rPr>
              <a:t> o </a:t>
            </a:r>
            <a:r>
              <a:rPr lang="en-GB" sz="1200" kern="1200" dirty="0" err="1" smtClean="0">
                <a:solidFill>
                  <a:srgbClr val="000000"/>
                </a:solidFill>
                <a:effectLst/>
                <a:latin typeface="Arial"/>
                <a:ea typeface="+mn-ea"/>
                <a:cs typeface="+mn-cs"/>
              </a:rPr>
              <a:t>gartrefi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nyrsio</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beidio</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defnyddio</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ochrau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gwely</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oherwydd</a:t>
            </a:r>
            <a:r>
              <a:rPr lang="en-GB" sz="1200" kern="1200" dirty="0" smtClean="0">
                <a:solidFill>
                  <a:srgbClr val="000000"/>
                </a:solidFill>
                <a:effectLst/>
                <a:latin typeface="Arial"/>
                <a:ea typeface="+mn-ea"/>
                <a:cs typeface="+mn-cs"/>
              </a:rPr>
              <a:t> y </a:t>
            </a:r>
            <a:r>
              <a:rPr lang="en-GB" sz="1200" kern="1200" dirty="0" err="1" smtClean="0">
                <a:solidFill>
                  <a:srgbClr val="000000"/>
                </a:solidFill>
                <a:effectLst/>
                <a:latin typeface="Arial"/>
                <a:ea typeface="+mn-ea"/>
                <a:cs typeface="+mn-cs"/>
              </a:rPr>
              <a:t>risg</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bobl</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fynd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gaeth</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ynddynt</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Ond</a:t>
            </a:r>
            <a:r>
              <a:rPr lang="en-GB" sz="1200" kern="1200" dirty="0" smtClean="0">
                <a:solidFill>
                  <a:srgbClr val="000000"/>
                </a:solidFill>
                <a:effectLst/>
                <a:latin typeface="Arial"/>
                <a:ea typeface="+mn-ea"/>
                <a:cs typeface="+mn-cs"/>
              </a:rPr>
              <a:t> gall </a:t>
            </a:r>
            <a:r>
              <a:rPr lang="en-GB" sz="1200" kern="1200" dirty="0" err="1" smtClean="0">
                <a:solidFill>
                  <a:srgbClr val="000000"/>
                </a:solidFill>
                <a:effectLst/>
                <a:latin typeface="Arial"/>
                <a:ea typeface="+mn-ea"/>
                <a:cs typeface="+mn-cs"/>
              </a:rPr>
              <a:t>matiau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cwympo</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greu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risg</a:t>
            </a:r>
            <a:r>
              <a:rPr lang="en-GB" sz="1200" kern="1200" dirty="0" smtClean="0">
                <a:solidFill>
                  <a:srgbClr val="000000"/>
                </a:solidFill>
                <a:effectLst/>
                <a:latin typeface="Arial"/>
                <a:ea typeface="+mn-ea"/>
                <a:cs typeface="+mn-cs"/>
              </a:rPr>
              <a:t> o </a:t>
            </a:r>
            <a:r>
              <a:rPr lang="en-GB" sz="1200" kern="1200" dirty="0" err="1" smtClean="0">
                <a:solidFill>
                  <a:srgbClr val="000000"/>
                </a:solidFill>
                <a:effectLst/>
                <a:latin typeface="Arial"/>
                <a:ea typeface="+mn-ea"/>
                <a:cs typeface="+mn-cs"/>
              </a:rPr>
              <a:t>faglu</a:t>
            </a:r>
            <a:r>
              <a:rPr lang="en-GB" sz="1200" kern="1200" dirty="0" smtClean="0">
                <a:solidFill>
                  <a:srgbClr val="000000"/>
                </a:solidFill>
                <a:effectLst/>
                <a:latin typeface="Arial"/>
                <a:ea typeface="+mn-ea"/>
                <a:cs typeface="+mn-cs"/>
              </a:rPr>
              <a:t> ac felly </a:t>
            </a:r>
            <a:r>
              <a:rPr lang="en-GB" sz="1200" kern="1200" dirty="0" err="1" smtClean="0">
                <a:solidFill>
                  <a:srgbClr val="000000"/>
                </a:solidFill>
                <a:effectLst/>
                <a:latin typeface="Arial"/>
                <a:ea typeface="+mn-ea"/>
                <a:cs typeface="+mn-cs"/>
              </a:rPr>
              <a:t>mae</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defnydd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cyffredinol</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gyfyngedig</a:t>
            </a:r>
            <a:r>
              <a:rPr lang="en-GB" sz="1200" kern="1200" dirty="0" smtClean="0">
                <a:solidFill>
                  <a:srgbClr val="000000"/>
                </a:solidFill>
                <a:effectLst/>
                <a:latin typeface="Arial"/>
                <a:ea typeface="+mn-ea"/>
                <a:cs typeface="+mn-cs"/>
              </a:rPr>
              <a:t>.</a:t>
            </a:r>
            <a:endParaRPr lang="en-GB" sz="1200" dirty="0" smtClean="0">
              <a:effectLst/>
              <a:latin typeface="Times New Roman"/>
              <a:ea typeface="Times New Roman"/>
            </a:endParaRPr>
          </a:p>
          <a:p>
            <a:pPr eaLnBrk="0" fontAlgn="base" hangingPunct="0">
              <a:spcBef>
                <a:spcPts val="430"/>
              </a:spcBef>
              <a:spcAft>
                <a:spcPts val="0"/>
              </a:spcAft>
            </a:pPr>
            <a:r>
              <a:rPr lang="en-GB" sz="1200" kern="1200" dirty="0" err="1" smtClean="0">
                <a:solidFill>
                  <a:srgbClr val="000000"/>
                </a:solidFill>
                <a:effectLst/>
                <a:latin typeface="Arial"/>
                <a:ea typeface="+mn-ea"/>
                <a:cs typeface="+mn-cs"/>
              </a:rPr>
              <a:t>Gellir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lleihau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niwed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seicolegol</a:t>
            </a:r>
            <a:r>
              <a:rPr lang="en-GB" sz="1200" kern="1200" dirty="0" smtClean="0">
                <a:solidFill>
                  <a:srgbClr val="000000"/>
                </a:solidFill>
                <a:effectLst/>
                <a:latin typeface="Arial"/>
                <a:ea typeface="+mn-ea"/>
                <a:cs typeface="+mn-cs"/>
              </a:rPr>
              <a:t> o </a:t>
            </a:r>
            <a:r>
              <a:rPr lang="en-GB" sz="1200" kern="1200" dirty="0" err="1" smtClean="0">
                <a:solidFill>
                  <a:srgbClr val="000000"/>
                </a:solidFill>
                <a:effectLst/>
                <a:latin typeface="Arial"/>
                <a:ea typeface="+mn-ea"/>
                <a:cs typeface="+mn-cs"/>
              </a:rPr>
              <a:t>ganlyniad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gwymp</a:t>
            </a:r>
            <a:r>
              <a:rPr lang="en-GB" sz="1200" kern="1200" dirty="0" smtClean="0">
                <a:solidFill>
                  <a:srgbClr val="000000"/>
                </a:solidFill>
                <a:effectLst/>
                <a:latin typeface="Arial"/>
                <a:ea typeface="+mn-ea"/>
                <a:cs typeface="+mn-cs"/>
              </a:rPr>
              <a:t> pan </a:t>
            </a:r>
            <a:r>
              <a:rPr lang="en-GB" sz="1200" kern="1200" dirty="0" err="1" smtClean="0">
                <a:solidFill>
                  <a:srgbClr val="000000"/>
                </a:solidFill>
                <a:effectLst/>
                <a:latin typeface="Arial"/>
                <a:ea typeface="+mn-ea"/>
                <a:cs typeface="+mn-cs"/>
              </a:rPr>
              <a:t>fydd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unigolyn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gwybod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na</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fydd</a:t>
            </a:r>
            <a:r>
              <a:rPr lang="en-GB" sz="1200" kern="1200" dirty="0" smtClean="0">
                <a:solidFill>
                  <a:srgbClr val="000000"/>
                </a:solidFill>
                <a:effectLst/>
                <a:latin typeface="Arial"/>
                <a:ea typeface="+mn-ea"/>
                <a:cs typeface="+mn-cs"/>
              </a:rPr>
              <a:t> raid </a:t>
            </a:r>
            <a:r>
              <a:rPr lang="en-GB" sz="1200" kern="1200" dirty="0" err="1" smtClean="0">
                <a:solidFill>
                  <a:srgbClr val="000000"/>
                </a:solidFill>
                <a:effectLst/>
                <a:latin typeface="Arial"/>
                <a:ea typeface="+mn-ea"/>
                <a:cs typeface="+mn-cs"/>
              </a:rPr>
              <a:t>iddynt</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aros</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hir</a:t>
            </a:r>
            <a:r>
              <a:rPr lang="en-GB" sz="1200" kern="1200" dirty="0" smtClean="0">
                <a:solidFill>
                  <a:srgbClr val="000000"/>
                </a:solidFill>
                <a:effectLst/>
                <a:latin typeface="Arial"/>
                <a:ea typeface="+mn-ea"/>
                <a:cs typeface="+mn-cs"/>
              </a:rPr>
              <a:t> am </a:t>
            </a:r>
            <a:r>
              <a:rPr lang="en-GB" sz="1200" kern="1200" dirty="0" err="1" smtClean="0">
                <a:solidFill>
                  <a:srgbClr val="000000"/>
                </a:solidFill>
                <a:effectLst/>
                <a:latin typeface="Arial"/>
                <a:ea typeface="+mn-ea"/>
                <a:cs typeface="+mn-cs"/>
              </a:rPr>
              <a:t>gymorth</a:t>
            </a:r>
            <a:r>
              <a:rPr lang="en-GB" sz="1200" kern="1200" dirty="0" smtClean="0">
                <a:solidFill>
                  <a:srgbClr val="000000"/>
                </a:solidFill>
                <a:effectLst/>
                <a:latin typeface="Arial"/>
                <a:ea typeface="+mn-ea"/>
                <a:cs typeface="+mn-cs"/>
              </a:rPr>
              <a:t>. Mae </a:t>
            </a:r>
            <a:r>
              <a:rPr lang="en-GB" sz="1200" kern="1200" dirty="0" err="1" smtClean="0">
                <a:solidFill>
                  <a:srgbClr val="000000"/>
                </a:solidFill>
                <a:effectLst/>
                <a:latin typeface="Arial"/>
                <a:ea typeface="+mn-ea"/>
                <a:cs typeface="+mn-cs"/>
              </a:rPr>
              <a:t>defnyddio</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synwyryddion</a:t>
            </a:r>
            <a:r>
              <a:rPr lang="en-GB" sz="1200" kern="1200" dirty="0" smtClean="0">
                <a:solidFill>
                  <a:srgbClr val="000000"/>
                </a:solidFill>
                <a:effectLst/>
                <a:latin typeface="Arial"/>
                <a:ea typeface="+mn-ea"/>
                <a:cs typeface="+mn-cs"/>
              </a:rPr>
              <a:t> a </a:t>
            </a:r>
            <a:r>
              <a:rPr lang="en-GB" sz="1200" kern="1200" dirty="0" err="1" smtClean="0">
                <a:solidFill>
                  <a:srgbClr val="000000"/>
                </a:solidFill>
                <a:effectLst/>
                <a:latin typeface="Arial"/>
                <a:ea typeface="+mn-ea"/>
                <a:cs typeface="+mn-cs"/>
              </a:rPr>
              <a:t>larymau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cwympiadau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ffordd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effeithiol</a:t>
            </a:r>
            <a:r>
              <a:rPr lang="en-GB" sz="1200" kern="1200" dirty="0" smtClean="0">
                <a:solidFill>
                  <a:srgbClr val="000000"/>
                </a:solidFill>
                <a:effectLst/>
                <a:latin typeface="Arial"/>
                <a:ea typeface="+mn-ea"/>
                <a:cs typeface="+mn-cs"/>
              </a:rPr>
              <a:t> o </a:t>
            </a:r>
            <a:r>
              <a:rPr lang="en-GB" sz="1200" kern="1200" dirty="0" err="1" smtClean="0">
                <a:solidFill>
                  <a:srgbClr val="000000"/>
                </a:solidFill>
                <a:effectLst/>
                <a:latin typeface="Arial"/>
                <a:ea typeface="+mn-ea"/>
                <a:cs typeface="+mn-cs"/>
              </a:rPr>
              <a:t>sicrhau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hyn</a:t>
            </a:r>
            <a:r>
              <a:rPr lang="en-GB" sz="1200" kern="1200" dirty="0" smtClean="0">
                <a:solidFill>
                  <a:srgbClr val="000000"/>
                </a:solidFill>
                <a:effectLst/>
                <a:latin typeface="Arial"/>
                <a:ea typeface="+mn-ea"/>
                <a:cs typeface="+mn-cs"/>
              </a:rPr>
              <a:t>. Y </a:t>
            </a:r>
            <a:r>
              <a:rPr lang="en-GB" sz="1200" kern="1200" dirty="0" err="1" smtClean="0">
                <a:solidFill>
                  <a:srgbClr val="000000"/>
                </a:solidFill>
                <a:effectLst/>
                <a:latin typeface="Arial"/>
                <a:ea typeface="+mn-ea"/>
                <a:cs typeface="+mn-cs"/>
              </a:rPr>
              <a:t>broblem</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gyda</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defnyddio</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cadwyn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yw</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nad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yw</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pobl</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gwisgo</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trwy’r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amser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enwedig</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ystod</a:t>
            </a:r>
            <a:r>
              <a:rPr lang="en-GB" sz="1200" kern="1200" dirty="0" smtClean="0">
                <a:solidFill>
                  <a:srgbClr val="000000"/>
                </a:solidFill>
                <a:effectLst/>
                <a:latin typeface="Arial"/>
                <a:ea typeface="+mn-ea"/>
                <a:cs typeface="+mn-cs"/>
              </a:rPr>
              <a:t> y nos. </a:t>
            </a:r>
            <a:r>
              <a:rPr lang="en-GB" sz="1200" kern="1200" dirty="0" err="1" smtClean="0">
                <a:solidFill>
                  <a:srgbClr val="000000"/>
                </a:solidFill>
                <a:effectLst/>
                <a:latin typeface="Arial"/>
                <a:ea typeface="+mn-ea"/>
                <a:cs typeface="+mn-cs"/>
              </a:rPr>
              <a:t>Mae’r</a:t>
            </a:r>
            <a:r>
              <a:rPr lang="en-GB" sz="1200" kern="1200" dirty="0" smtClean="0">
                <a:solidFill>
                  <a:srgbClr val="000000"/>
                </a:solidFill>
                <a:effectLst/>
                <a:latin typeface="Arial"/>
                <a:ea typeface="+mn-ea"/>
                <a:cs typeface="+mn-cs"/>
              </a:rPr>
              <a:t> un </a:t>
            </a:r>
            <a:r>
              <a:rPr lang="en-GB" sz="1200" kern="1200" dirty="0" err="1" smtClean="0">
                <a:solidFill>
                  <a:srgbClr val="000000"/>
                </a:solidFill>
                <a:effectLst/>
                <a:latin typeface="Arial"/>
                <a:ea typeface="+mn-ea"/>
                <a:cs typeface="+mn-cs"/>
              </a:rPr>
              <a:t>peth</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wir</a:t>
            </a:r>
            <a:r>
              <a:rPr lang="en-GB" sz="1200" kern="1200" dirty="0" smtClean="0">
                <a:solidFill>
                  <a:srgbClr val="000000"/>
                </a:solidFill>
                <a:effectLst/>
                <a:latin typeface="Arial"/>
                <a:ea typeface="+mn-ea"/>
                <a:cs typeface="+mn-cs"/>
              </a:rPr>
              <a:t> am </a:t>
            </a:r>
            <a:r>
              <a:rPr lang="en-GB" sz="1200" kern="1200" dirty="0" err="1" smtClean="0">
                <a:solidFill>
                  <a:srgbClr val="000000"/>
                </a:solidFill>
                <a:effectLst/>
                <a:latin typeface="Arial"/>
                <a:ea typeface="+mn-ea"/>
                <a:cs typeface="+mn-cs"/>
              </a:rPr>
              <a:t>synhwyrydd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cwympiadau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gwisgadwy</a:t>
            </a:r>
            <a:r>
              <a:rPr lang="en-GB" sz="1200" kern="1200" dirty="0" smtClean="0">
                <a:solidFill>
                  <a:srgbClr val="000000"/>
                </a:solidFill>
                <a:effectLst/>
                <a:latin typeface="Arial"/>
                <a:ea typeface="+mn-ea"/>
                <a:cs typeface="+mn-cs"/>
              </a:rPr>
              <a:t> – a dyna pam </a:t>
            </a:r>
            <a:r>
              <a:rPr lang="en-GB" sz="1200" kern="1200" dirty="0" err="1" smtClean="0">
                <a:solidFill>
                  <a:srgbClr val="000000"/>
                </a:solidFill>
                <a:effectLst/>
                <a:latin typeface="Arial"/>
                <a:ea typeface="+mn-ea"/>
                <a:cs typeface="+mn-cs"/>
              </a:rPr>
              <a:t>mae</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cymaint</a:t>
            </a:r>
            <a:r>
              <a:rPr lang="en-GB" sz="1200" kern="1200" dirty="0" smtClean="0">
                <a:solidFill>
                  <a:srgbClr val="000000"/>
                </a:solidFill>
                <a:effectLst/>
                <a:latin typeface="Arial"/>
                <a:ea typeface="+mn-ea"/>
                <a:cs typeface="+mn-cs"/>
              </a:rPr>
              <a:t> o </a:t>
            </a:r>
            <a:r>
              <a:rPr lang="en-GB" sz="1200" kern="1200" dirty="0" err="1" smtClean="0">
                <a:solidFill>
                  <a:srgbClr val="000000"/>
                </a:solidFill>
                <a:effectLst/>
                <a:latin typeface="Arial"/>
                <a:ea typeface="+mn-ea"/>
                <a:cs typeface="+mn-cs"/>
              </a:rPr>
              <a:t>ddiddordeb</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mewn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darganfod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ffyrdd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eraill</a:t>
            </a:r>
            <a:r>
              <a:rPr lang="en-GB" sz="1200" kern="1200" dirty="0" smtClean="0">
                <a:solidFill>
                  <a:srgbClr val="000000"/>
                </a:solidFill>
                <a:effectLst/>
                <a:latin typeface="Arial"/>
                <a:ea typeface="+mn-ea"/>
                <a:cs typeface="+mn-cs"/>
              </a:rPr>
              <a:t> o </a:t>
            </a:r>
            <a:r>
              <a:rPr lang="en-GB" sz="1200" kern="1200" dirty="0" err="1" smtClean="0">
                <a:solidFill>
                  <a:srgbClr val="000000"/>
                </a:solidFill>
                <a:effectLst/>
                <a:latin typeface="Arial"/>
                <a:ea typeface="+mn-ea"/>
                <a:cs typeface="+mn-cs"/>
              </a:rPr>
              <a:t>ganfod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cwympiadau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Mae’r</a:t>
            </a:r>
            <a:r>
              <a:rPr lang="en-GB" sz="1200" kern="1200" dirty="0" smtClean="0">
                <a:solidFill>
                  <a:srgbClr val="000000"/>
                </a:solidFill>
                <a:effectLst/>
                <a:latin typeface="Arial"/>
                <a:ea typeface="+mn-ea"/>
                <a:cs typeface="+mn-cs"/>
              </a:rPr>
              <a:t> dull </a:t>
            </a:r>
            <a:r>
              <a:rPr lang="en-GB" sz="1200" kern="1200" dirty="0" err="1" smtClean="0">
                <a:solidFill>
                  <a:srgbClr val="000000"/>
                </a:solidFill>
                <a:effectLst/>
                <a:latin typeface="Arial"/>
                <a:ea typeface="+mn-ea"/>
                <a:cs typeface="+mn-cs"/>
              </a:rPr>
              <a:t>mwyaf</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poblogaidd</a:t>
            </a:r>
            <a:r>
              <a:rPr lang="en-GB" sz="1200" kern="1200" dirty="0" smtClean="0">
                <a:solidFill>
                  <a:srgbClr val="000000"/>
                </a:solidFill>
                <a:effectLst/>
                <a:latin typeface="Arial"/>
                <a:ea typeface="+mn-ea"/>
                <a:cs typeface="+mn-cs"/>
              </a:rPr>
              <a:t> ac </a:t>
            </a:r>
            <a:r>
              <a:rPr lang="en-GB" sz="1200" kern="1200" dirty="0" err="1" smtClean="0">
                <a:solidFill>
                  <a:srgbClr val="000000"/>
                </a:solidFill>
                <a:effectLst/>
                <a:latin typeface="Arial"/>
                <a:ea typeface="+mn-ea"/>
                <a:cs typeface="+mn-cs"/>
              </a:rPr>
              <a:t>effeithiol</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seiliedig</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fonitor</a:t>
            </a:r>
            <a:r>
              <a:rPr lang="en-GB" sz="1200" kern="1200" dirty="0" smtClean="0">
                <a:solidFill>
                  <a:srgbClr val="000000"/>
                </a:solidFill>
                <a:effectLst/>
                <a:latin typeface="Arial"/>
                <a:ea typeface="+mn-ea"/>
                <a:cs typeface="+mn-cs"/>
              </a:rPr>
              <a:t> bod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y </a:t>
            </a:r>
            <a:r>
              <a:rPr lang="en-GB" sz="1200" kern="1200" dirty="0" err="1" smtClean="0">
                <a:solidFill>
                  <a:srgbClr val="000000"/>
                </a:solidFill>
                <a:effectLst/>
                <a:latin typeface="Arial"/>
                <a:ea typeface="+mn-ea"/>
                <a:cs typeface="+mn-cs"/>
              </a:rPr>
              <a:t>gwely</a:t>
            </a:r>
            <a:r>
              <a:rPr lang="en-GB" sz="1200" kern="1200" dirty="0" smtClean="0">
                <a:solidFill>
                  <a:srgbClr val="000000"/>
                </a:solidFill>
                <a:effectLst/>
                <a:latin typeface="Arial"/>
                <a:ea typeface="+mn-ea"/>
                <a:cs typeface="+mn-cs"/>
              </a:rPr>
              <a:t>.</a:t>
            </a:r>
          </a:p>
          <a:p>
            <a:pPr eaLnBrk="0" fontAlgn="base" hangingPunct="0">
              <a:spcBef>
                <a:spcPts val="430"/>
              </a:spcBef>
              <a:spcAft>
                <a:spcPts val="0"/>
              </a:spcAft>
            </a:pPr>
            <a:endParaRPr lang="en-GB" sz="1200" dirty="0" smtClean="0">
              <a:effectLst/>
              <a:latin typeface="Times New Roman"/>
              <a:ea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Mae’r</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sleid</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yma</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wedi</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ei</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animeiddio</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Gellir</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lleihau’r</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niwed</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yn</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sgil</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cwymp</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drwy</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sicrhau</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byddant</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yn</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glanio</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ar</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rywbeth</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meddal</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Gellir</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gwneud</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hyn</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trwy</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wisgo</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amddiffynnwyr</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cluniau</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neu</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trwy</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gael</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mat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neu</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garped</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meddal</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ar</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lawr</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Mae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nicyrs</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amddiffynnwyr</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cluniau</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yn</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amhoblogaidd</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ond</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wedi</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ei</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llunio</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fel</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trowsus</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byr</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beicio</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modur</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a:t>
            </a:r>
          </a:p>
          <a:p>
            <a:endParaRPr lang="en-GB" dirty="0" smtClean="0"/>
          </a:p>
          <a:p>
            <a:r>
              <a:rPr lang="en-GB" dirty="0" smtClean="0"/>
              <a:t>Mae </a:t>
            </a:r>
            <a:r>
              <a:rPr lang="en-GB" dirty="0" err="1" smtClean="0"/>
              <a:t>matiau</a:t>
            </a:r>
            <a:r>
              <a:rPr lang="en-GB" dirty="0" smtClean="0"/>
              <a:t> </a:t>
            </a:r>
            <a:r>
              <a:rPr lang="en-GB" dirty="0" err="1" smtClean="0"/>
              <a:t>cwympo</a:t>
            </a:r>
            <a:r>
              <a:rPr lang="en-GB" dirty="0" smtClean="0"/>
              <a:t> </a:t>
            </a:r>
            <a:r>
              <a:rPr lang="en-GB" dirty="0" err="1" smtClean="0"/>
              <a:t>yn</a:t>
            </a:r>
            <a:r>
              <a:rPr lang="en-GB" dirty="0" smtClean="0"/>
              <a:t> </a:t>
            </a:r>
            <a:r>
              <a:rPr lang="en-GB" dirty="0" err="1" smtClean="0"/>
              <a:t>boblogaidd</a:t>
            </a:r>
            <a:r>
              <a:rPr lang="en-GB" baseline="0" dirty="0" smtClean="0"/>
              <a:t> </a:t>
            </a:r>
            <a:r>
              <a:rPr lang="en-GB" baseline="0" dirty="0" err="1" smtClean="0"/>
              <a:t>yn</a:t>
            </a:r>
            <a:r>
              <a:rPr lang="en-GB" baseline="0" dirty="0" smtClean="0"/>
              <a:t> </a:t>
            </a:r>
            <a:r>
              <a:rPr lang="en-GB" baseline="0" dirty="0" err="1" smtClean="0"/>
              <a:t>yr</a:t>
            </a:r>
            <a:r>
              <a:rPr lang="en-GB" baseline="0" dirty="0" smtClean="0"/>
              <a:t> UDA ac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ei</a:t>
            </a:r>
            <a:r>
              <a:rPr lang="en-GB" baseline="0" dirty="0" smtClean="0"/>
              <a:t> </a:t>
            </a:r>
            <a:r>
              <a:rPr lang="en-GB" baseline="0" dirty="0" err="1" smtClean="0"/>
              <a:t>defnyddio’n</a:t>
            </a:r>
            <a:r>
              <a:rPr lang="en-GB" baseline="0" dirty="0" smtClean="0"/>
              <a:t> </a:t>
            </a:r>
            <a:r>
              <a:rPr lang="en-GB" baseline="0" dirty="0" err="1" smtClean="0"/>
              <a:t>gynyddol</a:t>
            </a:r>
            <a:r>
              <a:rPr lang="en-GB" baseline="0" dirty="0" smtClean="0"/>
              <a:t> </a:t>
            </a:r>
            <a:r>
              <a:rPr lang="en-GB" baseline="0" dirty="0" err="1" smtClean="0"/>
              <a:t>yn</a:t>
            </a:r>
            <a:r>
              <a:rPr lang="en-GB" baseline="0" dirty="0" smtClean="0"/>
              <a:t> y </a:t>
            </a:r>
            <a:r>
              <a:rPr lang="en-GB" baseline="0" dirty="0" err="1" smtClean="0"/>
              <a:t>wlad</a:t>
            </a:r>
            <a:r>
              <a:rPr lang="en-GB" baseline="0" dirty="0" smtClean="0"/>
              <a:t> </a:t>
            </a:r>
            <a:r>
              <a:rPr lang="en-GB" baseline="0" dirty="0" err="1" smtClean="0"/>
              <a:t>yma</a:t>
            </a:r>
            <a:r>
              <a:rPr lang="en-GB" baseline="0" dirty="0" smtClean="0"/>
              <a:t> </a:t>
            </a:r>
            <a:r>
              <a:rPr lang="en-GB" baseline="0" dirty="0" err="1" smtClean="0"/>
              <a:t>ers</a:t>
            </a:r>
            <a:r>
              <a:rPr lang="en-GB" baseline="0" dirty="0" smtClean="0"/>
              <a:t> </a:t>
            </a:r>
            <a:r>
              <a:rPr lang="en-GB" baseline="0" dirty="0" err="1" smtClean="0"/>
              <a:t>i</a:t>
            </a:r>
            <a:r>
              <a:rPr lang="en-GB" baseline="0" dirty="0" smtClean="0"/>
              <a:t> </a:t>
            </a:r>
            <a:r>
              <a:rPr lang="en-GB" baseline="0" dirty="0" err="1" smtClean="0"/>
              <a:t>lawer</a:t>
            </a:r>
            <a:r>
              <a:rPr lang="en-GB" baseline="0" dirty="0" smtClean="0"/>
              <a:t> o </a:t>
            </a:r>
            <a:r>
              <a:rPr lang="en-GB" baseline="0" dirty="0" err="1" smtClean="0"/>
              <a:t>gartrefi</a:t>
            </a:r>
            <a:r>
              <a:rPr lang="en-GB" baseline="0" dirty="0" smtClean="0"/>
              <a:t> </a:t>
            </a:r>
            <a:r>
              <a:rPr lang="en-GB" baseline="0" dirty="0" err="1" smtClean="0"/>
              <a:t>nyrsio</a:t>
            </a:r>
            <a:r>
              <a:rPr lang="en-GB" baseline="0" dirty="0" smtClean="0"/>
              <a:t> </a:t>
            </a:r>
            <a:r>
              <a:rPr lang="en-GB" baseline="0" dirty="0" err="1" smtClean="0"/>
              <a:t>beidio</a:t>
            </a:r>
            <a:r>
              <a:rPr lang="en-GB" baseline="0" dirty="0" smtClean="0"/>
              <a:t> </a:t>
            </a:r>
            <a:r>
              <a:rPr lang="en-GB" baseline="0" dirty="0" err="1" smtClean="0"/>
              <a:t>defnyddio</a:t>
            </a:r>
            <a:r>
              <a:rPr lang="en-GB" baseline="0" dirty="0" smtClean="0"/>
              <a:t> </a:t>
            </a:r>
            <a:r>
              <a:rPr lang="en-GB" baseline="0" dirty="0" err="1" smtClean="0"/>
              <a:t>ochrau</a:t>
            </a:r>
            <a:r>
              <a:rPr lang="en-GB" baseline="0" dirty="0" smtClean="0"/>
              <a:t> </a:t>
            </a:r>
            <a:r>
              <a:rPr lang="en-GB" baseline="0" dirty="0" err="1" smtClean="0"/>
              <a:t>gwely</a:t>
            </a:r>
            <a:r>
              <a:rPr lang="en-GB" baseline="0" dirty="0" smtClean="0"/>
              <a:t> </a:t>
            </a:r>
            <a:r>
              <a:rPr lang="en-GB" baseline="0" dirty="0" err="1" smtClean="0"/>
              <a:t>oherwydd</a:t>
            </a:r>
            <a:r>
              <a:rPr lang="en-GB" baseline="0" dirty="0" smtClean="0"/>
              <a:t> y </a:t>
            </a:r>
            <a:r>
              <a:rPr lang="en-GB" baseline="0" dirty="0" err="1" smtClean="0"/>
              <a:t>risg</a:t>
            </a:r>
            <a:r>
              <a:rPr lang="en-GB" baseline="0" dirty="0" smtClean="0"/>
              <a:t> </a:t>
            </a:r>
            <a:r>
              <a:rPr lang="en-GB" baseline="0" dirty="0" err="1" smtClean="0"/>
              <a:t>i</a:t>
            </a:r>
            <a:r>
              <a:rPr lang="en-GB" baseline="0" dirty="0" smtClean="0"/>
              <a:t> </a:t>
            </a:r>
            <a:r>
              <a:rPr lang="en-GB" baseline="0" dirty="0" err="1" smtClean="0"/>
              <a:t>bobl</a:t>
            </a:r>
            <a:r>
              <a:rPr lang="en-GB" baseline="0" dirty="0" smtClean="0"/>
              <a:t> </a:t>
            </a:r>
            <a:r>
              <a:rPr lang="en-GB" baseline="0" dirty="0" err="1" smtClean="0"/>
              <a:t>fynd</a:t>
            </a:r>
            <a:r>
              <a:rPr lang="en-GB" baseline="0" dirty="0" smtClean="0"/>
              <a:t> </a:t>
            </a:r>
            <a:r>
              <a:rPr lang="en-GB" baseline="0" dirty="0" err="1" smtClean="0"/>
              <a:t>yn</a:t>
            </a:r>
            <a:r>
              <a:rPr lang="en-GB" baseline="0" dirty="0" smtClean="0"/>
              <a:t> </a:t>
            </a:r>
            <a:r>
              <a:rPr lang="en-GB" baseline="0" dirty="0" err="1" smtClean="0"/>
              <a:t>gaeth</a:t>
            </a:r>
            <a:r>
              <a:rPr lang="en-GB" baseline="0" dirty="0" smtClean="0"/>
              <a:t> </a:t>
            </a:r>
            <a:r>
              <a:rPr lang="en-GB" baseline="0" dirty="0" err="1" smtClean="0"/>
              <a:t>ynddynt</a:t>
            </a:r>
            <a:r>
              <a:rPr lang="en-GB" baseline="0" dirty="0" smtClean="0"/>
              <a:t>. </a:t>
            </a:r>
            <a:r>
              <a:rPr lang="en-GB" baseline="0" dirty="0" err="1" smtClean="0"/>
              <a:t>Ond</a:t>
            </a:r>
            <a:r>
              <a:rPr lang="en-GB" baseline="0" dirty="0" smtClean="0"/>
              <a:t> gall </a:t>
            </a:r>
            <a:r>
              <a:rPr lang="en-GB" baseline="0" dirty="0" err="1" smtClean="0"/>
              <a:t>matiau</a:t>
            </a:r>
            <a:r>
              <a:rPr lang="en-GB" baseline="0" dirty="0" smtClean="0"/>
              <a:t> </a:t>
            </a:r>
            <a:r>
              <a:rPr lang="en-GB" baseline="0" dirty="0" err="1" smtClean="0"/>
              <a:t>cwympo</a:t>
            </a:r>
            <a:r>
              <a:rPr lang="en-GB" baseline="0" dirty="0" smtClean="0"/>
              <a:t> </a:t>
            </a:r>
            <a:r>
              <a:rPr lang="en-GB" baseline="0" dirty="0" err="1" smtClean="0"/>
              <a:t>greu</a:t>
            </a:r>
            <a:r>
              <a:rPr lang="en-GB" baseline="0" dirty="0" smtClean="0"/>
              <a:t> </a:t>
            </a:r>
            <a:r>
              <a:rPr lang="en-GB" baseline="0" dirty="0" err="1" smtClean="0"/>
              <a:t>risg</a:t>
            </a:r>
            <a:r>
              <a:rPr lang="en-GB" baseline="0" dirty="0" smtClean="0"/>
              <a:t> o </a:t>
            </a:r>
            <a:r>
              <a:rPr lang="en-GB" baseline="0" dirty="0" err="1" smtClean="0"/>
              <a:t>faglu</a:t>
            </a:r>
            <a:r>
              <a:rPr lang="en-GB" baseline="0" dirty="0" smtClean="0"/>
              <a:t> ac felly </a:t>
            </a:r>
            <a:r>
              <a:rPr lang="en-GB" baseline="0" dirty="0" err="1" smtClean="0"/>
              <a:t>mae</a:t>
            </a:r>
            <a:r>
              <a:rPr lang="en-GB" baseline="0" dirty="0" smtClean="0"/>
              <a:t> </a:t>
            </a:r>
            <a:r>
              <a:rPr lang="en-GB" baseline="0" dirty="0" err="1" smtClean="0"/>
              <a:t>eu</a:t>
            </a:r>
            <a:r>
              <a:rPr lang="en-GB" baseline="0" dirty="0" smtClean="0"/>
              <a:t> </a:t>
            </a:r>
            <a:r>
              <a:rPr lang="en-GB" baseline="0" dirty="0" err="1" smtClean="0"/>
              <a:t>defnydd</a:t>
            </a:r>
            <a:r>
              <a:rPr lang="en-GB" baseline="0" dirty="0" smtClean="0"/>
              <a:t> </a:t>
            </a:r>
            <a:r>
              <a:rPr lang="en-GB" baseline="0" dirty="0" err="1" smtClean="0"/>
              <a:t>cyffredinol</a:t>
            </a:r>
            <a:r>
              <a:rPr lang="en-GB" baseline="0" dirty="0" smtClean="0"/>
              <a:t> </a:t>
            </a:r>
            <a:r>
              <a:rPr lang="en-GB" baseline="0" dirty="0" err="1" smtClean="0"/>
              <a:t>yn</a:t>
            </a:r>
            <a:r>
              <a:rPr lang="en-GB" baseline="0" dirty="0" smtClean="0"/>
              <a:t> </a:t>
            </a:r>
            <a:r>
              <a:rPr lang="en-GB" baseline="0" dirty="0" err="1" smtClean="0"/>
              <a:t>gyfyngedig</a:t>
            </a:r>
            <a:r>
              <a:rPr lang="en-GB" baseline="0" dirty="0" smtClean="0"/>
              <a:t>.</a:t>
            </a:r>
          </a:p>
          <a:p>
            <a:endParaRPr lang="en-GB" dirty="0" smtClean="0"/>
          </a:p>
          <a:p>
            <a:r>
              <a:rPr lang="en-GB" dirty="0" err="1" smtClean="0"/>
              <a:t>Gellir</a:t>
            </a:r>
            <a:r>
              <a:rPr lang="en-GB" dirty="0" smtClean="0"/>
              <a:t> </a:t>
            </a:r>
            <a:r>
              <a:rPr lang="en-GB" dirty="0" err="1" smtClean="0"/>
              <a:t>lleihau</a:t>
            </a:r>
            <a:r>
              <a:rPr lang="en-GB" dirty="0" smtClean="0"/>
              <a:t> </a:t>
            </a:r>
            <a:r>
              <a:rPr lang="en-GB" dirty="0" err="1" smtClean="0"/>
              <a:t>niwed</a:t>
            </a:r>
            <a:r>
              <a:rPr lang="en-GB" baseline="0" dirty="0" smtClean="0"/>
              <a:t> </a:t>
            </a:r>
            <a:r>
              <a:rPr lang="en-GB" baseline="0" dirty="0" err="1" smtClean="0"/>
              <a:t>seicolegol</a:t>
            </a:r>
            <a:r>
              <a:rPr lang="en-GB" baseline="0" dirty="0" smtClean="0"/>
              <a:t> o </a:t>
            </a:r>
            <a:r>
              <a:rPr lang="en-GB" baseline="0" dirty="0" err="1" smtClean="0"/>
              <a:t>ganlyniad</a:t>
            </a:r>
            <a:r>
              <a:rPr lang="en-GB" baseline="0" dirty="0" smtClean="0"/>
              <a:t> </a:t>
            </a:r>
            <a:r>
              <a:rPr lang="en-GB" baseline="0" dirty="0" err="1" smtClean="0"/>
              <a:t>i</a:t>
            </a:r>
            <a:r>
              <a:rPr lang="en-GB" baseline="0" dirty="0" smtClean="0"/>
              <a:t> </a:t>
            </a:r>
            <a:r>
              <a:rPr lang="en-GB" baseline="0" dirty="0" err="1" smtClean="0"/>
              <a:t>gwymp</a:t>
            </a:r>
            <a:r>
              <a:rPr lang="en-GB" baseline="0" dirty="0" smtClean="0"/>
              <a:t> pan </a:t>
            </a:r>
            <a:r>
              <a:rPr lang="en-GB" baseline="0" dirty="0" err="1" smtClean="0"/>
              <a:t>fydd</a:t>
            </a:r>
            <a:r>
              <a:rPr lang="en-GB" baseline="0" dirty="0" smtClean="0"/>
              <a:t> </a:t>
            </a:r>
            <a:r>
              <a:rPr lang="en-GB" baseline="0" dirty="0" err="1" smtClean="0"/>
              <a:t>unigolyn</a:t>
            </a:r>
            <a:r>
              <a:rPr lang="en-GB" baseline="0" dirty="0" smtClean="0"/>
              <a:t> </a:t>
            </a:r>
            <a:r>
              <a:rPr lang="en-GB" baseline="0" dirty="0" err="1" smtClean="0"/>
              <a:t>yn</a:t>
            </a:r>
            <a:r>
              <a:rPr lang="en-GB" baseline="0" dirty="0" smtClean="0"/>
              <a:t> </a:t>
            </a:r>
            <a:r>
              <a:rPr lang="en-GB" baseline="0" dirty="0" err="1" smtClean="0"/>
              <a:t>gwybod</a:t>
            </a:r>
            <a:r>
              <a:rPr lang="en-GB" baseline="0" dirty="0" smtClean="0"/>
              <a:t> </a:t>
            </a:r>
            <a:r>
              <a:rPr lang="en-GB" baseline="0" dirty="0" err="1" smtClean="0"/>
              <a:t>na</a:t>
            </a:r>
            <a:r>
              <a:rPr lang="en-GB" baseline="0" dirty="0" smtClean="0"/>
              <a:t> </a:t>
            </a:r>
            <a:r>
              <a:rPr lang="en-GB" baseline="0" dirty="0" err="1" smtClean="0"/>
              <a:t>fydd</a:t>
            </a:r>
            <a:r>
              <a:rPr lang="en-GB" baseline="0" dirty="0" smtClean="0"/>
              <a:t> raid </a:t>
            </a:r>
            <a:r>
              <a:rPr lang="en-GB" baseline="0" dirty="0" err="1" smtClean="0"/>
              <a:t>iddynt</a:t>
            </a:r>
            <a:r>
              <a:rPr lang="en-GB" baseline="0" dirty="0" smtClean="0"/>
              <a:t> </a:t>
            </a:r>
            <a:r>
              <a:rPr lang="en-GB" baseline="0" dirty="0" err="1" smtClean="0"/>
              <a:t>aros</a:t>
            </a:r>
            <a:r>
              <a:rPr lang="en-GB" baseline="0" dirty="0" smtClean="0"/>
              <a:t> </a:t>
            </a:r>
            <a:r>
              <a:rPr lang="en-GB" baseline="0" dirty="0" err="1" smtClean="0"/>
              <a:t>yn</a:t>
            </a:r>
            <a:r>
              <a:rPr lang="en-GB" baseline="0" dirty="0" smtClean="0"/>
              <a:t> </a:t>
            </a:r>
            <a:r>
              <a:rPr lang="en-GB" baseline="0" dirty="0" err="1" smtClean="0"/>
              <a:t>hir</a:t>
            </a:r>
            <a:r>
              <a:rPr lang="en-GB" baseline="0" dirty="0" smtClean="0"/>
              <a:t> am </a:t>
            </a:r>
            <a:r>
              <a:rPr lang="en-GB" baseline="0" dirty="0" err="1" smtClean="0"/>
              <a:t>gymorth</a:t>
            </a:r>
            <a:r>
              <a:rPr lang="en-GB" baseline="0" dirty="0" smtClean="0"/>
              <a:t>. Mae </a:t>
            </a:r>
            <a:r>
              <a:rPr lang="en-GB" baseline="0" dirty="0" err="1" smtClean="0"/>
              <a:t>defnyddio</a:t>
            </a:r>
            <a:r>
              <a:rPr lang="en-GB" baseline="0" dirty="0" smtClean="0"/>
              <a:t> </a:t>
            </a:r>
            <a:r>
              <a:rPr lang="en-GB" baseline="0" dirty="0" err="1" smtClean="0"/>
              <a:t>synwyryddion</a:t>
            </a:r>
            <a:r>
              <a:rPr lang="en-GB" baseline="0" dirty="0" smtClean="0"/>
              <a:t> a </a:t>
            </a:r>
            <a:r>
              <a:rPr lang="en-GB" baseline="0" dirty="0" err="1" smtClean="0"/>
              <a:t>larymau</a:t>
            </a:r>
            <a:r>
              <a:rPr lang="en-GB" baseline="0" dirty="0" smtClean="0"/>
              <a:t> </a:t>
            </a:r>
            <a:r>
              <a:rPr lang="en-GB" baseline="0" dirty="0" err="1" smtClean="0"/>
              <a:t>cwympiadau</a:t>
            </a:r>
            <a:r>
              <a:rPr lang="en-GB" baseline="0" dirty="0" smtClean="0"/>
              <a:t> </a:t>
            </a:r>
            <a:r>
              <a:rPr lang="en-GB" baseline="0" dirty="0" err="1" smtClean="0"/>
              <a:t>yn</a:t>
            </a:r>
            <a:r>
              <a:rPr lang="en-GB" baseline="0" dirty="0" smtClean="0"/>
              <a:t> </a:t>
            </a:r>
            <a:r>
              <a:rPr lang="en-GB" baseline="0" dirty="0" err="1" smtClean="0"/>
              <a:t>ffordd</a:t>
            </a:r>
            <a:r>
              <a:rPr lang="en-GB" baseline="0" dirty="0" smtClean="0"/>
              <a:t> </a:t>
            </a:r>
            <a:r>
              <a:rPr lang="en-GB" baseline="0" dirty="0" err="1" smtClean="0"/>
              <a:t>effeithiol</a:t>
            </a:r>
            <a:r>
              <a:rPr lang="en-GB" baseline="0" dirty="0" smtClean="0"/>
              <a:t> o </a:t>
            </a:r>
            <a:r>
              <a:rPr lang="en-GB" baseline="0" dirty="0" err="1" smtClean="0"/>
              <a:t>sicrhau</a:t>
            </a:r>
            <a:r>
              <a:rPr lang="en-GB" baseline="0" dirty="0" smtClean="0"/>
              <a:t> </a:t>
            </a:r>
            <a:r>
              <a:rPr lang="en-GB" baseline="0" dirty="0" err="1" smtClean="0"/>
              <a:t>hyn</a:t>
            </a:r>
            <a:r>
              <a:rPr lang="en-GB" baseline="0" dirty="0" smtClean="0"/>
              <a:t>. Y </a:t>
            </a:r>
            <a:r>
              <a:rPr lang="en-GB" baseline="0" dirty="0" err="1" smtClean="0"/>
              <a:t>broblem</a:t>
            </a:r>
            <a:r>
              <a:rPr lang="en-GB" baseline="0" dirty="0" smtClean="0"/>
              <a:t> </a:t>
            </a:r>
            <a:r>
              <a:rPr lang="en-GB" baseline="0" dirty="0" err="1" smtClean="0"/>
              <a:t>gyda</a:t>
            </a:r>
            <a:r>
              <a:rPr lang="en-GB" baseline="0" dirty="0" smtClean="0"/>
              <a:t> </a:t>
            </a:r>
            <a:r>
              <a:rPr lang="en-GB" baseline="0" dirty="0" err="1" smtClean="0"/>
              <a:t>defnyddio</a:t>
            </a:r>
            <a:r>
              <a:rPr lang="en-GB" baseline="0" dirty="0" smtClean="0"/>
              <a:t> </a:t>
            </a:r>
            <a:r>
              <a:rPr lang="en-GB" baseline="0" dirty="0" err="1" smtClean="0"/>
              <a:t>cadwyn</a:t>
            </a:r>
            <a:r>
              <a:rPr lang="en-GB" baseline="0" dirty="0" smtClean="0"/>
              <a:t> </a:t>
            </a:r>
            <a:r>
              <a:rPr lang="en-GB" baseline="0" dirty="0" err="1" smtClean="0"/>
              <a:t>yw</a:t>
            </a:r>
            <a:r>
              <a:rPr lang="en-GB" baseline="0" dirty="0" smtClean="0"/>
              <a:t> </a:t>
            </a:r>
            <a:r>
              <a:rPr lang="en-GB" baseline="0" dirty="0" err="1" smtClean="0"/>
              <a:t>nad</a:t>
            </a:r>
            <a:r>
              <a:rPr lang="en-GB" baseline="0" dirty="0" smtClean="0"/>
              <a:t> </a:t>
            </a:r>
            <a:r>
              <a:rPr lang="en-GB" baseline="0" dirty="0" err="1" smtClean="0"/>
              <a:t>yw</a:t>
            </a:r>
            <a:r>
              <a:rPr lang="en-GB" baseline="0" dirty="0" smtClean="0"/>
              <a:t> </a:t>
            </a:r>
            <a:r>
              <a:rPr lang="en-GB" baseline="0" dirty="0" err="1" smtClean="0"/>
              <a:t>pobl</a:t>
            </a:r>
            <a:r>
              <a:rPr lang="en-GB" baseline="0" dirty="0" smtClean="0"/>
              <a:t> </a:t>
            </a:r>
            <a:r>
              <a:rPr lang="en-GB" baseline="0" dirty="0" err="1" smtClean="0"/>
              <a:t>yn</a:t>
            </a:r>
            <a:r>
              <a:rPr lang="en-GB" baseline="0" dirty="0" smtClean="0"/>
              <a:t> </a:t>
            </a:r>
            <a:r>
              <a:rPr lang="en-GB" baseline="0" dirty="0" err="1" smtClean="0"/>
              <a:t>ei</a:t>
            </a:r>
            <a:r>
              <a:rPr lang="en-GB" baseline="0" dirty="0" smtClean="0"/>
              <a:t> </a:t>
            </a:r>
            <a:r>
              <a:rPr lang="en-GB" baseline="0" dirty="0" err="1" smtClean="0"/>
              <a:t>gwisgo</a:t>
            </a:r>
            <a:r>
              <a:rPr lang="en-GB" baseline="0" dirty="0" smtClean="0"/>
              <a:t> </a:t>
            </a:r>
            <a:r>
              <a:rPr lang="en-GB" baseline="0" dirty="0" err="1" smtClean="0"/>
              <a:t>trwy’r</a:t>
            </a:r>
            <a:r>
              <a:rPr lang="en-GB" baseline="0" dirty="0" smtClean="0"/>
              <a:t> </a:t>
            </a:r>
            <a:r>
              <a:rPr lang="en-GB" baseline="0" dirty="0" err="1" smtClean="0"/>
              <a:t>amser</a:t>
            </a:r>
            <a:r>
              <a:rPr lang="en-GB" baseline="0" dirty="0" smtClean="0"/>
              <a:t>, </a:t>
            </a:r>
            <a:r>
              <a:rPr lang="en-GB" baseline="0" dirty="0" err="1" smtClean="0"/>
              <a:t>yn</a:t>
            </a:r>
            <a:r>
              <a:rPr lang="en-GB" baseline="0" dirty="0" smtClean="0"/>
              <a:t> </a:t>
            </a:r>
            <a:r>
              <a:rPr lang="en-GB" baseline="0" dirty="0" err="1" smtClean="0"/>
              <a:t>enwedig</a:t>
            </a:r>
            <a:r>
              <a:rPr lang="en-GB" baseline="0" dirty="0" smtClean="0"/>
              <a:t> </a:t>
            </a:r>
            <a:r>
              <a:rPr lang="en-GB" baseline="0" dirty="0" err="1" smtClean="0"/>
              <a:t>yn</a:t>
            </a:r>
            <a:r>
              <a:rPr lang="en-GB" baseline="0" dirty="0" smtClean="0"/>
              <a:t> </a:t>
            </a:r>
            <a:r>
              <a:rPr lang="en-GB" baseline="0" dirty="0" err="1" smtClean="0"/>
              <a:t>ystod</a:t>
            </a:r>
            <a:r>
              <a:rPr lang="en-GB" baseline="0" dirty="0" smtClean="0"/>
              <a:t> y nos. </a:t>
            </a:r>
            <a:r>
              <a:rPr lang="en-GB" baseline="0" dirty="0" err="1" smtClean="0"/>
              <a:t>Mae’r</a:t>
            </a:r>
            <a:r>
              <a:rPr lang="en-GB" baseline="0" dirty="0" smtClean="0"/>
              <a:t> un </a:t>
            </a:r>
            <a:r>
              <a:rPr lang="en-GB" baseline="0" dirty="0" err="1" smtClean="0"/>
              <a:t>peth</a:t>
            </a:r>
            <a:r>
              <a:rPr lang="en-GB" baseline="0" dirty="0" smtClean="0"/>
              <a:t> </a:t>
            </a:r>
            <a:r>
              <a:rPr lang="en-GB" baseline="0" dirty="0" err="1" smtClean="0"/>
              <a:t>yn</a:t>
            </a:r>
            <a:r>
              <a:rPr lang="en-GB" baseline="0" dirty="0" smtClean="0"/>
              <a:t> </a:t>
            </a:r>
            <a:r>
              <a:rPr lang="en-GB" baseline="0" dirty="0" err="1" smtClean="0"/>
              <a:t>wir</a:t>
            </a:r>
            <a:r>
              <a:rPr lang="en-GB" baseline="0" dirty="0" smtClean="0"/>
              <a:t> am </a:t>
            </a:r>
            <a:r>
              <a:rPr lang="en-GB" baseline="0" dirty="0" err="1" smtClean="0"/>
              <a:t>synhwyrydd</a:t>
            </a:r>
            <a:r>
              <a:rPr lang="en-GB" baseline="0" dirty="0" smtClean="0"/>
              <a:t> </a:t>
            </a:r>
            <a:r>
              <a:rPr lang="en-GB" baseline="0" dirty="0" err="1" smtClean="0"/>
              <a:t>cwympiadau</a:t>
            </a:r>
            <a:r>
              <a:rPr lang="en-GB" baseline="0" dirty="0" smtClean="0"/>
              <a:t> </a:t>
            </a:r>
            <a:r>
              <a:rPr lang="en-GB" baseline="0" dirty="0" err="1" smtClean="0"/>
              <a:t>gwisgadwy</a:t>
            </a:r>
            <a:r>
              <a:rPr lang="en-GB" baseline="0" dirty="0" smtClean="0"/>
              <a:t> – a dyna pam </a:t>
            </a:r>
            <a:r>
              <a:rPr lang="en-GB" baseline="0" dirty="0" err="1" smtClean="0"/>
              <a:t>mae</a:t>
            </a:r>
            <a:r>
              <a:rPr lang="en-GB" baseline="0" dirty="0" smtClean="0"/>
              <a:t> </a:t>
            </a:r>
            <a:r>
              <a:rPr lang="en-GB" baseline="0" dirty="0" err="1" smtClean="0"/>
              <a:t>cymaint</a:t>
            </a:r>
            <a:r>
              <a:rPr lang="en-GB" baseline="0" dirty="0" smtClean="0"/>
              <a:t> o </a:t>
            </a:r>
            <a:r>
              <a:rPr lang="en-GB" baseline="0" dirty="0" err="1" smtClean="0"/>
              <a:t>ddiddordeb</a:t>
            </a:r>
            <a:r>
              <a:rPr lang="en-GB" baseline="0" dirty="0" smtClean="0"/>
              <a:t> </a:t>
            </a:r>
            <a:r>
              <a:rPr lang="en-GB" baseline="0" dirty="0" err="1" smtClean="0"/>
              <a:t>mewn</a:t>
            </a:r>
            <a:r>
              <a:rPr lang="en-GB" baseline="0" dirty="0" smtClean="0"/>
              <a:t> </a:t>
            </a:r>
            <a:r>
              <a:rPr lang="en-GB" baseline="0" dirty="0" err="1" smtClean="0"/>
              <a:t>darganfod</a:t>
            </a:r>
            <a:r>
              <a:rPr lang="en-GB" baseline="0" dirty="0" smtClean="0"/>
              <a:t> </a:t>
            </a:r>
            <a:r>
              <a:rPr lang="en-GB" baseline="0" dirty="0" err="1" smtClean="0"/>
              <a:t>ffyrdd</a:t>
            </a:r>
            <a:r>
              <a:rPr lang="en-GB" baseline="0" dirty="0" smtClean="0"/>
              <a:t> </a:t>
            </a:r>
            <a:r>
              <a:rPr lang="en-GB" baseline="0" dirty="0" err="1" smtClean="0"/>
              <a:t>eraill</a:t>
            </a:r>
            <a:r>
              <a:rPr lang="en-GB" baseline="0" dirty="0" smtClean="0"/>
              <a:t> o </a:t>
            </a:r>
            <a:r>
              <a:rPr lang="en-GB" baseline="0" dirty="0" err="1" smtClean="0"/>
              <a:t>ganfod</a:t>
            </a:r>
            <a:r>
              <a:rPr lang="en-GB" baseline="0" dirty="0" smtClean="0"/>
              <a:t> </a:t>
            </a:r>
            <a:r>
              <a:rPr lang="en-GB" baseline="0" dirty="0" err="1" smtClean="0"/>
              <a:t>cwympiadau</a:t>
            </a:r>
            <a:r>
              <a:rPr lang="en-GB" baseline="0" dirty="0" smtClean="0"/>
              <a:t>. </a:t>
            </a:r>
            <a:r>
              <a:rPr lang="en-GB" baseline="0" dirty="0" err="1" smtClean="0"/>
              <a:t>Mae’r</a:t>
            </a:r>
            <a:r>
              <a:rPr lang="en-GB" baseline="0" dirty="0" smtClean="0"/>
              <a:t> dull </a:t>
            </a:r>
            <a:r>
              <a:rPr lang="en-GB" baseline="0" dirty="0" err="1" smtClean="0"/>
              <a:t>mwyaf</a:t>
            </a:r>
            <a:r>
              <a:rPr lang="en-GB" baseline="0" dirty="0" smtClean="0"/>
              <a:t> </a:t>
            </a:r>
            <a:r>
              <a:rPr lang="en-GB" baseline="0" dirty="0" err="1" smtClean="0"/>
              <a:t>poblogaidd</a:t>
            </a:r>
            <a:r>
              <a:rPr lang="en-GB" baseline="0" dirty="0" smtClean="0"/>
              <a:t> ac </a:t>
            </a:r>
            <a:r>
              <a:rPr lang="en-GB" baseline="0" dirty="0" err="1" smtClean="0"/>
              <a:t>effeithiol</a:t>
            </a:r>
            <a:r>
              <a:rPr lang="en-GB" baseline="0" dirty="0" smtClean="0"/>
              <a:t> </a:t>
            </a:r>
            <a:r>
              <a:rPr lang="en-GB" baseline="0" dirty="0" err="1" smtClean="0"/>
              <a:t>yn</a:t>
            </a:r>
            <a:r>
              <a:rPr lang="en-GB" baseline="0" dirty="0" smtClean="0"/>
              <a:t> </a:t>
            </a:r>
            <a:r>
              <a:rPr lang="en-GB" baseline="0" dirty="0" err="1" smtClean="0"/>
              <a:t>seiliedig</a:t>
            </a:r>
            <a:r>
              <a:rPr lang="en-GB" baseline="0" dirty="0" smtClean="0"/>
              <a:t> </a:t>
            </a:r>
            <a:r>
              <a:rPr lang="en-GB" baseline="0" dirty="0" err="1" smtClean="0"/>
              <a:t>ar</a:t>
            </a:r>
            <a:r>
              <a:rPr lang="en-GB" baseline="0" dirty="0" smtClean="0"/>
              <a:t> </a:t>
            </a:r>
            <a:r>
              <a:rPr lang="en-GB" baseline="0" dirty="0" err="1" smtClean="0"/>
              <a:t>fonitor</a:t>
            </a:r>
            <a:r>
              <a:rPr lang="en-GB" baseline="0" dirty="0" smtClean="0"/>
              <a:t> bod </a:t>
            </a:r>
            <a:r>
              <a:rPr lang="en-GB" baseline="0" dirty="0" err="1" smtClean="0"/>
              <a:t>yn</a:t>
            </a:r>
            <a:r>
              <a:rPr lang="en-GB" baseline="0" dirty="0" smtClean="0"/>
              <a:t> y </a:t>
            </a:r>
            <a:r>
              <a:rPr lang="en-GB" baseline="0" dirty="0" err="1" smtClean="0"/>
              <a:t>gwely</a:t>
            </a:r>
            <a:r>
              <a:rPr lang="en-GB" baseline="0" dirty="0" smtClean="0"/>
              <a:t>.</a:t>
            </a:r>
          </a:p>
          <a:p>
            <a:endParaRPr lang="en-GB" baseline="0" dirty="0" smtClean="0"/>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79</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612302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GB"/>
          </a:p>
        </p:txBody>
      </p:sp>
      <p:sp>
        <p:nvSpPr>
          <p:cNvPr id="8" name="Slide Number Placeholder 7"/>
          <p:cNvSpPr>
            <a:spLocks noGrp="1"/>
          </p:cNvSpPr>
          <p:nvPr>
            <p:ph type="sldNum" sz="quarter" idx="10"/>
          </p:nvPr>
        </p:nvSpPr>
        <p:spPr/>
        <p:txBody>
          <a:bodyPr/>
          <a:lstStyle/>
          <a:p>
            <a:fld id="{4850BFFB-953F-4021-90D1-C2BD514B9A3F}" type="slidenum">
              <a:rPr lang="en-GB" smtClean="0"/>
              <a:pPr/>
              <a:t>8</a:t>
            </a:fld>
            <a:endParaRPr lang="en-GB" dirty="0"/>
          </a:p>
        </p:txBody>
      </p:sp>
    </p:spTree>
    <p:extLst>
      <p:ext uri="{BB962C8B-B14F-4D97-AF65-F5344CB8AC3E}">
        <p14:creationId xmlns:p14="http://schemas.microsoft.com/office/powerpoint/2010/main" val="13786897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0" fontAlgn="base" hangingPunct="0">
              <a:spcBef>
                <a:spcPts val="430"/>
              </a:spcBef>
              <a:spcAft>
                <a:spcPts val="0"/>
              </a:spcAft>
            </a:pPr>
            <a:r>
              <a:rPr lang="en-GB" sz="1200" kern="1200" dirty="0" err="1" smtClean="0">
                <a:solidFill>
                  <a:srgbClr val="000000"/>
                </a:solidFill>
                <a:effectLst/>
                <a:latin typeface="Arial"/>
                <a:ea typeface="+mn-ea"/>
                <a:cs typeface="+mn-cs"/>
              </a:rPr>
              <a:t>Mae’r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sleid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yma</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wedi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animeiddio</a:t>
            </a:r>
            <a:r>
              <a:rPr lang="en-GB" sz="1200" kern="1200" dirty="0" smtClean="0">
                <a:solidFill>
                  <a:srgbClr val="000000"/>
                </a:solidFill>
                <a:effectLst/>
                <a:latin typeface="Arial"/>
                <a:ea typeface="+mn-ea"/>
                <a:cs typeface="+mn-cs"/>
              </a:rPr>
              <a:t>.</a:t>
            </a:r>
            <a:endParaRPr lang="en-GB" sz="1200" dirty="0" smtClean="0">
              <a:effectLst/>
              <a:latin typeface="Times New Roman"/>
              <a:ea typeface="Times New Roman"/>
            </a:endParaRPr>
          </a:p>
          <a:p>
            <a:pPr eaLnBrk="0" fontAlgn="base" hangingPunct="0">
              <a:spcBef>
                <a:spcPts val="430"/>
              </a:spcBef>
              <a:spcAft>
                <a:spcPts val="0"/>
              </a:spcAft>
            </a:pPr>
            <a:r>
              <a:rPr lang="en-GB" sz="1200" kern="1200" dirty="0" err="1" smtClean="0">
                <a:solidFill>
                  <a:srgbClr val="000000"/>
                </a:solidFill>
                <a:effectLst/>
                <a:latin typeface="Arial"/>
                <a:ea typeface="+mn-ea"/>
                <a:cs typeface="+mn-cs"/>
              </a:rPr>
              <a:t>Mae’n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disgrifio</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gweithrediad</a:t>
            </a:r>
            <a:r>
              <a:rPr lang="en-GB" sz="1200" kern="1200" dirty="0" smtClean="0">
                <a:solidFill>
                  <a:srgbClr val="000000"/>
                </a:solidFill>
                <a:effectLst/>
                <a:latin typeface="Arial"/>
                <a:ea typeface="+mn-ea"/>
                <a:cs typeface="+mn-cs"/>
              </a:rPr>
              <a:t> monitor bod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y </a:t>
            </a:r>
            <a:r>
              <a:rPr lang="en-GB" sz="1200" kern="1200" dirty="0" err="1" smtClean="0">
                <a:solidFill>
                  <a:srgbClr val="000000"/>
                </a:solidFill>
                <a:effectLst/>
                <a:latin typeface="Arial"/>
                <a:ea typeface="+mn-ea"/>
                <a:cs typeface="+mn-cs"/>
              </a:rPr>
              <a:t>gwely</a:t>
            </a:r>
            <a:r>
              <a:rPr lang="en-GB" sz="1200" kern="1200" dirty="0" smtClean="0">
                <a:solidFill>
                  <a:srgbClr val="000000"/>
                </a:solidFill>
                <a:effectLst/>
                <a:latin typeface="Arial"/>
                <a:ea typeface="+mn-ea"/>
                <a:cs typeface="+mn-cs"/>
              </a:rPr>
              <a:t> a </a:t>
            </a:r>
            <a:r>
              <a:rPr lang="en-GB" sz="1200" kern="1200" dirty="0" err="1" smtClean="0">
                <a:solidFill>
                  <a:srgbClr val="000000"/>
                </a:solidFill>
                <a:effectLst/>
                <a:latin typeface="Arial"/>
                <a:ea typeface="+mn-ea"/>
                <a:cs typeface="+mn-cs"/>
              </a:rPr>
              <a:t>sut</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gellir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defnyddio</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greu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rhybudd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trwy</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larwm</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os</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yw’r</a:t>
            </a:r>
            <a:r>
              <a:rPr lang="en-GB" sz="1200" kern="1200" dirty="0" smtClean="0">
                <a:solidFill>
                  <a:srgbClr val="000000"/>
                </a:solidFill>
                <a:effectLst/>
                <a:latin typeface="Arial"/>
                <a:ea typeface="+mn-ea"/>
                <a:cs typeface="+mn-cs"/>
              </a:rPr>
              <a:t> person </a:t>
            </a:r>
            <a:r>
              <a:rPr lang="en-GB" sz="1200" kern="1200" dirty="0" err="1" smtClean="0">
                <a:solidFill>
                  <a:srgbClr val="000000"/>
                </a:solidFill>
                <a:effectLst/>
                <a:latin typeface="Arial"/>
                <a:ea typeface="+mn-ea"/>
                <a:cs typeface="+mn-cs"/>
              </a:rPr>
              <a:t>wedi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gadael</a:t>
            </a:r>
            <a:r>
              <a:rPr lang="en-GB" sz="1200" kern="1200" dirty="0" smtClean="0">
                <a:solidFill>
                  <a:srgbClr val="000000"/>
                </a:solidFill>
                <a:effectLst/>
                <a:latin typeface="Arial"/>
                <a:ea typeface="+mn-ea"/>
                <a:cs typeface="+mn-cs"/>
              </a:rPr>
              <a:t> y </a:t>
            </a:r>
            <a:r>
              <a:rPr lang="en-GB" sz="1200" kern="1200" dirty="0" err="1" smtClean="0">
                <a:solidFill>
                  <a:srgbClr val="000000"/>
                </a:solidFill>
                <a:effectLst/>
                <a:latin typeface="Arial"/>
                <a:ea typeface="+mn-ea"/>
                <a:cs typeface="+mn-cs"/>
              </a:rPr>
              <a:t>gwely</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ystod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amser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penodol</a:t>
            </a:r>
            <a:r>
              <a:rPr lang="en-GB" sz="1200" kern="1200" dirty="0" smtClean="0">
                <a:solidFill>
                  <a:srgbClr val="000000"/>
                </a:solidFill>
                <a:effectLst/>
                <a:latin typeface="Arial"/>
                <a:ea typeface="+mn-ea"/>
                <a:cs typeface="+mn-cs"/>
              </a:rPr>
              <a:t> 9 </a:t>
            </a:r>
            <a:r>
              <a:rPr lang="en-GB" sz="1200" kern="1200" dirty="0" err="1" smtClean="0">
                <a:solidFill>
                  <a:srgbClr val="000000"/>
                </a:solidFill>
                <a:effectLst/>
                <a:latin typeface="Arial"/>
                <a:ea typeface="+mn-ea"/>
                <a:cs typeface="+mn-cs"/>
              </a:rPr>
              <a:t>fel</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arfer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ystod</a:t>
            </a:r>
            <a:r>
              <a:rPr lang="en-GB" sz="1200" kern="1200" dirty="0" smtClean="0">
                <a:solidFill>
                  <a:srgbClr val="000000"/>
                </a:solidFill>
                <a:effectLst/>
                <a:latin typeface="Arial"/>
                <a:ea typeface="+mn-ea"/>
                <a:cs typeface="+mn-cs"/>
              </a:rPr>
              <a:t> y </a:t>
            </a:r>
            <a:r>
              <a:rPr lang="en-GB" sz="1200" kern="1200" dirty="0" err="1" smtClean="0">
                <a:solidFill>
                  <a:srgbClr val="000000"/>
                </a:solidFill>
                <a:effectLst/>
                <a:latin typeface="Arial"/>
                <a:ea typeface="+mn-ea"/>
                <a:cs typeface="+mn-cs"/>
              </a:rPr>
              <a:t>nos</a:t>
            </a:r>
            <a:r>
              <a:rPr lang="en-GB" sz="1200" kern="1200" dirty="0" smtClean="0">
                <a:solidFill>
                  <a:srgbClr val="000000"/>
                </a:solidFill>
                <a:effectLst/>
                <a:latin typeface="Arial"/>
                <a:ea typeface="+mn-ea"/>
                <a:cs typeface="+mn-cs"/>
              </a:rPr>
              <a:t>)  a </a:t>
            </a:r>
            <a:r>
              <a:rPr lang="en-GB" sz="1200" kern="1200" dirty="0" err="1" smtClean="0">
                <a:solidFill>
                  <a:srgbClr val="000000"/>
                </a:solidFill>
                <a:effectLst/>
                <a:latin typeface="Arial"/>
                <a:ea typeface="+mn-ea"/>
                <a:cs typeface="+mn-cs"/>
              </a:rPr>
              <a:t>heb</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ddychwelyd</a:t>
            </a:r>
            <a:r>
              <a:rPr lang="en-GB" sz="1200" kern="1200" dirty="0" smtClean="0">
                <a:solidFill>
                  <a:srgbClr val="000000"/>
                </a:solidFill>
                <a:effectLst/>
                <a:latin typeface="Arial"/>
                <a:ea typeface="+mn-ea"/>
                <a:cs typeface="+mn-cs"/>
              </a:rPr>
              <a:t> o </a:t>
            </a:r>
            <a:r>
              <a:rPr lang="en-GB" sz="1200" kern="1200" dirty="0" err="1" smtClean="0">
                <a:solidFill>
                  <a:srgbClr val="000000"/>
                </a:solidFill>
                <a:effectLst/>
                <a:latin typeface="Arial"/>
                <a:ea typeface="+mn-ea"/>
                <a:cs typeface="+mn-cs"/>
              </a:rPr>
              <a:t>fewn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amser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rhesymol</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wedi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raglennu</a:t>
            </a:r>
            <a:r>
              <a:rPr lang="en-GB" sz="1200" kern="1200" dirty="0" smtClean="0">
                <a:solidFill>
                  <a:srgbClr val="000000"/>
                </a:solidFill>
                <a:effectLst/>
                <a:latin typeface="Arial"/>
                <a:ea typeface="+mn-ea"/>
                <a:cs typeface="+mn-cs"/>
              </a:rPr>
              <a:t>).</a:t>
            </a:r>
            <a:endParaRPr lang="en-GB" sz="1200" dirty="0" smtClean="0">
              <a:effectLst/>
              <a:latin typeface="Times New Roman"/>
              <a:ea typeface="Times New Roman"/>
            </a:endParaRPr>
          </a:p>
          <a:p>
            <a:pPr eaLnBrk="0" fontAlgn="base" hangingPunct="0">
              <a:spcBef>
                <a:spcPts val="430"/>
              </a:spcBef>
              <a:spcAft>
                <a:spcPts val="0"/>
              </a:spcAft>
            </a:pPr>
            <a:r>
              <a:rPr lang="en-GB" sz="1200" kern="1200" dirty="0" smtClean="0">
                <a:solidFill>
                  <a:srgbClr val="000000"/>
                </a:solidFill>
                <a:effectLst/>
                <a:latin typeface="Arial"/>
                <a:ea typeface="Times New Roman"/>
              </a:rPr>
              <a:t>Dim </a:t>
            </a:r>
            <a:r>
              <a:rPr lang="en-GB" sz="1200" kern="1200" dirty="0" err="1" smtClean="0">
                <a:solidFill>
                  <a:srgbClr val="000000"/>
                </a:solidFill>
                <a:effectLst/>
                <a:latin typeface="Arial"/>
                <a:ea typeface="Times New Roman"/>
              </a:rPr>
              <a:t>ond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mewn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gwelyau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cyffredin</a:t>
            </a:r>
            <a:r>
              <a:rPr lang="en-GB" sz="1200" kern="1200" dirty="0" smtClean="0">
                <a:solidFill>
                  <a:srgbClr val="000000"/>
                </a:solidFill>
                <a:effectLst/>
                <a:latin typeface="Arial"/>
                <a:ea typeface="Times New Roman"/>
              </a:rPr>
              <a:t> y </a:t>
            </a:r>
            <a:r>
              <a:rPr lang="en-GB" sz="1200" kern="1200" dirty="0" err="1" smtClean="0">
                <a:solidFill>
                  <a:srgbClr val="000000"/>
                </a:solidFill>
                <a:effectLst/>
                <a:latin typeface="Arial"/>
                <a:ea typeface="Times New Roman"/>
              </a:rPr>
              <a:t>gwnaiff</a:t>
            </a:r>
            <a:r>
              <a:rPr lang="en-GB" sz="1200" kern="1200" dirty="0" smtClean="0">
                <a:solidFill>
                  <a:srgbClr val="000000"/>
                </a:solidFill>
                <a:effectLst/>
                <a:latin typeface="Arial"/>
                <a:ea typeface="Times New Roman"/>
              </a:rPr>
              <a:t> y </a:t>
            </a:r>
            <a:r>
              <a:rPr lang="en-GB" sz="1200" kern="1200" dirty="0" err="1" smtClean="0">
                <a:solidFill>
                  <a:srgbClr val="000000"/>
                </a:solidFill>
                <a:effectLst/>
                <a:latin typeface="Arial"/>
                <a:ea typeface="Times New Roman"/>
              </a:rPr>
              <a:t>synhwyrydd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safonol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pris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isel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weithio</a:t>
            </a:r>
            <a:r>
              <a:rPr lang="en-GB" sz="1200" kern="1200" dirty="0" smtClean="0">
                <a:solidFill>
                  <a:srgbClr val="000000"/>
                </a:solidFill>
                <a:effectLst/>
                <a:latin typeface="Arial"/>
                <a:ea typeface="Times New Roman"/>
              </a:rPr>
              <a:t>, ac </a:t>
            </a:r>
            <a:r>
              <a:rPr lang="en-GB" sz="1200" kern="1200" dirty="0" err="1" smtClean="0">
                <a:solidFill>
                  <a:srgbClr val="000000"/>
                </a:solidFill>
                <a:effectLst/>
                <a:latin typeface="Arial"/>
                <a:ea typeface="Times New Roman"/>
              </a:rPr>
              <a:t>nid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yw’n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ddibynadwy</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mewn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gwelyau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ysbyty</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neu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gyda</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rhai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matresi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arbennig</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gaiff</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defnyddio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atal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doluriau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pwysau</a:t>
            </a:r>
            <a:r>
              <a:rPr lang="en-GB" sz="1200" kern="1200" dirty="0" smtClean="0">
                <a:solidFill>
                  <a:srgbClr val="000000"/>
                </a:solidFill>
                <a:effectLst/>
                <a:latin typeface="Arial"/>
                <a:ea typeface="Times New Roman"/>
              </a:rPr>
              <a:t>. Beth </a:t>
            </a:r>
            <a:r>
              <a:rPr lang="en-GB" sz="1200" kern="1200" dirty="0" err="1" smtClean="0">
                <a:solidFill>
                  <a:srgbClr val="000000"/>
                </a:solidFill>
                <a:effectLst/>
                <a:latin typeface="Arial"/>
                <a:ea typeface="Times New Roman"/>
              </a:rPr>
              <a:t>bynnag</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mae</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llawer</a:t>
            </a:r>
            <a:r>
              <a:rPr lang="en-GB" sz="1200" kern="1200" dirty="0" smtClean="0">
                <a:solidFill>
                  <a:srgbClr val="000000"/>
                </a:solidFill>
                <a:effectLst/>
                <a:latin typeface="Arial"/>
                <a:ea typeface="Times New Roman"/>
              </a:rPr>
              <a:t> o </a:t>
            </a:r>
            <a:r>
              <a:rPr lang="en-GB" sz="1200" kern="1200" dirty="0" err="1" smtClean="0">
                <a:solidFill>
                  <a:srgbClr val="000000"/>
                </a:solidFill>
                <a:effectLst/>
                <a:latin typeface="Arial"/>
                <a:ea typeface="Times New Roman"/>
              </a:rPr>
              <a:t>synwyryddion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wnaiff</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weithio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gydag</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unrhyw</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wely</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rhain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cynnwys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dyfeisiau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mynd</a:t>
            </a:r>
            <a:r>
              <a:rPr lang="en-GB" sz="1200" kern="1200" dirty="0" smtClean="0">
                <a:solidFill>
                  <a:srgbClr val="000000"/>
                </a:solidFill>
                <a:effectLst/>
                <a:latin typeface="Arial"/>
                <a:ea typeface="Times New Roman"/>
              </a:rPr>
              <a:t> o </a:t>
            </a:r>
            <a:r>
              <a:rPr lang="en-GB" sz="1200" kern="1200" dirty="0" err="1" smtClean="0">
                <a:solidFill>
                  <a:srgbClr val="000000"/>
                </a:solidFill>
                <a:effectLst/>
                <a:latin typeface="Arial"/>
                <a:ea typeface="Times New Roman"/>
              </a:rPr>
              <a:t>dan</a:t>
            </a:r>
            <a:r>
              <a:rPr lang="en-GB" sz="1200" kern="1200" dirty="0" smtClean="0">
                <a:solidFill>
                  <a:srgbClr val="000000"/>
                </a:solidFill>
                <a:effectLst/>
                <a:latin typeface="Arial"/>
                <a:ea typeface="Times New Roman"/>
              </a:rPr>
              <a:t> goes y </a:t>
            </a:r>
            <a:r>
              <a:rPr lang="en-GB" sz="1200" kern="1200" dirty="0" err="1" smtClean="0">
                <a:solidFill>
                  <a:srgbClr val="000000"/>
                </a:solidFill>
                <a:effectLst/>
                <a:latin typeface="Arial"/>
                <a:ea typeface="Times New Roman"/>
              </a:rPr>
              <a:t>gwely</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ogystal</a:t>
            </a:r>
            <a:r>
              <a:rPr lang="en-GB" sz="1200" kern="1200" dirty="0" smtClean="0">
                <a:solidFill>
                  <a:srgbClr val="000000"/>
                </a:solidFill>
                <a:effectLst/>
                <a:latin typeface="Arial"/>
                <a:ea typeface="Times New Roman"/>
              </a:rPr>
              <a:t> â </a:t>
            </a:r>
            <a:r>
              <a:rPr lang="en-GB" sz="1200" kern="1200" dirty="0" err="1" smtClean="0">
                <a:solidFill>
                  <a:srgbClr val="000000"/>
                </a:solidFill>
                <a:effectLst/>
                <a:latin typeface="Arial"/>
                <a:ea typeface="Times New Roman"/>
              </a:rPr>
              <a:t>rhai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sydd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wedi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seilio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symudiad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dros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erchwyn</a:t>
            </a:r>
            <a:r>
              <a:rPr lang="en-GB" sz="1200" kern="1200" dirty="0" smtClean="0">
                <a:solidFill>
                  <a:srgbClr val="000000"/>
                </a:solidFill>
                <a:effectLst/>
                <a:latin typeface="Arial"/>
                <a:ea typeface="Times New Roman"/>
              </a:rPr>
              <a:t> y </a:t>
            </a:r>
            <a:r>
              <a:rPr lang="en-GB" sz="1200" kern="1200" dirty="0" err="1" smtClean="0">
                <a:solidFill>
                  <a:srgbClr val="000000"/>
                </a:solidFill>
                <a:effectLst/>
                <a:latin typeface="Arial"/>
                <a:ea typeface="Times New Roman"/>
              </a:rPr>
              <a:t>gwely</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Gellir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troi’r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dyfeisiau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yma</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droi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golau</a:t>
            </a:r>
            <a:r>
              <a:rPr lang="en-GB" sz="1200" kern="1200" dirty="0" smtClean="0">
                <a:solidFill>
                  <a:srgbClr val="000000"/>
                </a:solidFill>
                <a:effectLst/>
                <a:latin typeface="Arial"/>
                <a:ea typeface="Times New Roman"/>
              </a:rPr>
              <a:t> back </a:t>
            </a:r>
            <a:r>
              <a:rPr lang="en-GB" sz="1200" kern="1200" dirty="0" err="1" smtClean="0">
                <a:solidFill>
                  <a:srgbClr val="000000"/>
                </a:solidFill>
                <a:effectLst/>
                <a:latin typeface="Arial"/>
                <a:ea typeface="Times New Roman"/>
              </a:rPr>
              <a:t>ymlaen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neu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ddiffodd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dymunir</a:t>
            </a:r>
            <a:r>
              <a:rPr lang="en-GB" sz="1200" kern="1200" dirty="0" smtClean="0">
                <a:solidFill>
                  <a:srgbClr val="000000"/>
                </a:solidFill>
                <a:effectLst/>
                <a:latin typeface="Arial"/>
                <a:ea typeface="Times New Roman"/>
              </a:rPr>
              <a:t>.</a:t>
            </a:r>
            <a:endParaRPr lang="en-GB" sz="1200" dirty="0" smtClean="0">
              <a:effectLst/>
              <a:latin typeface="Times New Roman"/>
              <a:ea typeface="Times New Roman"/>
            </a:endParaRPr>
          </a:p>
          <a:p>
            <a:pPr eaLnBrk="0" fontAlgn="base" hangingPunct="0">
              <a:spcBef>
                <a:spcPts val="430"/>
              </a:spcBef>
              <a:spcAft>
                <a:spcPts val="0"/>
              </a:spcAft>
            </a:pPr>
            <a:r>
              <a:rPr lang="en-GB" sz="1200" kern="1200" dirty="0" err="1" smtClean="0">
                <a:solidFill>
                  <a:srgbClr val="000000"/>
                </a:solidFill>
                <a:effectLst/>
                <a:latin typeface="Arial"/>
                <a:ea typeface="Times New Roman"/>
              </a:rPr>
              <a:t>Cyn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dechrau’r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sesiwn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derfynol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werth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atgoffa’r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gynulleidfa</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eich</a:t>
            </a:r>
            <a:r>
              <a:rPr lang="en-GB" sz="1200" kern="1200" dirty="0" smtClean="0">
                <a:solidFill>
                  <a:srgbClr val="000000"/>
                </a:solidFill>
                <a:effectLst/>
                <a:latin typeface="Arial"/>
                <a:ea typeface="Times New Roman"/>
              </a:rPr>
              <a:t> bod </a:t>
            </a:r>
            <a:r>
              <a:rPr lang="en-GB" sz="1200" kern="1200" dirty="0" err="1" smtClean="0">
                <a:solidFill>
                  <a:srgbClr val="000000"/>
                </a:solidFill>
                <a:effectLst/>
                <a:latin typeface="Arial"/>
                <a:ea typeface="Times New Roman"/>
              </a:rPr>
              <a:t>wedi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dangos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llawer</a:t>
            </a:r>
            <a:r>
              <a:rPr lang="en-GB" sz="1200" kern="1200" dirty="0" smtClean="0">
                <a:solidFill>
                  <a:srgbClr val="000000"/>
                </a:solidFill>
                <a:effectLst/>
                <a:latin typeface="Arial"/>
                <a:ea typeface="Times New Roman"/>
              </a:rPr>
              <a:t> o </a:t>
            </a:r>
            <a:r>
              <a:rPr lang="en-GB" sz="1200" kern="1200" dirty="0" err="1" smtClean="0">
                <a:solidFill>
                  <a:srgbClr val="000000"/>
                </a:solidFill>
                <a:effectLst/>
                <a:latin typeface="Arial"/>
                <a:ea typeface="Times New Roman"/>
              </a:rPr>
              <a:t>enghreifftiau</a:t>
            </a:r>
            <a:r>
              <a:rPr lang="en-GB" sz="1200" kern="1200" dirty="0" smtClean="0">
                <a:solidFill>
                  <a:srgbClr val="000000"/>
                </a:solidFill>
                <a:effectLst/>
                <a:latin typeface="Arial"/>
                <a:ea typeface="Times New Roman"/>
              </a:rPr>
              <a:t> o </a:t>
            </a:r>
            <a:r>
              <a:rPr lang="en-GB" sz="1200" kern="1200" dirty="0" err="1" smtClean="0">
                <a:solidFill>
                  <a:srgbClr val="000000"/>
                </a:solidFill>
                <a:effectLst/>
                <a:latin typeface="Arial"/>
                <a:ea typeface="Times New Roman"/>
              </a:rPr>
              <a:t>sut</a:t>
            </a:r>
            <a:r>
              <a:rPr lang="en-GB" sz="1200" kern="1200" dirty="0" smtClean="0">
                <a:solidFill>
                  <a:srgbClr val="000000"/>
                </a:solidFill>
                <a:effectLst/>
                <a:latin typeface="Arial"/>
                <a:ea typeface="Times New Roman"/>
              </a:rPr>
              <a:t> y gall </a:t>
            </a:r>
            <a:r>
              <a:rPr lang="en-GB" sz="1200" kern="1200" dirty="0" err="1" smtClean="0">
                <a:solidFill>
                  <a:srgbClr val="000000"/>
                </a:solidFill>
                <a:effectLst/>
                <a:latin typeface="Arial"/>
                <a:ea typeface="Times New Roman"/>
              </a:rPr>
              <a:t>technoleg</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gefnogi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annibyniaeth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pobl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wahanol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wynebu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materion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amrywiol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ateb</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fel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arfer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cynnwys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defnyddio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neu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gyflwyno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amryw</a:t>
            </a:r>
            <a:r>
              <a:rPr lang="en-GB" sz="1200" kern="1200" dirty="0" smtClean="0">
                <a:solidFill>
                  <a:srgbClr val="000000"/>
                </a:solidFill>
                <a:effectLst/>
                <a:latin typeface="Arial"/>
                <a:ea typeface="Times New Roman"/>
              </a:rPr>
              <a:t> o </a:t>
            </a:r>
            <a:r>
              <a:rPr lang="en-GB" sz="1200" kern="1200" dirty="0" err="1" smtClean="0">
                <a:solidFill>
                  <a:srgbClr val="000000"/>
                </a:solidFill>
                <a:effectLst/>
                <a:latin typeface="Arial"/>
                <a:ea typeface="Times New Roman"/>
              </a:rPr>
              <a:t>gynhyrchion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cyd-weithio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Nid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oes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a:t>
            </a:r>
            <a:r>
              <a:rPr lang="en-GB" sz="1200" kern="1200" dirty="0" smtClean="0">
                <a:solidFill>
                  <a:srgbClr val="000000"/>
                </a:solidFill>
                <a:effectLst/>
                <a:latin typeface="Arial"/>
                <a:ea typeface="Times New Roman"/>
              </a:rPr>
              <a:t> un </a:t>
            </a:r>
            <a:r>
              <a:rPr lang="en-GB" sz="1200" kern="1200" dirty="0" err="1" smtClean="0">
                <a:solidFill>
                  <a:srgbClr val="000000"/>
                </a:solidFill>
                <a:effectLst/>
                <a:latin typeface="Arial"/>
                <a:ea typeface="Times New Roman"/>
              </a:rPr>
              <a:t>ateb</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gyfer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astudiaethau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achos</a:t>
            </a:r>
            <a:r>
              <a:rPr lang="en-GB" sz="1200" kern="1200" dirty="0" smtClean="0">
                <a:solidFill>
                  <a:srgbClr val="000000"/>
                </a:solidFill>
                <a:effectLst/>
                <a:latin typeface="Arial"/>
                <a:ea typeface="Times New Roman"/>
              </a:rPr>
              <a:t> y </a:t>
            </a:r>
            <a:r>
              <a:rPr lang="en-GB" sz="1200" kern="1200" dirty="0" err="1" smtClean="0">
                <a:solidFill>
                  <a:srgbClr val="000000"/>
                </a:solidFill>
                <a:effectLst/>
                <a:latin typeface="Arial"/>
                <a:ea typeface="Times New Roman"/>
              </a:rPr>
              <a:t>byddwch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hystyried</a:t>
            </a:r>
            <a:r>
              <a:rPr lang="en-GB" sz="1200" kern="1200" dirty="0" smtClean="0">
                <a:solidFill>
                  <a:srgbClr val="000000"/>
                </a:solidFill>
                <a:effectLst/>
                <a:latin typeface="Arial"/>
                <a:ea typeface="Times New Roman"/>
              </a:rPr>
              <a:t> - </a:t>
            </a:r>
            <a:r>
              <a:rPr lang="en-GB" sz="1200" kern="1200" dirty="0" err="1" smtClean="0">
                <a:solidFill>
                  <a:srgbClr val="000000"/>
                </a:solidFill>
                <a:effectLst/>
                <a:latin typeface="Arial"/>
                <a:ea typeface="Times New Roman"/>
              </a:rPr>
              <a:t>ond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bydd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rhai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atebion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rhatach</a:t>
            </a:r>
            <a:r>
              <a:rPr lang="en-GB" sz="1200" kern="1200" dirty="0" smtClean="0">
                <a:solidFill>
                  <a:srgbClr val="000000"/>
                </a:solidFill>
                <a:effectLst/>
                <a:latin typeface="Arial"/>
                <a:ea typeface="Times New Roman"/>
              </a:rPr>
              <a:t> nag </a:t>
            </a:r>
            <a:r>
              <a:rPr lang="en-GB" sz="1200" kern="1200" dirty="0" err="1" smtClean="0">
                <a:solidFill>
                  <a:srgbClr val="000000"/>
                </a:solidFill>
                <a:effectLst/>
                <a:latin typeface="Arial"/>
                <a:ea typeface="Times New Roman"/>
              </a:rPr>
              <a:t>eraill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tra</a:t>
            </a:r>
            <a:r>
              <a:rPr lang="en-GB" sz="1200" kern="1200" dirty="0" smtClean="0">
                <a:solidFill>
                  <a:srgbClr val="000000"/>
                </a:solidFill>
                <a:effectLst/>
                <a:latin typeface="Arial"/>
                <a:ea typeface="Times New Roman"/>
              </a:rPr>
              <a:t> bod </a:t>
            </a:r>
            <a:r>
              <a:rPr lang="en-GB" sz="1200" kern="1200" dirty="0" err="1" smtClean="0">
                <a:solidFill>
                  <a:srgbClr val="000000"/>
                </a:solidFill>
                <a:effectLst/>
                <a:latin typeface="Arial"/>
                <a:ea typeface="Times New Roman"/>
              </a:rPr>
              <a:t>eraill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fwy</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addas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gyfer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pobl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gyfforddus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defnyddio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ffon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symudol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neu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dechnoleg</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ddatblygedig</a:t>
            </a:r>
            <a:r>
              <a:rPr lang="en-GB" sz="1200" kern="1200" dirty="0" smtClean="0">
                <a:solidFill>
                  <a:srgbClr val="000000"/>
                </a:solidFill>
                <a:effectLst/>
                <a:latin typeface="Arial"/>
                <a:ea typeface="Times New Roman"/>
              </a:rPr>
              <a:t>.</a:t>
            </a:r>
            <a:endParaRPr lang="en-GB" sz="1200" dirty="0" smtClean="0">
              <a:effectLst/>
              <a:latin typeface="Times New Roman"/>
              <a:ea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10"/>
          </p:nvPr>
        </p:nvSpPr>
        <p:spPr/>
        <p:txBody>
          <a:bodyPr/>
          <a:lstStyle/>
          <a:p>
            <a:fld id="{4850BFFB-953F-4021-90D1-C2BD514B9A3F}" type="slidenum">
              <a:rPr lang="en-GB" smtClean="0"/>
              <a:pPr/>
              <a:t>80</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9156300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aseline="0" dirty="0" err="1" smtClean="0"/>
              <a:t>Cyn</a:t>
            </a:r>
            <a:r>
              <a:rPr lang="en-GB" baseline="0" dirty="0" smtClean="0"/>
              <a:t> </a:t>
            </a:r>
            <a:r>
              <a:rPr lang="en-GB" baseline="0" dirty="0" err="1" smtClean="0"/>
              <a:t>dechrau’r</a:t>
            </a:r>
            <a:r>
              <a:rPr lang="en-GB" baseline="0" dirty="0" smtClean="0"/>
              <a:t> </a:t>
            </a:r>
            <a:r>
              <a:rPr lang="en-GB" baseline="0" dirty="0" err="1" smtClean="0"/>
              <a:t>sesiwn</a:t>
            </a:r>
            <a:r>
              <a:rPr lang="en-GB" baseline="0" dirty="0" smtClean="0"/>
              <a:t> </a:t>
            </a:r>
            <a:r>
              <a:rPr lang="en-GB" baseline="0" dirty="0" err="1" smtClean="0"/>
              <a:t>derfynol</a:t>
            </a:r>
            <a:r>
              <a:rPr lang="en-GB" baseline="0" dirty="0" smtClean="0"/>
              <a:t>, </a:t>
            </a:r>
            <a:r>
              <a:rPr lang="en-GB" baseline="0" dirty="0" err="1" smtClean="0"/>
              <a:t>mae’n</a:t>
            </a:r>
            <a:r>
              <a:rPr lang="en-GB" baseline="0" dirty="0" smtClean="0"/>
              <a:t> </a:t>
            </a:r>
            <a:r>
              <a:rPr lang="en-GB" baseline="0" dirty="0" err="1" smtClean="0"/>
              <a:t>werth</a:t>
            </a:r>
            <a:r>
              <a:rPr lang="en-GB" baseline="0" dirty="0" smtClean="0"/>
              <a:t> </a:t>
            </a:r>
            <a:r>
              <a:rPr lang="en-GB" baseline="0" dirty="0" err="1" smtClean="0"/>
              <a:t>atgoffa’r</a:t>
            </a:r>
            <a:r>
              <a:rPr lang="en-GB" baseline="0" dirty="0" smtClean="0"/>
              <a:t> </a:t>
            </a:r>
            <a:r>
              <a:rPr lang="en-GB" baseline="0" dirty="0" err="1" smtClean="0"/>
              <a:t>gynulleidfa</a:t>
            </a:r>
            <a:r>
              <a:rPr lang="en-GB" baseline="0" dirty="0" smtClean="0"/>
              <a:t> </a:t>
            </a:r>
            <a:r>
              <a:rPr lang="en-GB" baseline="0" dirty="0" err="1" smtClean="0"/>
              <a:t>eich</a:t>
            </a:r>
            <a:r>
              <a:rPr lang="en-GB" baseline="0" dirty="0" smtClean="0"/>
              <a:t> bod </a:t>
            </a:r>
            <a:r>
              <a:rPr lang="en-GB" baseline="0" dirty="0" err="1" smtClean="0"/>
              <a:t>wedi</a:t>
            </a:r>
            <a:r>
              <a:rPr lang="en-GB" baseline="0" dirty="0" smtClean="0"/>
              <a:t> </a:t>
            </a:r>
            <a:r>
              <a:rPr lang="en-GB" baseline="0" dirty="0" err="1" smtClean="0"/>
              <a:t>dangos</a:t>
            </a:r>
            <a:r>
              <a:rPr lang="en-GB" baseline="0" dirty="0" smtClean="0"/>
              <a:t> </a:t>
            </a:r>
            <a:r>
              <a:rPr lang="en-GB" baseline="0" dirty="0" err="1" smtClean="0"/>
              <a:t>llawer</a:t>
            </a:r>
            <a:r>
              <a:rPr lang="en-GB" baseline="0" dirty="0" smtClean="0"/>
              <a:t> o </a:t>
            </a:r>
            <a:r>
              <a:rPr lang="en-GB" baseline="0" dirty="0" err="1" smtClean="0"/>
              <a:t>enghreifftiau</a:t>
            </a:r>
            <a:r>
              <a:rPr lang="en-GB" baseline="0" dirty="0" smtClean="0"/>
              <a:t> o </a:t>
            </a:r>
            <a:r>
              <a:rPr lang="en-GB" baseline="0" dirty="0" err="1" smtClean="0"/>
              <a:t>sut</a:t>
            </a:r>
            <a:r>
              <a:rPr lang="en-GB" baseline="0" dirty="0" smtClean="0"/>
              <a:t> y gall </a:t>
            </a:r>
            <a:r>
              <a:rPr lang="en-GB" baseline="0" dirty="0" err="1" smtClean="0"/>
              <a:t>technoleg</a:t>
            </a:r>
            <a:r>
              <a:rPr lang="en-GB" baseline="0" dirty="0" smtClean="0"/>
              <a:t> </a:t>
            </a:r>
            <a:r>
              <a:rPr lang="en-GB" baseline="0" dirty="0" err="1" smtClean="0"/>
              <a:t>gefnogi</a:t>
            </a:r>
            <a:r>
              <a:rPr lang="en-GB" baseline="0" dirty="0" smtClean="0"/>
              <a:t> </a:t>
            </a:r>
            <a:r>
              <a:rPr lang="en-GB" baseline="0" dirty="0" err="1" smtClean="0"/>
              <a:t>annibyniaeth</a:t>
            </a:r>
            <a:r>
              <a:rPr lang="en-GB" baseline="0" dirty="0" smtClean="0"/>
              <a:t> </a:t>
            </a:r>
            <a:r>
              <a:rPr lang="en-GB" baseline="0" dirty="0" err="1" smtClean="0"/>
              <a:t>pobl</a:t>
            </a:r>
            <a:r>
              <a:rPr lang="en-GB" baseline="0" dirty="0" smtClean="0"/>
              <a:t> </a:t>
            </a:r>
            <a:r>
              <a:rPr lang="en-GB" baseline="0" dirty="0" err="1" smtClean="0"/>
              <a:t>wahanol</a:t>
            </a:r>
            <a:r>
              <a:rPr lang="en-GB" baseline="0" dirty="0" smtClean="0"/>
              <a:t> </a:t>
            </a:r>
            <a:r>
              <a:rPr lang="en-GB" baseline="0" dirty="0" err="1" smtClean="0"/>
              <a:t>sy’n</a:t>
            </a:r>
            <a:r>
              <a:rPr lang="en-GB" baseline="0" dirty="0" smtClean="0"/>
              <a:t> </a:t>
            </a:r>
            <a:r>
              <a:rPr lang="en-GB" baseline="0" dirty="0" err="1" smtClean="0"/>
              <a:t>wynebu</a:t>
            </a:r>
            <a:r>
              <a:rPr lang="en-GB" baseline="0" dirty="0" smtClean="0"/>
              <a:t> </a:t>
            </a:r>
            <a:r>
              <a:rPr lang="en-GB" baseline="0" dirty="0" err="1" smtClean="0"/>
              <a:t>materion</a:t>
            </a:r>
            <a:r>
              <a:rPr lang="en-GB" baseline="0" dirty="0" smtClean="0"/>
              <a:t> </a:t>
            </a:r>
            <a:r>
              <a:rPr lang="en-GB" baseline="0" dirty="0" err="1" smtClean="0"/>
              <a:t>amrywiol</a:t>
            </a:r>
            <a:r>
              <a:rPr lang="en-GB" baseline="0" dirty="0" smtClean="0"/>
              <a:t>. </a:t>
            </a:r>
            <a:r>
              <a:rPr lang="en-GB" baseline="0" dirty="0" err="1" smtClean="0"/>
              <a:t>Mae’r</a:t>
            </a:r>
            <a:r>
              <a:rPr lang="en-GB" baseline="0" dirty="0" smtClean="0"/>
              <a:t> </a:t>
            </a:r>
            <a:r>
              <a:rPr lang="en-GB" baseline="0" dirty="0" err="1" smtClean="0"/>
              <a:t>ateb</a:t>
            </a:r>
            <a:r>
              <a:rPr lang="en-GB" baseline="0" dirty="0" smtClean="0"/>
              <a:t> </a:t>
            </a:r>
            <a:r>
              <a:rPr lang="en-GB" baseline="0" dirty="0" err="1" smtClean="0"/>
              <a:t>fel</a:t>
            </a:r>
            <a:r>
              <a:rPr lang="en-GB" baseline="0" dirty="0" smtClean="0"/>
              <a:t> </a:t>
            </a:r>
            <a:r>
              <a:rPr lang="en-GB" baseline="0" dirty="0" err="1" smtClean="0"/>
              <a:t>arfer</a:t>
            </a:r>
            <a:r>
              <a:rPr lang="en-GB" baseline="0" dirty="0" smtClean="0"/>
              <a:t> </a:t>
            </a:r>
            <a:r>
              <a:rPr lang="en-GB" baseline="0" dirty="0" err="1" smtClean="0"/>
              <a:t>yn</a:t>
            </a:r>
            <a:r>
              <a:rPr lang="en-GB" baseline="0" dirty="0" smtClean="0"/>
              <a:t> </a:t>
            </a:r>
            <a:r>
              <a:rPr lang="en-GB" baseline="0" dirty="0" err="1" smtClean="0"/>
              <a:t>cynnwys</a:t>
            </a:r>
            <a:r>
              <a:rPr lang="en-GB" baseline="0" dirty="0" smtClean="0"/>
              <a:t> </a:t>
            </a:r>
            <a:r>
              <a:rPr lang="en-GB" baseline="0" dirty="0" err="1" smtClean="0"/>
              <a:t>defnyddio</a:t>
            </a:r>
            <a:r>
              <a:rPr lang="en-GB" baseline="0" dirty="0" smtClean="0"/>
              <a:t> </a:t>
            </a:r>
            <a:r>
              <a:rPr lang="en-GB" baseline="0" dirty="0" err="1" smtClean="0"/>
              <a:t>neu</a:t>
            </a:r>
            <a:r>
              <a:rPr lang="en-GB" baseline="0" dirty="0" smtClean="0"/>
              <a:t> </a:t>
            </a:r>
            <a:r>
              <a:rPr lang="en-GB" baseline="0" dirty="0" err="1" smtClean="0"/>
              <a:t>gyflwyno</a:t>
            </a:r>
            <a:r>
              <a:rPr lang="en-GB" baseline="0" dirty="0" smtClean="0"/>
              <a:t> </a:t>
            </a:r>
            <a:r>
              <a:rPr lang="en-GB" baseline="0" dirty="0" err="1" smtClean="0"/>
              <a:t>amryw</a:t>
            </a:r>
            <a:r>
              <a:rPr lang="en-GB" baseline="0" dirty="0" smtClean="0"/>
              <a:t> o </a:t>
            </a:r>
            <a:r>
              <a:rPr lang="en-GB" baseline="0" dirty="0" err="1" smtClean="0"/>
              <a:t>gynhyrchion</a:t>
            </a:r>
            <a:r>
              <a:rPr lang="en-GB" baseline="0" dirty="0" smtClean="0"/>
              <a:t> </a:t>
            </a:r>
            <a:r>
              <a:rPr lang="en-GB" baseline="0" dirty="0" err="1" smtClean="0"/>
              <a:t>sy’n</a:t>
            </a:r>
            <a:r>
              <a:rPr lang="en-GB" baseline="0" dirty="0" smtClean="0"/>
              <a:t> </a:t>
            </a:r>
            <a:r>
              <a:rPr lang="en-GB" baseline="0" dirty="0" err="1" smtClean="0"/>
              <a:t>cyd-weithio</a:t>
            </a:r>
            <a:r>
              <a:rPr lang="en-GB" baseline="0" dirty="0" smtClean="0"/>
              <a:t>. </a:t>
            </a:r>
            <a:r>
              <a:rPr lang="en-GB" baseline="0" dirty="0" err="1" smtClean="0"/>
              <a:t>Nid</a:t>
            </a:r>
            <a:r>
              <a:rPr lang="en-GB" baseline="0" dirty="0" smtClean="0"/>
              <a:t> </a:t>
            </a:r>
            <a:r>
              <a:rPr lang="en-GB" baseline="0" dirty="0" err="1" smtClean="0"/>
              <a:t>oes</a:t>
            </a:r>
            <a:r>
              <a:rPr lang="en-GB" baseline="0" dirty="0" smtClean="0"/>
              <a:t> </a:t>
            </a:r>
            <a:r>
              <a:rPr lang="en-GB" baseline="0" dirty="0" err="1" smtClean="0"/>
              <a:t>yna</a:t>
            </a:r>
            <a:r>
              <a:rPr lang="en-GB" baseline="0" dirty="0" smtClean="0"/>
              <a:t> un </a:t>
            </a:r>
            <a:r>
              <a:rPr lang="en-GB" baseline="0" dirty="0" err="1" smtClean="0"/>
              <a:t>ateb</a:t>
            </a:r>
            <a:r>
              <a:rPr lang="en-GB" baseline="0" dirty="0" smtClean="0"/>
              <a:t> </a:t>
            </a:r>
            <a:r>
              <a:rPr lang="en-GB" baseline="0" dirty="0" err="1" smtClean="0"/>
              <a:t>ar</a:t>
            </a:r>
            <a:r>
              <a:rPr lang="en-GB" baseline="0" dirty="0" smtClean="0"/>
              <a:t> </a:t>
            </a:r>
            <a:r>
              <a:rPr lang="en-GB" baseline="0" dirty="0" err="1" smtClean="0"/>
              <a:t>gyfer</a:t>
            </a:r>
            <a:r>
              <a:rPr lang="en-GB" baseline="0" dirty="0" smtClean="0"/>
              <a:t> </a:t>
            </a:r>
            <a:r>
              <a:rPr lang="en-GB" baseline="0" dirty="0" err="1" smtClean="0"/>
              <a:t>yr</a:t>
            </a:r>
            <a:r>
              <a:rPr lang="en-GB" baseline="0" dirty="0" smtClean="0"/>
              <a:t> </a:t>
            </a:r>
            <a:r>
              <a:rPr lang="en-GB" baseline="0" dirty="0" err="1" smtClean="0"/>
              <a:t>astudiaethau</a:t>
            </a:r>
            <a:r>
              <a:rPr lang="en-GB" baseline="0" dirty="0" smtClean="0"/>
              <a:t> </a:t>
            </a:r>
            <a:r>
              <a:rPr lang="en-GB" baseline="0" dirty="0" err="1" smtClean="0"/>
              <a:t>achos</a:t>
            </a:r>
            <a:r>
              <a:rPr lang="en-GB" baseline="0" dirty="0" smtClean="0"/>
              <a:t> y </a:t>
            </a:r>
            <a:r>
              <a:rPr lang="en-GB" baseline="0" dirty="0" err="1" smtClean="0"/>
              <a:t>byddwch</a:t>
            </a:r>
            <a:r>
              <a:rPr lang="en-GB" baseline="0" dirty="0" smtClean="0"/>
              <a:t> </a:t>
            </a:r>
            <a:r>
              <a:rPr lang="en-GB" baseline="0" dirty="0" err="1" smtClean="0"/>
              <a:t>yn</a:t>
            </a:r>
            <a:r>
              <a:rPr lang="en-GB" baseline="0" dirty="0" smtClean="0"/>
              <a:t> </a:t>
            </a:r>
            <a:r>
              <a:rPr lang="en-GB" baseline="0" dirty="0" err="1" smtClean="0"/>
              <a:t>ei</a:t>
            </a:r>
            <a:r>
              <a:rPr lang="en-GB" baseline="0" dirty="0" smtClean="0"/>
              <a:t> </a:t>
            </a:r>
            <a:r>
              <a:rPr lang="en-GB" baseline="0" dirty="0" err="1" smtClean="0"/>
              <a:t>hystyried</a:t>
            </a:r>
            <a:r>
              <a:rPr lang="en-GB" baseline="0" dirty="0" smtClean="0"/>
              <a:t> - </a:t>
            </a:r>
            <a:r>
              <a:rPr lang="en-GB" baseline="0" dirty="0" err="1" smtClean="0"/>
              <a:t>ond</a:t>
            </a:r>
            <a:r>
              <a:rPr lang="en-GB" baseline="0" dirty="0" smtClean="0"/>
              <a:t> </a:t>
            </a:r>
            <a:r>
              <a:rPr lang="en-GB" baseline="0" dirty="0" err="1" smtClean="0"/>
              <a:t>bydd</a:t>
            </a:r>
            <a:r>
              <a:rPr lang="en-GB" baseline="0" dirty="0" smtClean="0"/>
              <a:t> </a:t>
            </a:r>
            <a:r>
              <a:rPr lang="en-GB" baseline="0" dirty="0" err="1" smtClean="0"/>
              <a:t>rhai</a:t>
            </a:r>
            <a:r>
              <a:rPr lang="en-GB" baseline="0" dirty="0" smtClean="0"/>
              <a:t> </a:t>
            </a:r>
            <a:r>
              <a:rPr lang="en-GB" baseline="0" dirty="0" err="1" smtClean="0"/>
              <a:t>atebion</a:t>
            </a:r>
            <a:r>
              <a:rPr lang="en-GB" baseline="0" dirty="0" smtClean="0"/>
              <a:t> </a:t>
            </a:r>
            <a:r>
              <a:rPr lang="en-GB" baseline="0" dirty="0" err="1" smtClean="0"/>
              <a:t>yn</a:t>
            </a:r>
            <a:r>
              <a:rPr lang="en-GB" baseline="0" dirty="0" smtClean="0"/>
              <a:t> </a:t>
            </a:r>
            <a:r>
              <a:rPr lang="en-GB" baseline="0" dirty="0" err="1" smtClean="0"/>
              <a:t>rhatach</a:t>
            </a:r>
            <a:r>
              <a:rPr lang="en-GB" baseline="0" dirty="0" smtClean="0"/>
              <a:t> nag </a:t>
            </a:r>
            <a:r>
              <a:rPr lang="en-GB" baseline="0" dirty="0" err="1" smtClean="0"/>
              <a:t>eraill</a:t>
            </a:r>
            <a:r>
              <a:rPr lang="en-GB" baseline="0" dirty="0" smtClean="0"/>
              <a:t> </a:t>
            </a:r>
            <a:r>
              <a:rPr lang="en-GB" baseline="0" dirty="0" err="1" smtClean="0"/>
              <a:t>tra</a:t>
            </a:r>
            <a:r>
              <a:rPr lang="en-GB" baseline="0" dirty="0" smtClean="0"/>
              <a:t> bod </a:t>
            </a:r>
            <a:r>
              <a:rPr lang="en-GB" baseline="0" dirty="0" err="1" smtClean="0"/>
              <a:t>eraill</a:t>
            </a:r>
            <a:r>
              <a:rPr lang="en-GB" baseline="0" dirty="0" smtClean="0"/>
              <a:t> </a:t>
            </a:r>
            <a:r>
              <a:rPr lang="en-GB" baseline="0" dirty="0" err="1" smtClean="0"/>
              <a:t>yn</a:t>
            </a:r>
            <a:r>
              <a:rPr lang="en-GB" baseline="0" dirty="0" smtClean="0"/>
              <a:t> </a:t>
            </a:r>
            <a:r>
              <a:rPr lang="en-GB" baseline="0" dirty="0" err="1" smtClean="0"/>
              <a:t>fwy</a:t>
            </a:r>
            <a:r>
              <a:rPr lang="en-GB" baseline="0" dirty="0" smtClean="0"/>
              <a:t> </a:t>
            </a:r>
            <a:r>
              <a:rPr lang="en-GB" baseline="0" dirty="0" err="1" smtClean="0"/>
              <a:t>addas</a:t>
            </a:r>
            <a:r>
              <a:rPr lang="en-GB" baseline="0" dirty="0" smtClean="0"/>
              <a:t> </a:t>
            </a:r>
            <a:r>
              <a:rPr lang="en-GB" baseline="0" dirty="0" err="1" smtClean="0"/>
              <a:t>ar</a:t>
            </a:r>
            <a:r>
              <a:rPr lang="en-GB" baseline="0" dirty="0" smtClean="0"/>
              <a:t> </a:t>
            </a:r>
            <a:r>
              <a:rPr lang="en-GB" baseline="0" dirty="0" err="1" smtClean="0"/>
              <a:t>gyfer</a:t>
            </a:r>
            <a:r>
              <a:rPr lang="en-GB" baseline="0" dirty="0" smtClean="0"/>
              <a:t> </a:t>
            </a:r>
            <a:r>
              <a:rPr lang="en-GB" baseline="0" dirty="0" err="1" smtClean="0"/>
              <a:t>pobl</a:t>
            </a:r>
            <a:r>
              <a:rPr lang="en-GB" baseline="0" dirty="0" smtClean="0"/>
              <a:t> </a:t>
            </a:r>
            <a:r>
              <a:rPr lang="en-GB" baseline="0" dirty="0" err="1" smtClean="0"/>
              <a:t>sy’n</a:t>
            </a:r>
            <a:r>
              <a:rPr lang="en-GB" baseline="0" dirty="0" smtClean="0"/>
              <a:t> </a:t>
            </a:r>
            <a:r>
              <a:rPr lang="en-GB" baseline="0" dirty="0" err="1" smtClean="0"/>
              <a:t>gyfforddus</a:t>
            </a:r>
            <a:r>
              <a:rPr lang="en-GB" baseline="0" dirty="0" smtClean="0"/>
              <a:t> </a:t>
            </a:r>
            <a:r>
              <a:rPr lang="en-GB" baseline="0" dirty="0" err="1" smtClean="0"/>
              <a:t>yn</a:t>
            </a:r>
            <a:r>
              <a:rPr lang="en-GB" baseline="0" dirty="0" smtClean="0"/>
              <a:t> </a:t>
            </a:r>
            <a:r>
              <a:rPr lang="en-GB" baseline="0" dirty="0" err="1" smtClean="0"/>
              <a:t>defnyddio</a:t>
            </a:r>
            <a:r>
              <a:rPr lang="en-GB" baseline="0" dirty="0" smtClean="0"/>
              <a:t> </a:t>
            </a:r>
            <a:r>
              <a:rPr lang="en-GB" baseline="0" dirty="0" err="1" smtClean="0"/>
              <a:t>ffon</a:t>
            </a:r>
            <a:r>
              <a:rPr lang="en-GB" baseline="0" dirty="0" smtClean="0"/>
              <a:t> </a:t>
            </a:r>
            <a:r>
              <a:rPr lang="en-GB" baseline="0" dirty="0" err="1" smtClean="0"/>
              <a:t>symudol</a:t>
            </a:r>
            <a:r>
              <a:rPr lang="en-GB" baseline="0" dirty="0" smtClean="0"/>
              <a:t> </a:t>
            </a:r>
            <a:r>
              <a:rPr lang="en-GB" baseline="0" dirty="0" err="1" smtClean="0"/>
              <a:t>neu</a:t>
            </a:r>
            <a:r>
              <a:rPr lang="en-GB" baseline="0" dirty="0" smtClean="0"/>
              <a:t> </a:t>
            </a:r>
            <a:r>
              <a:rPr lang="en-GB" baseline="0" dirty="0" err="1" smtClean="0"/>
              <a:t>dechnoleg</a:t>
            </a:r>
            <a:r>
              <a:rPr lang="en-GB" baseline="0" dirty="0" smtClean="0"/>
              <a:t> </a:t>
            </a:r>
            <a:r>
              <a:rPr lang="en-GB" baseline="0" dirty="0" err="1" smtClean="0"/>
              <a:t>ddatblygedig</a:t>
            </a:r>
            <a:r>
              <a:rPr lang="en-GB" baseline="0" dirty="0" smtClean="0"/>
              <a:t>.</a:t>
            </a:r>
          </a:p>
          <a:p>
            <a:endParaRPr lang="en-GB" baseline="0" dirty="0" smtClean="0"/>
          </a:p>
        </p:txBody>
      </p:sp>
      <p:sp>
        <p:nvSpPr>
          <p:cNvPr id="5" name="Slide Number Placeholder 4"/>
          <p:cNvSpPr>
            <a:spLocks noGrp="1"/>
          </p:cNvSpPr>
          <p:nvPr>
            <p:ph type="sldNum" sz="quarter" idx="10"/>
          </p:nvPr>
        </p:nvSpPr>
        <p:spPr/>
        <p:txBody>
          <a:bodyPr/>
          <a:lstStyle/>
          <a:p>
            <a:fld id="{4850BFFB-953F-4021-90D1-C2BD514B9A3F}" type="slidenum">
              <a:rPr lang="en-GB" smtClean="0"/>
              <a:pPr/>
              <a:t>81</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7459663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0" fontAlgn="base" hangingPunct="0">
              <a:spcBef>
                <a:spcPts val="430"/>
              </a:spcBef>
              <a:spcAft>
                <a:spcPts val="0"/>
              </a:spcAft>
            </a:pPr>
            <a:r>
              <a:rPr lang="en-GB" sz="1200" kern="1200" dirty="0" err="1" smtClean="0">
                <a:solidFill>
                  <a:srgbClr val="000000"/>
                </a:solidFill>
                <a:effectLst/>
                <a:latin typeface="Arial"/>
                <a:ea typeface="+mn-ea"/>
                <a:cs typeface="+mn-cs"/>
              </a:rPr>
              <a:t>Gellir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darllen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astudiaeth</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achos</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yma</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oddi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ar</a:t>
            </a:r>
            <a:r>
              <a:rPr lang="en-GB" sz="1200" kern="1200" dirty="0" smtClean="0">
                <a:solidFill>
                  <a:srgbClr val="000000"/>
                </a:solidFill>
                <a:effectLst/>
                <a:latin typeface="Arial"/>
                <a:ea typeface="+mn-ea"/>
                <a:cs typeface="+mn-cs"/>
              </a:rPr>
              <a:t> y </a:t>
            </a:r>
            <a:r>
              <a:rPr lang="en-GB" sz="1200" kern="1200" dirty="0" err="1" smtClean="0">
                <a:solidFill>
                  <a:srgbClr val="000000"/>
                </a:solidFill>
                <a:effectLst/>
                <a:latin typeface="Arial"/>
                <a:ea typeface="+mn-ea"/>
                <a:cs typeface="+mn-cs"/>
              </a:rPr>
              <a:t>sgrin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neu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gellir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brintio</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rannu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fel</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taflen</a:t>
            </a:r>
            <a:r>
              <a:rPr lang="en-GB" sz="1200" kern="1200" dirty="0" smtClean="0">
                <a:solidFill>
                  <a:srgbClr val="000000"/>
                </a:solidFill>
                <a:effectLst/>
                <a:latin typeface="Arial"/>
                <a:ea typeface="+mn-ea"/>
                <a:cs typeface="+mn-cs"/>
              </a:rPr>
              <a:t>.</a:t>
            </a:r>
            <a:endParaRPr lang="en-GB" sz="1200" dirty="0" smtClean="0">
              <a:effectLst/>
              <a:latin typeface="Times New Roman"/>
              <a:ea typeface="Times New Roman"/>
            </a:endParaRPr>
          </a:p>
          <a:p>
            <a:pPr eaLnBrk="0" fontAlgn="base" hangingPunct="0">
              <a:spcBef>
                <a:spcPts val="430"/>
              </a:spcBef>
              <a:spcAft>
                <a:spcPts val="0"/>
              </a:spcAft>
            </a:pPr>
            <a:r>
              <a:rPr lang="en-GB" sz="1200" kern="1200" dirty="0" err="1" smtClean="0">
                <a:solidFill>
                  <a:srgbClr val="000000"/>
                </a:solidFill>
                <a:effectLst/>
                <a:latin typeface="Arial"/>
                <a:ea typeface="+mn-ea"/>
                <a:cs typeface="+mn-cs"/>
              </a:rPr>
              <a:t>Dylai’r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hwylusydd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ddarllen</a:t>
            </a:r>
            <a:r>
              <a:rPr lang="en-GB" sz="1200" kern="1200" dirty="0" smtClean="0">
                <a:solidFill>
                  <a:srgbClr val="000000"/>
                </a:solidFill>
                <a:effectLst/>
                <a:latin typeface="Arial"/>
                <a:ea typeface="+mn-ea"/>
                <a:cs typeface="+mn-cs"/>
              </a:rPr>
              <a:t> y </a:t>
            </a:r>
            <a:r>
              <a:rPr lang="en-GB" sz="1200" kern="1200" dirty="0" err="1" smtClean="0">
                <a:solidFill>
                  <a:srgbClr val="000000"/>
                </a:solidFill>
                <a:effectLst/>
                <a:latin typeface="Arial"/>
                <a:ea typeface="+mn-ea"/>
                <a:cs typeface="+mn-cs"/>
              </a:rPr>
              <a:t>cwestiynau</a:t>
            </a:r>
            <a:r>
              <a:rPr lang="en-GB" sz="1200" kern="1200" dirty="0" smtClean="0">
                <a:solidFill>
                  <a:srgbClr val="000000"/>
                </a:solidFill>
                <a:effectLst/>
                <a:latin typeface="Arial"/>
                <a:ea typeface="+mn-ea"/>
                <a:cs typeface="+mn-cs"/>
              </a:rPr>
              <a:t> a </a:t>
            </a:r>
            <a:r>
              <a:rPr lang="en-GB" sz="1200" kern="1200" dirty="0" err="1" smtClean="0">
                <a:solidFill>
                  <a:srgbClr val="000000"/>
                </a:solidFill>
                <a:effectLst/>
                <a:latin typeface="Arial"/>
                <a:ea typeface="+mn-ea"/>
                <a:cs typeface="+mn-cs"/>
              </a:rPr>
              <a:t>gofyn</a:t>
            </a:r>
            <a:r>
              <a:rPr lang="en-GB" sz="1200" kern="1200" dirty="0" smtClean="0">
                <a:solidFill>
                  <a:srgbClr val="000000"/>
                </a:solidFill>
                <a:effectLst/>
                <a:latin typeface="Arial"/>
                <a:ea typeface="+mn-ea"/>
                <a:cs typeface="+mn-cs"/>
              </a:rPr>
              <a:t> am </a:t>
            </a:r>
            <a:r>
              <a:rPr lang="en-GB" sz="1200" kern="1200" dirty="0" err="1" smtClean="0">
                <a:solidFill>
                  <a:srgbClr val="000000"/>
                </a:solidFill>
                <a:effectLst/>
                <a:latin typeface="Arial"/>
                <a:ea typeface="+mn-ea"/>
                <a:cs typeface="+mn-cs"/>
              </a:rPr>
              <a:t>atebion</a:t>
            </a:r>
            <a:r>
              <a:rPr lang="en-GB" sz="1200" kern="1200" dirty="0" smtClean="0">
                <a:solidFill>
                  <a:srgbClr val="000000"/>
                </a:solidFill>
                <a:effectLst/>
                <a:latin typeface="Arial"/>
                <a:ea typeface="+mn-ea"/>
                <a:cs typeface="+mn-cs"/>
              </a:rPr>
              <a:t>.</a:t>
            </a:r>
            <a:endParaRPr lang="en-GB" sz="1200" dirty="0" smtClean="0">
              <a:effectLst/>
              <a:latin typeface="Times New Roman"/>
              <a:ea typeface="Times New Roman"/>
            </a:endParaRPr>
          </a:p>
          <a:p>
            <a:pPr eaLnBrk="0" fontAlgn="base" hangingPunct="0">
              <a:spcBef>
                <a:spcPts val="430"/>
              </a:spcBef>
              <a:spcAft>
                <a:spcPts val="0"/>
              </a:spcAft>
            </a:pPr>
            <a:r>
              <a:rPr lang="en-GB" sz="1200" kern="1200" dirty="0" smtClean="0">
                <a:solidFill>
                  <a:srgbClr val="000000"/>
                </a:solidFill>
                <a:effectLst/>
                <a:latin typeface="Arial"/>
                <a:ea typeface="Times New Roman"/>
              </a:rPr>
              <a:t>Y </a:t>
            </a:r>
            <a:r>
              <a:rPr lang="en-GB" sz="1200" kern="1200" dirty="0" err="1" smtClean="0">
                <a:solidFill>
                  <a:srgbClr val="000000"/>
                </a:solidFill>
                <a:effectLst/>
                <a:latin typeface="Arial"/>
                <a:ea typeface="Times New Roman"/>
              </a:rPr>
              <a:t>materion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amlwg</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yw</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ddiffyg</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maeth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diffyg</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cymryd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meddyginiaeth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gyson</a:t>
            </a:r>
            <a:r>
              <a:rPr lang="en-GB" sz="1200" kern="1200" dirty="0" smtClean="0">
                <a:solidFill>
                  <a:srgbClr val="000000"/>
                </a:solidFill>
                <a:effectLst/>
                <a:latin typeface="Arial"/>
                <a:ea typeface="Times New Roman"/>
              </a:rPr>
              <a:t> , </a:t>
            </a:r>
            <a:r>
              <a:rPr lang="en-GB" sz="1200" kern="1200" dirty="0" err="1" smtClean="0">
                <a:solidFill>
                  <a:srgbClr val="000000"/>
                </a:solidFill>
                <a:effectLst/>
                <a:latin typeface="Arial"/>
                <a:ea typeface="Times New Roman"/>
              </a:rPr>
              <a:t>diffyg</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cadw</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amser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glanweithdra</a:t>
            </a:r>
            <a:r>
              <a:rPr lang="en-GB" sz="1200" kern="1200" dirty="0" smtClean="0">
                <a:solidFill>
                  <a:srgbClr val="000000"/>
                </a:solidFill>
                <a:effectLst/>
                <a:latin typeface="Arial"/>
                <a:ea typeface="Times New Roman"/>
              </a:rPr>
              <a:t> a </a:t>
            </a:r>
            <a:r>
              <a:rPr lang="en-GB" sz="1200" kern="1200" dirty="0" err="1" smtClean="0">
                <a:solidFill>
                  <a:srgbClr val="000000"/>
                </a:solidFill>
                <a:effectLst/>
                <a:latin typeface="Arial"/>
                <a:ea typeface="Times New Roman"/>
              </a:rPr>
              <a:t>pherygl</a:t>
            </a:r>
            <a:r>
              <a:rPr lang="en-GB" sz="1200" kern="1200" dirty="0" smtClean="0">
                <a:solidFill>
                  <a:srgbClr val="000000"/>
                </a:solidFill>
                <a:effectLst/>
                <a:latin typeface="Arial"/>
                <a:ea typeface="Times New Roman"/>
              </a:rPr>
              <a:t> o </a:t>
            </a:r>
            <a:r>
              <a:rPr lang="en-GB" sz="1200" kern="1200" dirty="0" err="1" smtClean="0">
                <a:solidFill>
                  <a:srgbClr val="000000"/>
                </a:solidFill>
                <a:effectLst/>
                <a:latin typeface="Arial"/>
                <a:ea typeface="Times New Roman"/>
              </a:rPr>
              <a:t>dân</a:t>
            </a:r>
            <a:r>
              <a:rPr lang="en-GB" sz="1200" kern="1200" dirty="0" smtClean="0">
                <a:solidFill>
                  <a:srgbClr val="000000"/>
                </a:solidFill>
                <a:effectLst/>
                <a:latin typeface="Arial"/>
                <a:ea typeface="Times New Roman"/>
              </a:rPr>
              <a:t>.</a:t>
            </a:r>
            <a:endParaRPr lang="en-GB" sz="1200" dirty="0" smtClean="0">
              <a:effectLst/>
              <a:latin typeface="Times New Roman"/>
              <a:ea typeface="Times New Roman"/>
            </a:endParaRPr>
          </a:p>
          <a:p>
            <a:endParaRPr lang="en-GB" dirty="0" smtClean="0"/>
          </a:p>
        </p:txBody>
      </p:sp>
      <p:sp>
        <p:nvSpPr>
          <p:cNvPr id="5" name="Slide Number Placeholder 4"/>
          <p:cNvSpPr>
            <a:spLocks noGrp="1"/>
          </p:cNvSpPr>
          <p:nvPr>
            <p:ph type="sldNum" sz="quarter" idx="10"/>
          </p:nvPr>
        </p:nvSpPr>
        <p:spPr/>
        <p:txBody>
          <a:bodyPr/>
          <a:lstStyle/>
          <a:p>
            <a:fld id="{4850BFFB-953F-4021-90D1-C2BD514B9A3F}" type="slidenum">
              <a:rPr lang="en-GB" smtClean="0"/>
              <a:pPr/>
              <a:t>82</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1496095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Notes Placeholder 2"/>
          <p:cNvSpPr>
            <a:spLocks noGrp="1"/>
          </p:cNvSpPr>
          <p:nvPr>
            <p:ph type="body" idx="1"/>
          </p:nvPr>
        </p:nvSpPr>
        <p:spPr/>
        <p:txBody>
          <a:bodyPr/>
          <a:lstStyle/>
          <a:p>
            <a:pPr fontAlgn="base">
              <a:spcAft>
                <a:spcPts val="0"/>
              </a:spcAft>
            </a:pPr>
            <a:r>
              <a:rPr lang="en-US" sz="1200" kern="1200" dirty="0" err="1" smtClean="0">
                <a:solidFill>
                  <a:srgbClr val="000000"/>
                </a:solidFill>
                <a:effectLst/>
                <a:latin typeface="Arial"/>
                <a:ea typeface="+mn-ea"/>
                <a:cs typeface="+mn-cs"/>
              </a:rPr>
              <a:t>Gellir</a:t>
            </a:r>
            <a:r>
              <a:rPr lang="en-US" sz="1200" kern="1200" dirty="0" smtClean="0">
                <a:solidFill>
                  <a:srgbClr val="000000"/>
                </a:solidFill>
                <a:effectLst/>
                <a:latin typeface="Arial"/>
                <a:ea typeface="+mn-ea"/>
                <a:cs typeface="+mn-cs"/>
              </a:rPr>
              <a:t> </a:t>
            </a:r>
            <a:r>
              <a:rPr lang="en-US" sz="1200" kern="1200" dirty="0" err="1" smtClean="0">
                <a:solidFill>
                  <a:srgbClr val="000000"/>
                </a:solidFill>
                <a:effectLst/>
                <a:latin typeface="Arial"/>
                <a:ea typeface="+mn-ea"/>
                <a:cs typeface="+mn-cs"/>
              </a:rPr>
              <a:t>hepgor</a:t>
            </a:r>
            <a:r>
              <a:rPr lang="en-US" sz="1200" kern="1200" dirty="0" smtClean="0">
                <a:solidFill>
                  <a:srgbClr val="000000"/>
                </a:solidFill>
                <a:effectLst/>
                <a:latin typeface="Arial"/>
                <a:ea typeface="+mn-ea"/>
                <a:cs typeface="+mn-cs"/>
              </a:rPr>
              <a:t> y </a:t>
            </a:r>
            <a:r>
              <a:rPr lang="en-US" sz="1200" kern="1200" dirty="0" err="1" smtClean="0">
                <a:solidFill>
                  <a:srgbClr val="000000"/>
                </a:solidFill>
                <a:effectLst/>
                <a:latin typeface="Arial"/>
                <a:ea typeface="+mn-ea"/>
                <a:cs typeface="+mn-cs"/>
              </a:rPr>
              <a:t>sleid</a:t>
            </a:r>
            <a:r>
              <a:rPr lang="en-US" sz="1200" kern="1200" dirty="0" smtClean="0">
                <a:solidFill>
                  <a:srgbClr val="000000"/>
                </a:solidFill>
                <a:effectLst/>
                <a:latin typeface="Arial"/>
                <a:ea typeface="+mn-ea"/>
                <a:cs typeface="+mn-cs"/>
              </a:rPr>
              <a:t> </a:t>
            </a:r>
            <a:r>
              <a:rPr lang="en-US" sz="1200" kern="1200" dirty="0" err="1" smtClean="0">
                <a:solidFill>
                  <a:srgbClr val="000000"/>
                </a:solidFill>
                <a:effectLst/>
                <a:latin typeface="Arial"/>
                <a:ea typeface="+mn-ea"/>
                <a:cs typeface="+mn-cs"/>
              </a:rPr>
              <a:t>yma</a:t>
            </a:r>
            <a:r>
              <a:rPr lang="en-US" sz="1200" kern="1200" dirty="0" smtClean="0">
                <a:solidFill>
                  <a:srgbClr val="000000"/>
                </a:solidFill>
                <a:effectLst/>
                <a:latin typeface="Arial"/>
                <a:ea typeface="+mn-ea"/>
                <a:cs typeface="+mn-cs"/>
              </a:rPr>
              <a:t> </a:t>
            </a:r>
            <a:r>
              <a:rPr lang="en-US" sz="1200" kern="1200" dirty="0" err="1" smtClean="0">
                <a:solidFill>
                  <a:srgbClr val="000000"/>
                </a:solidFill>
                <a:effectLst/>
                <a:latin typeface="Arial"/>
                <a:ea typeface="+mn-ea"/>
                <a:cs typeface="+mn-cs"/>
              </a:rPr>
              <a:t>sydd</a:t>
            </a:r>
            <a:r>
              <a:rPr lang="en-US" sz="1200" kern="1200" dirty="0" smtClean="0">
                <a:solidFill>
                  <a:srgbClr val="000000"/>
                </a:solidFill>
                <a:effectLst/>
                <a:latin typeface="Arial"/>
                <a:ea typeface="+mn-ea"/>
                <a:cs typeface="+mn-cs"/>
              </a:rPr>
              <a:t> </a:t>
            </a:r>
            <a:r>
              <a:rPr lang="en-US" sz="1200" kern="1200" dirty="0" err="1" smtClean="0">
                <a:solidFill>
                  <a:srgbClr val="000000"/>
                </a:solidFill>
                <a:effectLst/>
                <a:latin typeface="Arial"/>
                <a:ea typeface="+mn-ea"/>
                <a:cs typeface="+mn-cs"/>
              </a:rPr>
              <a:t>wedi</a:t>
            </a:r>
            <a:r>
              <a:rPr lang="en-US" sz="1200" kern="1200" dirty="0" smtClean="0">
                <a:solidFill>
                  <a:srgbClr val="000000"/>
                </a:solidFill>
                <a:effectLst/>
                <a:latin typeface="Arial"/>
                <a:ea typeface="+mn-ea"/>
                <a:cs typeface="+mn-cs"/>
              </a:rPr>
              <a:t> </a:t>
            </a:r>
            <a:r>
              <a:rPr lang="en-US" sz="1200" kern="1200" dirty="0" err="1" smtClean="0">
                <a:solidFill>
                  <a:srgbClr val="000000"/>
                </a:solidFill>
                <a:effectLst/>
                <a:latin typeface="Arial"/>
                <a:ea typeface="+mn-ea"/>
                <a:cs typeface="+mn-cs"/>
              </a:rPr>
              <a:t>ei</a:t>
            </a:r>
            <a:r>
              <a:rPr lang="en-US" sz="1200" kern="1200" dirty="0" smtClean="0">
                <a:solidFill>
                  <a:srgbClr val="000000"/>
                </a:solidFill>
                <a:effectLst/>
                <a:latin typeface="Arial"/>
                <a:ea typeface="+mn-ea"/>
                <a:cs typeface="+mn-cs"/>
              </a:rPr>
              <a:t> </a:t>
            </a:r>
            <a:r>
              <a:rPr lang="en-US" sz="1200" kern="1200" dirty="0" err="1" smtClean="0">
                <a:solidFill>
                  <a:srgbClr val="000000"/>
                </a:solidFill>
                <a:effectLst/>
                <a:latin typeface="Arial"/>
                <a:ea typeface="+mn-ea"/>
                <a:cs typeface="+mn-cs"/>
              </a:rPr>
              <a:t>animeiddio</a:t>
            </a:r>
            <a:r>
              <a:rPr lang="en-US" sz="1200" kern="1200" dirty="0" smtClean="0">
                <a:solidFill>
                  <a:srgbClr val="000000"/>
                </a:solidFill>
                <a:effectLst/>
                <a:latin typeface="Arial"/>
                <a:ea typeface="+mn-ea"/>
                <a:cs typeface="+mn-cs"/>
              </a:rPr>
              <a:t>.</a:t>
            </a:r>
            <a:endParaRPr lang="en-GB" sz="1200" dirty="0" smtClean="0">
              <a:effectLst/>
              <a:latin typeface="Times New Roman"/>
              <a:ea typeface="Times New Roman"/>
            </a:endParaRPr>
          </a:p>
          <a:p>
            <a:pPr fontAlgn="base">
              <a:spcAft>
                <a:spcPts val="0"/>
              </a:spcAft>
            </a:pPr>
            <a:r>
              <a:rPr lang="en-US" sz="1200" kern="1200" dirty="0" err="1" smtClean="0">
                <a:solidFill>
                  <a:srgbClr val="000000"/>
                </a:solidFill>
                <a:effectLst/>
                <a:latin typeface="Arial"/>
                <a:ea typeface="Times New Roman"/>
              </a:rPr>
              <a:t>Mae’n</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dangos</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ffyrdd</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wedi</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ei</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seilio</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ar</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dechnoleg</a:t>
            </a:r>
            <a:r>
              <a:rPr lang="en-US" sz="1200" kern="1200" dirty="0" smtClean="0">
                <a:solidFill>
                  <a:srgbClr val="000000"/>
                </a:solidFill>
                <a:effectLst/>
                <a:latin typeface="Arial"/>
                <a:ea typeface="Times New Roman"/>
              </a:rPr>
              <a:t> o </a:t>
            </a:r>
            <a:r>
              <a:rPr lang="en-US" sz="1200" kern="1200" dirty="0" err="1" smtClean="0">
                <a:solidFill>
                  <a:srgbClr val="000000"/>
                </a:solidFill>
                <a:effectLst/>
                <a:latin typeface="Arial"/>
                <a:ea typeface="Times New Roman"/>
              </a:rPr>
              <a:t>gefnogi</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anghenion</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maeth</a:t>
            </a:r>
            <a:r>
              <a:rPr lang="en-US" sz="1200" kern="1200" dirty="0" smtClean="0">
                <a:solidFill>
                  <a:srgbClr val="000000"/>
                </a:solidFill>
                <a:effectLst/>
                <a:latin typeface="Arial"/>
                <a:ea typeface="Times New Roman"/>
              </a:rPr>
              <a:t> John. </a:t>
            </a:r>
            <a:r>
              <a:rPr lang="en-US" sz="1200" kern="1200" dirty="0" err="1" smtClean="0">
                <a:solidFill>
                  <a:srgbClr val="000000"/>
                </a:solidFill>
                <a:effectLst/>
                <a:latin typeface="Arial"/>
                <a:ea typeface="Times New Roman"/>
              </a:rPr>
              <a:t>Mae’r</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popty</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deallus</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yn</a:t>
            </a:r>
            <a:r>
              <a:rPr lang="en-US" sz="1200" kern="1200" dirty="0" smtClean="0">
                <a:solidFill>
                  <a:srgbClr val="000000"/>
                </a:solidFill>
                <a:effectLst/>
                <a:latin typeface="Arial"/>
                <a:ea typeface="Times New Roman"/>
              </a:rPr>
              <a:t> 900 Euro, ac </a:t>
            </a:r>
            <a:r>
              <a:rPr lang="en-US" sz="1200" kern="1200" dirty="0" err="1" smtClean="0">
                <a:solidFill>
                  <a:srgbClr val="000000"/>
                </a:solidFill>
                <a:effectLst/>
                <a:latin typeface="Arial"/>
                <a:ea typeface="Times New Roman"/>
              </a:rPr>
              <a:t>yn</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addasu’r</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gwres</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yn</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ôl</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maint</a:t>
            </a:r>
            <a:r>
              <a:rPr lang="en-US" sz="1200" kern="1200" dirty="0" smtClean="0">
                <a:solidFill>
                  <a:srgbClr val="000000"/>
                </a:solidFill>
                <a:effectLst/>
                <a:latin typeface="Arial"/>
                <a:ea typeface="Times New Roman"/>
              </a:rPr>
              <a:t> y cig </a:t>
            </a:r>
            <a:r>
              <a:rPr lang="en-US" sz="1200" kern="1200" dirty="0" err="1" smtClean="0">
                <a:solidFill>
                  <a:srgbClr val="000000"/>
                </a:solidFill>
                <a:effectLst/>
                <a:latin typeface="Arial"/>
                <a:ea typeface="Times New Roman"/>
              </a:rPr>
              <a:t>sy’n</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cael</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ei</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goginio</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Mae’r</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ficrodon</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ddeallus</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yn</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darllen</a:t>
            </a:r>
            <a:r>
              <a:rPr lang="en-US" sz="1200" kern="1200" dirty="0" smtClean="0">
                <a:solidFill>
                  <a:srgbClr val="000000"/>
                </a:solidFill>
                <a:effectLst/>
                <a:latin typeface="Arial"/>
                <a:ea typeface="Times New Roman"/>
              </a:rPr>
              <a:t> y ‘barcode’ </a:t>
            </a:r>
            <a:r>
              <a:rPr lang="en-US" sz="1200" kern="1200" dirty="0" err="1" smtClean="0">
                <a:solidFill>
                  <a:srgbClr val="000000"/>
                </a:solidFill>
                <a:effectLst/>
                <a:latin typeface="Arial"/>
                <a:ea typeface="Times New Roman"/>
              </a:rPr>
              <a:t>ar</a:t>
            </a:r>
            <a:r>
              <a:rPr lang="en-US" sz="1200" kern="1200" dirty="0" smtClean="0">
                <a:solidFill>
                  <a:srgbClr val="000000"/>
                </a:solidFill>
                <a:effectLst/>
                <a:latin typeface="Arial"/>
                <a:ea typeface="Times New Roman"/>
              </a:rPr>
              <a:t> y </a:t>
            </a:r>
            <a:r>
              <a:rPr lang="en-US" sz="1200" kern="1200" dirty="0" err="1" smtClean="0">
                <a:solidFill>
                  <a:srgbClr val="000000"/>
                </a:solidFill>
                <a:effectLst/>
                <a:latin typeface="Arial"/>
                <a:ea typeface="Times New Roman"/>
              </a:rPr>
              <a:t>pecyn</a:t>
            </a:r>
            <a:r>
              <a:rPr lang="en-US" sz="1200" kern="1200" dirty="0" smtClean="0">
                <a:solidFill>
                  <a:srgbClr val="000000"/>
                </a:solidFill>
                <a:effectLst/>
                <a:latin typeface="Arial"/>
                <a:ea typeface="Times New Roman"/>
              </a:rPr>
              <a:t> ac </a:t>
            </a:r>
            <a:r>
              <a:rPr lang="en-US" sz="1200" kern="1200" dirty="0" err="1" smtClean="0">
                <a:solidFill>
                  <a:srgbClr val="000000"/>
                </a:solidFill>
                <a:effectLst/>
                <a:latin typeface="Arial"/>
                <a:ea typeface="Times New Roman"/>
              </a:rPr>
              <a:t>addasu’r</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amser</a:t>
            </a:r>
            <a:r>
              <a:rPr lang="en-US" sz="1200" kern="1200" dirty="0" smtClean="0">
                <a:solidFill>
                  <a:srgbClr val="000000"/>
                </a:solidFill>
                <a:effectLst/>
                <a:latin typeface="Arial"/>
                <a:ea typeface="Times New Roman"/>
              </a:rPr>
              <a:t> </a:t>
            </a:r>
            <a:r>
              <a:rPr lang="en-US" sz="1200" kern="1200" dirty="0" err="1" smtClean="0">
                <a:solidFill>
                  <a:srgbClr val="000000"/>
                </a:solidFill>
                <a:effectLst/>
                <a:latin typeface="Arial"/>
                <a:ea typeface="Times New Roman"/>
              </a:rPr>
              <a:t>coginio</a:t>
            </a:r>
            <a:r>
              <a:rPr lang="en-US" sz="1200" kern="1200" dirty="0" smtClean="0">
                <a:solidFill>
                  <a:srgbClr val="000000"/>
                </a:solidFill>
                <a:effectLst/>
                <a:latin typeface="Arial"/>
                <a:ea typeface="Times New Roman"/>
              </a:rPr>
              <a:t>.  </a:t>
            </a:r>
            <a:endParaRPr lang="en-GB" sz="1200" dirty="0" smtClean="0">
              <a:effectLst/>
              <a:latin typeface="Times New Roman"/>
              <a:ea typeface="Times New Roman"/>
            </a:endParaRPr>
          </a:p>
          <a:p>
            <a:pPr eaLnBrk="1" hangingPunct="1">
              <a:spcBef>
                <a:spcPct val="0"/>
              </a:spcBef>
            </a:pPr>
            <a:endParaRPr lang="en-US" altLang="en-US" dirty="0" smtClean="0"/>
          </a:p>
        </p:txBody>
      </p:sp>
      <p:sp>
        <p:nvSpPr>
          <p:cNvPr id="2" name="Slide Number Placeholder 1"/>
          <p:cNvSpPr>
            <a:spLocks noGrp="1"/>
          </p:cNvSpPr>
          <p:nvPr>
            <p:ph type="sldNum" sz="quarter" idx="10"/>
          </p:nvPr>
        </p:nvSpPr>
        <p:spPr/>
        <p:txBody>
          <a:bodyPr/>
          <a:lstStyle/>
          <a:p>
            <a:fld id="{4850BFFB-953F-4021-90D1-C2BD514B9A3F}" type="slidenum">
              <a:rPr lang="en-GB" smtClean="0"/>
              <a:pPr/>
              <a:t>83</a:t>
            </a:fld>
            <a:endParaRPr lang="en-GB"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5576802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nSpc>
                <a:spcPct val="115000"/>
              </a:lnSpc>
              <a:spcAft>
                <a:spcPts val="1000"/>
              </a:spcAft>
            </a:pPr>
            <a:r>
              <a:rPr lang="en-GB" sz="1200" kern="1200" dirty="0" err="1" smtClean="0">
                <a:solidFill>
                  <a:srgbClr val="000000"/>
                </a:solidFill>
                <a:effectLst/>
                <a:latin typeface="Arial"/>
                <a:ea typeface="Times New Roman"/>
              </a:rPr>
              <a:t>Mae’r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rhesymau</a:t>
            </a:r>
            <a:r>
              <a:rPr lang="en-GB" sz="1200" kern="1200" dirty="0" smtClean="0">
                <a:solidFill>
                  <a:srgbClr val="000000"/>
                </a:solidFill>
                <a:effectLst/>
                <a:latin typeface="Arial"/>
                <a:ea typeface="Times New Roman"/>
              </a:rPr>
              <a:t> pam </a:t>
            </a:r>
            <a:r>
              <a:rPr lang="en-GB" sz="1200" kern="1200" dirty="0" err="1" smtClean="0">
                <a:solidFill>
                  <a:srgbClr val="000000"/>
                </a:solidFill>
                <a:effectLst/>
                <a:latin typeface="Arial"/>
                <a:ea typeface="Times New Roman"/>
              </a:rPr>
              <a:t>fo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pobl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cael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anhawster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gymryd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meddyginiaeth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gywir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amrywiol</a:t>
            </a:r>
            <a:r>
              <a:rPr lang="en-GB" sz="1200" kern="1200" dirty="0" smtClean="0">
                <a:solidFill>
                  <a:srgbClr val="000000"/>
                </a:solidFill>
                <a:effectLst/>
                <a:latin typeface="Arial"/>
                <a:ea typeface="Times New Roman"/>
              </a:rPr>
              <a:t> a </a:t>
            </a:r>
            <a:r>
              <a:rPr lang="en-GB" sz="1200" kern="1200" dirty="0" err="1" smtClean="0">
                <a:solidFill>
                  <a:srgbClr val="000000"/>
                </a:solidFill>
                <a:effectLst/>
                <a:latin typeface="Arial"/>
                <a:ea typeface="Times New Roman"/>
              </a:rPr>
              <a:t>chymhleth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debygol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dyma’r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rheswm</a:t>
            </a:r>
            <a:r>
              <a:rPr lang="en-GB" sz="1200" kern="1200" dirty="0" smtClean="0">
                <a:solidFill>
                  <a:srgbClr val="000000"/>
                </a:solidFill>
                <a:effectLst/>
                <a:latin typeface="Arial"/>
                <a:ea typeface="Times New Roman"/>
              </a:rPr>
              <a:t> bod John </a:t>
            </a:r>
            <a:r>
              <a:rPr lang="en-GB" sz="1200" kern="1200" dirty="0" err="1" smtClean="0">
                <a:solidFill>
                  <a:srgbClr val="000000"/>
                </a:solidFill>
                <a:effectLst/>
                <a:latin typeface="Arial"/>
                <a:ea typeface="Times New Roman"/>
              </a:rPr>
              <a:t>wedi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gorfod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mynd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ysbyty</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sawl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achlysur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ond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mae</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hefyd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debygol</a:t>
            </a:r>
            <a:r>
              <a:rPr lang="en-GB" sz="1200" kern="1200" dirty="0" smtClean="0">
                <a:solidFill>
                  <a:srgbClr val="000000"/>
                </a:solidFill>
                <a:effectLst/>
                <a:latin typeface="Arial"/>
                <a:ea typeface="Times New Roman"/>
              </a:rPr>
              <a:t> bod alcohol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ymyrryd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gyda</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rhai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dabledi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eithaf</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syml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darparu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negeseuon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atgoffa</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gyfer</a:t>
            </a:r>
            <a:r>
              <a:rPr lang="en-GB" sz="1200" kern="1200" dirty="0" smtClean="0">
                <a:solidFill>
                  <a:srgbClr val="000000"/>
                </a:solidFill>
                <a:effectLst/>
                <a:latin typeface="Arial"/>
                <a:ea typeface="Times New Roman"/>
              </a:rPr>
              <a:t> John </a:t>
            </a:r>
            <a:r>
              <a:rPr lang="en-GB" sz="1200" kern="1200" dirty="0" err="1" smtClean="0">
                <a:solidFill>
                  <a:srgbClr val="000000"/>
                </a:solidFill>
                <a:effectLst/>
                <a:latin typeface="Arial"/>
                <a:ea typeface="Times New Roman"/>
              </a:rPr>
              <a:t>ond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mae</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posibilrwydd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na</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fyddai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gymryd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rhag</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iddynt</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amharu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fywyd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cymdeithasol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Nid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oes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angen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disgrifio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elfennau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eraill</a:t>
            </a:r>
            <a:r>
              <a:rPr lang="en-GB" sz="1200" kern="1200" dirty="0" smtClean="0">
                <a:solidFill>
                  <a:srgbClr val="000000"/>
                </a:solidFill>
                <a:effectLst/>
                <a:latin typeface="Arial"/>
                <a:ea typeface="Times New Roman"/>
              </a:rPr>
              <a:t> o </a:t>
            </a:r>
            <a:r>
              <a:rPr lang="en-GB" sz="1200" kern="1200" dirty="0" err="1" smtClean="0">
                <a:solidFill>
                  <a:srgbClr val="000000"/>
                </a:solidFill>
                <a:effectLst/>
                <a:latin typeface="Arial"/>
                <a:ea typeface="Times New Roman"/>
              </a:rPr>
              <a:t>bresgripsiwn</a:t>
            </a:r>
            <a:r>
              <a:rPr lang="en-GB" sz="1200" kern="1200" dirty="0" smtClean="0">
                <a:solidFill>
                  <a:srgbClr val="000000"/>
                </a:solidFill>
                <a:effectLst/>
                <a:latin typeface="Arial"/>
                <a:ea typeface="Times New Roman"/>
              </a:rPr>
              <a:t> John.</a:t>
            </a:r>
            <a:endParaRPr lang="en-GB" sz="1200" dirty="0" smtClean="0">
              <a:effectLst/>
              <a:latin typeface="Times New Roman"/>
              <a:ea typeface="Times New Roman"/>
            </a:endParaRPr>
          </a:p>
          <a:p>
            <a:endParaRPr lang="en-GB" dirty="0" smtClean="0"/>
          </a:p>
        </p:txBody>
      </p:sp>
      <p:sp>
        <p:nvSpPr>
          <p:cNvPr id="5" name="Slide Number Placeholder 4"/>
          <p:cNvSpPr>
            <a:spLocks noGrp="1"/>
          </p:cNvSpPr>
          <p:nvPr>
            <p:ph type="sldNum" sz="quarter" idx="10"/>
          </p:nvPr>
        </p:nvSpPr>
        <p:spPr/>
        <p:txBody>
          <a:bodyPr/>
          <a:lstStyle/>
          <a:p>
            <a:fld id="{4850BFFB-953F-4021-90D1-C2BD514B9A3F}" type="slidenum">
              <a:rPr lang="en-GB" smtClean="0"/>
              <a:pPr/>
              <a:t>84</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41537672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0" fontAlgn="base" hangingPunct="0">
              <a:spcBef>
                <a:spcPts val="430"/>
              </a:spcBef>
              <a:spcAft>
                <a:spcPts val="0"/>
              </a:spcAft>
            </a:pPr>
            <a:r>
              <a:rPr lang="en-GB" sz="1200" kern="1200" dirty="0" err="1" smtClean="0">
                <a:solidFill>
                  <a:srgbClr val="000000"/>
                </a:solidFill>
                <a:effectLst/>
                <a:latin typeface="Arial"/>
                <a:ea typeface="+mn-ea"/>
                <a:cs typeface="+mn-cs"/>
              </a:rPr>
              <a:t>Mae’r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sleid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yma</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wedi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animeiddio</a:t>
            </a:r>
            <a:r>
              <a:rPr lang="en-GB" sz="1200" kern="1200" dirty="0" smtClean="0">
                <a:solidFill>
                  <a:srgbClr val="000000"/>
                </a:solidFill>
                <a:effectLst/>
                <a:latin typeface="Arial"/>
                <a:ea typeface="+mn-ea"/>
                <a:cs typeface="+mn-cs"/>
              </a:rPr>
              <a:t>.</a:t>
            </a:r>
            <a:endParaRPr lang="en-GB" sz="1200" dirty="0" smtClean="0">
              <a:effectLst/>
              <a:latin typeface="Times New Roman"/>
              <a:ea typeface="Times New Roman"/>
            </a:endParaRPr>
          </a:p>
          <a:p>
            <a:pPr eaLnBrk="0" fontAlgn="base" hangingPunct="0">
              <a:spcBef>
                <a:spcPts val="430"/>
              </a:spcBef>
              <a:spcAft>
                <a:spcPts val="0"/>
              </a:spcAft>
            </a:pPr>
            <a:r>
              <a:rPr lang="en-GB" sz="1200" kern="1200" dirty="0" err="1" smtClean="0">
                <a:solidFill>
                  <a:srgbClr val="000000"/>
                </a:solidFill>
                <a:effectLst/>
                <a:latin typeface="Arial"/>
                <a:ea typeface="+mn-ea"/>
                <a:cs typeface="+mn-cs"/>
              </a:rPr>
              <a:t>Mae’n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dangos</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sut</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mae</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gwasanaeth</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cael</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osod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ddarparu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unol</a:t>
            </a:r>
            <a:r>
              <a:rPr lang="en-GB" sz="1200" kern="1200" dirty="0" smtClean="0">
                <a:solidFill>
                  <a:srgbClr val="000000"/>
                </a:solidFill>
                <a:effectLst/>
                <a:latin typeface="Arial"/>
                <a:ea typeface="+mn-ea"/>
                <a:cs typeface="+mn-cs"/>
              </a:rPr>
              <a:t> ag </a:t>
            </a:r>
            <a:r>
              <a:rPr lang="en-GB" sz="1200" kern="1200" dirty="0" err="1" smtClean="0">
                <a:solidFill>
                  <a:srgbClr val="000000"/>
                </a:solidFill>
                <a:effectLst/>
                <a:latin typeface="Arial"/>
                <a:ea typeface="+mn-ea"/>
                <a:cs typeface="+mn-cs"/>
              </a:rPr>
              <a:t>anghenion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unigolyn</a:t>
            </a:r>
            <a:r>
              <a:rPr lang="en-GB" sz="1200" kern="1200" dirty="0" smtClean="0">
                <a:solidFill>
                  <a:srgbClr val="000000"/>
                </a:solidFill>
                <a:effectLst/>
                <a:latin typeface="Arial"/>
                <a:ea typeface="+mn-ea"/>
                <a:cs typeface="+mn-cs"/>
              </a:rPr>
              <a:t>.</a:t>
            </a:r>
            <a:endParaRPr lang="en-GB" sz="1200" dirty="0" smtClean="0">
              <a:effectLst/>
              <a:latin typeface="Times New Roman"/>
              <a:ea typeface="Times New Roman"/>
            </a:endParaRPr>
          </a:p>
          <a:p>
            <a:pPr eaLnBrk="0" fontAlgn="base" hangingPunct="0">
              <a:spcBef>
                <a:spcPts val="430"/>
              </a:spcBef>
              <a:spcAft>
                <a:spcPts val="0"/>
              </a:spcAft>
            </a:pPr>
            <a:r>
              <a:rPr lang="en-GB" sz="1200" kern="1200" dirty="0" err="1" smtClean="0">
                <a:solidFill>
                  <a:srgbClr val="000000"/>
                </a:solidFill>
                <a:effectLst/>
                <a:latin typeface="Arial"/>
                <a:ea typeface="Times New Roman"/>
              </a:rPr>
              <a:t>Mae’r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unigolyn</a:t>
            </a:r>
            <a:r>
              <a:rPr lang="en-GB" sz="1200" kern="1200" dirty="0" smtClean="0">
                <a:solidFill>
                  <a:srgbClr val="000000"/>
                </a:solidFill>
                <a:effectLst/>
                <a:latin typeface="Arial"/>
                <a:ea typeface="Times New Roman"/>
              </a:rPr>
              <a:t>, y </a:t>
            </a:r>
            <a:r>
              <a:rPr lang="en-GB" sz="1200" kern="1200" dirty="0" err="1" smtClean="0">
                <a:solidFill>
                  <a:srgbClr val="000000"/>
                </a:solidFill>
                <a:effectLst/>
                <a:latin typeface="Arial"/>
                <a:ea typeface="Times New Roman"/>
              </a:rPr>
              <a:t>teulu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neu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weithiwr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proffesiynol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iechyd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gofal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neu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dai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cydnabod</a:t>
            </a:r>
            <a:r>
              <a:rPr lang="en-GB" sz="1200" kern="1200" dirty="0" smtClean="0">
                <a:solidFill>
                  <a:srgbClr val="000000"/>
                </a:solidFill>
                <a:effectLst/>
                <a:latin typeface="Arial"/>
                <a:ea typeface="Times New Roman"/>
              </a:rPr>
              <a:t> bod </a:t>
            </a:r>
            <a:r>
              <a:rPr lang="en-GB" sz="1200" kern="1200" dirty="0" err="1" smtClean="0">
                <a:solidFill>
                  <a:srgbClr val="000000"/>
                </a:solidFill>
                <a:effectLst/>
                <a:latin typeface="Arial"/>
                <a:ea typeface="Times New Roman"/>
              </a:rPr>
              <a:t>yna</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anghenion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gofal</a:t>
            </a:r>
            <a:r>
              <a:rPr lang="en-GB" sz="1200" kern="1200" dirty="0" smtClean="0">
                <a:solidFill>
                  <a:srgbClr val="000000"/>
                </a:solidFill>
                <a:effectLst/>
                <a:latin typeface="Arial"/>
                <a:ea typeface="Times New Roman"/>
              </a:rPr>
              <a:t> a </a:t>
            </a:r>
            <a:r>
              <a:rPr lang="en-GB" sz="1200" kern="1200" dirty="0" err="1" smtClean="0">
                <a:solidFill>
                  <a:srgbClr val="000000"/>
                </a:solidFill>
                <a:effectLst/>
                <a:latin typeface="Arial"/>
                <a:ea typeface="Times New Roman"/>
              </a:rPr>
              <a:t>chymorth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neu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fod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risg</a:t>
            </a:r>
            <a:r>
              <a:rPr lang="en-GB" sz="1200" kern="1200" dirty="0" smtClean="0">
                <a:solidFill>
                  <a:srgbClr val="000000"/>
                </a:solidFill>
                <a:effectLst/>
                <a:latin typeface="Arial"/>
                <a:ea typeface="Times New Roman"/>
              </a:rPr>
              <a:t> o </a:t>
            </a:r>
            <a:r>
              <a:rPr lang="en-GB" sz="1200" kern="1200" dirty="0" err="1" smtClean="0">
                <a:solidFill>
                  <a:srgbClr val="000000"/>
                </a:solidFill>
                <a:effectLst/>
                <a:latin typeface="Arial"/>
                <a:ea typeface="Times New Roman"/>
              </a:rPr>
              <a:t>golli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annibyniaeth</a:t>
            </a:r>
            <a:r>
              <a:rPr lang="en-GB" sz="1200" kern="1200" dirty="0" smtClean="0">
                <a:solidFill>
                  <a:srgbClr val="000000"/>
                </a:solidFill>
                <a:effectLst/>
                <a:latin typeface="Arial"/>
                <a:ea typeface="Times New Roman"/>
              </a:rPr>
              <a:t> ac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cyfeirio</a:t>
            </a:r>
            <a:r>
              <a:rPr lang="en-GB" sz="1200" kern="1200" dirty="0" smtClean="0">
                <a:solidFill>
                  <a:srgbClr val="000000"/>
                </a:solidFill>
                <a:effectLst/>
                <a:latin typeface="Arial"/>
                <a:ea typeface="Times New Roman"/>
              </a:rPr>
              <a:t> at </a:t>
            </a:r>
            <a:r>
              <a:rPr lang="en-GB" sz="1200" kern="1200" dirty="0" err="1" smtClean="0">
                <a:solidFill>
                  <a:srgbClr val="000000"/>
                </a:solidFill>
                <a:effectLst/>
                <a:latin typeface="Arial"/>
                <a:ea typeface="Times New Roman"/>
              </a:rPr>
              <a:t>ddechrau’r</a:t>
            </a:r>
            <a:r>
              <a:rPr lang="en-GB" sz="1200" kern="1200" dirty="0" smtClean="0">
                <a:solidFill>
                  <a:srgbClr val="000000"/>
                </a:solidFill>
                <a:effectLst/>
                <a:latin typeface="Arial"/>
                <a:ea typeface="Times New Roman"/>
              </a:rPr>
              <a:t> broses. Mae </a:t>
            </a:r>
            <a:r>
              <a:rPr lang="en-GB" sz="1200" kern="1200" dirty="0" err="1" smtClean="0">
                <a:solidFill>
                  <a:srgbClr val="000000"/>
                </a:solidFill>
                <a:effectLst/>
                <a:latin typeface="Arial"/>
                <a:ea typeface="Times New Roman"/>
              </a:rPr>
              <a:t>asesiad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cynnwys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ystyried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unigolyn</a:t>
            </a:r>
            <a:r>
              <a:rPr lang="en-GB" sz="1200" kern="1200" dirty="0" smtClean="0">
                <a:solidFill>
                  <a:srgbClr val="000000"/>
                </a:solidFill>
                <a:effectLst/>
                <a:latin typeface="Arial"/>
                <a:ea typeface="Times New Roman"/>
              </a:rPr>
              <a:t> a </a:t>
            </a:r>
            <a:r>
              <a:rPr lang="en-GB" sz="1200" kern="1200" dirty="0" err="1" smtClean="0">
                <a:solidFill>
                  <a:srgbClr val="000000"/>
                </a:solidFill>
                <a:effectLst/>
                <a:latin typeface="Arial"/>
                <a:ea typeface="Times New Roman"/>
              </a:rPr>
              <a:t>phob</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agwedd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fywyd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mwyn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adnabod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sut</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gellir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rhoi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cymorth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wella’i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amgylchiadau</a:t>
            </a:r>
            <a:r>
              <a:rPr lang="en-GB" sz="1200" kern="1200" dirty="0" smtClean="0">
                <a:solidFill>
                  <a:srgbClr val="000000"/>
                </a:solidFill>
                <a:effectLst/>
                <a:latin typeface="Arial"/>
                <a:ea typeface="Times New Roman"/>
              </a:rPr>
              <a:t>.</a:t>
            </a:r>
            <a:endParaRPr lang="en-GB" sz="1200" dirty="0" smtClean="0">
              <a:effectLst/>
              <a:latin typeface="Times New Roman"/>
              <a:ea typeface="Times New Roman"/>
            </a:endParaRPr>
          </a:p>
          <a:p>
            <a:pPr eaLnBrk="0" fontAlgn="base" hangingPunct="0">
              <a:spcBef>
                <a:spcPts val="430"/>
              </a:spcBef>
              <a:spcAft>
                <a:spcPts val="0"/>
              </a:spcAft>
            </a:pPr>
            <a:r>
              <a:rPr lang="en-GB" sz="1200" kern="1200" dirty="0" err="1" smtClean="0">
                <a:solidFill>
                  <a:srgbClr val="000000"/>
                </a:solidFill>
                <a:effectLst/>
                <a:latin typeface="Arial"/>
                <a:ea typeface="Times New Roman"/>
              </a:rPr>
              <a:t>Gwneir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argymhelliad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technoleg</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cyfeirir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atynt</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fel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presgripsiwn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aml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gyfer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unigolyn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teulu</a:t>
            </a:r>
            <a:r>
              <a:rPr lang="en-GB" sz="1200" kern="1200" dirty="0" smtClean="0">
                <a:solidFill>
                  <a:srgbClr val="000000"/>
                </a:solidFill>
                <a:effectLst/>
                <a:latin typeface="Arial"/>
                <a:ea typeface="Times New Roman"/>
              </a:rPr>
              <a:t>. Mae </a:t>
            </a:r>
            <a:r>
              <a:rPr lang="en-GB" sz="1200" kern="1200" dirty="0" err="1" smtClean="0">
                <a:solidFill>
                  <a:srgbClr val="000000"/>
                </a:solidFill>
                <a:effectLst/>
                <a:latin typeface="Arial"/>
                <a:ea typeface="Times New Roman"/>
              </a:rPr>
              <a:t>hyn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cynnwys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prynu</a:t>
            </a:r>
            <a:r>
              <a:rPr lang="en-GB" sz="1200" kern="1200" dirty="0" smtClean="0">
                <a:solidFill>
                  <a:srgbClr val="000000"/>
                </a:solidFill>
                <a:effectLst/>
                <a:latin typeface="Arial"/>
                <a:ea typeface="Times New Roman"/>
              </a:rPr>
              <a:t> offer </a:t>
            </a:r>
            <a:r>
              <a:rPr lang="en-GB" sz="1200" kern="1200" dirty="0" err="1" smtClean="0">
                <a:solidFill>
                  <a:srgbClr val="000000"/>
                </a:solidFill>
                <a:effectLst/>
                <a:latin typeface="Arial"/>
                <a:ea typeface="Times New Roman"/>
              </a:rPr>
              <a:t>fydd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gan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amlaf</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gyfuniad</a:t>
            </a:r>
            <a:r>
              <a:rPr lang="en-GB" sz="1200" kern="1200" dirty="0" smtClean="0">
                <a:solidFill>
                  <a:srgbClr val="000000"/>
                </a:solidFill>
                <a:effectLst/>
                <a:latin typeface="Arial"/>
                <a:ea typeface="Times New Roman"/>
              </a:rPr>
              <a:t> o </a:t>
            </a:r>
            <a:r>
              <a:rPr lang="en-GB" sz="1200" kern="1200" dirty="0" err="1" smtClean="0">
                <a:solidFill>
                  <a:srgbClr val="000000"/>
                </a:solidFill>
                <a:effectLst/>
                <a:latin typeface="Arial"/>
                <a:ea typeface="Times New Roman"/>
              </a:rPr>
              <a:t>ddyfeisiadau</a:t>
            </a:r>
            <a:r>
              <a:rPr lang="en-GB" sz="1200" kern="1200" dirty="0" smtClean="0">
                <a:solidFill>
                  <a:srgbClr val="000000"/>
                </a:solidFill>
                <a:effectLst/>
                <a:latin typeface="Arial"/>
                <a:ea typeface="Times New Roman"/>
              </a:rPr>
              <a:t>. Cant </a:t>
            </a:r>
            <a:r>
              <a:rPr lang="en-GB" sz="1200" kern="1200" dirty="0" err="1" smtClean="0">
                <a:solidFill>
                  <a:srgbClr val="000000"/>
                </a:solidFill>
                <a:effectLst/>
                <a:latin typeface="Arial"/>
                <a:ea typeface="Times New Roman"/>
              </a:rPr>
              <a:t>eu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gosod</a:t>
            </a:r>
            <a:r>
              <a:rPr lang="en-GB" sz="1200" kern="1200" dirty="0" smtClean="0">
                <a:solidFill>
                  <a:srgbClr val="000000"/>
                </a:solidFill>
                <a:effectLst/>
                <a:latin typeface="Arial"/>
                <a:ea typeface="Times New Roman"/>
              </a:rPr>
              <a:t> ac </a:t>
            </a:r>
            <a:r>
              <a:rPr lang="en-GB" sz="1200" kern="1200" dirty="0" err="1" smtClean="0">
                <a:solidFill>
                  <a:srgbClr val="000000"/>
                </a:solidFill>
                <a:effectLst/>
                <a:latin typeface="Arial"/>
                <a:ea typeface="Times New Roman"/>
              </a:rPr>
              <a:t>eglurir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sut</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maent</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gweithio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wrth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unigolyn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teulu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Caiff</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yr</a:t>
            </a:r>
            <a:r>
              <a:rPr lang="en-GB" sz="1200" kern="1200" dirty="0" smtClean="0">
                <a:solidFill>
                  <a:srgbClr val="000000"/>
                </a:solidFill>
                <a:effectLst/>
                <a:latin typeface="Arial"/>
                <a:ea typeface="Times New Roman"/>
              </a:rPr>
              <a:t> offer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gysylltu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gyda</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chanolfan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fonitro</a:t>
            </a:r>
            <a:r>
              <a:rPr lang="en-GB" sz="1200" kern="1200" dirty="0" smtClean="0">
                <a:solidFill>
                  <a:srgbClr val="000000"/>
                </a:solidFill>
                <a:effectLst/>
                <a:latin typeface="Arial"/>
                <a:ea typeface="Times New Roman"/>
              </a:rPr>
              <a:t> 24 </a:t>
            </a:r>
            <a:r>
              <a:rPr lang="en-GB" sz="1200" kern="1200" dirty="0" err="1" smtClean="0">
                <a:solidFill>
                  <a:srgbClr val="000000"/>
                </a:solidFill>
                <a:effectLst/>
                <a:latin typeface="Arial"/>
                <a:ea typeface="Times New Roman"/>
              </a:rPr>
              <a:t>awr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fydd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derbyn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rhybudd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bydd</a:t>
            </a:r>
            <a:r>
              <a:rPr lang="en-GB" sz="1200" kern="1200" dirty="0" smtClean="0">
                <a:solidFill>
                  <a:srgbClr val="000000"/>
                </a:solidFill>
                <a:effectLst/>
                <a:latin typeface="Arial"/>
                <a:ea typeface="Times New Roman"/>
              </a:rPr>
              <a:t> problem </a:t>
            </a:r>
            <a:r>
              <a:rPr lang="en-GB" sz="1200" kern="1200" dirty="0" err="1" smtClean="0">
                <a:solidFill>
                  <a:srgbClr val="000000"/>
                </a:solidFill>
                <a:effectLst/>
                <a:latin typeface="Arial"/>
                <a:ea typeface="Times New Roman"/>
              </a:rPr>
              <a:t>fel</a:t>
            </a:r>
            <a:r>
              <a:rPr lang="en-GB" sz="1200" kern="1200" dirty="0" smtClean="0">
                <a:solidFill>
                  <a:srgbClr val="000000"/>
                </a:solidFill>
                <a:effectLst/>
                <a:latin typeface="Arial"/>
                <a:ea typeface="Times New Roman"/>
              </a:rPr>
              <a:t> y gallant </a:t>
            </a:r>
            <a:r>
              <a:rPr lang="en-GB" sz="1200" kern="1200" dirty="0" err="1" smtClean="0">
                <a:solidFill>
                  <a:srgbClr val="000000"/>
                </a:solidFill>
                <a:effectLst/>
                <a:latin typeface="Arial"/>
                <a:ea typeface="Times New Roman"/>
              </a:rPr>
              <a:t>sicrhau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ymateb</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priodol</a:t>
            </a:r>
            <a:r>
              <a:rPr lang="en-GB" sz="1200" kern="1200" dirty="0" smtClean="0">
                <a:solidFill>
                  <a:srgbClr val="000000"/>
                </a:solidFill>
                <a:effectLst/>
                <a:latin typeface="Arial"/>
                <a:ea typeface="Times New Roman"/>
              </a:rPr>
              <a:t>.</a:t>
            </a:r>
            <a:endParaRPr lang="en-GB" sz="1200" dirty="0" smtClean="0">
              <a:effectLst/>
              <a:latin typeface="Times New Roman"/>
              <a:ea typeface="Times New Roman"/>
            </a:endParaRPr>
          </a:p>
          <a:p>
            <a:pPr eaLnBrk="0" fontAlgn="base" hangingPunct="0">
              <a:spcBef>
                <a:spcPts val="430"/>
              </a:spcBef>
              <a:spcAft>
                <a:spcPts val="0"/>
              </a:spcAft>
            </a:pPr>
            <a:r>
              <a:rPr lang="en-GB" sz="1200" kern="1200" dirty="0" err="1" smtClean="0">
                <a:solidFill>
                  <a:srgbClr val="000000"/>
                </a:solidFill>
                <a:effectLst/>
                <a:latin typeface="Arial"/>
                <a:ea typeface="Times New Roman"/>
              </a:rPr>
              <a:t>Bydd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adolygiad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rheolaidd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ddarpariaeth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mwyn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cadarnhau</a:t>
            </a:r>
            <a:r>
              <a:rPr lang="en-GB" sz="1200" kern="1200" dirty="0" smtClean="0">
                <a:solidFill>
                  <a:srgbClr val="000000"/>
                </a:solidFill>
                <a:effectLst/>
                <a:latin typeface="Arial"/>
                <a:ea typeface="Times New Roman"/>
              </a:rPr>
              <a:t> bod y </a:t>
            </a:r>
            <a:r>
              <a:rPr lang="en-GB" sz="1200" kern="1200" dirty="0" err="1" smtClean="0">
                <a:solidFill>
                  <a:srgbClr val="000000"/>
                </a:solidFill>
                <a:effectLst/>
                <a:latin typeface="Arial"/>
                <a:ea typeface="Times New Roman"/>
              </a:rPr>
              <a:t>dyfeisiadau’n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gweithio’n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addas</a:t>
            </a:r>
            <a:r>
              <a:rPr lang="en-GB" sz="1200" kern="1200" dirty="0" smtClean="0">
                <a:solidFill>
                  <a:srgbClr val="000000"/>
                </a:solidFill>
                <a:effectLst/>
                <a:latin typeface="Arial"/>
                <a:ea typeface="Times New Roman"/>
              </a:rPr>
              <a:t> ac </a:t>
            </a:r>
            <a:r>
              <a:rPr lang="en-GB" sz="1200" kern="1200" dirty="0" err="1" smtClean="0">
                <a:solidFill>
                  <a:srgbClr val="000000"/>
                </a:solidFill>
                <a:effectLst/>
                <a:latin typeface="Arial"/>
                <a:ea typeface="Times New Roman"/>
              </a:rPr>
              <a:t>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adnabod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newidiadau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anghenion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unigolyn</a:t>
            </a:r>
            <a:r>
              <a:rPr lang="en-GB" sz="1200" kern="1200" dirty="0" smtClean="0">
                <a:solidFill>
                  <a:srgbClr val="000000"/>
                </a:solidFill>
                <a:effectLst/>
                <a:latin typeface="Arial"/>
                <a:ea typeface="Times New Roman"/>
              </a:rPr>
              <a:t>.</a:t>
            </a:r>
            <a:endParaRPr lang="en-GB" sz="1200" dirty="0" smtClean="0">
              <a:effectLst/>
              <a:latin typeface="Times New Roman"/>
              <a:ea typeface="Times New Roman"/>
            </a:endParaRPr>
          </a:p>
          <a:p>
            <a:pPr eaLnBrk="0" fontAlgn="base" hangingPunct="0">
              <a:spcBef>
                <a:spcPts val="430"/>
              </a:spcBef>
              <a:spcAft>
                <a:spcPts val="0"/>
              </a:spcAft>
            </a:pPr>
            <a:r>
              <a:rPr lang="en-GB" sz="1200" b="1" kern="1200" dirty="0" err="1" smtClean="0">
                <a:solidFill>
                  <a:srgbClr val="000000"/>
                </a:solidFill>
                <a:effectLst/>
                <a:latin typeface="Arial"/>
                <a:ea typeface="Times New Roman"/>
              </a:rPr>
              <a:t>Cyfeirio</a:t>
            </a:r>
            <a:r>
              <a:rPr lang="en-GB" sz="1200" b="1" kern="1200" dirty="0" smtClean="0">
                <a:solidFill>
                  <a:srgbClr val="000000"/>
                </a:solidFill>
                <a:effectLst/>
                <a:latin typeface="Arial"/>
                <a:ea typeface="Times New Roman"/>
              </a:rPr>
              <a:t> ac </a:t>
            </a:r>
            <a:r>
              <a:rPr lang="en-GB" sz="1200" b="1" kern="1200" dirty="0" err="1" smtClean="0">
                <a:solidFill>
                  <a:srgbClr val="000000"/>
                </a:solidFill>
                <a:effectLst/>
                <a:latin typeface="Arial"/>
                <a:ea typeface="Times New Roman"/>
              </a:rPr>
              <a:t>Asesu</a:t>
            </a:r>
            <a:r>
              <a:rPr lang="en-GB" sz="1200" b="1" kern="1200" dirty="0" smtClean="0">
                <a:solidFill>
                  <a:srgbClr val="000000"/>
                </a:solidFill>
                <a:effectLst/>
                <a:latin typeface="Arial"/>
                <a:ea typeface="Times New Roman"/>
              </a:rPr>
              <a:t> </a:t>
            </a:r>
            <a:r>
              <a:rPr lang="en-GB" sz="1200" kern="1200" dirty="0" smtClean="0">
                <a:solidFill>
                  <a:srgbClr val="000000"/>
                </a:solidFill>
                <a:effectLst/>
                <a:latin typeface="Arial"/>
                <a:ea typeface="Times New Roman"/>
              </a:rPr>
              <a:t>- Mae </a:t>
            </a:r>
            <a:r>
              <a:rPr lang="en-GB" sz="1200" kern="1200" dirty="0" err="1" smtClean="0">
                <a:solidFill>
                  <a:srgbClr val="000000"/>
                </a:solidFill>
                <a:effectLst/>
                <a:latin typeface="Arial"/>
                <a:ea typeface="Times New Roman"/>
              </a:rPr>
              <a:t>agen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proffil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llawn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unigolyn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fel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bod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gwbl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glir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beth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maent</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eisiau</a:t>
            </a:r>
            <a:r>
              <a:rPr lang="en-GB" sz="1200" kern="1200" dirty="0" smtClean="0">
                <a:solidFill>
                  <a:srgbClr val="000000"/>
                </a:solidFill>
                <a:effectLst/>
                <a:latin typeface="Arial"/>
                <a:ea typeface="Times New Roman"/>
              </a:rPr>
              <a:t> a </a:t>
            </a:r>
            <a:r>
              <a:rPr lang="en-GB" sz="1200" kern="1200" dirty="0" err="1" smtClean="0">
                <a:solidFill>
                  <a:srgbClr val="000000"/>
                </a:solidFill>
                <a:effectLst/>
                <a:latin typeface="Arial"/>
                <a:ea typeface="Times New Roman"/>
              </a:rPr>
              <a:t>beth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maent</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angen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Arweinia</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hyn</a:t>
            </a:r>
            <a:r>
              <a:rPr lang="en-GB" sz="1200" kern="1200" dirty="0" smtClean="0">
                <a:solidFill>
                  <a:srgbClr val="000000"/>
                </a:solidFill>
                <a:effectLst/>
                <a:latin typeface="Arial"/>
                <a:ea typeface="Times New Roman"/>
              </a:rPr>
              <a:t> at </a:t>
            </a:r>
            <a:r>
              <a:rPr lang="en-GB" sz="1200" kern="1200" dirty="0" err="1" smtClean="0">
                <a:solidFill>
                  <a:srgbClr val="000000"/>
                </a:solidFill>
                <a:effectLst/>
                <a:latin typeface="Arial"/>
                <a:ea typeface="Times New Roman"/>
              </a:rPr>
              <a:t>adnabod</a:t>
            </a:r>
            <a:r>
              <a:rPr lang="en-GB" sz="1200" kern="1200" dirty="0" smtClean="0">
                <a:solidFill>
                  <a:srgbClr val="000000"/>
                </a:solidFill>
                <a:effectLst/>
                <a:latin typeface="Arial"/>
                <a:ea typeface="Times New Roman"/>
              </a:rPr>
              <a:t> y </a:t>
            </a:r>
            <a:r>
              <a:rPr lang="en-GB" sz="1200" kern="1200" dirty="0" err="1" smtClean="0">
                <a:solidFill>
                  <a:srgbClr val="000000"/>
                </a:solidFill>
                <a:effectLst/>
                <a:latin typeface="Arial"/>
                <a:ea typeface="Times New Roman"/>
              </a:rPr>
              <a:t>rhwystrau</a:t>
            </a:r>
            <a:r>
              <a:rPr lang="en-GB" sz="1200" kern="1200" dirty="0" smtClean="0">
                <a:solidFill>
                  <a:srgbClr val="000000"/>
                </a:solidFill>
                <a:effectLst/>
                <a:latin typeface="Arial"/>
                <a:ea typeface="Times New Roman"/>
              </a:rPr>
              <a:t>. Mae </a:t>
            </a:r>
            <a:r>
              <a:rPr lang="en-GB" sz="1200" kern="1200" dirty="0" err="1" smtClean="0">
                <a:solidFill>
                  <a:srgbClr val="000000"/>
                </a:solidFill>
                <a:effectLst/>
                <a:latin typeface="Arial"/>
                <a:ea typeface="Times New Roman"/>
              </a:rPr>
              <a:t>angen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ymateb</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materion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hyn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mewn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ffordd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wedi’i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bersonoli</a:t>
            </a:r>
            <a:r>
              <a:rPr lang="en-GB" sz="1200" kern="1200" dirty="0" smtClean="0">
                <a:solidFill>
                  <a:srgbClr val="000000"/>
                </a:solidFill>
                <a:effectLst/>
                <a:latin typeface="Arial"/>
                <a:ea typeface="Times New Roman"/>
              </a:rPr>
              <a:t>.</a:t>
            </a:r>
            <a:endParaRPr lang="en-GB" sz="1200" dirty="0" smtClean="0">
              <a:effectLst/>
              <a:latin typeface="Times New Roman"/>
              <a:ea typeface="Times New Roman"/>
            </a:endParaRPr>
          </a:p>
          <a:p>
            <a:pPr eaLnBrk="0" fontAlgn="base" hangingPunct="0">
              <a:spcBef>
                <a:spcPts val="430"/>
              </a:spcBef>
              <a:spcAft>
                <a:spcPts val="0"/>
              </a:spcAft>
            </a:pPr>
            <a:r>
              <a:rPr lang="en-GB" sz="1200" b="1" kern="1200" dirty="0" err="1" smtClean="0">
                <a:solidFill>
                  <a:srgbClr val="000000"/>
                </a:solidFill>
                <a:effectLst/>
                <a:latin typeface="Arial"/>
                <a:ea typeface="Times New Roman"/>
              </a:rPr>
              <a:t>Argymhelliad</a:t>
            </a:r>
            <a:r>
              <a:rPr lang="en-GB" sz="1200" b="1" kern="1200" dirty="0" smtClean="0">
                <a:solidFill>
                  <a:srgbClr val="000000"/>
                </a:solidFill>
                <a:effectLst/>
                <a:latin typeface="Arial"/>
                <a:ea typeface="Times New Roman"/>
              </a:rPr>
              <a:t> </a:t>
            </a:r>
            <a:r>
              <a:rPr lang="en-GB" sz="1200" b="1" kern="1200" dirty="0" err="1" smtClean="0">
                <a:solidFill>
                  <a:srgbClr val="000000"/>
                </a:solidFill>
                <a:effectLst/>
                <a:latin typeface="Arial"/>
                <a:ea typeface="Times New Roman"/>
              </a:rPr>
              <a:t>technoleg</a:t>
            </a:r>
            <a:r>
              <a:rPr lang="en-GB" sz="1200" b="1" kern="1200" dirty="0" smtClean="0">
                <a:solidFill>
                  <a:srgbClr val="000000"/>
                </a:solidFill>
                <a:effectLst/>
                <a:latin typeface="Arial"/>
                <a:ea typeface="Times New Roman"/>
              </a:rPr>
              <a:t> - </a:t>
            </a:r>
            <a:r>
              <a:rPr lang="en-GB" sz="1200" kern="1200" dirty="0" smtClean="0">
                <a:solidFill>
                  <a:srgbClr val="000000"/>
                </a:solidFill>
                <a:effectLst/>
                <a:latin typeface="Arial"/>
                <a:ea typeface="Times New Roman"/>
              </a:rPr>
              <a:t>Mae </a:t>
            </a:r>
            <a:r>
              <a:rPr lang="en-GB" sz="1200" kern="1200" dirty="0" err="1" smtClean="0">
                <a:solidFill>
                  <a:srgbClr val="000000"/>
                </a:solidFill>
                <a:effectLst/>
                <a:latin typeface="Arial"/>
                <a:ea typeface="Times New Roman"/>
              </a:rPr>
              <a:t>angen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sicrhau</a:t>
            </a:r>
            <a:r>
              <a:rPr lang="en-GB" sz="1200" kern="1200" dirty="0" smtClean="0">
                <a:solidFill>
                  <a:srgbClr val="000000"/>
                </a:solidFill>
                <a:effectLst/>
                <a:latin typeface="Arial"/>
                <a:ea typeface="Times New Roman"/>
              </a:rPr>
              <a:t> bod y </a:t>
            </a:r>
            <a:r>
              <a:rPr lang="en-GB" sz="1200" kern="1200" dirty="0" err="1" smtClean="0">
                <a:solidFill>
                  <a:srgbClr val="000000"/>
                </a:solidFill>
                <a:effectLst/>
                <a:latin typeface="Arial"/>
                <a:ea typeface="Times New Roman"/>
              </a:rPr>
              <a:t>dechnoleg</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gwasanaeth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ymateb</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anghenion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unigolyn</a:t>
            </a:r>
            <a:r>
              <a:rPr lang="en-GB" sz="1200" kern="1200" dirty="0" smtClean="0">
                <a:solidFill>
                  <a:srgbClr val="000000"/>
                </a:solidFill>
                <a:effectLst/>
                <a:latin typeface="Arial"/>
                <a:ea typeface="Times New Roman"/>
              </a:rPr>
              <a:t> ac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debygol</a:t>
            </a:r>
            <a:r>
              <a:rPr lang="en-GB" sz="1200" kern="1200" dirty="0" smtClean="0">
                <a:solidFill>
                  <a:srgbClr val="000000"/>
                </a:solidFill>
                <a:effectLst/>
                <a:latin typeface="Arial"/>
                <a:ea typeface="Times New Roman"/>
              </a:rPr>
              <a:t> o </a:t>
            </a:r>
            <a:r>
              <a:rPr lang="en-GB" sz="1200" kern="1200" dirty="0" err="1" smtClean="0">
                <a:solidFill>
                  <a:srgbClr val="000000"/>
                </a:solidFill>
                <a:effectLst/>
                <a:latin typeface="Arial"/>
                <a:ea typeface="Times New Roman"/>
              </a:rPr>
              <a:t>sicrhau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canlyniadau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cadarnhaol</a:t>
            </a:r>
            <a:r>
              <a:rPr lang="en-GB" sz="1200" kern="1200" dirty="0" smtClean="0">
                <a:solidFill>
                  <a:srgbClr val="000000"/>
                </a:solidFill>
                <a:effectLst/>
                <a:latin typeface="Arial"/>
                <a:ea typeface="Times New Roman"/>
              </a:rPr>
              <a:t>. Mae </a:t>
            </a:r>
            <a:r>
              <a:rPr lang="en-GB" sz="1200" kern="1200" dirty="0" err="1" smtClean="0">
                <a:solidFill>
                  <a:srgbClr val="000000"/>
                </a:solidFill>
                <a:effectLst/>
                <a:latin typeface="Arial"/>
                <a:ea typeface="Times New Roman"/>
              </a:rPr>
              <a:t>rhai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datrysiadau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ddibynnol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gefnogaeth</a:t>
            </a:r>
            <a:r>
              <a:rPr lang="en-GB" sz="1200" kern="1200" dirty="0" smtClean="0">
                <a:solidFill>
                  <a:srgbClr val="000000"/>
                </a:solidFill>
                <a:effectLst/>
                <a:latin typeface="Arial"/>
                <a:ea typeface="Times New Roman"/>
              </a:rPr>
              <a:t> y </a:t>
            </a:r>
            <a:r>
              <a:rPr lang="en-GB" sz="1200" kern="1200" dirty="0" err="1" smtClean="0">
                <a:solidFill>
                  <a:srgbClr val="000000"/>
                </a:solidFill>
                <a:effectLst/>
                <a:latin typeface="Arial"/>
                <a:ea typeface="Times New Roman"/>
              </a:rPr>
              <a:t>teulu</a:t>
            </a:r>
            <a:r>
              <a:rPr lang="en-GB" sz="1200" kern="1200" dirty="0" smtClean="0">
                <a:solidFill>
                  <a:srgbClr val="000000"/>
                </a:solidFill>
                <a:effectLst/>
                <a:latin typeface="Arial"/>
                <a:ea typeface="Times New Roman"/>
              </a:rPr>
              <a:t> ac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nodweddion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telegyfathrebu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newydd</a:t>
            </a:r>
            <a:r>
              <a:rPr lang="en-GB" sz="1200" kern="1200" dirty="0" smtClean="0">
                <a:solidFill>
                  <a:srgbClr val="000000"/>
                </a:solidFill>
                <a:effectLst/>
                <a:latin typeface="Arial"/>
                <a:ea typeface="Times New Roman"/>
              </a:rPr>
              <a:t>. Gall </a:t>
            </a:r>
            <a:r>
              <a:rPr lang="en-GB" sz="1200" kern="1200" dirty="0" err="1" smtClean="0">
                <a:solidFill>
                  <a:srgbClr val="000000"/>
                </a:solidFill>
                <a:effectLst/>
                <a:latin typeface="Arial"/>
                <a:ea typeface="Times New Roman"/>
              </a:rPr>
              <a:t>yr</a:t>
            </a:r>
            <a:r>
              <a:rPr lang="en-GB" sz="1200" kern="1200" dirty="0" smtClean="0">
                <a:solidFill>
                  <a:srgbClr val="000000"/>
                </a:solidFill>
                <a:effectLst/>
                <a:latin typeface="Arial"/>
                <a:ea typeface="Times New Roman"/>
              </a:rPr>
              <a:t> offer a </a:t>
            </a:r>
            <a:r>
              <a:rPr lang="en-GB" sz="1200" kern="1200" dirty="0" err="1" smtClean="0">
                <a:solidFill>
                  <a:srgbClr val="000000"/>
                </a:solidFill>
                <a:effectLst/>
                <a:latin typeface="Arial"/>
                <a:ea typeface="Times New Roman"/>
              </a:rPr>
              <a:t>ddefnyddir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ddarparu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gwasanaeth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fod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arferol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ond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efallai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bydd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angen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datrysiad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wedi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deilwra</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gyfer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unigolyn</a:t>
            </a:r>
            <a:r>
              <a:rPr lang="en-GB" sz="1200" kern="1200" dirty="0" smtClean="0">
                <a:solidFill>
                  <a:srgbClr val="000000"/>
                </a:solidFill>
                <a:effectLst/>
                <a:latin typeface="Arial"/>
                <a:ea typeface="Times New Roman"/>
              </a:rPr>
              <a:t>. Mae </a:t>
            </a:r>
            <a:r>
              <a:rPr lang="en-GB" sz="1200" kern="1200" dirty="0" err="1" smtClean="0">
                <a:solidFill>
                  <a:srgbClr val="000000"/>
                </a:solidFill>
                <a:effectLst/>
                <a:latin typeface="Arial"/>
                <a:ea typeface="Times New Roman"/>
              </a:rPr>
              <a:t>angen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gwirio</a:t>
            </a:r>
            <a:r>
              <a:rPr lang="en-GB" sz="1200" kern="1200" dirty="0" smtClean="0">
                <a:solidFill>
                  <a:srgbClr val="000000"/>
                </a:solidFill>
                <a:effectLst/>
                <a:latin typeface="Arial"/>
                <a:ea typeface="Times New Roman"/>
              </a:rPr>
              <a:t> bod offer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gweithio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gyda’i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gilydd</a:t>
            </a:r>
            <a:r>
              <a:rPr lang="en-GB" sz="1200" kern="1200" dirty="0" smtClean="0">
                <a:solidFill>
                  <a:srgbClr val="000000"/>
                </a:solidFill>
                <a:effectLst/>
                <a:latin typeface="Arial"/>
                <a:ea typeface="Times New Roman"/>
              </a:rPr>
              <a:t>. A </a:t>
            </a:r>
            <a:r>
              <a:rPr lang="en-GB" sz="1200" kern="1200" dirty="0" err="1" smtClean="0">
                <a:solidFill>
                  <a:srgbClr val="000000"/>
                </a:solidFill>
                <a:effectLst/>
                <a:latin typeface="Arial"/>
                <a:ea typeface="Times New Roman"/>
              </a:rPr>
              <a:t>chofiwch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nad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yw</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pob</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opsiwn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gael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ym</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mhobman</a:t>
            </a:r>
            <a:r>
              <a:rPr lang="en-GB" sz="1200" kern="1200" dirty="0" smtClean="0">
                <a:solidFill>
                  <a:srgbClr val="000000"/>
                </a:solidFill>
                <a:effectLst/>
                <a:latin typeface="Arial"/>
                <a:ea typeface="Times New Roman"/>
              </a:rPr>
              <a:t>.</a:t>
            </a:r>
            <a:endParaRPr lang="en-GB" sz="1200" dirty="0" smtClean="0">
              <a:effectLst/>
              <a:latin typeface="Times New Roman"/>
              <a:ea typeface="Times New Roman"/>
            </a:endParaRPr>
          </a:p>
          <a:p>
            <a:pPr fontAlgn="base" hangingPunct="0">
              <a:lnSpc>
                <a:spcPct val="80000"/>
              </a:lnSpc>
              <a:spcAft>
                <a:spcPts val="0"/>
              </a:spcAft>
            </a:pPr>
            <a:r>
              <a:rPr lang="en-GB" sz="1200" b="1" kern="1200" dirty="0" err="1" smtClean="0">
                <a:solidFill>
                  <a:srgbClr val="000000"/>
                </a:solidFill>
                <a:effectLst/>
                <a:latin typeface="Arial"/>
                <a:ea typeface="+mn-ea"/>
                <a:cs typeface="+mn-cs"/>
              </a:rPr>
              <a:t>Gosod</a:t>
            </a:r>
            <a:r>
              <a:rPr lang="en-GB" sz="1200" kern="1200" dirty="0" smtClean="0">
                <a:solidFill>
                  <a:srgbClr val="000000"/>
                </a:solidFill>
                <a:effectLst/>
                <a:latin typeface="Arial"/>
                <a:ea typeface="+mn-ea"/>
                <a:cs typeface="+mn-cs"/>
              </a:rPr>
              <a:t> – Mae </a:t>
            </a:r>
            <a:r>
              <a:rPr lang="en-GB" sz="1200" kern="1200" dirty="0" err="1" smtClean="0">
                <a:solidFill>
                  <a:srgbClr val="000000"/>
                </a:solidFill>
                <a:effectLst/>
                <a:latin typeface="Arial"/>
                <a:ea typeface="+mn-ea"/>
                <a:cs typeface="+mn-cs"/>
              </a:rPr>
              <a:t>rhai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technolegau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syml</a:t>
            </a:r>
            <a:r>
              <a:rPr lang="en-GB" sz="1200" kern="1200" dirty="0" smtClean="0">
                <a:solidFill>
                  <a:srgbClr val="000000"/>
                </a:solidFill>
                <a:effectLst/>
                <a:latin typeface="Arial"/>
                <a:ea typeface="+mn-ea"/>
                <a:cs typeface="+mn-cs"/>
              </a:rPr>
              <a:t> ac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gweithio’n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syth</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o’r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bocs</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Ond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mae</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eraill</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angen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addasu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gyfer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anghenion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unigolyn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neu</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gosod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ddiogel</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mwyn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atal</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unrhyw</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amharu</a:t>
            </a:r>
            <a:r>
              <a:rPr lang="en-GB" sz="1200" kern="1200" dirty="0" smtClean="0">
                <a:solidFill>
                  <a:srgbClr val="000000"/>
                </a:solidFill>
                <a:effectLst/>
                <a:latin typeface="Arial"/>
                <a:ea typeface="+mn-ea"/>
                <a:cs typeface="+mn-cs"/>
              </a:rPr>
              <a:t>. Mae </a:t>
            </a:r>
            <a:r>
              <a:rPr lang="en-GB" sz="1200" kern="1200" dirty="0" err="1" smtClean="0">
                <a:solidFill>
                  <a:srgbClr val="000000"/>
                </a:solidFill>
                <a:effectLst/>
                <a:latin typeface="Arial"/>
                <a:ea typeface="+mn-ea"/>
                <a:cs typeface="+mn-cs"/>
              </a:rPr>
              <a:t>angen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profi</a:t>
            </a:r>
            <a:r>
              <a:rPr lang="en-GB" sz="1200" kern="1200" dirty="0" smtClean="0">
                <a:solidFill>
                  <a:srgbClr val="000000"/>
                </a:solidFill>
                <a:effectLst/>
                <a:latin typeface="Arial"/>
                <a:ea typeface="+mn-ea"/>
                <a:cs typeface="+mn-cs"/>
              </a:rPr>
              <a:t> bod </a:t>
            </a:r>
            <a:r>
              <a:rPr lang="en-GB" sz="1200" kern="1200" dirty="0" err="1" smtClean="0">
                <a:solidFill>
                  <a:srgbClr val="000000"/>
                </a:solidFill>
                <a:effectLst/>
                <a:latin typeface="Arial"/>
                <a:ea typeface="+mn-ea"/>
                <a:cs typeface="+mn-cs"/>
              </a:rPr>
              <a:t>pob</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eitem</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yn</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gweithio</a:t>
            </a:r>
            <a:r>
              <a:rPr lang="en-GB" sz="1200" kern="1200" dirty="0" smtClean="0">
                <a:solidFill>
                  <a:srgbClr val="000000"/>
                </a:solidFill>
                <a:effectLst/>
                <a:latin typeface="Arial"/>
                <a:ea typeface="+mn-ea"/>
                <a:cs typeface="+mn-cs"/>
              </a:rPr>
              <a:t> a </a:t>
            </a:r>
            <a:r>
              <a:rPr lang="en-GB" sz="1200" kern="1200" dirty="0" err="1" smtClean="0">
                <a:solidFill>
                  <a:srgbClr val="000000"/>
                </a:solidFill>
                <a:effectLst/>
                <a:latin typeface="Arial"/>
                <a:ea typeface="+mn-ea"/>
                <a:cs typeface="+mn-cs"/>
              </a:rPr>
              <a:t>hyfforddi’r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defnyddiwr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sut</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i’w</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defnyddio</a:t>
            </a:r>
            <a:r>
              <a:rPr lang="en-GB" sz="1200" kern="1200" dirty="0" smtClean="0">
                <a:solidFill>
                  <a:srgbClr val="000000"/>
                </a:solidFill>
                <a:effectLst/>
                <a:latin typeface="Arial"/>
                <a:ea typeface="+mn-ea"/>
                <a:cs typeface="+mn-cs"/>
              </a:rPr>
              <a:t>. </a:t>
            </a:r>
            <a:endParaRPr lang="en-GB" sz="1200" dirty="0" smtClean="0">
              <a:effectLst/>
              <a:latin typeface="Times New Roman"/>
              <a:ea typeface="Times New Roman"/>
            </a:endParaRPr>
          </a:p>
          <a:p>
            <a:pPr eaLnBrk="0" fontAlgn="base" hangingPunct="0">
              <a:spcBef>
                <a:spcPts val="430"/>
              </a:spcBef>
              <a:spcAft>
                <a:spcPts val="0"/>
              </a:spcAft>
            </a:pPr>
            <a:r>
              <a:rPr lang="en-GB" sz="1200" b="1" kern="1200" dirty="0" err="1" smtClean="0">
                <a:solidFill>
                  <a:srgbClr val="000000"/>
                </a:solidFill>
                <a:effectLst/>
                <a:latin typeface="Arial"/>
                <a:ea typeface="Times New Roman"/>
              </a:rPr>
              <a:t>Monitro</a:t>
            </a:r>
            <a:r>
              <a:rPr lang="en-GB" sz="1200" kern="1200" dirty="0" smtClean="0">
                <a:solidFill>
                  <a:srgbClr val="000000"/>
                </a:solidFill>
                <a:effectLst/>
                <a:latin typeface="Arial"/>
                <a:ea typeface="Times New Roman"/>
              </a:rPr>
              <a:t> - Mae </a:t>
            </a:r>
            <a:r>
              <a:rPr lang="en-GB" sz="1200" kern="1200" dirty="0" err="1" smtClean="0">
                <a:solidFill>
                  <a:srgbClr val="000000"/>
                </a:solidFill>
                <a:effectLst/>
                <a:latin typeface="Arial"/>
                <a:ea typeface="Times New Roman"/>
              </a:rPr>
              <a:t>angen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a:t>
            </a:r>
            <a:r>
              <a:rPr lang="en-GB" sz="1200" kern="1200" dirty="0" smtClean="0">
                <a:solidFill>
                  <a:srgbClr val="000000"/>
                </a:solidFill>
                <a:effectLst/>
                <a:latin typeface="Arial"/>
                <a:ea typeface="Times New Roman"/>
              </a:rPr>
              <a:t> bob </a:t>
            </a:r>
            <a:r>
              <a:rPr lang="en-GB" sz="1200" kern="1200" dirty="0" err="1" smtClean="0">
                <a:solidFill>
                  <a:srgbClr val="000000"/>
                </a:solidFill>
                <a:effectLst/>
                <a:latin typeface="Arial"/>
                <a:ea typeface="Times New Roman"/>
              </a:rPr>
              <a:t>dyfais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larwm</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gael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monitro</a:t>
            </a:r>
            <a:r>
              <a:rPr lang="en-GB" sz="1200" kern="1200" dirty="0" smtClean="0">
                <a:solidFill>
                  <a:srgbClr val="000000"/>
                </a:solidFill>
                <a:effectLst/>
                <a:latin typeface="Arial"/>
                <a:ea typeface="Times New Roman"/>
              </a:rPr>
              <a:t> o bell </a:t>
            </a:r>
            <a:r>
              <a:rPr lang="en-GB" sz="1200" kern="1200" dirty="0" err="1" smtClean="0">
                <a:solidFill>
                  <a:srgbClr val="000000"/>
                </a:solidFill>
                <a:effectLst/>
                <a:latin typeface="Arial"/>
                <a:ea typeface="Times New Roman"/>
              </a:rPr>
              <a:t>fel</a:t>
            </a:r>
            <a:r>
              <a:rPr lang="en-GB" sz="1200" kern="1200" dirty="0" smtClean="0">
                <a:solidFill>
                  <a:srgbClr val="000000"/>
                </a:solidFill>
                <a:effectLst/>
                <a:latin typeface="Arial"/>
                <a:ea typeface="Times New Roman"/>
              </a:rPr>
              <a:t> bod y protocol </a:t>
            </a:r>
            <a:r>
              <a:rPr lang="en-GB" sz="1200" kern="1200" dirty="0" err="1" smtClean="0">
                <a:solidFill>
                  <a:srgbClr val="000000"/>
                </a:solidFill>
                <a:effectLst/>
                <a:latin typeface="Arial"/>
                <a:ea typeface="Times New Roman"/>
              </a:rPr>
              <a:t>sydd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wedi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gytuno’n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cael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weithredu</a:t>
            </a:r>
            <a:r>
              <a:rPr lang="en-GB" sz="1200" kern="1200" dirty="0" smtClean="0">
                <a:solidFill>
                  <a:srgbClr val="000000"/>
                </a:solidFill>
                <a:effectLst/>
                <a:latin typeface="Arial"/>
                <a:ea typeface="Times New Roman"/>
              </a:rPr>
              <a:t>. Mae </a:t>
            </a:r>
            <a:r>
              <a:rPr lang="en-GB" sz="1200" kern="1200" dirty="0" err="1" smtClean="0">
                <a:solidFill>
                  <a:srgbClr val="000000"/>
                </a:solidFill>
                <a:effectLst/>
                <a:latin typeface="Arial"/>
                <a:ea typeface="Times New Roman"/>
              </a:rPr>
              <a:t>hyn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sicrhau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fod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hyn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digwydd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budd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unigolyn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Mae’r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rhan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fwyaf</a:t>
            </a:r>
            <a:r>
              <a:rPr lang="en-GB" sz="1200" kern="1200" dirty="0" smtClean="0">
                <a:solidFill>
                  <a:srgbClr val="000000"/>
                </a:solidFill>
                <a:effectLst/>
                <a:latin typeface="Arial"/>
                <a:ea typeface="Times New Roman"/>
              </a:rPr>
              <a:t> o </a:t>
            </a:r>
            <a:r>
              <a:rPr lang="en-GB" sz="1200" kern="1200" dirty="0" err="1" smtClean="0">
                <a:solidFill>
                  <a:srgbClr val="000000"/>
                </a:solidFill>
                <a:effectLst/>
                <a:latin typeface="Arial"/>
                <a:ea typeface="Times New Roman"/>
              </a:rPr>
              <a:t>ganolfannau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monitro</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rhanbarthol</a:t>
            </a:r>
            <a:r>
              <a:rPr lang="en-GB" sz="1200" kern="1200" dirty="0" smtClean="0">
                <a:solidFill>
                  <a:srgbClr val="000000"/>
                </a:solidFill>
                <a:effectLst/>
                <a:latin typeface="Arial"/>
                <a:ea typeface="Times New Roman"/>
              </a:rPr>
              <a:t>.</a:t>
            </a:r>
            <a:endParaRPr lang="en-GB" sz="1200" dirty="0" smtClean="0">
              <a:effectLst/>
              <a:latin typeface="Times New Roman"/>
              <a:ea typeface="Times New Roman"/>
            </a:endParaRPr>
          </a:p>
          <a:p>
            <a:pPr eaLnBrk="0" fontAlgn="base" hangingPunct="0">
              <a:spcBef>
                <a:spcPts val="430"/>
              </a:spcBef>
              <a:spcAft>
                <a:spcPts val="0"/>
              </a:spcAft>
            </a:pPr>
            <a:r>
              <a:rPr lang="en-GB" sz="1200" b="1" kern="1200" dirty="0" err="1" smtClean="0">
                <a:solidFill>
                  <a:srgbClr val="000000"/>
                </a:solidFill>
                <a:effectLst/>
                <a:latin typeface="Arial"/>
                <a:ea typeface="Times New Roman"/>
              </a:rPr>
              <a:t>Ymateb</a:t>
            </a:r>
            <a:r>
              <a:rPr lang="en-GB" sz="1200" b="1" kern="1200" dirty="0" smtClean="0">
                <a:solidFill>
                  <a:srgbClr val="000000"/>
                </a:solidFill>
                <a:effectLst/>
                <a:latin typeface="Arial"/>
                <a:ea typeface="Times New Roman"/>
              </a:rPr>
              <a:t> </a:t>
            </a:r>
            <a:r>
              <a:rPr lang="en-GB" sz="1200" kern="1200" dirty="0" smtClean="0">
                <a:solidFill>
                  <a:srgbClr val="000000"/>
                </a:solidFill>
                <a:effectLst/>
                <a:latin typeface="Arial"/>
                <a:ea typeface="Times New Roman"/>
              </a:rPr>
              <a:t>- Mae </a:t>
            </a:r>
            <a:r>
              <a:rPr lang="en-GB" sz="1200" kern="1200" dirty="0" err="1" smtClean="0">
                <a:solidFill>
                  <a:srgbClr val="000000"/>
                </a:solidFill>
                <a:effectLst/>
                <a:latin typeface="Arial"/>
                <a:ea typeface="Times New Roman"/>
              </a:rPr>
              <a:t>angen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ymateb</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a:t>
            </a:r>
            <a:r>
              <a:rPr lang="en-GB" sz="1200" kern="1200" dirty="0" smtClean="0">
                <a:solidFill>
                  <a:srgbClr val="000000"/>
                </a:solidFill>
                <a:effectLst/>
                <a:latin typeface="Arial"/>
                <a:ea typeface="Times New Roman"/>
              </a:rPr>
              <a:t> bob </a:t>
            </a:r>
            <a:r>
              <a:rPr lang="en-GB" sz="1200" kern="1200" dirty="0" err="1" smtClean="0">
                <a:solidFill>
                  <a:srgbClr val="000000"/>
                </a:solidFill>
                <a:effectLst/>
                <a:latin typeface="Arial"/>
                <a:ea typeface="Times New Roman"/>
              </a:rPr>
              <a:t>larwm</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fod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briodol</a:t>
            </a:r>
            <a:r>
              <a:rPr lang="en-GB" sz="1200" kern="1200" dirty="0" smtClean="0">
                <a:solidFill>
                  <a:srgbClr val="000000"/>
                </a:solidFill>
                <a:effectLst/>
                <a:latin typeface="Arial"/>
                <a:ea typeface="Times New Roman"/>
              </a:rPr>
              <a:t> a </a:t>
            </a:r>
            <a:r>
              <a:rPr lang="en-GB" sz="1200" kern="1200" dirty="0" err="1" smtClean="0">
                <a:solidFill>
                  <a:srgbClr val="000000"/>
                </a:solidFill>
                <a:effectLst/>
                <a:latin typeface="Arial"/>
                <a:ea typeface="Times New Roman"/>
              </a:rPr>
              <a:t>phwyllog</a:t>
            </a:r>
            <a:r>
              <a:rPr lang="en-GB" sz="1200" kern="1200" dirty="0" smtClean="0">
                <a:solidFill>
                  <a:srgbClr val="000000"/>
                </a:solidFill>
                <a:effectLst/>
                <a:latin typeface="Arial"/>
                <a:ea typeface="Times New Roman"/>
              </a:rPr>
              <a:t>. Mae </a:t>
            </a:r>
            <a:r>
              <a:rPr lang="en-GB" sz="1200" kern="1200" dirty="0" err="1" smtClean="0">
                <a:solidFill>
                  <a:srgbClr val="000000"/>
                </a:solidFill>
                <a:effectLst/>
                <a:latin typeface="Arial"/>
                <a:ea typeface="Times New Roman"/>
              </a:rPr>
              <a:t>nifer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fawr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galwadau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angen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gwybodaeth</a:t>
            </a:r>
            <a:r>
              <a:rPr lang="en-GB" sz="1200" kern="1200" dirty="0" smtClean="0">
                <a:solidFill>
                  <a:srgbClr val="000000"/>
                </a:solidFill>
                <a:effectLst/>
                <a:latin typeface="Arial"/>
                <a:ea typeface="Times New Roman"/>
              </a:rPr>
              <a:t> a </a:t>
            </a:r>
            <a:r>
              <a:rPr lang="en-GB" sz="1200" kern="1200" dirty="0" err="1" smtClean="0">
                <a:solidFill>
                  <a:srgbClr val="000000"/>
                </a:solidFill>
                <a:effectLst/>
                <a:latin typeface="Arial"/>
                <a:ea typeface="Times New Roman"/>
              </a:rPr>
              <a:t>chyngor</a:t>
            </a:r>
            <a:r>
              <a:rPr lang="en-GB" sz="1200" kern="1200" dirty="0" smtClean="0">
                <a:solidFill>
                  <a:srgbClr val="000000"/>
                </a:solidFill>
                <a:effectLst/>
                <a:latin typeface="Arial"/>
                <a:ea typeface="Times New Roman"/>
              </a:rPr>
              <a:t> a </a:t>
            </a:r>
            <a:r>
              <a:rPr lang="en-GB" sz="1200" kern="1200" dirty="0" err="1" smtClean="0">
                <a:solidFill>
                  <a:srgbClr val="000000"/>
                </a:solidFill>
                <a:effectLst/>
                <a:latin typeface="Arial"/>
                <a:ea typeface="Times New Roman"/>
              </a:rPr>
              <a:t>gellir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ymdrin</a:t>
            </a:r>
            <a:r>
              <a:rPr lang="en-GB" sz="1200" kern="1200" dirty="0" smtClean="0">
                <a:solidFill>
                  <a:srgbClr val="000000"/>
                </a:solidFill>
                <a:effectLst/>
                <a:latin typeface="Arial"/>
                <a:ea typeface="Times New Roman"/>
              </a:rPr>
              <a:t> â </a:t>
            </a:r>
            <a:r>
              <a:rPr lang="en-GB" sz="1200" kern="1200" dirty="0" err="1" smtClean="0">
                <a:solidFill>
                  <a:srgbClr val="000000"/>
                </a:solidFill>
                <a:effectLst/>
                <a:latin typeface="Arial"/>
                <a:ea typeface="Times New Roman"/>
              </a:rPr>
              <a:t>nhw</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dros</a:t>
            </a:r>
            <a:r>
              <a:rPr lang="en-GB" sz="1200" kern="1200" dirty="0" smtClean="0">
                <a:solidFill>
                  <a:srgbClr val="000000"/>
                </a:solidFill>
                <a:effectLst/>
                <a:latin typeface="Arial"/>
                <a:ea typeface="Times New Roman"/>
              </a:rPr>
              <a:t> y </a:t>
            </a:r>
            <a:r>
              <a:rPr lang="en-GB" sz="1200" kern="1200" dirty="0" err="1" smtClean="0">
                <a:solidFill>
                  <a:srgbClr val="000000"/>
                </a:solidFill>
                <a:effectLst/>
                <a:latin typeface="Arial"/>
                <a:ea typeface="Times New Roman"/>
              </a:rPr>
              <a:t>ffôn</a:t>
            </a:r>
            <a:r>
              <a:rPr lang="en-GB" sz="1200" kern="1200" dirty="0" smtClean="0">
                <a:solidFill>
                  <a:srgbClr val="000000"/>
                </a:solidFill>
                <a:effectLst/>
                <a:latin typeface="Arial"/>
                <a:ea typeface="Times New Roman"/>
              </a:rPr>
              <a:t>. Mae </a:t>
            </a:r>
            <a:r>
              <a:rPr lang="en-GB" sz="1200" kern="1200" dirty="0" err="1" smtClean="0">
                <a:solidFill>
                  <a:srgbClr val="000000"/>
                </a:solidFill>
                <a:effectLst/>
                <a:latin typeface="Arial"/>
                <a:ea typeface="Times New Roman"/>
              </a:rPr>
              <a:t>ymateb</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uniongyrchol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galw</a:t>
            </a:r>
            <a:r>
              <a:rPr lang="en-GB" sz="1200" kern="1200" dirty="0" smtClean="0">
                <a:solidFill>
                  <a:srgbClr val="000000"/>
                </a:solidFill>
                <a:effectLst/>
                <a:latin typeface="Arial"/>
                <a:ea typeface="Times New Roman"/>
              </a:rPr>
              <a:t> am </a:t>
            </a:r>
            <a:r>
              <a:rPr lang="en-GB" sz="1200" kern="1200" dirty="0" err="1" smtClean="0">
                <a:solidFill>
                  <a:srgbClr val="000000"/>
                </a:solidFill>
                <a:effectLst/>
                <a:latin typeface="Arial"/>
                <a:ea typeface="Times New Roman"/>
              </a:rPr>
              <a:t>fwy</a:t>
            </a:r>
            <a:r>
              <a:rPr lang="en-GB" sz="1200" kern="1200" dirty="0" smtClean="0">
                <a:solidFill>
                  <a:srgbClr val="000000"/>
                </a:solidFill>
                <a:effectLst/>
                <a:latin typeface="Arial"/>
                <a:ea typeface="Times New Roman"/>
              </a:rPr>
              <a:t> o </a:t>
            </a:r>
            <a:r>
              <a:rPr lang="en-GB" sz="1200" kern="1200" dirty="0" err="1" smtClean="0">
                <a:solidFill>
                  <a:srgbClr val="000000"/>
                </a:solidFill>
                <a:effectLst/>
                <a:latin typeface="Arial"/>
                <a:ea typeface="Times New Roman"/>
              </a:rPr>
              <a:t>adnoddau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gyda’r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gwasanaethau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brys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mond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cael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galw</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mewn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argyfwng</a:t>
            </a:r>
            <a:r>
              <a:rPr lang="en-GB" sz="1200" kern="1200" dirty="0" smtClean="0">
                <a:solidFill>
                  <a:srgbClr val="000000"/>
                </a:solidFill>
                <a:effectLst/>
                <a:latin typeface="Arial"/>
                <a:ea typeface="Times New Roman"/>
              </a:rPr>
              <a:t>.</a:t>
            </a:r>
            <a:endParaRPr lang="en-GB" sz="1200" dirty="0" smtClean="0">
              <a:effectLst/>
              <a:latin typeface="Times New Roman"/>
              <a:ea typeface="Times New Roman"/>
            </a:endParaRPr>
          </a:p>
          <a:p>
            <a:pPr eaLnBrk="0" fontAlgn="base" hangingPunct="0">
              <a:spcBef>
                <a:spcPts val="430"/>
              </a:spcBef>
              <a:spcAft>
                <a:spcPts val="0"/>
              </a:spcAft>
            </a:pPr>
            <a:r>
              <a:rPr lang="en-GB" sz="1200" b="1" kern="1200" dirty="0" err="1" smtClean="0">
                <a:solidFill>
                  <a:srgbClr val="000000"/>
                </a:solidFill>
                <a:effectLst/>
                <a:latin typeface="Arial"/>
                <a:ea typeface="Times New Roman"/>
              </a:rPr>
              <a:t>Adolygu</a:t>
            </a:r>
            <a:r>
              <a:rPr lang="en-GB" sz="1200" b="1" kern="1200" dirty="0" smtClean="0">
                <a:solidFill>
                  <a:srgbClr val="000000"/>
                </a:solidFill>
                <a:effectLst/>
                <a:latin typeface="Arial"/>
                <a:ea typeface="Times New Roman"/>
              </a:rPr>
              <a:t> </a:t>
            </a:r>
            <a:r>
              <a:rPr lang="en-GB" sz="1200" kern="1200" dirty="0" smtClean="0">
                <a:solidFill>
                  <a:srgbClr val="000000"/>
                </a:solidFill>
                <a:effectLst/>
                <a:latin typeface="Arial"/>
                <a:ea typeface="Times New Roman"/>
              </a:rPr>
              <a:t>- Mae </a:t>
            </a:r>
            <a:r>
              <a:rPr lang="en-GB" sz="1200" kern="1200" dirty="0" err="1" smtClean="0">
                <a:solidFill>
                  <a:srgbClr val="000000"/>
                </a:solidFill>
                <a:effectLst/>
                <a:latin typeface="Arial"/>
                <a:ea typeface="Times New Roman"/>
              </a:rPr>
              <a:t>anghenion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pobl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newid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dros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amser</a:t>
            </a:r>
            <a:r>
              <a:rPr lang="en-GB" sz="1200" kern="1200" dirty="0" smtClean="0">
                <a:solidFill>
                  <a:srgbClr val="000000"/>
                </a:solidFill>
                <a:effectLst/>
                <a:latin typeface="Arial"/>
                <a:ea typeface="Times New Roman"/>
              </a:rPr>
              <a:t>, felly </a:t>
            </a:r>
            <a:r>
              <a:rPr lang="en-GB" sz="1200" kern="1200" dirty="0" err="1" smtClean="0">
                <a:solidFill>
                  <a:srgbClr val="000000"/>
                </a:solidFill>
                <a:effectLst/>
                <a:latin typeface="Arial"/>
                <a:ea typeface="Times New Roman"/>
              </a:rPr>
              <a:t>mae</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angen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adolygu’r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defnydd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o’r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dechnoleg</a:t>
            </a:r>
            <a:r>
              <a:rPr lang="en-GB" sz="1200" kern="1200" dirty="0" smtClean="0">
                <a:solidFill>
                  <a:srgbClr val="000000"/>
                </a:solidFill>
                <a:effectLst/>
                <a:latin typeface="Arial"/>
                <a:ea typeface="Times New Roman"/>
              </a:rPr>
              <a:t> bob 6 </a:t>
            </a:r>
            <a:r>
              <a:rPr lang="en-GB" sz="1200" kern="1200" dirty="0" err="1" smtClean="0">
                <a:solidFill>
                  <a:srgbClr val="000000"/>
                </a:solidFill>
                <a:effectLst/>
                <a:latin typeface="Arial"/>
                <a:ea typeface="Times New Roman"/>
              </a:rPr>
              <a:t>i</a:t>
            </a:r>
            <a:r>
              <a:rPr lang="en-GB" sz="1200" kern="1200" dirty="0" smtClean="0">
                <a:solidFill>
                  <a:srgbClr val="000000"/>
                </a:solidFill>
                <a:effectLst/>
                <a:latin typeface="Arial"/>
                <a:ea typeface="Times New Roman"/>
              </a:rPr>
              <a:t> 12 </a:t>
            </a:r>
            <a:r>
              <a:rPr lang="en-GB" sz="1200" kern="1200" dirty="0" err="1" smtClean="0">
                <a:solidFill>
                  <a:srgbClr val="000000"/>
                </a:solidFill>
                <a:effectLst/>
                <a:latin typeface="Arial"/>
                <a:ea typeface="Times New Roman"/>
              </a:rPr>
              <a:t>mis</a:t>
            </a:r>
            <a:r>
              <a:rPr lang="en-GB" sz="1200" kern="1200" dirty="0" smtClean="0">
                <a:solidFill>
                  <a:srgbClr val="000000"/>
                </a:solidFill>
                <a:effectLst/>
                <a:latin typeface="Arial"/>
                <a:ea typeface="Times New Roman"/>
              </a:rPr>
              <a:t>. Gall </a:t>
            </a:r>
            <a:r>
              <a:rPr lang="en-GB" sz="1200" kern="1200" dirty="0" err="1" smtClean="0">
                <a:solidFill>
                  <a:srgbClr val="000000"/>
                </a:solidFill>
                <a:effectLst/>
                <a:latin typeface="Arial"/>
                <a:ea typeface="Times New Roman"/>
              </a:rPr>
              <a:t>newidiadau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sydyn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mewn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amlder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larwm</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ddangos</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fod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angen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cefnogaeth</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ychwanegol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tra</a:t>
            </a:r>
            <a:r>
              <a:rPr lang="en-GB" sz="1200" kern="1200" dirty="0" smtClean="0">
                <a:solidFill>
                  <a:srgbClr val="000000"/>
                </a:solidFill>
                <a:effectLst/>
                <a:latin typeface="Arial"/>
                <a:ea typeface="Times New Roman"/>
              </a:rPr>
              <a:t> bod dim </a:t>
            </a:r>
            <a:r>
              <a:rPr lang="en-GB" sz="1200" kern="1200" dirty="0" err="1" smtClean="0">
                <a:solidFill>
                  <a:srgbClr val="000000"/>
                </a:solidFill>
                <a:effectLst/>
                <a:latin typeface="Arial"/>
                <a:ea typeface="Times New Roman"/>
              </a:rPr>
              <a:t>larwm</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weithiau’n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golygu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nad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yw’r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dechnoleg</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cael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ddefnyddio</a:t>
            </a:r>
            <a:r>
              <a:rPr lang="en-GB" sz="1200" kern="1200" dirty="0" smtClean="0">
                <a:solidFill>
                  <a:srgbClr val="000000"/>
                </a:solidFill>
                <a:effectLst/>
                <a:latin typeface="Arial"/>
                <a:ea typeface="Times New Roman"/>
              </a:rPr>
              <a:t>.</a:t>
            </a:r>
            <a:endParaRPr lang="en-GB" sz="1200" dirty="0" smtClean="0">
              <a:effectLst/>
              <a:latin typeface="Times New Roman"/>
              <a:ea typeface="Times New Roman"/>
            </a:endParaRPr>
          </a:p>
          <a:p>
            <a:endParaRPr lang="en-GB" dirty="0" smtClean="0"/>
          </a:p>
        </p:txBody>
      </p:sp>
      <p:sp>
        <p:nvSpPr>
          <p:cNvPr id="5" name="Slide Number Placeholder 4"/>
          <p:cNvSpPr>
            <a:spLocks noGrp="1"/>
          </p:cNvSpPr>
          <p:nvPr>
            <p:ph type="sldNum" sz="quarter" idx="10"/>
          </p:nvPr>
        </p:nvSpPr>
        <p:spPr/>
        <p:txBody>
          <a:bodyPr/>
          <a:lstStyle/>
          <a:p>
            <a:fld id="{4850BFFB-953F-4021-90D1-C2BD514B9A3F}" type="slidenum">
              <a:rPr lang="en-GB" smtClean="0"/>
              <a:pPr/>
              <a:t>85</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4140156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nSpc>
                <a:spcPct val="115000"/>
              </a:lnSpc>
              <a:spcAft>
                <a:spcPts val="1000"/>
              </a:spcAft>
            </a:pPr>
            <a:r>
              <a:rPr lang="en-GB" sz="1200" kern="1200" dirty="0" err="1" smtClean="0">
                <a:solidFill>
                  <a:srgbClr val="000000"/>
                </a:solidFill>
                <a:effectLst/>
                <a:latin typeface="Arial"/>
                <a:ea typeface="Times New Roman"/>
              </a:rPr>
              <a:t>Dyma</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ymarfer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gyfer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gwblhau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mewn</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timoedd</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Caiff</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cyfarwyddiadau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penodol</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ei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darparu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sut</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i</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baratoi’r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cardiau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ar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gyfer</a:t>
            </a:r>
            <a:r>
              <a:rPr lang="en-GB" sz="1200" kern="1200" dirty="0" smtClean="0">
                <a:solidFill>
                  <a:srgbClr val="000000"/>
                </a:solidFill>
                <a:effectLst/>
                <a:latin typeface="Arial"/>
                <a:ea typeface="Times New Roman"/>
              </a:rPr>
              <a:t> y </a:t>
            </a:r>
            <a:r>
              <a:rPr lang="en-GB" sz="1200" kern="1200" dirty="0" err="1" smtClean="0">
                <a:solidFill>
                  <a:srgbClr val="000000"/>
                </a:solidFill>
                <a:effectLst/>
                <a:latin typeface="Arial"/>
                <a:ea typeface="Times New Roman"/>
              </a:rPr>
              <a:t>gêm</a:t>
            </a:r>
            <a:r>
              <a:rPr lang="en-GB" sz="1200" kern="1200" dirty="0" smtClean="0">
                <a:solidFill>
                  <a:srgbClr val="000000"/>
                </a:solidFill>
                <a:effectLst/>
                <a:latin typeface="Arial"/>
                <a:ea typeface="Times New Roman"/>
              </a:rPr>
              <a:t>. Gall </a:t>
            </a:r>
            <a:r>
              <a:rPr lang="en-GB" sz="1200" kern="1200" dirty="0" err="1" smtClean="0">
                <a:solidFill>
                  <a:srgbClr val="000000"/>
                </a:solidFill>
                <a:effectLst/>
                <a:latin typeface="Arial"/>
                <a:ea typeface="Times New Roman"/>
              </a:rPr>
              <a:t>yr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ymarfer</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barhau</a:t>
            </a:r>
            <a:r>
              <a:rPr lang="en-GB" sz="1200" kern="1200" dirty="0" smtClean="0">
                <a:solidFill>
                  <a:srgbClr val="000000"/>
                </a:solidFill>
                <a:effectLst/>
                <a:latin typeface="Arial"/>
                <a:ea typeface="Times New Roman"/>
              </a:rPr>
              <a:t> </a:t>
            </a:r>
            <a:r>
              <a:rPr lang="en-GB" sz="1200" kern="1200" dirty="0" err="1" smtClean="0">
                <a:solidFill>
                  <a:srgbClr val="000000"/>
                </a:solidFill>
                <a:effectLst/>
                <a:latin typeface="Arial"/>
                <a:ea typeface="Times New Roman"/>
              </a:rPr>
              <a:t>rhwng</a:t>
            </a:r>
            <a:r>
              <a:rPr lang="en-GB" sz="1200" kern="1200" dirty="0" smtClean="0">
                <a:solidFill>
                  <a:srgbClr val="000000"/>
                </a:solidFill>
                <a:effectLst/>
                <a:latin typeface="Arial"/>
                <a:ea typeface="Times New Roman"/>
              </a:rPr>
              <a:t> 10 a 30 </a:t>
            </a:r>
            <a:r>
              <a:rPr lang="en-GB" sz="1200" kern="1200" dirty="0" err="1" smtClean="0">
                <a:solidFill>
                  <a:srgbClr val="000000"/>
                </a:solidFill>
                <a:effectLst/>
                <a:latin typeface="Arial"/>
                <a:ea typeface="Times New Roman"/>
              </a:rPr>
              <a:t>munud</a:t>
            </a:r>
            <a:r>
              <a:rPr lang="en-GB" sz="1200" kern="1200" dirty="0" smtClean="0">
                <a:solidFill>
                  <a:srgbClr val="000000"/>
                </a:solidFill>
                <a:effectLst/>
                <a:latin typeface="Arial"/>
                <a:ea typeface="Times New Roman"/>
              </a:rPr>
              <a:t>.</a:t>
            </a:r>
            <a:endParaRPr lang="en-GB" sz="1200" dirty="0" smtClean="0">
              <a:effectLst/>
              <a:latin typeface="Times New Roman"/>
              <a:ea typeface="Times New Roman"/>
            </a:endParaRPr>
          </a:p>
          <a:p>
            <a:endParaRPr lang="en-GB" dirty="0" smtClean="0"/>
          </a:p>
        </p:txBody>
      </p:sp>
      <p:sp>
        <p:nvSpPr>
          <p:cNvPr id="2" name="Slide Number Placeholder 1"/>
          <p:cNvSpPr>
            <a:spLocks noGrp="1"/>
          </p:cNvSpPr>
          <p:nvPr>
            <p:ph type="sldNum" sz="quarter" idx="10"/>
          </p:nvPr>
        </p:nvSpPr>
        <p:spPr/>
        <p:txBody>
          <a:bodyPr/>
          <a:lstStyle/>
          <a:p>
            <a:fld id="{4850BFFB-953F-4021-90D1-C2BD514B9A3F}" type="slidenum">
              <a:rPr lang="en-GB" smtClean="0"/>
              <a:pPr/>
              <a:t>86</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836212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sleid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animeiddio</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Bwriad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dangos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esblygiad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gysylltu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ddarparu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cefnogaeth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iechyd</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cymdeithasol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dangos</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datblygiad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ers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larymau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cymunedol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dros</a:t>
            </a:r>
            <a:r>
              <a:rPr lang="en-GB" sz="1000" kern="1200" dirty="0" smtClean="0">
                <a:solidFill>
                  <a:schemeClr val="tx1"/>
                </a:solidFill>
                <a:effectLst/>
                <a:latin typeface="Arial" panose="020B0604020202020204" pitchFamily="34" charset="0"/>
                <a:ea typeface="+mn-ea"/>
                <a:cs typeface="Arial" panose="020B0604020202020204" pitchFamily="34" charset="0"/>
              </a:rPr>
              <a:t> 30 </a:t>
            </a:r>
            <a:r>
              <a:rPr lang="en-GB" sz="1000" kern="1200" dirty="0" err="1" smtClean="0">
                <a:solidFill>
                  <a:schemeClr val="tx1"/>
                </a:solidFill>
                <a:effectLst/>
                <a:latin typeface="Arial" panose="020B0604020202020204" pitchFamily="34" charset="0"/>
                <a:ea typeface="+mn-ea"/>
                <a:cs typeface="Arial" panose="020B0604020202020204" pitchFamily="34" charset="0"/>
              </a:rPr>
              <a:t>mlynedd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ôl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larymau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teleofal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teleiechyd</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monitro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gweithgarwch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dros</a:t>
            </a:r>
            <a:r>
              <a:rPr lang="en-GB" sz="1000" kern="1200" dirty="0" smtClean="0">
                <a:solidFill>
                  <a:schemeClr val="tx1"/>
                </a:solidFill>
                <a:effectLst/>
                <a:latin typeface="Arial" panose="020B0604020202020204" pitchFamily="34" charset="0"/>
                <a:ea typeface="+mn-ea"/>
                <a:cs typeface="Arial" panose="020B0604020202020204" pitchFamily="34" charset="0"/>
              </a:rPr>
              <a:t> y 25 </a:t>
            </a:r>
            <a:r>
              <a:rPr lang="en-GB" sz="1000" kern="1200" dirty="0" err="1" smtClean="0">
                <a:solidFill>
                  <a:schemeClr val="tx1"/>
                </a:solidFill>
                <a:effectLst/>
                <a:latin typeface="Arial" panose="020B0604020202020204" pitchFamily="34" charset="0"/>
                <a:ea typeface="+mn-ea"/>
                <a:cs typeface="Arial" panose="020B0604020202020204" pitchFamily="34" charset="0"/>
              </a:rPr>
              <a:t>mlynedd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nesaf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diolch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ddatblygiadau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cyflym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mewn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cyflymder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cyfathrebu</a:t>
            </a:r>
            <a:r>
              <a:rPr lang="en-GB" sz="1000" kern="1200" dirty="0" smtClean="0">
                <a:solidFill>
                  <a:schemeClr val="tx1"/>
                </a:solidFill>
                <a:effectLst/>
                <a:latin typeface="Arial" panose="020B0604020202020204" pitchFamily="34" charset="0"/>
                <a:ea typeface="+mn-ea"/>
                <a:cs typeface="Arial" panose="020B0604020202020204" pitchFamily="34" charset="0"/>
              </a:rPr>
              <a:t>, y we a </a:t>
            </a:r>
            <a:r>
              <a:rPr lang="en-GB" sz="1000" kern="1200" dirty="0" err="1" smtClean="0">
                <a:solidFill>
                  <a:schemeClr val="tx1"/>
                </a:solidFill>
                <a:effectLst/>
                <a:latin typeface="Arial" panose="020B0604020202020204" pitchFamily="34" charset="0"/>
                <a:ea typeface="+mn-ea"/>
                <a:cs typeface="Arial" panose="020B0604020202020204" pitchFamily="34" charset="0"/>
              </a:rPr>
              <a:t>rhwydweithiau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ffonau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Mae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cymwysiadau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ymlaen</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ganfod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fonitro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cyflwr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gal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reoli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ragweld</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pen draw,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atal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ymyriadau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addas</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Y </a:t>
            </a:r>
            <a:r>
              <a:rPr lang="en-GB" sz="1000" kern="1200" dirty="0" err="1" smtClean="0">
                <a:solidFill>
                  <a:schemeClr val="tx1"/>
                </a:solidFill>
                <a:effectLst/>
                <a:latin typeface="Arial" panose="020B0604020202020204" pitchFamily="34" charset="0"/>
                <a:ea typeface="+mn-ea"/>
                <a:cs typeface="Arial" panose="020B0604020202020204" pitchFamily="34" charset="0"/>
              </a:rPr>
              <a:t>tuedd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oddi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system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gyfyngedig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cartref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wasanaethau</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chynhyrchion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gwisgadwy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cysylltiedig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trwy’r</a:t>
            </a:r>
            <a:r>
              <a:rPr lang="en-GB" sz="1000" kern="1200" dirty="0" smtClean="0">
                <a:solidFill>
                  <a:schemeClr val="tx1"/>
                </a:solidFill>
                <a:effectLst/>
                <a:latin typeface="Arial" panose="020B0604020202020204" pitchFamily="34" charset="0"/>
                <a:ea typeface="+mn-ea"/>
                <a:cs typeface="Arial" panose="020B0604020202020204" pitchFamily="34" charset="0"/>
              </a:rPr>
              <a:t> we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Rhyngrwyd</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Bethau</a:t>
            </a:r>
            <a:r>
              <a:rPr lang="en-GB" sz="1000" kern="1200" dirty="0" smtClean="0">
                <a:solidFill>
                  <a:schemeClr val="tx1"/>
                </a:solidFill>
                <a:effectLst/>
                <a:latin typeface="Arial" panose="020B0604020202020204" pitchFamily="34" charset="0"/>
                <a:ea typeface="+mn-ea"/>
                <a:cs typeface="Arial" panose="020B0604020202020204" pitchFamily="34" charset="0"/>
              </a:rPr>
              <a:t> ( Internet of Things)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datblygiad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mewn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cysylltiad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efo’r</a:t>
            </a:r>
            <a:r>
              <a:rPr lang="en-GB" sz="1000" kern="1200" dirty="0" smtClean="0">
                <a:solidFill>
                  <a:schemeClr val="tx1"/>
                </a:solidFill>
                <a:effectLst/>
                <a:latin typeface="Arial" panose="020B0604020202020204" pitchFamily="34" charset="0"/>
                <a:ea typeface="+mn-ea"/>
                <a:cs typeface="Arial" panose="020B0604020202020204" pitchFamily="34" charset="0"/>
              </a:rPr>
              <a:t> we </a:t>
            </a:r>
            <a:r>
              <a:rPr lang="en-GB" sz="1000" kern="1200" dirty="0" err="1" smtClean="0">
                <a:solidFill>
                  <a:schemeClr val="tx1"/>
                </a:solidFill>
                <a:effectLst/>
                <a:latin typeface="Arial" panose="020B0604020202020204" pitchFamily="34" charset="0"/>
                <a:ea typeface="+mn-ea"/>
                <a:cs typeface="Arial" panose="020B0604020202020204" pitchFamily="34" charset="0"/>
              </a:rPr>
              <a:t>megis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Wifi</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cyfeirio</a:t>
            </a:r>
            <a:r>
              <a:rPr lang="en-GB" sz="1000" kern="1200" dirty="0" smtClean="0">
                <a:solidFill>
                  <a:schemeClr val="tx1"/>
                </a:solidFill>
                <a:effectLst/>
                <a:latin typeface="Arial" panose="020B0604020202020204" pitchFamily="34" charset="0"/>
                <a:ea typeface="+mn-ea"/>
                <a:cs typeface="Arial" panose="020B0604020202020204" pitchFamily="34" charset="0"/>
              </a:rPr>
              <a:t>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gyfnod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dyfodol</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awgrymu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newydd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ymddangos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berthnasol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iechyd</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a:t>
            </a:r>
          </a:p>
        </p:txBody>
      </p:sp>
      <p:sp>
        <p:nvSpPr>
          <p:cNvPr id="4" name="Slide Number Placeholder 3"/>
          <p:cNvSpPr>
            <a:spLocks noGrp="1"/>
          </p:cNvSpPr>
          <p:nvPr>
            <p:ph type="sldNum" sz="quarter" idx="10"/>
          </p:nvPr>
        </p:nvSpPr>
        <p:spPr/>
        <p:txBody>
          <a:bodyPr/>
          <a:lstStyle/>
          <a:p>
            <a:fld id="{D4359DA3-160C-4AD7-97C9-36F81FBCC7FB}" type="slidenum">
              <a:rPr lang="en-GB" smtClean="0">
                <a:solidFill>
                  <a:prstClr val="black">
                    <a:lumMod val="75000"/>
                    <a:lumOff val="25000"/>
                  </a:prstClr>
                </a:solidFill>
              </a:rPr>
              <a:pPr/>
              <a:t>87</a:t>
            </a:fld>
            <a:endParaRPr lang="en-GB">
              <a:solidFill>
                <a:prstClr val="black">
                  <a:lumMod val="75000"/>
                  <a:lumOff val="25000"/>
                </a:prstClr>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151599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nSpc>
                <a:spcPct val="115000"/>
              </a:lnSpc>
              <a:spcAft>
                <a:spcPts val="1000"/>
              </a:spcAft>
            </a:pPr>
            <a:r>
              <a:rPr lang="en-GB" sz="1100" dirty="0" smtClean="0">
                <a:effectLst/>
                <a:latin typeface="Calibri"/>
                <a:ea typeface="Calibri"/>
                <a:cs typeface="Times New Roman"/>
              </a:rPr>
              <a:t> </a:t>
            </a:r>
            <a:r>
              <a:rPr lang="en-GB" sz="1200" kern="1200" dirty="0" err="1" smtClean="0">
                <a:solidFill>
                  <a:srgbClr val="000000"/>
                </a:solidFill>
                <a:effectLst/>
                <a:latin typeface="Arial"/>
                <a:ea typeface="Calibri"/>
                <a:cs typeface="Times New Roman"/>
              </a:rPr>
              <a:t>Mae’r</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sleid</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yma’n</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mynegi</a:t>
            </a:r>
            <a:r>
              <a:rPr lang="en-GB" sz="1200" kern="1200" dirty="0" smtClean="0">
                <a:solidFill>
                  <a:srgbClr val="000000"/>
                </a:solidFill>
                <a:effectLst/>
                <a:latin typeface="Arial"/>
                <a:ea typeface="Calibri"/>
                <a:cs typeface="Times New Roman"/>
              </a:rPr>
              <a:t> barn </a:t>
            </a:r>
            <a:r>
              <a:rPr lang="en-GB" sz="1200" kern="1200" dirty="0" err="1" smtClean="0">
                <a:solidFill>
                  <a:srgbClr val="000000"/>
                </a:solidFill>
                <a:effectLst/>
                <a:latin typeface="Arial"/>
                <a:ea typeface="Calibri"/>
                <a:cs typeface="Times New Roman"/>
              </a:rPr>
              <a:t>ar</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sut</a:t>
            </a:r>
            <a:r>
              <a:rPr lang="en-GB" sz="1200" kern="1200" dirty="0" smtClean="0">
                <a:solidFill>
                  <a:srgbClr val="000000"/>
                </a:solidFill>
                <a:effectLst/>
                <a:latin typeface="Arial"/>
                <a:ea typeface="Calibri"/>
                <a:cs typeface="Times New Roman"/>
              </a:rPr>
              <a:t> y </a:t>
            </a:r>
            <a:r>
              <a:rPr lang="en-GB" sz="1200" kern="1200" dirty="0" err="1" smtClean="0">
                <a:solidFill>
                  <a:srgbClr val="000000"/>
                </a:solidFill>
                <a:effectLst/>
                <a:latin typeface="Arial"/>
                <a:ea typeface="Calibri"/>
                <a:cs typeface="Times New Roman"/>
              </a:rPr>
              <a:t>bydd</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technolegau</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newydd</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yn</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cael</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eu</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defnyddio</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Mae’r</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syniad</a:t>
            </a:r>
            <a:r>
              <a:rPr lang="en-GB" sz="1200" kern="1200" dirty="0" smtClean="0">
                <a:solidFill>
                  <a:srgbClr val="000000"/>
                </a:solidFill>
                <a:effectLst/>
                <a:latin typeface="Arial"/>
                <a:ea typeface="Calibri"/>
                <a:cs typeface="Times New Roman"/>
              </a:rPr>
              <a:t> y </a:t>
            </a:r>
            <a:r>
              <a:rPr lang="en-GB" sz="1200" kern="1200" dirty="0" err="1" smtClean="0">
                <a:solidFill>
                  <a:srgbClr val="000000"/>
                </a:solidFill>
                <a:effectLst/>
                <a:latin typeface="Arial"/>
                <a:ea typeface="Calibri"/>
                <a:cs typeface="Times New Roman"/>
              </a:rPr>
              <a:t>bydd</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pobl</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yn</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prynu</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mwy</a:t>
            </a:r>
            <a:r>
              <a:rPr lang="en-GB" sz="1200" kern="1200" dirty="0" smtClean="0">
                <a:solidFill>
                  <a:srgbClr val="000000"/>
                </a:solidFill>
                <a:effectLst/>
                <a:latin typeface="Arial"/>
                <a:ea typeface="Calibri"/>
                <a:cs typeface="Times New Roman"/>
              </a:rPr>
              <a:t> o </a:t>
            </a:r>
            <a:r>
              <a:rPr lang="en-GB" sz="1200" kern="1200" dirty="0" err="1" smtClean="0">
                <a:solidFill>
                  <a:srgbClr val="000000"/>
                </a:solidFill>
                <a:effectLst/>
                <a:latin typeface="Arial"/>
                <a:ea typeface="Calibri"/>
                <a:cs typeface="Times New Roman"/>
              </a:rPr>
              <a:t>ddyfeisiau</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eu</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hunain</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yn</a:t>
            </a:r>
            <a:r>
              <a:rPr lang="en-GB" sz="1200" kern="1200" dirty="0" smtClean="0">
                <a:solidFill>
                  <a:srgbClr val="000000"/>
                </a:solidFill>
                <a:effectLst/>
                <a:latin typeface="Arial"/>
                <a:ea typeface="Calibri"/>
                <a:cs typeface="Times New Roman"/>
              </a:rPr>
              <a:t> y </a:t>
            </a:r>
            <a:r>
              <a:rPr lang="en-GB" sz="1200" kern="1200" dirty="0" err="1" smtClean="0">
                <a:solidFill>
                  <a:srgbClr val="000000"/>
                </a:solidFill>
                <a:effectLst/>
                <a:latin typeface="Arial"/>
                <a:ea typeface="Calibri"/>
                <a:cs typeface="Times New Roman"/>
              </a:rPr>
              <a:t>dyfodol</a:t>
            </a:r>
            <a:r>
              <a:rPr lang="en-GB" sz="1200" kern="1200" dirty="0" smtClean="0">
                <a:solidFill>
                  <a:srgbClr val="000000"/>
                </a:solidFill>
                <a:effectLst/>
                <a:latin typeface="Arial"/>
                <a:ea typeface="Calibri"/>
                <a:cs typeface="Times New Roman"/>
              </a:rPr>
              <a:t> - ac </a:t>
            </a:r>
            <a:r>
              <a:rPr lang="en-GB" sz="1200" kern="1200" dirty="0" err="1" smtClean="0">
                <a:solidFill>
                  <a:srgbClr val="000000"/>
                </a:solidFill>
                <a:effectLst/>
                <a:latin typeface="Arial"/>
                <a:ea typeface="Calibri"/>
                <a:cs typeface="Times New Roman"/>
              </a:rPr>
              <a:t>fe</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wnaiff</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hyn</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arwain</a:t>
            </a:r>
            <a:r>
              <a:rPr lang="en-GB" sz="1200" kern="1200" dirty="0" smtClean="0">
                <a:solidFill>
                  <a:srgbClr val="000000"/>
                </a:solidFill>
                <a:effectLst/>
                <a:latin typeface="Arial"/>
                <a:ea typeface="Calibri"/>
                <a:cs typeface="Times New Roman"/>
              </a:rPr>
              <a:t> at </a:t>
            </a:r>
            <a:r>
              <a:rPr lang="en-GB" sz="1200" kern="1200" dirty="0" err="1" smtClean="0">
                <a:solidFill>
                  <a:srgbClr val="000000"/>
                </a:solidFill>
                <a:effectLst/>
                <a:latin typeface="Arial"/>
                <a:ea typeface="Calibri"/>
                <a:cs typeface="Times New Roman"/>
              </a:rPr>
              <a:t>fwy</a:t>
            </a:r>
            <a:r>
              <a:rPr lang="en-GB" sz="1200" kern="1200" dirty="0" smtClean="0">
                <a:solidFill>
                  <a:srgbClr val="000000"/>
                </a:solidFill>
                <a:effectLst/>
                <a:latin typeface="Arial"/>
                <a:ea typeface="Calibri"/>
                <a:cs typeface="Times New Roman"/>
              </a:rPr>
              <a:t> o </a:t>
            </a:r>
            <a:r>
              <a:rPr lang="en-GB" sz="1200" kern="1200" dirty="0" err="1" smtClean="0">
                <a:solidFill>
                  <a:srgbClr val="000000"/>
                </a:solidFill>
                <a:effectLst/>
                <a:latin typeface="Arial"/>
                <a:ea typeface="Calibri"/>
                <a:cs typeface="Times New Roman"/>
              </a:rPr>
              <a:t>gamgymeriadau</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Bydd</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angen</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i</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wasanaethau</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cyhoeddus</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sicrhau</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fod</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gwybodaeth</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annibynnol</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ar</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gael</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i</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alluogi</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pobl</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i</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wneud</a:t>
            </a:r>
            <a:r>
              <a:rPr lang="en-GB" sz="1200" kern="1200" dirty="0" smtClean="0">
                <a:solidFill>
                  <a:srgbClr val="000000"/>
                </a:solidFill>
                <a:effectLst/>
                <a:latin typeface="Arial"/>
                <a:ea typeface="Calibri"/>
                <a:cs typeface="Times New Roman"/>
              </a:rPr>
              <a:t> y </a:t>
            </a:r>
            <a:r>
              <a:rPr lang="en-GB" sz="1200" kern="1200" dirty="0" err="1" smtClean="0">
                <a:solidFill>
                  <a:srgbClr val="000000"/>
                </a:solidFill>
                <a:effectLst/>
                <a:latin typeface="Arial"/>
                <a:ea typeface="Calibri"/>
                <a:cs typeface="Times New Roman"/>
              </a:rPr>
              <a:t>dewisiadau</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cywir</a:t>
            </a:r>
            <a:r>
              <a:rPr lang="en-GB" sz="1200" kern="1200" dirty="0" smtClean="0">
                <a:solidFill>
                  <a:srgbClr val="000000"/>
                </a:solidFill>
                <a:effectLst/>
                <a:latin typeface="Arial"/>
                <a:ea typeface="Calibri"/>
                <a:cs typeface="Times New Roman"/>
              </a:rPr>
              <a:t>.</a:t>
            </a:r>
            <a:endParaRPr lang="en-GB" sz="1100" dirty="0" smtClean="0">
              <a:effectLst/>
              <a:latin typeface="Calibri"/>
              <a:ea typeface="Calibri"/>
              <a:cs typeface="Times New Roman"/>
            </a:endParaRPr>
          </a:p>
          <a:p>
            <a:pPr marL="342900" lvl="0" indent="-342900" eaLnBrk="0" fontAlgn="base" hangingPunct="0">
              <a:spcAft>
                <a:spcPts val="0"/>
              </a:spcAft>
              <a:buFont typeface="Arial"/>
              <a:buChar char="•"/>
              <a:tabLst>
                <a:tab pos="457200" algn="l"/>
              </a:tabLst>
            </a:pPr>
            <a:r>
              <a:rPr lang="en-GB" sz="1200" kern="1200" dirty="0" err="1" smtClean="0">
                <a:solidFill>
                  <a:srgbClr val="000000"/>
                </a:solidFill>
                <a:effectLst/>
                <a:latin typeface="Arial"/>
                <a:cs typeface="Times New Roman"/>
              </a:rPr>
              <a:t>Bydd</a:t>
            </a:r>
            <a:r>
              <a:rPr lang="en-GB" sz="1200" kern="1200" dirty="0" smtClean="0">
                <a:solidFill>
                  <a:srgbClr val="000000"/>
                </a:solidFill>
                <a:effectLst/>
                <a:latin typeface="Arial"/>
                <a:cs typeface="Times New Roman"/>
              </a:rPr>
              <a:t> y </a:t>
            </a:r>
            <a:r>
              <a:rPr lang="en-GB" sz="1200" kern="1200" dirty="0" err="1" smtClean="0">
                <a:solidFill>
                  <a:srgbClr val="000000"/>
                </a:solidFill>
                <a:effectLst/>
                <a:latin typeface="Arial"/>
                <a:cs typeface="Times New Roman"/>
              </a:rPr>
              <a:t>galw</a:t>
            </a:r>
            <a:r>
              <a:rPr lang="en-GB" sz="1200" kern="1200" dirty="0" smtClean="0">
                <a:solidFill>
                  <a:srgbClr val="000000"/>
                </a:solidFill>
                <a:effectLst/>
                <a:latin typeface="Arial"/>
                <a:cs typeface="Times New Roman"/>
              </a:rPr>
              <a:t> am </a:t>
            </a:r>
            <a:r>
              <a:rPr lang="en-GB" sz="1200" kern="1200" dirty="0" err="1" smtClean="0">
                <a:solidFill>
                  <a:srgbClr val="000000"/>
                </a:solidFill>
                <a:effectLst/>
                <a:latin typeface="Arial"/>
                <a:cs typeface="Times New Roman"/>
              </a:rPr>
              <a:t>ofal</a:t>
            </a:r>
            <a:r>
              <a:rPr lang="en-GB" sz="1200" kern="1200" dirty="0" smtClean="0">
                <a:solidFill>
                  <a:srgbClr val="000000"/>
                </a:solidFill>
                <a:effectLst/>
                <a:latin typeface="Arial"/>
                <a:cs typeface="Times New Roman"/>
              </a:rPr>
              <a:t> a </a:t>
            </a:r>
            <a:r>
              <a:rPr lang="en-GB" sz="1200" kern="1200" dirty="0" err="1" smtClean="0">
                <a:solidFill>
                  <a:srgbClr val="000000"/>
                </a:solidFill>
                <a:effectLst/>
                <a:latin typeface="Arial"/>
                <a:cs typeface="Times New Roman"/>
              </a:rPr>
              <a:t>chymorth</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sy’n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dibynnu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ar</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dechnoleg</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yn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parhau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i</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gynyddu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wrth</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i’r</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boblogaeth</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heneiddio</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a’r</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anawsterau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a’r</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costau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wrth</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recriwtio</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gofalwyr</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gynyddu</a:t>
            </a:r>
            <a:r>
              <a:rPr lang="en-GB" sz="1200" kern="1200" dirty="0" smtClean="0">
                <a:solidFill>
                  <a:srgbClr val="000000"/>
                </a:solidFill>
                <a:effectLst/>
                <a:latin typeface="Arial"/>
                <a:cs typeface="Times New Roman"/>
              </a:rPr>
              <a:t>.</a:t>
            </a:r>
            <a:endParaRPr lang="en-GB" dirty="0" smtClean="0">
              <a:effectLst/>
              <a:cs typeface="Times New Roman"/>
            </a:endParaRPr>
          </a:p>
          <a:p>
            <a:pPr marL="342900" lvl="0" indent="-342900" eaLnBrk="0" fontAlgn="base" hangingPunct="0">
              <a:spcAft>
                <a:spcPts val="0"/>
              </a:spcAft>
              <a:buFont typeface="Arial"/>
              <a:buChar char="•"/>
              <a:tabLst>
                <a:tab pos="457200" algn="l"/>
              </a:tabLst>
            </a:pPr>
            <a:r>
              <a:rPr lang="en-GB" sz="1200" kern="1200" dirty="0" smtClean="0">
                <a:solidFill>
                  <a:srgbClr val="000000"/>
                </a:solidFill>
                <a:effectLst/>
                <a:latin typeface="Arial"/>
                <a:cs typeface="Times New Roman"/>
              </a:rPr>
              <a:t>Mae </a:t>
            </a:r>
            <a:r>
              <a:rPr lang="en-GB" sz="1200" kern="1200" dirty="0" err="1" smtClean="0">
                <a:solidFill>
                  <a:srgbClr val="000000"/>
                </a:solidFill>
                <a:effectLst/>
                <a:latin typeface="Arial"/>
                <a:cs typeface="Times New Roman"/>
              </a:rPr>
              <a:t>technoleg</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glyfar</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o’n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cwmpas</a:t>
            </a:r>
            <a:r>
              <a:rPr lang="en-GB" sz="1200" kern="1200" dirty="0" smtClean="0">
                <a:solidFill>
                  <a:srgbClr val="000000"/>
                </a:solidFill>
                <a:effectLst/>
                <a:latin typeface="Arial"/>
                <a:cs typeface="Times New Roman"/>
              </a:rPr>
              <a:t> - a </a:t>
            </a:r>
            <a:r>
              <a:rPr lang="en-GB" sz="1200" kern="1200" dirty="0" err="1" smtClean="0">
                <a:solidFill>
                  <a:srgbClr val="000000"/>
                </a:solidFill>
                <a:effectLst/>
                <a:latin typeface="Arial"/>
                <a:cs typeface="Times New Roman"/>
              </a:rPr>
              <a:t>bydd</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dyfeisiau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gwisgadwy</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fydd</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yn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gallu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ein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cynorthwyo</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i</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fonitro</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ein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hiechyd</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a’n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ffitrwydd</a:t>
            </a:r>
            <a:r>
              <a:rPr lang="en-GB" sz="1200" kern="1200" dirty="0" smtClean="0">
                <a:solidFill>
                  <a:srgbClr val="000000"/>
                </a:solidFill>
                <a:effectLst/>
                <a:latin typeface="Arial"/>
                <a:cs typeface="Times New Roman"/>
              </a:rPr>
              <a:t> a </a:t>
            </a:r>
            <a:r>
              <a:rPr lang="en-GB" sz="1200" kern="1200" dirty="0" err="1" smtClean="0">
                <a:solidFill>
                  <a:srgbClr val="000000"/>
                </a:solidFill>
                <a:effectLst/>
                <a:latin typeface="Arial"/>
                <a:cs typeface="Times New Roman"/>
              </a:rPr>
              <a:t>synwyryddion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clyfar</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yn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ein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cartrefi</a:t>
            </a:r>
            <a:r>
              <a:rPr lang="en-GB" sz="1200" kern="1200" dirty="0" smtClean="0">
                <a:solidFill>
                  <a:srgbClr val="000000"/>
                </a:solidFill>
                <a:effectLst/>
                <a:latin typeface="Arial"/>
                <a:cs typeface="Times New Roman"/>
              </a:rPr>
              <a:t>.</a:t>
            </a:r>
            <a:endParaRPr lang="en-GB" dirty="0" smtClean="0">
              <a:effectLst/>
              <a:cs typeface="Times New Roman"/>
            </a:endParaRPr>
          </a:p>
          <a:p>
            <a:pPr marL="342900" lvl="0" indent="-342900" eaLnBrk="0" fontAlgn="base" hangingPunct="0">
              <a:spcAft>
                <a:spcPts val="0"/>
              </a:spcAft>
              <a:buFont typeface="Arial"/>
              <a:buChar char="•"/>
              <a:tabLst>
                <a:tab pos="457200" algn="l"/>
              </a:tabLst>
            </a:pPr>
            <a:r>
              <a:rPr lang="en-GB" sz="1200" kern="1200" dirty="0" smtClean="0">
                <a:solidFill>
                  <a:srgbClr val="000000"/>
                </a:solidFill>
                <a:effectLst/>
                <a:latin typeface="Arial"/>
                <a:cs typeface="Times New Roman"/>
              </a:rPr>
              <a:t>Mae </a:t>
            </a:r>
            <a:r>
              <a:rPr lang="en-GB" sz="1200" kern="1200" dirty="0" err="1" smtClean="0">
                <a:solidFill>
                  <a:srgbClr val="000000"/>
                </a:solidFill>
                <a:effectLst/>
                <a:latin typeface="Arial"/>
                <a:cs typeface="Times New Roman"/>
              </a:rPr>
              <a:t>wifi</a:t>
            </a:r>
            <a:r>
              <a:rPr lang="en-GB" sz="1200" kern="1200" dirty="0" smtClean="0">
                <a:solidFill>
                  <a:srgbClr val="000000"/>
                </a:solidFill>
                <a:effectLst/>
                <a:latin typeface="Arial"/>
                <a:cs typeface="Times New Roman"/>
              </a:rPr>
              <a:t> a </a:t>
            </a:r>
            <a:r>
              <a:rPr lang="en-GB" sz="1200" kern="1200" dirty="0" err="1" smtClean="0">
                <a:solidFill>
                  <a:srgbClr val="000000"/>
                </a:solidFill>
                <a:effectLst/>
                <a:latin typeface="Arial"/>
                <a:cs typeface="Times New Roman"/>
              </a:rPr>
              <a:t>rhwydweithiau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symudol</a:t>
            </a:r>
            <a:r>
              <a:rPr lang="en-GB" sz="1200" kern="1200" dirty="0" smtClean="0">
                <a:solidFill>
                  <a:srgbClr val="000000"/>
                </a:solidFill>
                <a:effectLst/>
                <a:latin typeface="Arial"/>
                <a:cs typeface="Times New Roman"/>
              </a:rPr>
              <a:t> 3G/4G (ac </a:t>
            </a:r>
            <a:r>
              <a:rPr lang="en-GB" sz="1200" kern="1200" dirty="0" err="1" smtClean="0">
                <a:solidFill>
                  <a:srgbClr val="000000"/>
                </a:solidFill>
                <a:effectLst/>
                <a:latin typeface="Arial"/>
                <a:cs typeface="Times New Roman"/>
              </a:rPr>
              <a:t>yn</a:t>
            </a:r>
            <a:r>
              <a:rPr lang="en-GB" sz="1200" kern="1200" dirty="0" smtClean="0">
                <a:solidFill>
                  <a:srgbClr val="000000"/>
                </a:solidFill>
                <a:effectLst/>
                <a:latin typeface="Arial"/>
                <a:cs typeface="Times New Roman"/>
              </a:rPr>
              <a:t> y </a:t>
            </a:r>
            <a:r>
              <a:rPr lang="en-GB" sz="1200" kern="1200" dirty="0" err="1" smtClean="0">
                <a:solidFill>
                  <a:srgbClr val="000000"/>
                </a:solidFill>
                <a:effectLst/>
                <a:latin typeface="Arial"/>
                <a:cs typeface="Times New Roman"/>
              </a:rPr>
              <a:t>pendraw</a:t>
            </a:r>
            <a:r>
              <a:rPr lang="en-GB" sz="1200" kern="1200" dirty="0" smtClean="0">
                <a:solidFill>
                  <a:srgbClr val="000000"/>
                </a:solidFill>
                <a:effectLst/>
                <a:latin typeface="Arial"/>
                <a:cs typeface="Times New Roman"/>
              </a:rPr>
              <a:t> 5G) </a:t>
            </a:r>
            <a:r>
              <a:rPr lang="en-GB" sz="1200" kern="1200" dirty="0" err="1" smtClean="0">
                <a:solidFill>
                  <a:srgbClr val="000000"/>
                </a:solidFill>
                <a:effectLst/>
                <a:latin typeface="Arial"/>
                <a:cs typeface="Times New Roman"/>
              </a:rPr>
              <a:t>yn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cynyddu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ar</a:t>
            </a:r>
            <a:r>
              <a:rPr lang="en-GB" sz="1200" kern="1200" dirty="0" smtClean="0">
                <a:solidFill>
                  <a:srgbClr val="000000"/>
                </a:solidFill>
                <a:effectLst/>
                <a:latin typeface="Arial"/>
                <a:cs typeface="Times New Roman"/>
              </a:rPr>
              <a:t> draws y DU. </a:t>
            </a:r>
            <a:r>
              <a:rPr lang="en-GB" sz="1200" kern="1200" dirty="0" err="1" smtClean="0">
                <a:solidFill>
                  <a:srgbClr val="000000"/>
                </a:solidFill>
                <a:effectLst/>
                <a:latin typeface="Arial"/>
                <a:cs typeface="Times New Roman"/>
              </a:rPr>
              <a:t>Gyda’r</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Rhyngrwyd</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Pethau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yn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tyfu</a:t>
            </a:r>
            <a:r>
              <a:rPr lang="en-GB" sz="1200" kern="1200" dirty="0" smtClean="0">
                <a:solidFill>
                  <a:srgbClr val="000000"/>
                </a:solidFill>
                <a:effectLst/>
                <a:latin typeface="Arial"/>
                <a:cs typeface="Times New Roman"/>
              </a:rPr>
              <a:t>, y </a:t>
            </a:r>
            <a:r>
              <a:rPr lang="en-GB" sz="1200" kern="1200" dirty="0" err="1" smtClean="0">
                <a:solidFill>
                  <a:srgbClr val="000000"/>
                </a:solidFill>
                <a:effectLst/>
                <a:latin typeface="Arial"/>
                <a:cs typeface="Times New Roman"/>
              </a:rPr>
              <a:t>tebygolrwydd</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yw</a:t>
            </a:r>
            <a:r>
              <a:rPr lang="en-GB" sz="1200" kern="1200" dirty="0" smtClean="0">
                <a:solidFill>
                  <a:srgbClr val="000000"/>
                </a:solidFill>
                <a:effectLst/>
                <a:latin typeface="Arial"/>
                <a:cs typeface="Times New Roman"/>
              </a:rPr>
              <a:t> y </a:t>
            </a:r>
            <a:r>
              <a:rPr lang="en-GB" sz="1200" kern="1200" dirty="0" err="1" smtClean="0">
                <a:solidFill>
                  <a:srgbClr val="000000"/>
                </a:solidFill>
                <a:effectLst/>
                <a:latin typeface="Arial"/>
                <a:cs typeface="Times New Roman"/>
              </a:rPr>
              <a:t>bydd</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systemau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gwastad</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yn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gallu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cysylltu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gyda’i</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gilydd</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i</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gefnogi</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gwasanaethau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fydd</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ar</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gael</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drwy’r</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amser</a:t>
            </a:r>
            <a:r>
              <a:rPr lang="en-GB" sz="1200" kern="1200" dirty="0" smtClean="0">
                <a:solidFill>
                  <a:srgbClr val="000000"/>
                </a:solidFill>
                <a:effectLst/>
                <a:latin typeface="Arial"/>
                <a:cs typeface="Times New Roman"/>
              </a:rPr>
              <a:t>.</a:t>
            </a:r>
            <a:endParaRPr lang="en-GB" dirty="0" smtClean="0">
              <a:effectLst/>
              <a:cs typeface="Times New Roman"/>
            </a:endParaRPr>
          </a:p>
          <a:p>
            <a:pPr marL="342900" lvl="0" indent="-342900" eaLnBrk="0" fontAlgn="base" hangingPunct="0">
              <a:spcAft>
                <a:spcPts val="0"/>
              </a:spcAft>
              <a:buFont typeface="Arial"/>
              <a:buChar char="•"/>
              <a:tabLst>
                <a:tab pos="457200" algn="l"/>
              </a:tabLst>
            </a:pPr>
            <a:r>
              <a:rPr lang="en-GB" sz="1200" kern="1200" dirty="0" err="1" smtClean="0">
                <a:solidFill>
                  <a:srgbClr val="000000"/>
                </a:solidFill>
                <a:effectLst/>
                <a:latin typeface="Arial"/>
                <a:cs typeface="Times New Roman"/>
              </a:rPr>
              <a:t>Bydd</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pobl</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yn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debygol</a:t>
            </a:r>
            <a:r>
              <a:rPr lang="en-GB" sz="1200" kern="1200" dirty="0" smtClean="0">
                <a:solidFill>
                  <a:srgbClr val="000000"/>
                </a:solidFill>
                <a:effectLst/>
                <a:latin typeface="Arial"/>
                <a:cs typeface="Times New Roman"/>
              </a:rPr>
              <a:t> o </a:t>
            </a:r>
            <a:r>
              <a:rPr lang="en-GB" sz="1200" kern="1200" dirty="0" err="1" smtClean="0">
                <a:solidFill>
                  <a:srgbClr val="000000"/>
                </a:solidFill>
                <a:effectLst/>
                <a:latin typeface="Arial"/>
                <a:cs typeface="Times New Roman"/>
              </a:rPr>
              <a:t>brynu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datrysiadau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eu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hunain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ond</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angen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tanysgrifio</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i</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wasanaethau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wnaiff</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osod</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cynnal</a:t>
            </a:r>
            <a:r>
              <a:rPr lang="en-GB" sz="1200" kern="1200" dirty="0" smtClean="0">
                <a:solidFill>
                  <a:srgbClr val="000000"/>
                </a:solidFill>
                <a:effectLst/>
                <a:latin typeface="Arial"/>
                <a:cs typeface="Times New Roman"/>
              </a:rPr>
              <a:t> a </a:t>
            </a:r>
            <a:r>
              <a:rPr lang="en-GB" sz="1200" kern="1200" dirty="0" err="1" smtClean="0">
                <a:solidFill>
                  <a:srgbClr val="000000"/>
                </a:solidFill>
                <a:effectLst/>
                <a:latin typeface="Arial"/>
                <a:cs typeface="Times New Roman"/>
              </a:rPr>
              <a:t>chadw</a:t>
            </a:r>
            <a:r>
              <a:rPr lang="en-GB" sz="1200" kern="1200" dirty="0" smtClean="0">
                <a:solidFill>
                  <a:srgbClr val="000000"/>
                </a:solidFill>
                <a:effectLst/>
                <a:latin typeface="Arial"/>
                <a:cs typeface="Times New Roman"/>
              </a:rPr>
              <a:t>, a </a:t>
            </a:r>
            <a:r>
              <a:rPr lang="en-GB" sz="1200" kern="1200" dirty="0" err="1" smtClean="0">
                <a:solidFill>
                  <a:srgbClr val="000000"/>
                </a:solidFill>
                <a:effectLst/>
                <a:latin typeface="Arial"/>
                <a:cs typeface="Times New Roman"/>
              </a:rPr>
              <a:t>sicrhau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bydd</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ymateb</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priodol</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pe</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bai</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yna</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broblemau</a:t>
            </a:r>
            <a:r>
              <a:rPr lang="en-GB" sz="1200" kern="1200" dirty="0" smtClean="0">
                <a:solidFill>
                  <a:srgbClr val="000000"/>
                </a:solidFill>
                <a:effectLst/>
                <a:latin typeface="Arial"/>
                <a:cs typeface="Times New Roman"/>
              </a:rPr>
              <a:t>.</a:t>
            </a:r>
            <a:endParaRPr lang="en-GB" dirty="0" smtClean="0">
              <a:effectLst/>
              <a:cs typeface="Times New Roman"/>
            </a:endParaRPr>
          </a:p>
          <a:p>
            <a:pPr marL="342900" lvl="0" indent="-342900" eaLnBrk="0" fontAlgn="base" hangingPunct="0">
              <a:spcAft>
                <a:spcPts val="0"/>
              </a:spcAft>
              <a:buFont typeface="Arial"/>
              <a:buChar char="•"/>
              <a:tabLst>
                <a:tab pos="457200" algn="l"/>
              </a:tabLst>
            </a:pPr>
            <a:r>
              <a:rPr lang="en-GB" sz="1200" kern="1200" dirty="0" smtClean="0">
                <a:solidFill>
                  <a:srgbClr val="000000"/>
                </a:solidFill>
                <a:effectLst/>
                <a:latin typeface="Arial"/>
                <a:cs typeface="Times New Roman"/>
              </a:rPr>
              <a:t>Mae </a:t>
            </a:r>
            <a:r>
              <a:rPr lang="en-GB" sz="1200" kern="1200" dirty="0" err="1" smtClean="0">
                <a:solidFill>
                  <a:srgbClr val="000000"/>
                </a:solidFill>
                <a:effectLst/>
                <a:latin typeface="Arial"/>
                <a:cs typeface="Times New Roman"/>
              </a:rPr>
              <a:t>gan</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bobl</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ffydd</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yn</a:t>
            </a:r>
            <a:r>
              <a:rPr lang="en-GB" sz="1200" kern="1200" dirty="0" smtClean="0">
                <a:solidFill>
                  <a:srgbClr val="000000"/>
                </a:solidFill>
                <a:effectLst/>
                <a:latin typeface="Arial"/>
                <a:cs typeface="Times New Roman"/>
              </a:rPr>
              <a:t> y </a:t>
            </a:r>
            <a:r>
              <a:rPr lang="en-GB" sz="1200" kern="1200" dirty="0" err="1" smtClean="0">
                <a:solidFill>
                  <a:srgbClr val="000000"/>
                </a:solidFill>
                <a:effectLst/>
                <a:latin typeface="Arial"/>
                <a:cs typeface="Times New Roman"/>
              </a:rPr>
              <a:t>gwasanaethau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cyhoeddus</a:t>
            </a:r>
            <a:r>
              <a:rPr lang="en-GB" sz="1200" kern="1200" dirty="0" smtClean="0">
                <a:solidFill>
                  <a:srgbClr val="000000"/>
                </a:solidFill>
                <a:effectLst/>
                <a:latin typeface="Arial"/>
                <a:cs typeface="Times New Roman"/>
              </a:rPr>
              <a:t>, a </a:t>
            </a:r>
            <a:r>
              <a:rPr lang="en-GB" sz="1200" kern="1200" dirty="0" err="1" smtClean="0">
                <a:solidFill>
                  <a:srgbClr val="000000"/>
                </a:solidFill>
                <a:effectLst/>
                <a:latin typeface="Arial"/>
                <a:cs typeface="Times New Roman"/>
              </a:rPr>
              <a:t>gellir</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dibynnu</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arnynt</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i</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beidio</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ecsploetio</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pobl</a:t>
            </a:r>
            <a:r>
              <a:rPr lang="en-GB" sz="1200" kern="1200" dirty="0" smtClean="0">
                <a:solidFill>
                  <a:srgbClr val="000000"/>
                </a:solidFill>
                <a:effectLst/>
                <a:latin typeface="Arial"/>
                <a:cs typeface="Times New Roman"/>
              </a:rPr>
              <a:t> </a:t>
            </a:r>
            <a:r>
              <a:rPr lang="en-GB" sz="1200" kern="1200" dirty="0" err="1" smtClean="0">
                <a:solidFill>
                  <a:srgbClr val="000000"/>
                </a:solidFill>
                <a:effectLst/>
                <a:latin typeface="Arial"/>
                <a:cs typeface="Times New Roman"/>
              </a:rPr>
              <a:t>fregus</a:t>
            </a:r>
            <a:r>
              <a:rPr lang="en-GB" sz="1200" kern="1200" dirty="0" smtClean="0">
                <a:solidFill>
                  <a:srgbClr val="000000"/>
                </a:solidFill>
                <a:effectLst/>
                <a:latin typeface="Arial"/>
                <a:cs typeface="Times New Roman"/>
              </a:rPr>
              <a:t>.  </a:t>
            </a:r>
            <a:endParaRPr lang="en-GB" dirty="0" smtClean="0">
              <a:effectLst/>
              <a:cs typeface="Times New Roman"/>
            </a:endParaRPr>
          </a:p>
          <a:p>
            <a:pPr marL="0" indent="0">
              <a:buFont typeface="Arial" panose="020B0604020202020204" pitchFamily="34" charset="0"/>
              <a:buNone/>
              <a:defRPr/>
            </a:pP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88</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9254215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0" fontAlgn="base" hangingPunct="0">
              <a:lnSpc>
                <a:spcPct val="115000"/>
              </a:lnSpc>
              <a:spcBef>
                <a:spcPts val="430"/>
              </a:spcBef>
              <a:spcAft>
                <a:spcPts val="0"/>
              </a:spcAft>
            </a:pPr>
            <a:r>
              <a:rPr lang="en-GB" sz="1200" kern="1200" dirty="0" err="1" smtClean="0">
                <a:solidFill>
                  <a:srgbClr val="000000"/>
                </a:solidFill>
                <a:effectLst/>
                <a:latin typeface="Arial"/>
                <a:ea typeface="+mn-ea"/>
                <a:cs typeface="+mn-cs"/>
              </a:rPr>
              <a:t>Mae’r</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sleid</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yma</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wedi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ei</a:t>
            </a:r>
            <a:r>
              <a:rPr lang="en-GB" sz="1200" kern="1200" dirty="0" smtClean="0">
                <a:solidFill>
                  <a:srgbClr val="000000"/>
                </a:solidFill>
                <a:effectLst/>
                <a:latin typeface="Arial"/>
                <a:ea typeface="+mn-ea"/>
                <a:cs typeface="+mn-cs"/>
              </a:rPr>
              <a:t> </a:t>
            </a:r>
            <a:r>
              <a:rPr lang="en-GB" sz="1200" kern="1200" dirty="0" err="1" smtClean="0">
                <a:solidFill>
                  <a:srgbClr val="000000"/>
                </a:solidFill>
                <a:effectLst/>
                <a:latin typeface="Arial"/>
                <a:ea typeface="+mn-ea"/>
                <a:cs typeface="+mn-cs"/>
              </a:rPr>
              <a:t>animeiddio</a:t>
            </a:r>
            <a:r>
              <a:rPr lang="en-GB" sz="1200" kern="1200" dirty="0" smtClean="0">
                <a:solidFill>
                  <a:srgbClr val="000000"/>
                </a:solidFill>
                <a:effectLst/>
                <a:latin typeface="Arial"/>
                <a:ea typeface="+mn-ea"/>
                <a:cs typeface="+mn-cs"/>
              </a:rPr>
              <a:t>.</a:t>
            </a:r>
            <a:endParaRPr lang="en-GB" sz="1100" dirty="0" smtClean="0">
              <a:effectLst/>
              <a:latin typeface="Calibri"/>
              <a:ea typeface="Calibri"/>
              <a:cs typeface="Times New Roman"/>
            </a:endParaRPr>
          </a:p>
          <a:p>
            <a:pPr eaLnBrk="0" fontAlgn="base" hangingPunct="0">
              <a:lnSpc>
                <a:spcPct val="115000"/>
              </a:lnSpc>
              <a:spcBef>
                <a:spcPts val="430"/>
              </a:spcBef>
              <a:spcAft>
                <a:spcPts val="0"/>
              </a:spcAft>
            </a:pPr>
            <a:r>
              <a:rPr lang="en-GB" sz="1200" kern="1200" dirty="0" err="1" smtClean="0">
                <a:solidFill>
                  <a:srgbClr val="000000"/>
                </a:solidFill>
                <a:effectLst/>
                <a:latin typeface="Arial"/>
                <a:ea typeface="Calibri"/>
                <a:cs typeface="Times New Roman"/>
              </a:rPr>
              <a:t>Mae’n</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dangos</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robotiaid</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yn</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glanhau</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toiledau</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yn</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maes</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awyr</a:t>
            </a:r>
            <a:r>
              <a:rPr lang="en-GB" sz="1200" kern="1200" dirty="0" smtClean="0">
                <a:solidFill>
                  <a:srgbClr val="000000"/>
                </a:solidFill>
                <a:effectLst/>
                <a:latin typeface="Arial"/>
                <a:ea typeface="Calibri"/>
                <a:cs typeface="Times New Roman"/>
              </a:rPr>
              <a:t> Tokyo, </a:t>
            </a:r>
            <a:r>
              <a:rPr lang="en-GB" sz="1200" kern="1200" dirty="0" err="1" smtClean="0">
                <a:solidFill>
                  <a:srgbClr val="000000"/>
                </a:solidFill>
                <a:effectLst/>
                <a:latin typeface="Arial"/>
                <a:ea typeface="Calibri"/>
                <a:cs typeface="Times New Roman"/>
              </a:rPr>
              <a:t>dyfais</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i</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gynorthwyo</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gyda</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glanhau</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personol</a:t>
            </a:r>
            <a:r>
              <a:rPr lang="en-GB" sz="1200" kern="1200" dirty="0" smtClean="0">
                <a:solidFill>
                  <a:srgbClr val="000000"/>
                </a:solidFill>
                <a:effectLst/>
                <a:latin typeface="Arial"/>
                <a:ea typeface="Calibri"/>
                <a:cs typeface="Times New Roman"/>
              </a:rPr>
              <a:t> a robot </a:t>
            </a:r>
            <a:r>
              <a:rPr lang="en-GB" sz="1200" kern="1200" dirty="0" err="1" smtClean="0">
                <a:solidFill>
                  <a:srgbClr val="000000"/>
                </a:solidFill>
                <a:effectLst/>
                <a:latin typeface="Arial"/>
                <a:ea typeface="Calibri"/>
                <a:cs typeface="Times New Roman"/>
              </a:rPr>
              <a:t>sy’n</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cario</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Nid</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oes</a:t>
            </a:r>
            <a:r>
              <a:rPr lang="en-GB" sz="1200" kern="1200" dirty="0" smtClean="0">
                <a:solidFill>
                  <a:srgbClr val="000000"/>
                </a:solidFill>
                <a:effectLst/>
                <a:latin typeface="Arial"/>
                <a:ea typeface="Calibri"/>
                <a:cs typeface="Times New Roman"/>
              </a:rPr>
              <a:t> un </a:t>
            </a:r>
            <a:r>
              <a:rPr lang="en-GB" sz="1200" kern="1200" dirty="0" err="1" smtClean="0">
                <a:solidFill>
                  <a:srgbClr val="000000"/>
                </a:solidFill>
                <a:effectLst/>
                <a:latin typeface="Arial"/>
                <a:ea typeface="Calibri"/>
                <a:cs typeface="Times New Roman"/>
              </a:rPr>
              <a:t>ohonynt</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ar</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gael</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ar</a:t>
            </a:r>
            <a:r>
              <a:rPr lang="en-GB" sz="1200" kern="1200" dirty="0" smtClean="0">
                <a:solidFill>
                  <a:srgbClr val="000000"/>
                </a:solidFill>
                <a:effectLst/>
                <a:latin typeface="Arial"/>
                <a:ea typeface="Calibri"/>
                <a:cs typeface="Times New Roman"/>
              </a:rPr>
              <a:t> y </a:t>
            </a:r>
            <a:r>
              <a:rPr lang="en-GB" sz="1200" kern="1200" dirty="0" err="1" smtClean="0">
                <a:solidFill>
                  <a:srgbClr val="000000"/>
                </a:solidFill>
                <a:effectLst/>
                <a:latin typeface="Arial"/>
                <a:ea typeface="Calibri"/>
                <a:cs typeface="Times New Roman"/>
              </a:rPr>
              <a:t>farchnad</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ar</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gyfer</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eu</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defnyddio</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yn</a:t>
            </a:r>
            <a:r>
              <a:rPr lang="en-GB" sz="1200" kern="1200" dirty="0" smtClean="0">
                <a:solidFill>
                  <a:srgbClr val="000000"/>
                </a:solidFill>
                <a:effectLst/>
                <a:latin typeface="Arial"/>
                <a:ea typeface="Calibri"/>
                <a:cs typeface="Times New Roman"/>
              </a:rPr>
              <a:t> y </a:t>
            </a:r>
            <a:r>
              <a:rPr lang="en-GB" sz="1200" kern="1200" dirty="0" err="1" smtClean="0">
                <a:solidFill>
                  <a:srgbClr val="000000"/>
                </a:solidFill>
                <a:effectLst/>
                <a:latin typeface="Arial"/>
                <a:ea typeface="Calibri"/>
                <a:cs typeface="Times New Roman"/>
              </a:rPr>
              <a:t>cartref</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ar</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hyn</a:t>
            </a:r>
            <a:r>
              <a:rPr lang="en-GB" sz="1200" kern="1200" dirty="0" smtClean="0">
                <a:solidFill>
                  <a:srgbClr val="000000"/>
                </a:solidFill>
                <a:effectLst/>
                <a:latin typeface="Arial"/>
                <a:ea typeface="Calibri"/>
                <a:cs typeface="Times New Roman"/>
              </a:rPr>
              <a:t> o </a:t>
            </a:r>
            <a:r>
              <a:rPr lang="en-GB" sz="1200" kern="1200" dirty="0" err="1" smtClean="0">
                <a:solidFill>
                  <a:srgbClr val="000000"/>
                </a:solidFill>
                <a:effectLst/>
                <a:latin typeface="Arial"/>
                <a:ea typeface="Calibri"/>
                <a:cs typeface="Times New Roman"/>
              </a:rPr>
              <a:t>bryd</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Ond</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mae</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robotiaid</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glanhau</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lloriau</a:t>
            </a:r>
            <a:r>
              <a:rPr lang="en-GB" sz="1200" kern="1200" dirty="0" smtClean="0">
                <a:solidFill>
                  <a:srgbClr val="000000"/>
                </a:solidFill>
                <a:effectLst/>
                <a:latin typeface="Arial"/>
                <a:ea typeface="Calibri"/>
                <a:cs typeface="Times New Roman"/>
              </a:rPr>
              <a:t> a </a:t>
            </a:r>
            <a:r>
              <a:rPr lang="en-GB" sz="1200" kern="1200" dirty="0" err="1" smtClean="0">
                <a:solidFill>
                  <a:srgbClr val="000000"/>
                </a:solidFill>
                <a:effectLst/>
                <a:latin typeface="Arial"/>
                <a:ea typeface="Calibri"/>
                <a:cs typeface="Times New Roman"/>
              </a:rPr>
              <a:t>robotiaid</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cymdeithasol</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ar</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gyfer</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cwmnïaeth</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diogelwch</a:t>
            </a:r>
            <a:r>
              <a:rPr lang="en-GB" sz="1200" kern="1200" dirty="0" smtClean="0">
                <a:solidFill>
                  <a:srgbClr val="000000"/>
                </a:solidFill>
                <a:effectLst/>
                <a:latin typeface="Arial"/>
                <a:ea typeface="Calibri"/>
                <a:cs typeface="Times New Roman"/>
              </a:rPr>
              <a:t> a </a:t>
            </a:r>
            <a:r>
              <a:rPr lang="en-GB" sz="1200" kern="1200" dirty="0" err="1" smtClean="0">
                <a:solidFill>
                  <a:srgbClr val="000000"/>
                </a:solidFill>
                <a:effectLst/>
                <a:latin typeface="Arial"/>
                <a:ea typeface="Calibri"/>
                <a:cs typeface="Times New Roman"/>
              </a:rPr>
              <a:t>mynediad</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i’r</a:t>
            </a:r>
            <a:r>
              <a:rPr lang="en-GB" sz="1200" kern="1200" dirty="0" smtClean="0">
                <a:solidFill>
                  <a:srgbClr val="000000"/>
                </a:solidFill>
                <a:effectLst/>
                <a:latin typeface="Arial"/>
                <a:ea typeface="Calibri"/>
                <a:cs typeface="Times New Roman"/>
              </a:rPr>
              <a:t> we </a:t>
            </a:r>
            <a:r>
              <a:rPr lang="en-GB" sz="1200" kern="1200" dirty="0" err="1" smtClean="0">
                <a:solidFill>
                  <a:srgbClr val="000000"/>
                </a:solidFill>
                <a:effectLst/>
                <a:latin typeface="Arial"/>
                <a:ea typeface="Calibri"/>
                <a:cs typeface="Times New Roman"/>
              </a:rPr>
              <a:t>sydd</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ar</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gael</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yn</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cynyddu</a:t>
            </a:r>
            <a:r>
              <a:rPr lang="en-GB" sz="1200" kern="1200" dirty="0" smtClean="0">
                <a:solidFill>
                  <a:srgbClr val="000000"/>
                </a:solidFill>
                <a:effectLst/>
                <a:latin typeface="Arial"/>
                <a:ea typeface="Calibri"/>
                <a:cs typeface="Times New Roman"/>
              </a:rPr>
              <a:t>.</a:t>
            </a:r>
            <a:endParaRPr lang="en-GB" sz="1100" dirty="0" smtClean="0">
              <a:effectLst/>
              <a:latin typeface="Calibri"/>
              <a:ea typeface="Calibri"/>
              <a:cs typeface="Times New Roman"/>
            </a:endParaRPr>
          </a:p>
          <a:p>
            <a:pPr eaLnBrk="0" fontAlgn="base" hangingPunct="0">
              <a:lnSpc>
                <a:spcPct val="115000"/>
              </a:lnSpc>
              <a:spcBef>
                <a:spcPts val="430"/>
              </a:spcBef>
              <a:spcAft>
                <a:spcPts val="0"/>
              </a:spcAft>
            </a:pPr>
            <a:r>
              <a:rPr lang="en-GB" sz="1200" kern="1200" dirty="0" err="1" smtClean="0">
                <a:solidFill>
                  <a:srgbClr val="000000"/>
                </a:solidFill>
                <a:effectLst/>
                <a:latin typeface="Arial"/>
                <a:ea typeface="Calibri"/>
                <a:cs typeface="Times New Roman"/>
              </a:rPr>
              <a:t>Efallai</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gellir</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gofyn</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i’r</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gynulleidfa</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ddyfalu</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beth</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yw</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rôl</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pob</a:t>
            </a:r>
            <a:r>
              <a:rPr lang="en-GB" sz="1200" kern="1200" dirty="0" smtClean="0">
                <a:solidFill>
                  <a:srgbClr val="000000"/>
                </a:solidFill>
                <a:effectLst/>
                <a:latin typeface="Arial"/>
                <a:ea typeface="Calibri"/>
                <a:cs typeface="Times New Roman"/>
              </a:rPr>
              <a:t> robot </a:t>
            </a:r>
            <a:r>
              <a:rPr lang="en-GB" sz="1200" kern="1200" dirty="0" err="1" smtClean="0">
                <a:solidFill>
                  <a:srgbClr val="000000"/>
                </a:solidFill>
                <a:effectLst/>
                <a:latin typeface="Arial"/>
                <a:ea typeface="Calibri"/>
                <a:cs typeface="Times New Roman"/>
              </a:rPr>
              <a:t>cyn</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datgelu’r</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testun</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islaw’r</a:t>
            </a:r>
            <a:r>
              <a:rPr lang="en-GB" sz="1200" kern="1200" dirty="0" smtClean="0">
                <a:solidFill>
                  <a:srgbClr val="000000"/>
                </a:solidFill>
                <a:effectLst/>
                <a:latin typeface="Arial"/>
                <a:ea typeface="Calibri"/>
                <a:cs typeface="Times New Roman"/>
              </a:rPr>
              <a:t> </a:t>
            </a:r>
            <a:r>
              <a:rPr lang="en-GB" sz="1200" kern="1200" dirty="0" err="1" smtClean="0">
                <a:solidFill>
                  <a:srgbClr val="000000"/>
                </a:solidFill>
                <a:effectLst/>
                <a:latin typeface="Arial"/>
                <a:ea typeface="Calibri"/>
                <a:cs typeface="Times New Roman"/>
              </a:rPr>
              <a:t>llun</a:t>
            </a:r>
            <a:r>
              <a:rPr lang="en-GB" sz="1200" kern="1200" dirty="0" smtClean="0">
                <a:solidFill>
                  <a:srgbClr val="000000"/>
                </a:solidFill>
                <a:effectLst/>
                <a:latin typeface="Arial"/>
                <a:ea typeface="Calibri"/>
                <a:cs typeface="Times New Roman"/>
              </a:rPr>
              <a:t>.</a:t>
            </a:r>
            <a:endParaRPr lang="en-GB" sz="1100" dirty="0" smtClean="0">
              <a:effectLst/>
              <a:latin typeface="Calibri"/>
              <a:ea typeface="Calibri"/>
              <a:cs typeface="Times New Roman"/>
            </a:endParaRPr>
          </a:p>
          <a:p>
            <a:endParaRPr lang="en-GB" dirty="0" smtClean="0"/>
          </a:p>
        </p:txBody>
      </p:sp>
      <p:sp>
        <p:nvSpPr>
          <p:cNvPr id="5" name="Slide Number Placeholder 4"/>
          <p:cNvSpPr>
            <a:spLocks noGrp="1"/>
          </p:cNvSpPr>
          <p:nvPr>
            <p:ph type="sldNum" sz="quarter" idx="10"/>
          </p:nvPr>
        </p:nvSpPr>
        <p:spPr/>
        <p:txBody>
          <a:bodyPr/>
          <a:lstStyle/>
          <a:p>
            <a:fld id="{4850BFFB-953F-4021-90D1-C2BD514B9A3F}" type="slidenum">
              <a:rPr lang="en-GB" smtClean="0"/>
              <a:pPr/>
              <a:t>89</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097101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err="1" smtClean="0"/>
              <a:t>Mae’r</a:t>
            </a:r>
            <a:r>
              <a:rPr lang="en-GB" dirty="0" smtClean="0"/>
              <a:t> </a:t>
            </a:r>
            <a:r>
              <a:rPr lang="en-GB" dirty="0" err="1" smtClean="0"/>
              <a:t>sleid</a:t>
            </a:r>
            <a:r>
              <a:rPr lang="en-GB" dirty="0" smtClean="0"/>
              <a:t> </a:t>
            </a:r>
            <a:r>
              <a:rPr lang="en-GB" dirty="0" err="1" smtClean="0"/>
              <a:t>yma</a:t>
            </a:r>
            <a:r>
              <a:rPr lang="en-GB" dirty="0" smtClean="0"/>
              <a:t> </a:t>
            </a:r>
            <a:r>
              <a:rPr lang="en-GB" dirty="0" err="1" smtClean="0"/>
              <a:t>wedi</a:t>
            </a:r>
            <a:r>
              <a:rPr lang="en-GB" dirty="0" smtClean="0"/>
              <a:t> </a:t>
            </a:r>
            <a:r>
              <a:rPr lang="en-GB" dirty="0" err="1" smtClean="0"/>
              <a:t>ei</a:t>
            </a:r>
            <a:r>
              <a:rPr lang="en-GB" dirty="0" smtClean="0"/>
              <a:t> </a:t>
            </a:r>
            <a:r>
              <a:rPr lang="en-GB" dirty="0" err="1" smtClean="0"/>
              <a:t>animeiddio</a:t>
            </a:r>
            <a:r>
              <a:rPr lang="en-GB" dirty="0" smtClean="0"/>
              <a:t>.</a:t>
            </a:r>
          </a:p>
          <a:p>
            <a:endParaRPr lang="en-GB" dirty="0" smtClean="0"/>
          </a:p>
          <a:p>
            <a:pPr eaLnBrk="1" hangingPunct="1">
              <a:spcBef>
                <a:spcPct val="0"/>
              </a:spcBef>
            </a:pPr>
            <a:r>
              <a:rPr lang="en-GB" dirty="0" err="1" smtClean="0"/>
              <a:t>Mae’n</a:t>
            </a:r>
            <a:r>
              <a:rPr lang="en-GB" dirty="0" smtClean="0"/>
              <a:t> </a:t>
            </a:r>
            <a:r>
              <a:rPr lang="en-GB" dirty="0" err="1" smtClean="0"/>
              <a:t>ein</a:t>
            </a:r>
            <a:r>
              <a:rPr lang="en-GB" dirty="0" smtClean="0"/>
              <a:t> </a:t>
            </a:r>
            <a:r>
              <a:rPr lang="en-GB" dirty="0" err="1" smtClean="0"/>
              <a:t>hatgoffa</a:t>
            </a:r>
            <a:r>
              <a:rPr lang="en-GB" baseline="0" dirty="0" smtClean="0"/>
              <a:t> </a:t>
            </a:r>
            <a:r>
              <a:rPr lang="en-GB" baseline="0" dirty="0" err="1" smtClean="0"/>
              <a:t>o’r</a:t>
            </a:r>
            <a:r>
              <a:rPr lang="en-GB" baseline="0" dirty="0" smtClean="0"/>
              <a:t> </a:t>
            </a:r>
            <a:r>
              <a:rPr lang="en-GB" baseline="0" dirty="0" err="1" smtClean="0"/>
              <a:t>cyd</a:t>
            </a:r>
            <a:r>
              <a:rPr lang="en-GB" baseline="0" dirty="0" smtClean="0"/>
              <a:t>- </a:t>
            </a:r>
            <a:r>
              <a:rPr lang="en-GB" baseline="0" dirty="0" err="1" smtClean="0"/>
              <a:t>destun</a:t>
            </a:r>
            <a:r>
              <a:rPr lang="en-GB" baseline="0" dirty="0" smtClean="0"/>
              <a:t> </a:t>
            </a:r>
            <a:r>
              <a:rPr lang="en-GB" baseline="0" dirty="0" err="1" smtClean="0"/>
              <a:t>ar</a:t>
            </a:r>
            <a:r>
              <a:rPr lang="en-GB" baseline="0" dirty="0" smtClean="0"/>
              <a:t> </a:t>
            </a:r>
            <a:r>
              <a:rPr lang="en-GB" baseline="0" dirty="0" err="1" smtClean="0"/>
              <a:t>gyfer</a:t>
            </a:r>
            <a:r>
              <a:rPr lang="en-GB" baseline="0" dirty="0" smtClean="0"/>
              <a:t> </a:t>
            </a:r>
            <a:r>
              <a:rPr lang="en-GB" baseline="0" dirty="0" err="1" smtClean="0"/>
              <a:t>asesu</a:t>
            </a:r>
            <a:r>
              <a:rPr lang="en-GB" baseline="0" dirty="0" smtClean="0"/>
              <a:t> – </a:t>
            </a:r>
            <a:r>
              <a:rPr lang="en-GB" baseline="0" dirty="0" err="1" smtClean="0"/>
              <a:t>canolbwyntio</a:t>
            </a:r>
            <a:r>
              <a:rPr lang="en-GB" baseline="0" dirty="0" smtClean="0"/>
              <a:t> </a:t>
            </a:r>
            <a:r>
              <a:rPr lang="en-GB" baseline="0" dirty="0" err="1" smtClean="0"/>
              <a:t>ar</a:t>
            </a:r>
            <a:r>
              <a:rPr lang="en-GB" baseline="0" dirty="0" smtClean="0"/>
              <a:t> </a:t>
            </a:r>
            <a:r>
              <a:rPr lang="en-GB" baseline="0" dirty="0" err="1" smtClean="0"/>
              <a:t>nodau</a:t>
            </a:r>
            <a:r>
              <a:rPr lang="en-GB" baseline="0" dirty="0" smtClean="0"/>
              <a:t> a </a:t>
            </a:r>
            <a:r>
              <a:rPr lang="en-GB" baseline="0" dirty="0" err="1" smtClean="0"/>
              <a:t>galluoedd</a:t>
            </a:r>
            <a:r>
              <a:rPr lang="en-GB" baseline="0" dirty="0" smtClean="0"/>
              <a:t> </a:t>
            </a:r>
            <a:r>
              <a:rPr lang="en-GB" baseline="0" dirty="0" err="1" smtClean="0"/>
              <a:t>yr</a:t>
            </a:r>
            <a:r>
              <a:rPr lang="en-GB" baseline="0" dirty="0" smtClean="0"/>
              <a:t> </a:t>
            </a:r>
            <a:r>
              <a:rPr lang="en-GB" baseline="0" dirty="0" err="1" smtClean="0"/>
              <a:t>unigolyn</a:t>
            </a:r>
            <a:r>
              <a:rPr lang="en-GB" baseline="0" dirty="0" smtClean="0"/>
              <a:t> (</a:t>
            </a:r>
            <a:r>
              <a:rPr lang="en-GB" baseline="0" dirty="0" err="1" smtClean="0"/>
              <a:t>yn</a:t>
            </a:r>
            <a:r>
              <a:rPr lang="en-GB" baseline="0" dirty="0" smtClean="0"/>
              <a:t> </a:t>
            </a:r>
            <a:r>
              <a:rPr lang="en-GB" baseline="0" dirty="0" err="1" smtClean="0"/>
              <a:t>hytrach</a:t>
            </a:r>
            <a:r>
              <a:rPr lang="en-GB" baseline="0" dirty="0" smtClean="0"/>
              <a:t> nag </a:t>
            </a:r>
            <a:r>
              <a:rPr lang="en-GB" baseline="0" dirty="0" err="1" smtClean="0"/>
              <a:t>anableddau</a:t>
            </a:r>
            <a:r>
              <a:rPr lang="en-GB" baseline="0" dirty="0" smtClean="0"/>
              <a:t>), </a:t>
            </a:r>
            <a:r>
              <a:rPr lang="en-GB" baseline="0" dirty="0" err="1" smtClean="0"/>
              <a:t>ei</a:t>
            </a:r>
            <a:r>
              <a:rPr lang="en-GB" baseline="0" dirty="0" smtClean="0"/>
              <a:t> </a:t>
            </a:r>
            <a:r>
              <a:rPr lang="en-GB" baseline="0" dirty="0" err="1" smtClean="0"/>
              <a:t>diddordebau</a:t>
            </a:r>
            <a:r>
              <a:rPr lang="en-GB" baseline="0" dirty="0" smtClean="0"/>
              <a:t> </a:t>
            </a:r>
            <a:r>
              <a:rPr lang="en-GB" baseline="0" dirty="0" err="1" smtClean="0"/>
              <a:t>a’i</a:t>
            </a:r>
            <a:r>
              <a:rPr lang="en-GB" baseline="0" dirty="0" smtClean="0"/>
              <a:t> </a:t>
            </a:r>
            <a:r>
              <a:rPr lang="en-GB" baseline="0" dirty="0" err="1" smtClean="0"/>
              <a:t>gwerthoedd</a:t>
            </a:r>
            <a:r>
              <a:rPr lang="en-GB" baseline="0" dirty="0" smtClean="0"/>
              <a:t> </a:t>
            </a:r>
            <a:r>
              <a:rPr lang="en-GB" baseline="0" dirty="0" err="1" smtClean="0"/>
              <a:t>sy’n</a:t>
            </a:r>
            <a:r>
              <a:rPr lang="en-GB" baseline="0" dirty="0" smtClean="0"/>
              <a:t> </a:t>
            </a:r>
            <a:r>
              <a:rPr lang="en-GB" baseline="0" dirty="0" err="1" smtClean="0"/>
              <a:t>dylanwadu</a:t>
            </a:r>
            <a:r>
              <a:rPr lang="en-GB" baseline="0" dirty="0" smtClean="0"/>
              <a:t> </a:t>
            </a:r>
            <a:r>
              <a:rPr lang="en-GB" baseline="0" dirty="0" err="1" smtClean="0"/>
              <a:t>ar</a:t>
            </a:r>
            <a:r>
              <a:rPr lang="en-GB" baseline="0" dirty="0" smtClean="0"/>
              <a:t> y </a:t>
            </a:r>
            <a:r>
              <a:rPr lang="en-GB" baseline="0" dirty="0" err="1" smtClean="0"/>
              <a:t>fford</a:t>
            </a:r>
            <a:r>
              <a:rPr lang="en-GB" baseline="0" dirty="0" smtClean="0"/>
              <a:t> </a:t>
            </a:r>
            <a:r>
              <a:rPr lang="en-GB" baseline="0" dirty="0" err="1" smtClean="0"/>
              <a:t>maent</a:t>
            </a:r>
            <a:r>
              <a:rPr lang="en-GB" baseline="0" dirty="0" smtClean="0"/>
              <a:t> </a:t>
            </a:r>
            <a:r>
              <a:rPr lang="en-GB" baseline="0" dirty="0" err="1" smtClean="0"/>
              <a:t>yn</a:t>
            </a:r>
            <a:r>
              <a:rPr lang="en-GB" baseline="0" dirty="0" smtClean="0"/>
              <a:t> </a:t>
            </a:r>
            <a:r>
              <a:rPr lang="en-GB" baseline="0" dirty="0" err="1" smtClean="0"/>
              <a:t>dymuno</a:t>
            </a:r>
            <a:r>
              <a:rPr lang="en-GB" baseline="0" dirty="0" smtClean="0"/>
              <a:t> </a:t>
            </a:r>
            <a:r>
              <a:rPr lang="en-GB" baseline="0" dirty="0" err="1" smtClean="0"/>
              <a:t>byw</a:t>
            </a:r>
            <a:r>
              <a:rPr lang="en-GB" baseline="0" dirty="0" smtClean="0"/>
              <a:t> </a:t>
            </a:r>
            <a:r>
              <a:rPr lang="en-GB" baseline="0" dirty="0" err="1" smtClean="0"/>
              <a:t>ei</a:t>
            </a:r>
            <a:r>
              <a:rPr lang="en-GB" baseline="0" dirty="0" smtClean="0"/>
              <a:t> </a:t>
            </a:r>
            <a:r>
              <a:rPr lang="en-GB" baseline="0" dirty="0" err="1" smtClean="0"/>
              <a:t>bywyd</a:t>
            </a:r>
            <a:r>
              <a:rPr lang="en-GB" baseline="0" dirty="0" smtClean="0"/>
              <a:t>, ac </a:t>
            </a:r>
            <a:r>
              <a:rPr lang="en-GB" baseline="0" dirty="0" err="1" smtClean="0"/>
              <a:t>yn</a:t>
            </a:r>
            <a:r>
              <a:rPr lang="en-GB" baseline="0" dirty="0" smtClean="0"/>
              <a:t>  </a:t>
            </a:r>
            <a:r>
              <a:rPr lang="en-GB" baseline="0" dirty="0" err="1" smtClean="0"/>
              <a:t>rhoi’r</a:t>
            </a:r>
            <a:r>
              <a:rPr lang="en-GB" baseline="0" dirty="0" smtClean="0"/>
              <a:t> </a:t>
            </a:r>
            <a:r>
              <a:rPr lang="en-GB" baseline="0" dirty="0" err="1" smtClean="0"/>
              <a:t>ysgogiad</a:t>
            </a:r>
            <a:r>
              <a:rPr lang="en-GB" baseline="0" dirty="0" smtClean="0"/>
              <a:t> </a:t>
            </a:r>
            <a:r>
              <a:rPr lang="en-GB" baseline="0" dirty="0" err="1" smtClean="0"/>
              <a:t>i</a:t>
            </a:r>
            <a:r>
              <a:rPr lang="en-GB" baseline="0" dirty="0" smtClean="0"/>
              <a:t> </a:t>
            </a:r>
            <a:r>
              <a:rPr lang="en-GB" baseline="0" dirty="0" err="1" smtClean="0"/>
              <a:t>ymyrraethau</a:t>
            </a:r>
            <a:r>
              <a:rPr lang="en-GB" baseline="0" dirty="0" smtClean="0"/>
              <a:t> all </a:t>
            </a:r>
            <a:r>
              <a:rPr lang="en-GB" baseline="0" dirty="0" err="1" smtClean="0"/>
              <a:t>wella</a:t>
            </a:r>
            <a:r>
              <a:rPr lang="en-GB" baseline="0" dirty="0" smtClean="0"/>
              <a:t> </a:t>
            </a:r>
            <a:r>
              <a:rPr lang="en-GB" baseline="0" dirty="0" err="1" smtClean="0"/>
              <a:t>Safon</a:t>
            </a:r>
            <a:r>
              <a:rPr lang="en-GB" baseline="0" dirty="0" smtClean="0"/>
              <a:t> </a:t>
            </a:r>
            <a:r>
              <a:rPr lang="en-GB" baseline="0" dirty="0" err="1" smtClean="0"/>
              <a:t>Bywyd</a:t>
            </a:r>
            <a:r>
              <a:rPr lang="en-GB" baseline="0" dirty="0" smtClean="0"/>
              <a:t> </a:t>
            </a:r>
            <a:r>
              <a:rPr lang="en-GB" baseline="0" dirty="0" err="1" smtClean="0"/>
              <a:t>a’i</a:t>
            </a:r>
            <a:r>
              <a:rPr lang="en-GB" baseline="0" dirty="0" smtClean="0"/>
              <a:t> </a:t>
            </a:r>
            <a:r>
              <a:rPr lang="en-GB" baseline="0" dirty="0" err="1" smtClean="0"/>
              <a:t>lles</a:t>
            </a:r>
            <a:r>
              <a:rPr lang="en-GB" baseline="0" dirty="0" smtClean="0"/>
              <a:t>. </a:t>
            </a:r>
            <a:endParaRPr lang="en-GB" dirty="0" smtClean="0"/>
          </a:p>
          <a:p>
            <a:endParaRPr lang="en-GB" dirty="0" smtClean="0"/>
          </a:p>
          <a:p>
            <a:r>
              <a:rPr lang="en-GB" dirty="0" err="1" smtClean="0"/>
              <a:t>Yma</a:t>
            </a:r>
            <a:r>
              <a:rPr lang="en-GB" baseline="0" dirty="0" smtClean="0"/>
              <a:t> </a:t>
            </a:r>
            <a:r>
              <a:rPr lang="en-GB" baseline="0" dirty="0" err="1" smtClean="0"/>
              <a:t>ceir</a:t>
            </a:r>
            <a:r>
              <a:rPr lang="en-GB" baseline="0" dirty="0" smtClean="0"/>
              <a:t> </a:t>
            </a:r>
            <a:r>
              <a:rPr lang="en-GB" baseline="0" dirty="0" err="1" smtClean="0"/>
              <a:t>brif</a:t>
            </a:r>
            <a:r>
              <a:rPr lang="en-GB" baseline="0" dirty="0" smtClean="0"/>
              <a:t> </a:t>
            </a:r>
            <a:r>
              <a:rPr lang="en-GB" baseline="0" dirty="0" err="1" smtClean="0"/>
              <a:t>egwyddorion</a:t>
            </a:r>
            <a:r>
              <a:rPr lang="en-GB" baseline="0" dirty="0" smtClean="0"/>
              <a:t>  </a:t>
            </a:r>
            <a:r>
              <a:rPr lang="en-GB" baseline="0" dirty="0" err="1" smtClean="0"/>
              <a:t>gofal</a:t>
            </a:r>
            <a:r>
              <a:rPr lang="en-GB" baseline="0" dirty="0" smtClean="0"/>
              <a:t> </a:t>
            </a:r>
            <a:r>
              <a:rPr lang="en-GB" baseline="0" dirty="0" err="1" smtClean="0"/>
              <a:t>sy’n</a:t>
            </a:r>
            <a:r>
              <a:rPr lang="en-GB" baseline="0" dirty="0" smtClean="0"/>
              <a:t> </a:t>
            </a:r>
            <a:r>
              <a:rPr lang="en-GB" baseline="0" dirty="0" err="1" smtClean="0"/>
              <a:t>canolbwyntio</a:t>
            </a:r>
            <a:r>
              <a:rPr lang="en-GB" baseline="0" dirty="0" smtClean="0"/>
              <a:t> </a:t>
            </a:r>
            <a:r>
              <a:rPr lang="en-GB" baseline="0" dirty="0" err="1" smtClean="0"/>
              <a:t>ar</a:t>
            </a:r>
            <a:r>
              <a:rPr lang="en-GB" baseline="0" dirty="0" smtClean="0"/>
              <a:t> </a:t>
            </a:r>
            <a:r>
              <a:rPr lang="en-GB" baseline="0" dirty="0" err="1" smtClean="0"/>
              <a:t>yr</a:t>
            </a:r>
            <a:r>
              <a:rPr lang="en-GB" baseline="0" dirty="0" smtClean="0"/>
              <a:t> </a:t>
            </a:r>
            <a:r>
              <a:rPr lang="en-GB" baseline="0" dirty="0" err="1" smtClean="0"/>
              <a:t>unigolyn</a:t>
            </a:r>
            <a:r>
              <a:rPr lang="en-GB" baseline="0" dirty="0" smtClean="0"/>
              <a:t>.</a:t>
            </a:r>
          </a:p>
          <a:p>
            <a:endParaRPr lang="en-GB" dirty="0" smtClean="0"/>
          </a:p>
          <a:p>
            <a:r>
              <a:rPr lang="en-GB" dirty="0" err="1" smtClean="0"/>
              <a:t>Mae’n</a:t>
            </a:r>
            <a:r>
              <a:rPr lang="en-GB" baseline="0" dirty="0" smtClean="0"/>
              <a:t> </a:t>
            </a:r>
            <a:r>
              <a:rPr lang="en-GB" baseline="0" dirty="0" err="1" smtClean="0"/>
              <a:t>ofynnol</a:t>
            </a:r>
            <a:r>
              <a:rPr lang="en-GB" baseline="0" dirty="0" smtClean="0"/>
              <a:t> </a:t>
            </a:r>
            <a:r>
              <a:rPr lang="en-GB" baseline="0" dirty="0" err="1" smtClean="0"/>
              <a:t>i</a:t>
            </a:r>
            <a:r>
              <a:rPr lang="en-GB" baseline="0" dirty="0" smtClean="0"/>
              <a:t> </a:t>
            </a:r>
            <a:r>
              <a:rPr lang="en-GB" baseline="0" dirty="0" err="1" smtClean="0"/>
              <a:t>weithio</a:t>
            </a:r>
            <a:r>
              <a:rPr lang="en-GB" baseline="0" dirty="0" smtClean="0"/>
              <a:t> </a:t>
            </a:r>
            <a:r>
              <a:rPr lang="en-GB" baseline="0" dirty="0" err="1" smtClean="0"/>
              <a:t>mewn</a:t>
            </a:r>
            <a:r>
              <a:rPr lang="en-GB" baseline="0" dirty="0" smtClean="0"/>
              <a:t> </a:t>
            </a:r>
            <a:r>
              <a:rPr lang="en-GB" baseline="0" dirty="0" err="1" smtClean="0"/>
              <a:t>ffordd</a:t>
            </a:r>
            <a:r>
              <a:rPr lang="en-GB" baseline="0" dirty="0" smtClean="0"/>
              <a:t> </a:t>
            </a:r>
            <a:r>
              <a:rPr lang="en-GB" baseline="0" dirty="0" err="1" smtClean="0"/>
              <a:t>sy’n</a:t>
            </a:r>
            <a:r>
              <a:rPr lang="en-GB" baseline="0" dirty="0" smtClean="0"/>
              <a:t> </a:t>
            </a:r>
            <a:r>
              <a:rPr lang="en-GB" baseline="0" dirty="0" err="1" smtClean="0"/>
              <a:t>canolbwyntio</a:t>
            </a:r>
            <a:r>
              <a:rPr lang="en-GB" baseline="0" dirty="0" smtClean="0"/>
              <a:t> </a:t>
            </a:r>
            <a:r>
              <a:rPr lang="en-GB" baseline="0" dirty="0" err="1" smtClean="0"/>
              <a:t>ar</a:t>
            </a:r>
            <a:r>
              <a:rPr lang="en-GB" baseline="0" dirty="0" smtClean="0"/>
              <a:t> </a:t>
            </a:r>
            <a:r>
              <a:rPr lang="en-GB" baseline="0" dirty="0" err="1" smtClean="0"/>
              <a:t>yr</a:t>
            </a:r>
            <a:r>
              <a:rPr lang="en-GB" baseline="0" dirty="0" smtClean="0"/>
              <a:t> </a:t>
            </a:r>
            <a:r>
              <a:rPr lang="en-GB" baseline="0" dirty="0" err="1" smtClean="0"/>
              <a:t>unigolyn</a:t>
            </a:r>
            <a:r>
              <a:rPr lang="en-GB" baseline="0" dirty="0" smtClean="0"/>
              <a:t> </a:t>
            </a:r>
            <a:r>
              <a:rPr lang="en-GB" baseline="0" dirty="0" err="1" smtClean="0"/>
              <a:t>yn</a:t>
            </a:r>
            <a:r>
              <a:rPr lang="en-GB" baseline="0" dirty="0" smtClean="0"/>
              <a:t> </a:t>
            </a:r>
            <a:r>
              <a:rPr lang="en-GB" baseline="0" dirty="0" err="1" smtClean="0"/>
              <a:t>unol</a:t>
            </a:r>
            <a:r>
              <a:rPr lang="en-GB" baseline="0" dirty="0" smtClean="0"/>
              <a:t> â </a:t>
            </a:r>
            <a:r>
              <a:rPr lang="en-GB" baseline="0" dirty="0" err="1" smtClean="0"/>
              <a:t>Ddeddf</a:t>
            </a:r>
            <a:r>
              <a:rPr lang="en-GB" baseline="0" dirty="0" smtClean="0"/>
              <a:t> </a:t>
            </a:r>
            <a:r>
              <a:rPr lang="en-GB" dirty="0" smtClean="0"/>
              <a:t> </a:t>
            </a:r>
            <a:r>
              <a:rPr lang="en-GB" dirty="0" err="1" smtClean="0"/>
              <a:t>Gwasanaethau</a:t>
            </a:r>
            <a:r>
              <a:rPr lang="en-GB" dirty="0" smtClean="0"/>
              <a:t> </a:t>
            </a:r>
            <a:r>
              <a:rPr lang="en-GB" dirty="0" err="1" smtClean="0"/>
              <a:t>Cymdeithasol</a:t>
            </a:r>
            <a:r>
              <a:rPr lang="en-GB" dirty="0" smtClean="0"/>
              <a:t> a </a:t>
            </a:r>
            <a:r>
              <a:rPr lang="en-GB" dirty="0" err="1" smtClean="0"/>
              <a:t>Llesiant</a:t>
            </a:r>
            <a:r>
              <a:rPr lang="en-GB" baseline="0" dirty="0" smtClean="0"/>
              <a:t> (</a:t>
            </a:r>
            <a:r>
              <a:rPr lang="en-GB" baseline="0" dirty="0" err="1" smtClean="0"/>
              <a:t>Cymru</a:t>
            </a:r>
            <a:r>
              <a:rPr lang="en-GB" baseline="0" dirty="0" smtClean="0"/>
              <a:t>) 2014 . </a:t>
            </a:r>
            <a:r>
              <a:rPr lang="en-GB" baseline="0" dirty="0" err="1" smtClean="0"/>
              <a:t>Golyga</a:t>
            </a:r>
            <a:r>
              <a:rPr lang="en-GB" baseline="0" dirty="0" smtClean="0"/>
              <a:t> </a:t>
            </a:r>
            <a:r>
              <a:rPr lang="en-GB" baseline="0" dirty="0" err="1" smtClean="0"/>
              <a:t>hyn</a:t>
            </a:r>
            <a:r>
              <a:rPr lang="en-GB" baseline="0" dirty="0" smtClean="0"/>
              <a:t> </a:t>
            </a:r>
            <a:r>
              <a:rPr lang="en-GB" baseline="0" dirty="0" err="1" smtClean="0"/>
              <a:t>edrych</a:t>
            </a:r>
            <a:r>
              <a:rPr lang="en-GB" baseline="0" dirty="0" smtClean="0"/>
              <a:t> </a:t>
            </a:r>
            <a:r>
              <a:rPr lang="en-GB" baseline="0" dirty="0" err="1" smtClean="0"/>
              <a:t>ar</a:t>
            </a:r>
            <a:r>
              <a:rPr lang="en-GB" baseline="0" dirty="0" smtClean="0"/>
              <a:t> </a:t>
            </a:r>
            <a:r>
              <a:rPr lang="en-GB" baseline="0" dirty="0" err="1" smtClean="0"/>
              <a:t>ei</a:t>
            </a:r>
            <a:r>
              <a:rPr lang="en-GB" baseline="0" dirty="0" smtClean="0"/>
              <a:t> </a:t>
            </a:r>
            <a:r>
              <a:rPr lang="en-GB" baseline="0" dirty="0" err="1" smtClean="0"/>
              <a:t>galluoedd</a:t>
            </a:r>
            <a:r>
              <a:rPr lang="en-GB" baseline="0" dirty="0" smtClean="0"/>
              <a:t>, </a:t>
            </a:r>
            <a:r>
              <a:rPr lang="en-GB" baseline="0" dirty="0" err="1" smtClean="0"/>
              <a:t>diddordebau</a:t>
            </a:r>
            <a:r>
              <a:rPr lang="en-GB" baseline="0" dirty="0" smtClean="0"/>
              <a:t> </a:t>
            </a:r>
            <a:r>
              <a:rPr lang="en-GB" baseline="0" dirty="0" err="1" smtClean="0"/>
              <a:t>a’u</a:t>
            </a:r>
            <a:r>
              <a:rPr lang="en-GB" baseline="0" dirty="0" smtClean="0"/>
              <a:t> </a:t>
            </a:r>
            <a:r>
              <a:rPr lang="en-GB" baseline="0" dirty="0" err="1" smtClean="0"/>
              <a:t>nodau</a:t>
            </a:r>
            <a:r>
              <a:rPr lang="en-GB" baseline="0" dirty="0" smtClean="0"/>
              <a:t>, </a:t>
            </a:r>
            <a:r>
              <a:rPr lang="en-GB" baseline="0" dirty="0" err="1" smtClean="0"/>
              <a:t>gwerthoeddd</a:t>
            </a:r>
            <a:r>
              <a:rPr lang="en-GB" baseline="0" dirty="0" smtClean="0"/>
              <a:t>, </a:t>
            </a:r>
            <a:r>
              <a:rPr lang="en-GB" baseline="0" dirty="0" err="1" smtClean="0"/>
              <a:t>teuluoedd</a:t>
            </a:r>
            <a:r>
              <a:rPr lang="en-GB" baseline="0" dirty="0" smtClean="0"/>
              <a:t> </a:t>
            </a:r>
            <a:r>
              <a:rPr lang="en-GB" baseline="0" dirty="0" err="1" smtClean="0"/>
              <a:t>a’u</a:t>
            </a:r>
            <a:r>
              <a:rPr lang="en-GB" baseline="0" dirty="0" smtClean="0"/>
              <a:t> </a:t>
            </a:r>
            <a:r>
              <a:rPr lang="en-GB" baseline="0" dirty="0" err="1" smtClean="0"/>
              <a:t>dymuniadau</a:t>
            </a:r>
            <a:r>
              <a:rPr lang="en-GB" baseline="0" dirty="0" smtClean="0"/>
              <a:t> </a:t>
            </a:r>
            <a:r>
              <a:rPr lang="en-GB" baseline="0" dirty="0" err="1" smtClean="0"/>
              <a:t>wrth</a:t>
            </a:r>
            <a:r>
              <a:rPr lang="en-GB" baseline="0" dirty="0" smtClean="0"/>
              <a:t> </a:t>
            </a:r>
            <a:r>
              <a:rPr lang="en-GB" baseline="0" dirty="0" err="1" smtClean="0"/>
              <a:t>ysytyried</a:t>
            </a:r>
            <a:r>
              <a:rPr lang="en-GB" baseline="0" dirty="0" smtClean="0"/>
              <a:t> a </a:t>
            </a:r>
            <a:r>
              <a:rPr lang="en-GB" baseline="0" dirty="0" err="1" smtClean="0"/>
              <a:t>thrafod</a:t>
            </a:r>
            <a:r>
              <a:rPr lang="en-GB" baseline="0" dirty="0" smtClean="0"/>
              <a:t> pa </a:t>
            </a:r>
            <a:r>
              <a:rPr lang="en-GB" baseline="0" dirty="0" err="1" smtClean="0"/>
              <a:t>gymorth</a:t>
            </a:r>
            <a:r>
              <a:rPr lang="en-GB" baseline="0" dirty="0" smtClean="0"/>
              <a:t> </a:t>
            </a:r>
            <a:r>
              <a:rPr lang="en-GB" baseline="0" dirty="0" err="1" smtClean="0"/>
              <a:t>maent</a:t>
            </a:r>
            <a:r>
              <a:rPr lang="en-GB" baseline="0" dirty="0" smtClean="0"/>
              <a:t> </a:t>
            </a:r>
            <a:r>
              <a:rPr lang="en-GB" baseline="0" dirty="0" err="1" smtClean="0"/>
              <a:t>ei</a:t>
            </a:r>
            <a:r>
              <a:rPr lang="en-GB" baseline="0" dirty="0" smtClean="0"/>
              <a:t> </a:t>
            </a:r>
            <a:r>
              <a:rPr lang="en-GB" baseline="0" dirty="0" err="1" smtClean="0"/>
              <a:t>angen</a:t>
            </a:r>
            <a:r>
              <a:rPr lang="en-GB" baseline="0" dirty="0" smtClean="0"/>
              <a:t>. </a:t>
            </a:r>
            <a:r>
              <a:rPr lang="en-GB" baseline="0" dirty="0" err="1" smtClean="0"/>
              <a:t>Golyga</a:t>
            </a:r>
            <a:r>
              <a:rPr lang="en-GB" baseline="0" dirty="0" smtClean="0"/>
              <a:t> </a:t>
            </a:r>
            <a:r>
              <a:rPr lang="en-GB" baseline="0" dirty="0" err="1" smtClean="0"/>
              <a:t>hyn</a:t>
            </a:r>
            <a:r>
              <a:rPr lang="en-GB" baseline="0" dirty="0" smtClean="0"/>
              <a:t> </a:t>
            </a:r>
            <a:r>
              <a:rPr lang="en-GB" baseline="0" dirty="0" err="1" smtClean="0"/>
              <a:t>ffocysu</a:t>
            </a:r>
            <a:r>
              <a:rPr lang="en-GB" baseline="0" dirty="0" smtClean="0"/>
              <a:t> </a:t>
            </a:r>
            <a:r>
              <a:rPr lang="en-GB" baseline="0" dirty="0" err="1" smtClean="0"/>
              <a:t>ar</a:t>
            </a:r>
            <a:r>
              <a:rPr lang="en-GB" baseline="0" dirty="0" smtClean="0"/>
              <a:t> </a:t>
            </a:r>
            <a:r>
              <a:rPr lang="en-GB" baseline="0" dirty="0" err="1" smtClean="0"/>
              <a:t>rymuso’r</a:t>
            </a:r>
            <a:r>
              <a:rPr lang="en-GB" baseline="0" dirty="0" smtClean="0"/>
              <a:t> </a:t>
            </a:r>
            <a:r>
              <a:rPr lang="en-GB" baseline="0" dirty="0" err="1" smtClean="0"/>
              <a:t>unigolyn</a:t>
            </a:r>
            <a:r>
              <a:rPr lang="en-GB" baseline="0" dirty="0" smtClean="0"/>
              <a:t> </a:t>
            </a:r>
            <a:r>
              <a:rPr lang="en-GB" baseline="0" dirty="0" err="1" smtClean="0"/>
              <a:t>i</a:t>
            </a:r>
            <a:r>
              <a:rPr lang="en-GB" baseline="0" dirty="0" smtClean="0"/>
              <a:t> </a:t>
            </a:r>
            <a:r>
              <a:rPr lang="en-GB" baseline="0" dirty="0" err="1" smtClean="0"/>
              <a:t>wella</a:t>
            </a:r>
            <a:r>
              <a:rPr lang="en-GB" baseline="0" dirty="0" smtClean="0"/>
              <a:t> </a:t>
            </a:r>
            <a:r>
              <a:rPr lang="en-GB" baseline="0" dirty="0" err="1" smtClean="0"/>
              <a:t>ansawdd</a:t>
            </a:r>
            <a:r>
              <a:rPr lang="en-GB" baseline="0" dirty="0" smtClean="0"/>
              <a:t> </a:t>
            </a:r>
            <a:r>
              <a:rPr lang="en-GB" baseline="0" dirty="0" err="1" smtClean="0"/>
              <a:t>ei</a:t>
            </a:r>
            <a:r>
              <a:rPr lang="en-GB" baseline="0" dirty="0" smtClean="0"/>
              <a:t> </a:t>
            </a:r>
            <a:r>
              <a:rPr lang="en-GB" baseline="0" dirty="0" err="1" smtClean="0"/>
              <a:t>bywyd</a:t>
            </a:r>
            <a:r>
              <a:rPr lang="en-GB" baseline="0" dirty="0" smtClean="0"/>
              <a:t> </a:t>
            </a:r>
            <a:r>
              <a:rPr lang="en-GB" baseline="0" dirty="0" err="1" smtClean="0"/>
              <a:t>drwy</a:t>
            </a:r>
            <a:r>
              <a:rPr lang="en-GB" baseline="0" dirty="0" smtClean="0"/>
              <a:t> </a:t>
            </a:r>
            <a:r>
              <a:rPr lang="en-GB" baseline="0" dirty="0" err="1" smtClean="0"/>
              <a:t>ddull</a:t>
            </a:r>
            <a:r>
              <a:rPr lang="en-GB" baseline="0" dirty="0" smtClean="0"/>
              <a:t> </a:t>
            </a:r>
            <a:r>
              <a:rPr lang="en-GB" baseline="0" dirty="0" err="1" smtClean="0"/>
              <a:t>mwy</a:t>
            </a:r>
            <a:r>
              <a:rPr lang="en-GB" baseline="0" dirty="0" smtClean="0"/>
              <a:t> </a:t>
            </a:r>
            <a:r>
              <a:rPr lang="en-GB" baseline="0" dirty="0" err="1" smtClean="0"/>
              <a:t>ataliol</a:t>
            </a:r>
            <a:r>
              <a:rPr lang="en-GB" baseline="0" dirty="0" smtClean="0"/>
              <a:t> a </a:t>
            </a:r>
            <a:r>
              <a:rPr lang="en-GB" baseline="0" dirty="0" err="1" smtClean="0"/>
              <a:t>chydweithredol</a:t>
            </a:r>
            <a:r>
              <a:rPr lang="en-GB" baseline="0" dirty="0" smtClean="0"/>
              <a:t> </a:t>
            </a:r>
            <a:r>
              <a:rPr lang="en-GB" baseline="0" dirty="0" err="1" smtClean="0"/>
              <a:t>sy’n</a:t>
            </a:r>
            <a:r>
              <a:rPr lang="en-GB" baseline="0" dirty="0" smtClean="0"/>
              <a:t> </a:t>
            </a:r>
            <a:r>
              <a:rPr lang="en-GB" baseline="0" dirty="0" err="1" smtClean="0"/>
              <a:t>gwerthfawrogi</a:t>
            </a:r>
            <a:r>
              <a:rPr lang="en-GB" baseline="0" dirty="0" smtClean="0"/>
              <a:t> </a:t>
            </a:r>
            <a:r>
              <a:rPr lang="en-GB" baseline="0" dirty="0" err="1" smtClean="0"/>
              <a:t>cryfderau</a:t>
            </a:r>
            <a:r>
              <a:rPr lang="en-GB" baseline="0" dirty="0" smtClean="0"/>
              <a:t> ac </a:t>
            </a:r>
            <a:r>
              <a:rPr lang="en-GB" baseline="0" dirty="0" err="1" smtClean="0"/>
              <a:t>asedau’r</a:t>
            </a:r>
            <a:r>
              <a:rPr lang="en-GB" baseline="0" dirty="0" smtClean="0"/>
              <a:t> </a:t>
            </a:r>
            <a:r>
              <a:rPr lang="en-GB" baseline="0" dirty="0" err="1" smtClean="0"/>
              <a:t>unigolyn</a:t>
            </a:r>
            <a:r>
              <a:rPr lang="en-GB" baseline="0" dirty="0" smtClean="0"/>
              <a:t>. </a:t>
            </a:r>
            <a:r>
              <a:rPr lang="en-GB" baseline="0" dirty="0" err="1" smtClean="0"/>
              <a:t>Yn</a:t>
            </a:r>
            <a:r>
              <a:rPr lang="en-GB" baseline="0" dirty="0" smtClean="0"/>
              <a:t> </a:t>
            </a:r>
            <a:r>
              <a:rPr lang="en-GB" baseline="0" dirty="0" err="1" smtClean="0"/>
              <a:t>naturiol</a:t>
            </a:r>
            <a:r>
              <a:rPr lang="en-GB" baseline="0" dirty="0" smtClean="0"/>
              <a:t> </a:t>
            </a:r>
            <a:r>
              <a:rPr lang="en-GB" baseline="0" dirty="0" err="1" smtClean="0"/>
              <a:t>arweina</a:t>
            </a:r>
            <a:r>
              <a:rPr lang="en-GB" baseline="0" dirty="0" smtClean="0"/>
              <a:t> </a:t>
            </a:r>
            <a:r>
              <a:rPr lang="en-GB" baseline="0" dirty="0" err="1" smtClean="0"/>
              <a:t>hyn</a:t>
            </a:r>
            <a:r>
              <a:rPr lang="en-GB" baseline="0" dirty="0" smtClean="0"/>
              <a:t> at </a:t>
            </a:r>
            <a:r>
              <a:rPr lang="en-GB" baseline="0" dirty="0" err="1" smtClean="0"/>
              <a:t>ddisgwyliadau</a:t>
            </a:r>
            <a:r>
              <a:rPr lang="en-GB" baseline="0" dirty="0" smtClean="0"/>
              <a:t> </a:t>
            </a:r>
            <a:r>
              <a:rPr lang="en-GB" baseline="0" dirty="0" err="1" smtClean="0"/>
              <a:t>uwch</a:t>
            </a:r>
            <a:r>
              <a:rPr lang="en-GB" baseline="0" dirty="0" smtClean="0"/>
              <a:t> a </a:t>
            </a:r>
            <a:r>
              <a:rPr lang="en-GB" baseline="0" dirty="0" err="1" smtClean="0"/>
              <a:t>gwasanaeth</a:t>
            </a:r>
            <a:r>
              <a:rPr lang="en-GB" baseline="0" dirty="0" smtClean="0"/>
              <a:t> </a:t>
            </a:r>
            <a:r>
              <a:rPr lang="en-GB" baseline="0" dirty="0" err="1" smtClean="0"/>
              <a:t>pmwy</a:t>
            </a:r>
            <a:r>
              <a:rPr lang="en-GB" baseline="0" dirty="0" smtClean="0"/>
              <a:t> </a:t>
            </a:r>
            <a:r>
              <a:rPr lang="en-GB" baseline="0" dirty="0" err="1" smtClean="0"/>
              <a:t>personol</a:t>
            </a:r>
            <a:r>
              <a:rPr lang="en-GB" baseline="0" dirty="0" smtClean="0"/>
              <a:t> </a:t>
            </a:r>
            <a:r>
              <a:rPr lang="en-GB" baseline="0" dirty="0" err="1" smtClean="0"/>
              <a:t>sy’n</a:t>
            </a:r>
            <a:r>
              <a:rPr lang="en-GB" baseline="0" dirty="0" smtClean="0"/>
              <a:t> </a:t>
            </a:r>
            <a:r>
              <a:rPr lang="en-GB" baseline="0" dirty="0" err="1" smtClean="0"/>
              <a:t>cynnwys</a:t>
            </a:r>
            <a:r>
              <a:rPr lang="en-GB" baseline="0" dirty="0" smtClean="0"/>
              <a:t> </a:t>
            </a:r>
            <a:r>
              <a:rPr lang="en-GB" baseline="0" dirty="0" err="1" smtClean="0"/>
              <a:t>galluogi</a:t>
            </a:r>
            <a:r>
              <a:rPr lang="en-GB" baseline="0" dirty="0" smtClean="0"/>
              <a:t> </a:t>
            </a:r>
            <a:r>
              <a:rPr lang="en-GB" baseline="0" dirty="0" err="1" smtClean="0"/>
              <a:t>pobl</a:t>
            </a:r>
            <a:r>
              <a:rPr lang="en-GB" baseline="0" dirty="0" smtClean="0"/>
              <a:t> </a:t>
            </a:r>
            <a:r>
              <a:rPr lang="en-GB" baseline="0" dirty="0" err="1" smtClean="0"/>
              <a:t>i</a:t>
            </a:r>
            <a:r>
              <a:rPr lang="en-GB" baseline="0" dirty="0" smtClean="0"/>
              <a:t> </a:t>
            </a:r>
            <a:r>
              <a:rPr lang="en-GB" baseline="0" dirty="0" err="1" smtClean="0"/>
              <a:t>gymryd</a:t>
            </a:r>
            <a:r>
              <a:rPr lang="en-GB" baseline="0" dirty="0" smtClean="0"/>
              <a:t> </a:t>
            </a:r>
            <a:r>
              <a:rPr lang="en-GB" baseline="0" dirty="0" err="1" smtClean="0"/>
              <a:t>risgiau</a:t>
            </a:r>
            <a:r>
              <a:rPr lang="en-GB" baseline="0" dirty="0" smtClean="0"/>
              <a:t> pan </a:t>
            </a:r>
            <a:r>
              <a:rPr lang="en-GB" baseline="0" dirty="0" err="1" smtClean="0"/>
              <a:t>fyddant</a:t>
            </a:r>
            <a:r>
              <a:rPr lang="en-GB" baseline="0" dirty="0" smtClean="0"/>
              <a:t> </a:t>
            </a:r>
            <a:r>
              <a:rPr lang="en-GB" baseline="0" dirty="0" err="1" smtClean="0"/>
              <a:t>yn</a:t>
            </a:r>
            <a:r>
              <a:rPr lang="en-GB" baseline="0" dirty="0" smtClean="0"/>
              <a:t> </a:t>
            </a:r>
            <a:r>
              <a:rPr lang="en-GB" baseline="0" dirty="0" err="1" smtClean="0"/>
              <a:t>rhoi</a:t>
            </a:r>
            <a:r>
              <a:rPr lang="en-GB" baseline="0" dirty="0" smtClean="0"/>
              <a:t> </a:t>
            </a:r>
            <a:r>
              <a:rPr lang="en-GB" baseline="0" dirty="0" err="1" smtClean="0"/>
              <a:t>caniatad</a:t>
            </a:r>
            <a:r>
              <a:rPr lang="en-GB" baseline="0" dirty="0" smtClean="0"/>
              <a:t> </a:t>
            </a:r>
            <a:r>
              <a:rPr lang="en-GB" baseline="0" dirty="0" err="1" smtClean="0"/>
              <a:t>deallus</a:t>
            </a:r>
            <a:r>
              <a:rPr lang="en-GB" baseline="0" dirty="0" smtClean="0"/>
              <a:t>.</a:t>
            </a:r>
          </a:p>
          <a:p>
            <a:r>
              <a:rPr lang="en-GB" baseline="0" dirty="0" smtClean="0"/>
              <a:t>Mae </a:t>
            </a:r>
            <a:r>
              <a:rPr lang="en-GB" baseline="0" dirty="0" err="1" smtClean="0"/>
              <a:t>hefyd</a:t>
            </a:r>
            <a:r>
              <a:rPr lang="en-GB" baseline="0" dirty="0" smtClean="0"/>
              <a:t> </a:t>
            </a:r>
            <a:r>
              <a:rPr lang="en-GB" baseline="0" dirty="0" err="1" smtClean="0"/>
              <a:t>yn</a:t>
            </a:r>
            <a:r>
              <a:rPr lang="en-GB" baseline="0" dirty="0" smtClean="0"/>
              <a:t> </a:t>
            </a:r>
            <a:r>
              <a:rPr lang="en-GB" baseline="0" dirty="0" err="1" smtClean="0"/>
              <a:t>annog</a:t>
            </a:r>
            <a:r>
              <a:rPr lang="en-GB" baseline="0" dirty="0" smtClean="0"/>
              <a:t> </a:t>
            </a:r>
            <a:r>
              <a:rPr lang="en-GB" baseline="0" dirty="0" err="1" smtClean="0"/>
              <a:t>defnydd</a:t>
            </a:r>
            <a:r>
              <a:rPr lang="en-GB" baseline="0" dirty="0" smtClean="0"/>
              <a:t> o </a:t>
            </a:r>
            <a:r>
              <a:rPr lang="en-GB" baseline="0" dirty="0" err="1" smtClean="0"/>
              <a:t>dechnoleg</a:t>
            </a:r>
            <a:r>
              <a:rPr lang="en-GB" baseline="0" dirty="0" smtClean="0"/>
              <a:t> – </a:t>
            </a:r>
            <a:r>
              <a:rPr lang="en-GB" baseline="0" dirty="0" err="1" smtClean="0"/>
              <a:t>yn</a:t>
            </a:r>
            <a:r>
              <a:rPr lang="en-GB" baseline="0" dirty="0" smtClean="0"/>
              <a:t> </a:t>
            </a:r>
            <a:r>
              <a:rPr lang="en-GB" baseline="0" dirty="0" err="1" smtClean="0"/>
              <a:t>enwedig</a:t>
            </a:r>
            <a:r>
              <a:rPr lang="en-GB" baseline="0" dirty="0" smtClean="0"/>
              <a:t> </a:t>
            </a:r>
            <a:r>
              <a:rPr lang="en-GB" baseline="0" dirty="0" err="1" smtClean="0"/>
              <a:t>fel</a:t>
            </a:r>
            <a:r>
              <a:rPr lang="en-GB" baseline="0" dirty="0" smtClean="0"/>
              <a:t> </a:t>
            </a:r>
            <a:r>
              <a:rPr lang="en-GB" baseline="0" dirty="0" err="1" smtClean="0"/>
              <a:t>mae</a:t>
            </a:r>
            <a:r>
              <a:rPr lang="en-GB" baseline="0" dirty="0" smtClean="0"/>
              <a:t> </a:t>
            </a:r>
            <a:r>
              <a:rPr lang="en-GB" baseline="0" dirty="0" err="1" smtClean="0"/>
              <a:t>dyfesiaiu</a:t>
            </a:r>
            <a:r>
              <a:rPr lang="en-GB" baseline="0" dirty="0" smtClean="0"/>
              <a:t> </a:t>
            </a:r>
            <a:r>
              <a:rPr lang="en-GB" baseline="0" dirty="0" err="1" smtClean="0"/>
              <a:t>yn</a:t>
            </a:r>
            <a:r>
              <a:rPr lang="en-GB" baseline="0" dirty="0" smtClean="0"/>
              <a:t> </a:t>
            </a:r>
            <a:r>
              <a:rPr lang="en-GB" baseline="0" dirty="0" err="1" smtClean="0"/>
              <a:t>mynd</a:t>
            </a:r>
            <a:r>
              <a:rPr lang="en-GB" baseline="0" dirty="0" smtClean="0"/>
              <a:t> </a:t>
            </a:r>
            <a:r>
              <a:rPr lang="en-GB" baseline="0" dirty="0" err="1" smtClean="0"/>
              <a:t>yn</a:t>
            </a:r>
            <a:r>
              <a:rPr lang="en-GB" baseline="0" dirty="0" smtClean="0"/>
              <a:t> </a:t>
            </a:r>
            <a:r>
              <a:rPr lang="en-GB" baseline="0" dirty="0" err="1" smtClean="0"/>
              <a:t>llai</a:t>
            </a:r>
            <a:r>
              <a:rPr lang="en-GB" baseline="0" dirty="0" smtClean="0"/>
              <a:t> </a:t>
            </a:r>
            <a:r>
              <a:rPr lang="en-GB" baseline="0" dirty="0" err="1" smtClean="0"/>
              <a:t>ei</a:t>
            </a:r>
            <a:r>
              <a:rPr lang="en-GB" baseline="0" dirty="0" smtClean="0"/>
              <a:t> </a:t>
            </a:r>
            <a:r>
              <a:rPr lang="en-GB" baseline="0" dirty="0" err="1" smtClean="0"/>
              <a:t>maint</a:t>
            </a:r>
            <a:r>
              <a:rPr lang="en-GB" baseline="0" dirty="0" smtClean="0"/>
              <a:t>, </a:t>
            </a:r>
            <a:r>
              <a:rPr lang="en-GB" baseline="0" dirty="0" err="1" smtClean="0"/>
              <a:t>yn</a:t>
            </a:r>
            <a:r>
              <a:rPr lang="en-GB" baseline="0" dirty="0" smtClean="0"/>
              <a:t> </a:t>
            </a:r>
            <a:r>
              <a:rPr lang="en-GB" baseline="0" dirty="0" err="1" smtClean="0"/>
              <a:t>fwy</a:t>
            </a:r>
            <a:r>
              <a:rPr lang="en-GB" baseline="0" dirty="0" smtClean="0"/>
              <a:t> </a:t>
            </a:r>
            <a:r>
              <a:rPr lang="en-GB" baseline="0" dirty="0" err="1" smtClean="0"/>
              <a:t>dibynadwy</a:t>
            </a:r>
            <a:r>
              <a:rPr lang="en-GB" baseline="0" dirty="0" smtClean="0"/>
              <a:t> ac </a:t>
            </a:r>
            <a:r>
              <a:rPr lang="en-GB" baseline="0" dirty="0" err="1" smtClean="0"/>
              <a:t>yn</a:t>
            </a:r>
            <a:r>
              <a:rPr lang="en-GB" baseline="0" dirty="0" smtClean="0"/>
              <a:t> </a:t>
            </a:r>
            <a:r>
              <a:rPr lang="en-GB" baseline="0" dirty="0" err="1" smtClean="0"/>
              <a:t>edrych</a:t>
            </a:r>
            <a:r>
              <a:rPr lang="en-GB" baseline="0" dirty="0" smtClean="0"/>
              <a:t> </a:t>
            </a:r>
            <a:r>
              <a:rPr lang="en-GB" baseline="0" dirty="0" err="1" smtClean="0"/>
              <a:t>yn</a:t>
            </a:r>
            <a:r>
              <a:rPr lang="en-GB" baseline="0" dirty="0" smtClean="0"/>
              <a:t> well.</a:t>
            </a:r>
          </a:p>
        </p:txBody>
      </p:sp>
      <p:sp>
        <p:nvSpPr>
          <p:cNvPr id="4" name="Slide Number Placeholder 3"/>
          <p:cNvSpPr>
            <a:spLocks noGrp="1"/>
          </p:cNvSpPr>
          <p:nvPr>
            <p:ph type="sldNum" sz="quarter" idx="10"/>
          </p:nvPr>
        </p:nvSpPr>
        <p:spPr/>
        <p:txBody>
          <a:bodyPr/>
          <a:lstStyle/>
          <a:p>
            <a:fld id="{D4359DA3-160C-4AD7-97C9-36F81FBCC7FB}" type="slidenum">
              <a:rPr lang="en-GB" smtClean="0">
                <a:solidFill>
                  <a:prstClr val="black">
                    <a:lumMod val="75000"/>
                    <a:lumOff val="25000"/>
                  </a:prstClr>
                </a:solidFill>
              </a:rPr>
              <a:pPr/>
              <a:t>9</a:t>
            </a:fld>
            <a:endParaRPr lang="en-GB">
              <a:solidFill>
                <a:prstClr val="black">
                  <a:lumMod val="75000"/>
                  <a:lumOff val="25000"/>
                </a:prstClr>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573518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slides suggests five ideas that assessors should be trying to implement in order to prepare them for the future.</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90</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9805205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Dyma</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gyfle</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atgoffa’r</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cyfranogwyr</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bod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technoleg</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datblygu’n</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aruthrol</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wrth</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gefnogi</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pobl</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wneud</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tasgau</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oedd</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anodd</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bellach</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Nid</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yw’r</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dechnoleg</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anodd</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ddeall</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Atgoffwch</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bawb</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gwblhau'r</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ffurflenni</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gwerthuso</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cyn</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gadael</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endParaRPr lang="en-GB" dirty="0" smtClean="0"/>
          </a:p>
        </p:txBody>
      </p:sp>
      <p:sp>
        <p:nvSpPr>
          <p:cNvPr id="5" name="Slide Number Placeholder 4"/>
          <p:cNvSpPr>
            <a:spLocks noGrp="1"/>
          </p:cNvSpPr>
          <p:nvPr>
            <p:ph type="sldNum" sz="quarter" idx="10"/>
          </p:nvPr>
        </p:nvSpPr>
        <p:spPr/>
        <p:txBody>
          <a:bodyPr/>
          <a:lstStyle/>
          <a:p>
            <a:fld id="{4850BFFB-953F-4021-90D1-C2BD514B9A3F}" type="slidenum">
              <a:rPr lang="en-GB" smtClean="0"/>
              <a:pPr/>
              <a:t>91</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873021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1884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4868779"/>
            <a:ext cx="7886700" cy="744205"/>
          </a:xfrm>
          <a:solidFill>
            <a:schemeClr val="tx1">
              <a:lumMod val="95000"/>
              <a:lumOff val="5000"/>
              <a:alpha val="70000"/>
            </a:schemeClr>
          </a:solidFill>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36839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7820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36088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2467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31115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9533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1262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8520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2806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3279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99630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237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5923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8788" y="-723"/>
            <a:ext cx="8635046" cy="1114425"/>
          </a:xfrm>
        </p:spPr>
        <p:txBody>
          <a:bodyPr>
            <a:normAutofit/>
          </a:bodyPr>
          <a:lstStyle>
            <a:lvl1pPr>
              <a:defRPr sz="4000" b="0"/>
            </a:lvl1pPr>
          </a:lstStyle>
          <a:p>
            <a:r>
              <a:rPr lang="en-US"/>
              <a:t>Click to edit Master title style</a:t>
            </a:r>
            <a:endParaRPr lang="en-GB"/>
          </a:p>
        </p:txBody>
      </p:sp>
    </p:spTree>
    <p:extLst>
      <p:ext uri="{BB962C8B-B14F-4D97-AF65-F5344CB8AC3E}">
        <p14:creationId xmlns:p14="http://schemas.microsoft.com/office/powerpoint/2010/main" val="54275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8788" y="-723"/>
            <a:ext cx="8635046" cy="1114425"/>
          </a:xfrm>
        </p:spPr>
        <p:txBody>
          <a:bodyPr>
            <a:normAutofit/>
          </a:bodyPr>
          <a:lstStyle>
            <a:lvl1pPr>
              <a:defRPr sz="4000" b="0"/>
            </a:lvl1pPr>
          </a:lstStyle>
          <a:p>
            <a:r>
              <a:rPr lang="en-US" dirty="0"/>
              <a:t>Click to edit Master title style</a:t>
            </a:r>
            <a:endParaRPr lang="en-GB" dirty="0"/>
          </a:p>
        </p:txBody>
      </p:sp>
      <p:sp>
        <p:nvSpPr>
          <p:cNvPr id="4" name="TextBox 3"/>
          <p:cNvSpPr txBox="1"/>
          <p:nvPr userDrawn="1"/>
        </p:nvSpPr>
        <p:spPr>
          <a:xfrm>
            <a:off x="7869292" y="6611779"/>
            <a:ext cx="1274708" cy="246221"/>
          </a:xfrm>
          <a:prstGeom prst="rect">
            <a:avLst/>
          </a:prstGeom>
          <a:noFill/>
        </p:spPr>
        <p:txBody>
          <a:bodyPr wrap="none" rtlCol="0">
            <a:spAutoFit/>
          </a:bodyPr>
          <a:lstStyle/>
          <a:p>
            <a:pPr fontAlgn="auto">
              <a:spcBef>
                <a:spcPts val="0"/>
              </a:spcBef>
              <a:spcAft>
                <a:spcPts val="0"/>
              </a:spcAft>
            </a:pPr>
            <a:r>
              <a:rPr lang="en-GB" sz="1000" dirty="0">
                <a:solidFill>
                  <a:prstClr val="black">
                    <a:lumMod val="50000"/>
                    <a:lumOff val="50000"/>
                  </a:prstClr>
                </a:solidFill>
                <a:latin typeface="Calibri" panose="020F0502020204030204"/>
              </a:rPr>
              <a:t>© 2016 T-Cubed Ltd.</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6558" t="18532" r="5781" b="18797"/>
          <a:stretch/>
        </p:blipFill>
        <p:spPr>
          <a:xfrm>
            <a:off x="258788" y="6403036"/>
            <a:ext cx="1747777" cy="417486"/>
          </a:xfrm>
          <a:prstGeom prst="rect">
            <a:avLst/>
          </a:prstGeom>
        </p:spPr>
      </p:pic>
    </p:spTree>
    <p:extLst>
      <p:ext uri="{BB962C8B-B14F-4D97-AF65-F5344CB8AC3E}">
        <p14:creationId xmlns:p14="http://schemas.microsoft.com/office/powerpoint/2010/main" val="248048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198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223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09508"/>
            <a:ext cx="7772400" cy="1021906"/>
          </a:xfrm>
        </p:spPr>
        <p:txBody>
          <a:bodyPr/>
          <a:lstStyle/>
          <a:p>
            <a:r>
              <a:rPr lang="en-GB" dirty="0" smtClean="0"/>
              <a:t>SLIDE TITLE</a:t>
            </a:r>
            <a:endParaRPr lang="en-US" dirty="0"/>
          </a:p>
        </p:txBody>
      </p:sp>
    </p:spTree>
    <p:extLst>
      <p:ext uri="{BB962C8B-B14F-4D97-AF65-F5344CB8AC3E}">
        <p14:creationId xmlns:p14="http://schemas.microsoft.com/office/powerpoint/2010/main" val="16198223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Slide Title"/>
          <p:cNvSpPr>
            <a:spLocks noGrp="1"/>
          </p:cNvSpPr>
          <p:nvPr>
            <p:ph type="title" hasCustomPrompt="1"/>
          </p:nvPr>
        </p:nvSpPr>
        <p:spPr>
          <a:xfrm>
            <a:off x="431800" y="368300"/>
            <a:ext cx="8280400" cy="1008063"/>
          </a:xfrm>
        </p:spPr>
        <p:txBody>
          <a:bodyPr>
            <a:normAutofit/>
          </a:bodyPr>
          <a:lstStyle>
            <a:lvl1pPr>
              <a:defRPr sz="3600"/>
            </a:lvl1pPr>
          </a:lstStyle>
          <a:p>
            <a:r>
              <a:rPr lang="en-US" dirty="0" smtClean="0"/>
              <a:t>Slide Title</a:t>
            </a:r>
            <a:endParaRPr lang="en-GB" dirty="0"/>
          </a:p>
        </p:txBody>
      </p:sp>
    </p:spTree>
    <p:extLst>
      <p:ext uri="{BB962C8B-B14F-4D97-AF65-F5344CB8AC3E}">
        <p14:creationId xmlns:p14="http://schemas.microsoft.com/office/powerpoint/2010/main" val="2479272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laceholder">
    <p:spTree>
      <p:nvGrpSpPr>
        <p:cNvPr id="1" name=""/>
        <p:cNvGrpSpPr/>
        <p:nvPr/>
      </p:nvGrpSpPr>
      <p:grpSpPr>
        <a:xfrm>
          <a:off x="0" y="0"/>
          <a:ext cx="0" cy="0"/>
          <a:chOff x="0" y="0"/>
          <a:chExt cx="0" cy="0"/>
        </a:xfrm>
      </p:grpSpPr>
      <p:sp>
        <p:nvSpPr>
          <p:cNvPr id="7" name="Slide Title"/>
          <p:cNvSpPr>
            <a:spLocks noGrp="1"/>
          </p:cNvSpPr>
          <p:nvPr>
            <p:ph type="title" hasCustomPrompt="1"/>
          </p:nvPr>
        </p:nvSpPr>
        <p:spPr>
          <a:xfrm>
            <a:off x="431801" y="368300"/>
            <a:ext cx="8280400" cy="1008063"/>
          </a:xfrm>
          <a:prstGeom prst="rect">
            <a:avLst/>
          </a:prstGeom>
        </p:spPr>
        <p:txBody>
          <a:bodyPr vert="horz" lIns="91440" tIns="45720" rIns="91440" bIns="45720" rtlCol="0" anchor="ctr">
            <a:normAutofit/>
          </a:bodyPr>
          <a:lstStyle>
            <a:lvl1pPr>
              <a:defRPr sz="3600"/>
            </a:lvl1pPr>
          </a:lstStyle>
          <a:p>
            <a:r>
              <a:rPr lang="en-GB" dirty="0" smtClean="0"/>
              <a:t>Slide Title</a:t>
            </a:r>
            <a:endParaRPr lang="en-US" dirty="0"/>
          </a:p>
        </p:txBody>
      </p:sp>
      <p:sp>
        <p:nvSpPr>
          <p:cNvPr id="8" name="Content Placeholder"/>
          <p:cNvSpPr>
            <a:spLocks noGrp="1"/>
          </p:cNvSpPr>
          <p:nvPr>
            <p:ph idx="1"/>
          </p:nvPr>
        </p:nvSpPr>
        <p:spPr>
          <a:xfrm>
            <a:off x="431801" y="1741620"/>
            <a:ext cx="8280400" cy="4135271"/>
          </a:xfrm>
          <a:prstGeom prst="rect">
            <a:avLst/>
          </a:prstGeom>
        </p:spPr>
        <p:txBody>
          <a:bodyPr vert="horz" lIns="91440" tIns="45720" rIns="91440" bIns="45720" rtlCol="0">
            <a:normAutofit/>
          </a:bodyPr>
          <a:lstStyle>
            <a:lvl5pPr>
              <a:defRPr>
                <a:latin typeface="Arial" panose="020B0604020202020204" pitchFamily="34" charset="0"/>
                <a:cs typeface="Arial" panose="020B0604020202020204" pitchFamily="34" charset="0"/>
              </a:defRPr>
            </a:lvl5pPr>
          </a:lstStyle>
          <a:p>
            <a:pPr lvl="0"/>
            <a:r>
              <a:rPr lang="en-GB" dirty="0" smtClean="0"/>
              <a:t>Click to edit Master text styles</a:t>
            </a:r>
          </a:p>
          <a:p>
            <a:pPr lvl="2"/>
            <a:r>
              <a:rPr lang="en-GB" dirty="0" smtClean="0"/>
              <a:t>Third level</a:t>
            </a:r>
          </a:p>
          <a:p>
            <a:pPr lvl="3"/>
            <a:r>
              <a:rPr lang="en-GB" dirty="0" smtClean="0"/>
              <a:t>Fourth level</a:t>
            </a:r>
          </a:p>
        </p:txBody>
      </p:sp>
    </p:spTree>
    <p:extLst>
      <p:ext uri="{BB962C8B-B14F-4D97-AF65-F5344CB8AC3E}">
        <p14:creationId xmlns:p14="http://schemas.microsoft.com/office/powerpoint/2010/main" val="87610636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Title"/>
          <p:cNvSpPr>
            <a:spLocks noGrp="1"/>
          </p:cNvSpPr>
          <p:nvPr>
            <p:ph type="title" hasCustomPrompt="1"/>
          </p:nvPr>
        </p:nvSpPr>
        <p:spPr>
          <a:xfrm>
            <a:off x="431800" y="368300"/>
            <a:ext cx="8280400" cy="1008063"/>
          </a:xfrm>
        </p:spPr>
        <p:txBody>
          <a:bodyPr>
            <a:normAutofit/>
          </a:bodyPr>
          <a:lstStyle>
            <a:lvl1pPr>
              <a:defRPr sz="3600"/>
            </a:lvl1pPr>
          </a:lstStyle>
          <a:p>
            <a:r>
              <a:rPr lang="en-US" dirty="0" smtClean="0"/>
              <a:t>Slide Title</a:t>
            </a:r>
            <a:endParaRPr lang="en-GB" dirty="0"/>
          </a:p>
        </p:txBody>
      </p:sp>
    </p:spTree>
    <p:extLst>
      <p:ext uri="{BB962C8B-B14F-4D97-AF65-F5344CB8AC3E}">
        <p14:creationId xmlns:p14="http://schemas.microsoft.com/office/powerpoint/2010/main" val="16526661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79457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09508"/>
            <a:ext cx="7772400" cy="1021906"/>
          </a:xfrm>
        </p:spPr>
        <p:txBody>
          <a:bodyPr/>
          <a:lstStyle/>
          <a:p>
            <a:r>
              <a:rPr lang="en-GB" dirty="0" smtClean="0"/>
              <a:t>SLIDE TITLE</a:t>
            </a:r>
            <a:endParaRPr lang="en-US" dirty="0"/>
          </a:p>
        </p:txBody>
      </p:sp>
    </p:spTree>
    <p:extLst>
      <p:ext uri="{BB962C8B-B14F-4D97-AF65-F5344CB8AC3E}">
        <p14:creationId xmlns:p14="http://schemas.microsoft.com/office/powerpoint/2010/main" val="448404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2.emf"/><Relationship Id="rId4" Type="http://schemas.openxmlformats.org/officeDocument/2006/relationships/image" Target="../media/image11.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3.emf"/><Relationship Id="rId5" Type="http://schemas.openxmlformats.org/officeDocument/2006/relationships/theme" Target="../theme/theme4.xml"/><Relationship Id="rId4"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5.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DTCM Logo CMYK.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87624" y="2636912"/>
            <a:ext cx="6643429" cy="1140567"/>
          </a:xfrm>
          <a:prstGeom prst="rect">
            <a:avLst/>
          </a:prstGeom>
        </p:spPr>
      </p:pic>
      <p:pic>
        <p:nvPicPr>
          <p:cNvPr id="8" name="Picture 7" descr="TDTCM Pattern.eps"/>
          <p:cNvPicPr>
            <a:picLocks noChangeAspect="1"/>
          </p:cNvPicPr>
          <p:nvPr userDrawn="1"/>
        </p:nvPicPr>
        <p:blipFill rotWithShape="1">
          <a:blip r:embed="rId5">
            <a:extLst>
              <a:ext uri="{28A0092B-C50C-407E-A947-70E740481C1C}">
                <a14:useLocalDpi xmlns:a14="http://schemas.microsoft.com/office/drawing/2010/main" val="0"/>
              </a:ext>
            </a:extLst>
          </a:blip>
          <a:srcRect l="18873" r="19426"/>
          <a:stretch/>
        </p:blipFill>
        <p:spPr>
          <a:xfrm>
            <a:off x="0" y="5151085"/>
            <a:ext cx="9155985" cy="1595013"/>
          </a:xfrm>
          <a:prstGeom prst="rect">
            <a:avLst/>
          </a:prstGeom>
        </p:spPr>
      </p:pic>
      <p:pic>
        <p:nvPicPr>
          <p:cNvPr id="9" name="Picture 8" descr="CCW New Logo CMYK.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12941" y="314990"/>
            <a:ext cx="1939101" cy="512216"/>
          </a:xfrm>
          <a:prstGeom prst="rect">
            <a:avLst/>
          </a:prstGeom>
        </p:spPr>
      </p:pic>
      <p:pic>
        <p:nvPicPr>
          <p:cNvPr id="10" name="Picture 9" descr="WG logo landscape cmyk.eps"/>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81508" y="341739"/>
            <a:ext cx="1408361" cy="473841"/>
          </a:xfrm>
          <a:prstGeom prst="rect">
            <a:avLst/>
          </a:prstGeom>
        </p:spPr>
      </p:pic>
      <p:pic>
        <p:nvPicPr>
          <p:cNvPr id="2" name="Picture 1" descr="t-cubed_full-logo.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42510" y="286607"/>
            <a:ext cx="2007727" cy="607203"/>
          </a:xfrm>
          <a:prstGeom prst="rect">
            <a:avLst/>
          </a:prstGeom>
        </p:spPr>
      </p:pic>
    </p:spTree>
    <p:extLst>
      <p:ext uri="{BB962C8B-B14F-4D97-AF65-F5344CB8AC3E}">
        <p14:creationId xmlns:p14="http://schemas.microsoft.com/office/powerpoint/2010/main" val="2403745901"/>
      </p:ext>
    </p:extLst>
  </p:cSld>
  <p:clrMap bg1="lt1" tx1="dk1" bg2="lt2" tx2="dk2" accent1="accent1" accent2="accent2" accent3="accent3" accent4="accent4" accent5="accent5" accent6="accent6" hlink="hlink" folHlink="folHlink"/>
  <p:sldLayoutIdLst>
    <p:sldLayoutId id="2147484551" r:id="rId1"/>
    <p:sldLayoutId id="2147484560" r:id="rId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19831"/>
        </a:solidFill>
        <a:effectLst/>
      </p:bgPr>
    </p:bg>
    <p:spTree>
      <p:nvGrpSpPr>
        <p:cNvPr id="1" name=""/>
        <p:cNvGrpSpPr/>
        <p:nvPr/>
      </p:nvGrpSpPr>
      <p:grpSpPr>
        <a:xfrm>
          <a:off x="0" y="0"/>
          <a:ext cx="0" cy="0"/>
          <a:chOff x="0" y="0"/>
          <a:chExt cx="0" cy="0"/>
        </a:xfrm>
      </p:grpSpPr>
      <p:pic>
        <p:nvPicPr>
          <p:cNvPr id="8" name="Picture 7" descr="TDTCM Logo 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0576" y="2647861"/>
            <a:ext cx="6649586" cy="1141623"/>
          </a:xfrm>
          <a:prstGeom prst="rect">
            <a:avLst/>
          </a:prstGeom>
        </p:spPr>
      </p:pic>
      <p:pic>
        <p:nvPicPr>
          <p:cNvPr id="9" name="Picture 8" descr="TDTCM Pattern White.eps"/>
          <p:cNvPicPr>
            <a:picLocks noChangeAspect="1"/>
          </p:cNvPicPr>
          <p:nvPr userDrawn="1"/>
        </p:nvPicPr>
        <p:blipFill rotWithShape="1">
          <a:blip r:embed="rId4">
            <a:extLst>
              <a:ext uri="{28A0092B-C50C-407E-A947-70E740481C1C}">
                <a14:useLocalDpi xmlns:a14="http://schemas.microsoft.com/office/drawing/2010/main" val="0"/>
              </a:ext>
            </a:extLst>
          </a:blip>
          <a:srcRect l="18714" r="19494"/>
          <a:stretch/>
        </p:blipFill>
        <p:spPr>
          <a:xfrm>
            <a:off x="-4226" y="5051231"/>
            <a:ext cx="9145016" cy="1590788"/>
          </a:xfrm>
          <a:prstGeom prst="rect">
            <a:avLst/>
          </a:prstGeom>
        </p:spPr>
      </p:pic>
      <p:pic>
        <p:nvPicPr>
          <p:cNvPr id="10" name="Picture 9" descr="CCW LOGO White.eps"/>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65296" y="401977"/>
            <a:ext cx="1899152" cy="576064"/>
          </a:xfrm>
          <a:prstGeom prst="rect">
            <a:avLst/>
          </a:prstGeom>
        </p:spPr>
      </p:pic>
      <p:pic>
        <p:nvPicPr>
          <p:cNvPr id="11" name="Picture 10" descr="WG logo landscape White.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29686" y="424453"/>
            <a:ext cx="1439347" cy="484267"/>
          </a:xfrm>
          <a:prstGeom prst="rect">
            <a:avLst/>
          </a:prstGeom>
        </p:spPr>
      </p:pic>
      <p:pic>
        <p:nvPicPr>
          <p:cNvPr id="2" name="Picture 1" descr="t-cubed_full-logo Whit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67568" y="346151"/>
            <a:ext cx="1996719" cy="603874"/>
          </a:xfrm>
          <a:prstGeom prst="rect">
            <a:avLst/>
          </a:prstGeom>
        </p:spPr>
      </p:pic>
    </p:spTree>
    <p:extLst>
      <p:ext uri="{BB962C8B-B14F-4D97-AF65-F5344CB8AC3E}">
        <p14:creationId xmlns:p14="http://schemas.microsoft.com/office/powerpoint/2010/main" val="2791162936"/>
      </p:ext>
    </p:extLst>
  </p:cSld>
  <p:clrMap bg1="lt1" tx1="dk1" bg2="lt2" tx2="dk2" accent1="accent1" accent2="accent2" accent3="accent3" accent4="accent4" accent5="accent5" accent6="accent6" hlink="hlink" folHlink="folHlink"/>
  <p:sldLayoutIdLst>
    <p:sldLayoutId id="2147484553"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61983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36712"/>
            <a:ext cx="8229600" cy="1143000"/>
          </a:xfrm>
          <a:prstGeom prst="rect">
            <a:avLst/>
          </a:prstGeom>
        </p:spPr>
        <p:txBody>
          <a:bodyPr vert="horz" lIns="91440" tIns="45720" rIns="91440" bIns="45720" rtlCol="0" anchor="ctr">
            <a:normAutofit/>
          </a:bodyPr>
          <a:lstStyle/>
          <a:p>
            <a:r>
              <a:rPr lang="en-GB" dirty="0" smtClean="0"/>
              <a:t>SLIDE TITLE</a:t>
            </a:r>
            <a:endParaRPr lang="en-US" dirty="0"/>
          </a:p>
        </p:txBody>
      </p:sp>
      <p:pic>
        <p:nvPicPr>
          <p:cNvPr id="8" name="Picture 7" descr="TDTCM Logo White.eps"/>
          <p:cNvPicPr>
            <a:picLocks noChangeAspect="1"/>
          </p:cNvPicPr>
          <p:nvPr userDrawn="1"/>
        </p:nvPicPr>
        <p:blipFill rotWithShape="1">
          <a:blip r:embed="rId4">
            <a:extLst>
              <a:ext uri="{28A0092B-C50C-407E-A947-70E740481C1C}">
                <a14:useLocalDpi xmlns:a14="http://schemas.microsoft.com/office/drawing/2010/main" val="0"/>
              </a:ext>
            </a:extLst>
          </a:blip>
          <a:srcRect l="40939" r="35033"/>
          <a:stretch/>
        </p:blipFill>
        <p:spPr>
          <a:xfrm>
            <a:off x="3363573" y="2564904"/>
            <a:ext cx="2412724" cy="1723952"/>
          </a:xfrm>
          <a:prstGeom prst="rect">
            <a:avLst/>
          </a:prstGeom>
        </p:spPr>
      </p:pic>
      <p:pic>
        <p:nvPicPr>
          <p:cNvPr id="10" name="Picture 9" descr="TDTCM Logo and Pattern White.eps"/>
          <p:cNvPicPr>
            <a:picLocks noChangeAspect="1"/>
          </p:cNvPicPr>
          <p:nvPr userDrawn="1"/>
        </p:nvPicPr>
        <p:blipFill rotWithShape="1">
          <a:blip r:embed="rId5">
            <a:extLst>
              <a:ext uri="{28A0092B-C50C-407E-A947-70E740481C1C}">
                <a14:useLocalDpi xmlns:a14="http://schemas.microsoft.com/office/drawing/2010/main" val="0"/>
              </a:ext>
            </a:extLst>
          </a:blip>
          <a:srcRect l="2573" r="28786"/>
          <a:stretch/>
        </p:blipFill>
        <p:spPr>
          <a:xfrm>
            <a:off x="0" y="5968139"/>
            <a:ext cx="9143999" cy="623633"/>
          </a:xfrm>
          <a:prstGeom prst="rect">
            <a:avLst/>
          </a:prstGeom>
        </p:spPr>
      </p:pic>
    </p:spTree>
    <p:extLst>
      <p:ext uri="{BB962C8B-B14F-4D97-AF65-F5344CB8AC3E}">
        <p14:creationId xmlns:p14="http://schemas.microsoft.com/office/powerpoint/2010/main" val="3778119917"/>
      </p:ext>
    </p:extLst>
  </p:cSld>
  <p:clrMap bg1="lt1" tx1="dk1" bg2="lt2" tx2="dk2" accent1="accent1" accent2="accent2" accent3="accent3" accent4="accent4" accent5="accent5" accent6="accent6" hlink="hlink" folHlink="folHlink"/>
  <p:sldLayoutIdLst>
    <p:sldLayoutId id="2147484555" r:id="rId1"/>
    <p:sldLayoutId id="2147484562" r:id="rId2"/>
  </p:sldLayoutIdLst>
  <p:timing>
    <p:tnLst>
      <p:par>
        <p:cTn id="1" dur="indefinite" restart="never" nodeType="tmRoot"/>
      </p:par>
    </p:tnLst>
  </p:timing>
  <p:txStyles>
    <p:titleStyle>
      <a:lvl1pPr algn="ctr" defTabSz="457200" rtl="0" eaLnBrk="1" latinLnBrk="0" hangingPunct="1">
        <a:spcBef>
          <a:spcPct val="0"/>
        </a:spcBef>
        <a:buNone/>
        <a:defRPr lang="en-US" sz="3200" b="0" i="0" kern="1200" baseline="0" dirty="0" smtClean="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Title"/>
          <p:cNvSpPr>
            <a:spLocks noGrp="1"/>
          </p:cNvSpPr>
          <p:nvPr>
            <p:ph type="title"/>
          </p:nvPr>
        </p:nvSpPr>
        <p:spPr>
          <a:xfrm>
            <a:off x="539552" y="476672"/>
            <a:ext cx="8028709" cy="794567"/>
          </a:xfrm>
          <a:prstGeom prst="rect">
            <a:avLst/>
          </a:prstGeom>
        </p:spPr>
        <p:txBody>
          <a:bodyPr vert="horz" lIns="91440" tIns="45720" rIns="91440" bIns="45720" rtlCol="0" anchor="ctr">
            <a:normAutofit/>
          </a:bodyPr>
          <a:lstStyle/>
          <a:p>
            <a:r>
              <a:rPr lang="en-GB" dirty="0" smtClean="0"/>
              <a:t>SLIDE TITLE</a:t>
            </a:r>
            <a:endParaRPr lang="en-US" dirty="0"/>
          </a:p>
        </p:txBody>
      </p:sp>
      <p:sp>
        <p:nvSpPr>
          <p:cNvPr id="3" name="Content Placeholder"/>
          <p:cNvSpPr>
            <a:spLocks noGrp="1"/>
          </p:cNvSpPr>
          <p:nvPr>
            <p:ph type="body" idx="1"/>
          </p:nvPr>
        </p:nvSpPr>
        <p:spPr>
          <a:xfrm>
            <a:off x="539552" y="1516566"/>
            <a:ext cx="8028709" cy="4181123"/>
          </a:xfrm>
          <a:prstGeom prst="rect">
            <a:avLst/>
          </a:prstGeom>
        </p:spPr>
        <p:txBody>
          <a:bodyPr vert="horz" lIns="91440" tIns="45720" rIns="91440" bIns="45720" rtlCol="0">
            <a:normAutofit/>
          </a:bodyPr>
          <a:lstStyle/>
          <a:p>
            <a:pPr lvl="0"/>
            <a:r>
              <a:rPr lang="en-GB" dirty="0" smtClean="0"/>
              <a:t>Click to edit Master text styles</a:t>
            </a:r>
          </a:p>
          <a:p>
            <a:pPr lvl="2"/>
            <a:r>
              <a:rPr lang="en-GB" dirty="0" smtClean="0"/>
              <a:t>Third level</a:t>
            </a:r>
          </a:p>
          <a:p>
            <a:pPr lvl="3"/>
            <a:r>
              <a:rPr lang="en-GB" dirty="0" smtClean="0"/>
              <a:t>Fourth level</a:t>
            </a:r>
          </a:p>
        </p:txBody>
      </p:sp>
      <p:pic>
        <p:nvPicPr>
          <p:cNvPr id="8" name="TDTCM Logo" descr="TDTCM Logo and Pattern.eps"/>
          <p:cNvPicPr>
            <a:picLocks noChangeAspect="1"/>
          </p:cNvPicPr>
          <p:nvPr userDrawn="1"/>
        </p:nvPicPr>
        <p:blipFill rotWithShape="1">
          <a:blip r:embed="rId6">
            <a:extLst>
              <a:ext uri="{28A0092B-C50C-407E-A947-70E740481C1C}">
                <a14:useLocalDpi xmlns:a14="http://schemas.microsoft.com/office/drawing/2010/main" val="0"/>
              </a:ext>
            </a:extLst>
          </a:blip>
          <a:srcRect l="36144" r="36127"/>
          <a:stretch/>
        </p:blipFill>
        <p:spPr>
          <a:xfrm>
            <a:off x="5004048" y="5986962"/>
            <a:ext cx="3706091" cy="625682"/>
          </a:xfrm>
          <a:prstGeom prst="rect">
            <a:avLst/>
          </a:prstGeom>
        </p:spPr>
      </p:pic>
    </p:spTree>
    <p:extLst>
      <p:ext uri="{BB962C8B-B14F-4D97-AF65-F5344CB8AC3E}">
        <p14:creationId xmlns:p14="http://schemas.microsoft.com/office/powerpoint/2010/main" val="2478708223"/>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1" r:id="rId4"/>
  </p:sldLayoutIdLst>
  <p:timing>
    <p:tnLst>
      <p:par>
        <p:cTn id="1" dur="indefinite" restart="never" nodeType="tmRoot"/>
      </p:par>
    </p:tnLst>
  </p:timing>
  <p:txStyles>
    <p:titleStyle>
      <a:lvl1pPr algn="l" defTabSz="457200" rtl="0" eaLnBrk="1" latinLnBrk="0" hangingPunct="1">
        <a:spcBef>
          <a:spcPct val="0"/>
        </a:spcBef>
        <a:buNone/>
        <a:defRPr sz="3600" b="0" i="0" kern="1200">
          <a:solidFill>
            <a:srgbClr val="582F7A"/>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spcAft>
          <a:spcPts val="500"/>
        </a:spcAft>
        <a:buFont typeface="Arial"/>
        <a:buNone/>
        <a:defRPr sz="3200" b="0" i="0" kern="1200">
          <a:solidFill>
            <a:srgbClr val="69A830"/>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b="0" i="0" kern="1200">
          <a:solidFill>
            <a:srgbClr val="69A830"/>
          </a:solidFill>
          <a:latin typeface="Arial" panose="020B0604020202020204" pitchFamily="34" charset="0"/>
          <a:ea typeface="+mn-ea"/>
          <a:cs typeface="Arial" panose="020B0604020202020204" pitchFamily="34" charset="0"/>
        </a:defRPr>
      </a:lvl2pPr>
      <a:lvl3pPr marL="0" indent="-228600" algn="l" defTabSz="457200" rtl="0" eaLnBrk="1" latinLnBrk="0" hangingPunct="1">
        <a:spcBef>
          <a:spcPct val="20000"/>
        </a:spcBef>
        <a:buFont typeface="Arial"/>
        <a:buChar char="•"/>
        <a:defRPr sz="2400" b="0" i="0" kern="1200">
          <a:solidFill>
            <a:srgbClr val="69A830"/>
          </a:solidFill>
          <a:latin typeface="Arial" panose="020B0604020202020204" pitchFamily="34" charset="0"/>
          <a:ea typeface="+mn-ea"/>
          <a:cs typeface="Arial" panose="020B0604020202020204" pitchFamily="34" charset="0"/>
        </a:defRPr>
      </a:lvl3pPr>
      <a:lvl4pPr marL="0" indent="-228600" algn="l" defTabSz="457200" rtl="0" eaLnBrk="1" latinLnBrk="0" hangingPunct="1">
        <a:spcBef>
          <a:spcPct val="20000"/>
        </a:spcBef>
        <a:buFont typeface="Arial"/>
        <a:buChar char="–"/>
        <a:defRPr sz="2000" b="0" i="0" kern="1200">
          <a:solidFill>
            <a:srgbClr val="69A830"/>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b="0" i="0" kern="1200">
          <a:solidFill>
            <a:srgbClr val="69A830"/>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guide id="3" pos="5488">
          <p15:clr>
            <a:srgbClr val="F26B43"/>
          </p15:clr>
        </p15:guide>
        <p15:guide id="4" pos="272">
          <p15:clr>
            <a:srgbClr val="F26B43"/>
          </p15:clr>
        </p15:guide>
        <p15:guide id="5" orient="horz" pos="232">
          <p15:clr>
            <a:srgbClr val="F26B43"/>
          </p15:clr>
        </p15:guide>
        <p15:guide id="6" orient="horz" pos="3702">
          <p15:clr>
            <a:srgbClr val="F26B43"/>
          </p15:clr>
        </p15:guide>
        <p15:guide id="7" orient="horz" pos="867">
          <p15:clr>
            <a:srgbClr val="F26B43"/>
          </p15:clr>
        </p15:guide>
        <p15:guide id="8" orient="horz" pos="41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6A97736-0F37-4EA4-9C73-417394FE0CF5}" type="datetimeFigureOut">
              <a:rPr lang="en-GB" smtClean="0">
                <a:solidFill>
                  <a:prstClr val="black">
                    <a:tint val="75000"/>
                  </a:prstClr>
                </a:solidFill>
                <a:latin typeface="Calibri" panose="020F0502020204030204"/>
              </a:rPr>
              <a:pPr fontAlgn="auto">
                <a:spcBef>
                  <a:spcPts val="0"/>
                </a:spcBef>
                <a:spcAft>
                  <a:spcPts val="0"/>
                </a:spcAft>
              </a:pPr>
              <a:t>28/11/2016</a:t>
            </a:fld>
            <a:endParaRPr lang="en-GB">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493D59B-53AB-4425-9AB2-F5FF420D181A}" type="slidenum">
              <a:rPr lang="en-GB" smtClean="0">
                <a:solidFill>
                  <a:prstClr val="black">
                    <a:tint val="75000"/>
                  </a:prstClr>
                </a:solidFill>
                <a:latin typeface="Calibri" panose="020F0502020204030204"/>
              </a:rPr>
              <a:pPr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43988707"/>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 id="2147484457" r:id="rId12"/>
    <p:sldLayoutId id="2147484458" r:id="rId13"/>
    <p:sldLayoutId id="21474844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2.jp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30.jpeg"/><Relationship Id="rId3" Type="http://schemas.openxmlformats.org/officeDocument/2006/relationships/image" Target="../media/image36.jpe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jp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6.jpeg"/><Relationship Id="rId10" Type="http://schemas.openxmlformats.org/officeDocument/2006/relationships/image" Target="../media/image71.png"/><Relationship Id="rId4" Type="http://schemas.openxmlformats.org/officeDocument/2006/relationships/image" Target="../media/image65.jpg"/><Relationship Id="rId9" Type="http://schemas.openxmlformats.org/officeDocument/2006/relationships/image" Target="../media/image70.jpeg"/><Relationship Id="rId14" Type="http://schemas.openxmlformats.org/officeDocument/2006/relationships/image" Target="../media/image75.jpeg"/></Relationships>
</file>

<file path=ppt/slides/_rels/slide5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5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88.jp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9.png"/><Relationship Id="rId7" Type="http://schemas.openxmlformats.org/officeDocument/2006/relationships/hyperlink" Target="http://kaden.watch.impress.co.jp/img/kdw/docs/359/435/html/24.JPG.html"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92.jpeg"/><Relationship Id="rId11" Type="http://schemas.openxmlformats.org/officeDocument/2006/relationships/image" Target="../media/image96.jpeg"/><Relationship Id="rId5" Type="http://schemas.openxmlformats.org/officeDocument/2006/relationships/image" Target="../media/image91.jpeg"/><Relationship Id="rId10" Type="http://schemas.openxmlformats.org/officeDocument/2006/relationships/image" Target="../media/image95.png"/><Relationship Id="rId4" Type="http://schemas.openxmlformats.org/officeDocument/2006/relationships/image" Target="../media/image90.jpeg"/><Relationship Id="rId9" Type="http://schemas.openxmlformats.org/officeDocument/2006/relationships/image" Target="../media/image94.png"/></Relationships>
</file>

<file path=ppt/slides/_rels/slide6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98.jp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2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08.jp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jpg"/><Relationship Id="rId9" Type="http://schemas.openxmlformats.org/officeDocument/2006/relationships/image" Target="../media/image11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6.xml"/><Relationship Id="rId1" Type="http://schemas.openxmlformats.org/officeDocument/2006/relationships/slideLayout" Target="../slideLayouts/slideLayout6.xml"/><Relationship Id="rId5" Type="http://schemas.openxmlformats.org/officeDocument/2006/relationships/image" Target="../media/image117.png"/><Relationship Id="rId4" Type="http://schemas.openxmlformats.org/officeDocument/2006/relationships/image" Target="../media/image116.jpeg"/></Relationships>
</file>

<file path=ppt/slides/_rels/slide77.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s>
</file>

<file path=ppt/slides/_rels/slide78.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79.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18" Type="http://schemas.openxmlformats.org/officeDocument/2006/relationships/image" Target="../media/image153.jpe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jpg"/><Relationship Id="rId17" Type="http://schemas.openxmlformats.org/officeDocument/2006/relationships/image" Target="../media/image152.png"/><Relationship Id="rId2" Type="http://schemas.openxmlformats.org/officeDocument/2006/relationships/notesSlide" Target="../notesSlides/notesSlide83.xml"/><Relationship Id="rId16"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41.jpeg"/><Relationship Id="rId11" Type="http://schemas.openxmlformats.org/officeDocument/2006/relationships/image" Target="../media/image146.png"/><Relationship Id="rId5" Type="http://schemas.openxmlformats.org/officeDocument/2006/relationships/image" Target="../media/image140.jpeg"/><Relationship Id="rId15" Type="http://schemas.openxmlformats.org/officeDocument/2006/relationships/image" Target="../media/image150.png"/><Relationship Id="rId10" Type="http://schemas.openxmlformats.org/officeDocument/2006/relationships/image" Target="../media/image145.png"/><Relationship Id="rId19" Type="http://schemas.openxmlformats.org/officeDocument/2006/relationships/image" Target="../media/image154.jpeg"/><Relationship Id="rId4" Type="http://schemas.openxmlformats.org/officeDocument/2006/relationships/image" Target="../media/image139.png"/><Relationship Id="rId9" Type="http://schemas.openxmlformats.org/officeDocument/2006/relationships/image" Target="../media/image144.jpeg"/><Relationship Id="rId14" Type="http://schemas.openxmlformats.org/officeDocument/2006/relationships/image" Target="../media/image14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160.png"/><Relationship Id="rId4" Type="http://schemas.openxmlformats.org/officeDocument/2006/relationships/image" Target="../media/image159.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184" y="4152452"/>
            <a:ext cx="8638389" cy="646331"/>
          </a:xfrm>
          <a:prstGeom prst="rect">
            <a:avLst/>
          </a:prstGeom>
          <a:noFill/>
        </p:spPr>
        <p:txBody>
          <a:bodyPr wrap="square" rtlCol="0">
            <a:spAutoFit/>
          </a:bodyPr>
          <a:lstStyle/>
          <a:p>
            <a:pPr algn="ctr"/>
            <a:r>
              <a:rPr lang="en-GB" sz="3600" dirty="0" err="1" smtClean="0">
                <a:solidFill>
                  <a:srgbClr val="582F7A"/>
                </a:solidFill>
                <a:latin typeface="Arial" panose="020B0604020202020204" pitchFamily="34" charset="0"/>
                <a:cs typeface="Arial" panose="020B0604020202020204" pitchFamily="34" charset="0"/>
              </a:rPr>
              <a:t>Rhan</a:t>
            </a:r>
            <a:r>
              <a:rPr lang="en-GB" sz="3600" dirty="0" smtClean="0">
                <a:solidFill>
                  <a:srgbClr val="582F7A"/>
                </a:solidFill>
                <a:latin typeface="Arial" panose="020B0604020202020204" pitchFamily="34" charset="0"/>
                <a:cs typeface="Arial" panose="020B0604020202020204" pitchFamily="34" charset="0"/>
              </a:rPr>
              <a:t> 2: </a:t>
            </a:r>
            <a:r>
              <a:rPr lang="en-GB" sz="3600" dirty="0" err="1" smtClean="0">
                <a:solidFill>
                  <a:srgbClr val="582F7A"/>
                </a:solidFill>
                <a:latin typeface="Arial" panose="020B0604020202020204" pitchFamily="34" charset="0"/>
                <a:cs typeface="Arial" panose="020B0604020202020204" pitchFamily="34" charset="0"/>
              </a:rPr>
              <a:t>Asesiad</a:t>
            </a:r>
            <a:endParaRPr lang="en-GB" sz="3600" dirty="0">
              <a:solidFill>
                <a:srgbClr val="582F7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82186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everystockphoto.s3.amazonaws.com/chalk_black_board_261343_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020" y="1000242"/>
            <a:ext cx="8048180" cy="53204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20639577">
            <a:off x="2136421" y="2299459"/>
            <a:ext cx="5103376" cy="2259080"/>
          </a:xfrm>
          <a:prstGeom prst="rect">
            <a:avLst/>
          </a:prstGeom>
          <a:noFill/>
        </p:spPr>
        <p:txBody>
          <a:bodyPr wrap="square" rtlCol="0">
            <a:spAutoFit/>
          </a:bodyPr>
          <a:lstStyle/>
          <a:p>
            <a:pPr>
              <a:lnSpc>
                <a:spcPct val="80000"/>
              </a:lnSpc>
            </a:pPr>
            <a:r>
              <a:rPr lang="en-GB" sz="4200" b="1" dirty="0" err="1">
                <a:solidFill>
                  <a:schemeClr val="bg1"/>
                </a:solidFill>
                <a:latin typeface="Bradley Hand ITC" pitchFamily="66" charset="0"/>
              </a:rPr>
              <a:t>Fy</a:t>
            </a:r>
            <a:r>
              <a:rPr lang="en-GB" sz="4200" b="1" dirty="0">
                <a:solidFill>
                  <a:schemeClr val="bg1"/>
                </a:solidFill>
                <a:latin typeface="Bradley Hand ITC" pitchFamily="66" charset="0"/>
              </a:rPr>
              <a:t> </a:t>
            </a:r>
            <a:r>
              <a:rPr lang="en-GB" sz="4200" b="1" dirty="0" err="1">
                <a:solidFill>
                  <a:schemeClr val="bg1"/>
                </a:solidFill>
                <a:latin typeface="Bradley Hand ITC" pitchFamily="66" charset="0"/>
              </a:rPr>
              <a:t>adnabod</a:t>
            </a:r>
            <a:endParaRPr lang="en-GB" sz="4200" b="1" dirty="0">
              <a:solidFill>
                <a:schemeClr val="bg1"/>
              </a:solidFill>
              <a:latin typeface="Bradley Hand ITC" pitchFamily="66" charset="0"/>
            </a:endParaRPr>
          </a:p>
          <a:p>
            <a:pPr>
              <a:lnSpc>
                <a:spcPct val="80000"/>
              </a:lnSpc>
            </a:pPr>
            <a:r>
              <a:rPr lang="en-GB" sz="4200" b="1" dirty="0" err="1">
                <a:solidFill>
                  <a:schemeClr val="bg1"/>
                </a:solidFill>
                <a:latin typeface="Bradley Hand ITC" pitchFamily="66" charset="0"/>
              </a:rPr>
              <a:t>Rhestr</a:t>
            </a:r>
            <a:r>
              <a:rPr lang="en-GB" sz="4200" b="1" dirty="0">
                <a:solidFill>
                  <a:schemeClr val="bg1"/>
                </a:solidFill>
                <a:latin typeface="Bradley Hand ITC" pitchFamily="66" charset="0"/>
              </a:rPr>
              <a:t> </a:t>
            </a:r>
            <a:r>
              <a:rPr lang="en-GB" sz="4200" b="1" dirty="0" err="1">
                <a:solidFill>
                  <a:schemeClr val="bg1"/>
                </a:solidFill>
                <a:latin typeface="Bradley Hand ITC" pitchFamily="66" charset="0"/>
              </a:rPr>
              <a:t>bwced</a:t>
            </a:r>
            <a:endParaRPr lang="en-GB" sz="4200" b="1" dirty="0">
              <a:solidFill>
                <a:schemeClr val="bg1"/>
              </a:solidFill>
              <a:latin typeface="Bradley Hand ITC" pitchFamily="66" charset="0"/>
            </a:endParaRPr>
          </a:p>
          <a:p>
            <a:pPr>
              <a:lnSpc>
                <a:spcPct val="80000"/>
              </a:lnSpc>
            </a:pPr>
            <a:r>
              <a:rPr lang="en-GB" sz="4200" b="1" dirty="0" err="1">
                <a:solidFill>
                  <a:schemeClr val="bg1"/>
                </a:solidFill>
                <a:latin typeface="Bradley Hand ITC" pitchFamily="66" charset="0"/>
              </a:rPr>
              <a:t>Defnydd</a:t>
            </a:r>
            <a:r>
              <a:rPr lang="en-GB" sz="4200" b="1" dirty="0">
                <a:solidFill>
                  <a:schemeClr val="bg1"/>
                </a:solidFill>
                <a:latin typeface="Bradley Hand ITC" pitchFamily="66" charset="0"/>
              </a:rPr>
              <a:t> o </a:t>
            </a:r>
            <a:r>
              <a:rPr lang="en-GB" sz="4200" b="1" dirty="0" err="1">
                <a:solidFill>
                  <a:schemeClr val="bg1"/>
                </a:solidFill>
                <a:latin typeface="Bradley Hand ITC" pitchFamily="66" charset="0"/>
              </a:rPr>
              <a:t>dechnoleg</a:t>
            </a:r>
            <a:endParaRPr lang="en-GB" sz="4200" b="1" dirty="0">
              <a:solidFill>
                <a:schemeClr val="bg1"/>
              </a:solidFill>
              <a:latin typeface="Bradley Hand ITC" pitchFamily="66" charset="0"/>
            </a:endParaRPr>
          </a:p>
          <a:p>
            <a:pPr>
              <a:lnSpc>
                <a:spcPct val="80000"/>
              </a:lnSpc>
            </a:pPr>
            <a:r>
              <a:rPr lang="en-GB" sz="4200" b="1" dirty="0" err="1">
                <a:solidFill>
                  <a:schemeClr val="bg1"/>
                </a:solidFill>
                <a:latin typeface="Bradley Hand ITC" pitchFamily="66" charset="0"/>
              </a:rPr>
              <a:t>Rhwystrau</a:t>
            </a:r>
            <a:endParaRPr lang="en-GB" sz="4200" b="1" dirty="0">
              <a:solidFill>
                <a:schemeClr val="bg1"/>
              </a:solidFill>
              <a:latin typeface="Bradley Hand ITC" pitchFamily="66" charset="0"/>
            </a:endParaRPr>
          </a:p>
        </p:txBody>
      </p:sp>
      <p:sp>
        <p:nvSpPr>
          <p:cNvPr id="2" name="Title 1"/>
          <p:cNvSpPr>
            <a:spLocks noGrp="1"/>
          </p:cNvSpPr>
          <p:nvPr>
            <p:ph type="title"/>
          </p:nvPr>
        </p:nvSpPr>
        <p:spPr/>
        <p:txBody>
          <a:bodyPr/>
          <a:lstStyle/>
          <a:p>
            <a:r>
              <a:rPr lang="en-GB" dirty="0" err="1" smtClean="0"/>
              <a:t>Proffilio</a:t>
            </a:r>
            <a:endParaRPr lang="en-GB" dirty="0"/>
          </a:p>
        </p:txBody>
      </p:sp>
    </p:spTree>
    <p:extLst>
      <p:ext uri="{BB962C8B-B14F-4D97-AF65-F5344CB8AC3E}">
        <p14:creationId xmlns:p14="http://schemas.microsoft.com/office/powerpoint/2010/main" val="262427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Set </a:t>
            </a:r>
            <a:r>
              <a:rPr lang="en-GB" dirty="0" err="1" smtClean="0"/>
              <a:t>ddata</a:t>
            </a:r>
            <a:r>
              <a:rPr lang="en-GB" dirty="0" smtClean="0"/>
              <a:t> </a:t>
            </a:r>
            <a:r>
              <a:rPr lang="en-GB" dirty="0" err="1" smtClean="0"/>
              <a:t>graidd</a:t>
            </a:r>
            <a:r>
              <a:rPr lang="en-GB" dirty="0" smtClean="0"/>
              <a:t> </a:t>
            </a:r>
            <a:r>
              <a:rPr lang="en-GB" dirty="0" err="1" smtClean="0"/>
              <a:t>ofynnol</a:t>
            </a:r>
            <a:r>
              <a:rPr lang="en-GB" dirty="0" smtClean="0"/>
              <a:t> </a:t>
            </a:r>
            <a:r>
              <a:rPr lang="en-GB" dirty="0" err="1" smtClean="0"/>
              <a:t>Genedlaethol</a:t>
            </a:r>
            <a:r>
              <a:rPr lang="en-GB" dirty="0" smtClean="0"/>
              <a:t> (</a:t>
            </a:r>
            <a:r>
              <a:rPr lang="en-GB" dirty="0"/>
              <a:t>1</a:t>
            </a:r>
            <a:r>
              <a:rPr lang="en-GB" dirty="0" smtClean="0"/>
              <a:t>)</a:t>
            </a:r>
            <a:endParaRPr lang="en-GB" dirty="0"/>
          </a:p>
        </p:txBody>
      </p:sp>
      <p:sp>
        <p:nvSpPr>
          <p:cNvPr id="7" name="Content Placeholder 6"/>
          <p:cNvSpPr>
            <a:spLocks noGrp="1"/>
          </p:cNvSpPr>
          <p:nvPr>
            <p:ph idx="1"/>
          </p:nvPr>
        </p:nvSpPr>
        <p:spPr/>
        <p:txBody>
          <a:bodyPr numCol="2">
            <a:noAutofit/>
          </a:bodyPr>
          <a:lstStyle/>
          <a:p>
            <a:pPr marL="342900" indent="-342900">
              <a:spcAft>
                <a:spcPts val="0"/>
              </a:spcAft>
              <a:buFont typeface="Arial" panose="020B0604020202020204" pitchFamily="34" charset="0"/>
              <a:buChar char="•"/>
            </a:pPr>
            <a:r>
              <a:rPr lang="en-GB" sz="2800" dirty="0" err="1"/>
              <a:t>Rhif</a:t>
            </a:r>
            <a:r>
              <a:rPr lang="en-GB" sz="2800" dirty="0"/>
              <a:t> y GIG</a:t>
            </a:r>
          </a:p>
          <a:p>
            <a:pPr marL="342900" indent="-342900">
              <a:spcAft>
                <a:spcPts val="0"/>
              </a:spcAft>
              <a:buFont typeface="Arial" panose="020B0604020202020204" pitchFamily="34" charset="0"/>
              <a:buChar char="•"/>
            </a:pPr>
            <a:r>
              <a:rPr lang="en-GB" sz="2800" dirty="0" err="1"/>
              <a:t>Teitl</a:t>
            </a:r>
            <a:r>
              <a:rPr lang="en-GB" sz="2800" dirty="0"/>
              <a:t>	</a:t>
            </a:r>
          </a:p>
          <a:p>
            <a:pPr marL="342900" indent="-342900">
              <a:spcAft>
                <a:spcPts val="0"/>
              </a:spcAft>
              <a:buFont typeface="Arial" panose="020B0604020202020204" pitchFamily="34" charset="0"/>
              <a:buChar char="•"/>
            </a:pPr>
            <a:r>
              <a:rPr lang="en-GB" sz="2800" dirty="0" err="1"/>
              <a:t>Cyfenw</a:t>
            </a:r>
            <a:endParaRPr lang="en-GB" sz="2800" dirty="0"/>
          </a:p>
          <a:p>
            <a:pPr marL="342900" indent="-342900">
              <a:spcAft>
                <a:spcPts val="0"/>
              </a:spcAft>
              <a:buFont typeface="Arial" panose="020B0604020202020204" pitchFamily="34" charset="0"/>
              <a:buChar char="•"/>
            </a:pPr>
            <a:r>
              <a:rPr lang="en-GB" sz="2800" dirty="0" err="1"/>
              <a:t>Enw</a:t>
            </a:r>
            <a:r>
              <a:rPr lang="en-GB" sz="2800" dirty="0"/>
              <a:t>/</a:t>
            </a:r>
            <a:r>
              <a:rPr lang="en-GB" sz="2800" dirty="0" err="1"/>
              <a:t>enwau</a:t>
            </a:r>
            <a:r>
              <a:rPr lang="en-GB" sz="2800" dirty="0"/>
              <a:t> </a:t>
            </a:r>
            <a:r>
              <a:rPr lang="en-GB" sz="2800" dirty="0" err="1"/>
              <a:t>cyntaf</a:t>
            </a:r>
            <a:endParaRPr lang="en-GB" sz="2800" dirty="0"/>
          </a:p>
          <a:p>
            <a:pPr marL="342900" indent="-342900">
              <a:spcAft>
                <a:spcPts val="0"/>
              </a:spcAft>
              <a:buFont typeface="Arial" panose="020B0604020202020204" pitchFamily="34" charset="0"/>
              <a:buChar char="•"/>
            </a:pPr>
            <a:r>
              <a:rPr lang="en-GB" sz="2800" dirty="0" err="1"/>
              <a:t>Enw</a:t>
            </a:r>
            <a:r>
              <a:rPr lang="en-GB" sz="2800" dirty="0"/>
              <a:t> </a:t>
            </a:r>
            <a:r>
              <a:rPr lang="en-GB" sz="2800" dirty="0" err="1"/>
              <a:t>dewisol</a:t>
            </a:r>
            <a:endParaRPr lang="en-GB" sz="2800" dirty="0"/>
          </a:p>
          <a:p>
            <a:pPr marL="342900" indent="-342900">
              <a:spcAft>
                <a:spcPts val="0"/>
              </a:spcAft>
              <a:buFont typeface="Arial" panose="020B0604020202020204" pitchFamily="34" charset="0"/>
              <a:buChar char="•"/>
            </a:pPr>
            <a:r>
              <a:rPr lang="en-GB" sz="2800" dirty="0" err="1"/>
              <a:t>Cyfeiriad</a:t>
            </a:r>
            <a:r>
              <a:rPr lang="en-GB" sz="2800" dirty="0"/>
              <a:t> a </a:t>
            </a:r>
            <a:r>
              <a:rPr lang="en-GB" sz="2800" dirty="0" err="1"/>
              <a:t>chod</a:t>
            </a:r>
            <a:r>
              <a:rPr lang="en-GB" sz="2800" dirty="0"/>
              <a:t> post</a:t>
            </a:r>
          </a:p>
          <a:p>
            <a:pPr marL="342900" indent="-342900">
              <a:spcAft>
                <a:spcPts val="0"/>
              </a:spcAft>
              <a:buFont typeface="Arial" panose="020B0604020202020204" pitchFamily="34" charset="0"/>
              <a:buChar char="•"/>
            </a:pPr>
            <a:r>
              <a:rPr lang="en-GB" sz="2800" dirty="0" err="1"/>
              <a:t>Dyddiad</a:t>
            </a:r>
            <a:r>
              <a:rPr lang="en-GB" sz="2800" dirty="0"/>
              <a:t> </a:t>
            </a:r>
            <a:r>
              <a:rPr lang="en-GB" sz="2800" dirty="0" err="1"/>
              <a:t>geni</a:t>
            </a:r>
            <a:endParaRPr lang="en-GB" sz="2800" dirty="0"/>
          </a:p>
          <a:p>
            <a:pPr marL="342900" indent="-342900">
              <a:spcAft>
                <a:spcPts val="0"/>
              </a:spcAft>
              <a:buFont typeface="Arial" panose="020B0604020202020204" pitchFamily="34" charset="0"/>
              <a:buChar char="•"/>
            </a:pPr>
            <a:r>
              <a:rPr lang="en-GB" sz="2800" dirty="0" err="1"/>
              <a:t>Rhif</a:t>
            </a:r>
            <a:r>
              <a:rPr lang="en-GB" sz="2800" dirty="0"/>
              <a:t> </a:t>
            </a:r>
            <a:r>
              <a:rPr lang="en-GB" sz="2800" dirty="0" err="1"/>
              <a:t>ffôn</a:t>
            </a:r>
            <a:endParaRPr lang="en-GB" sz="2800" dirty="0"/>
          </a:p>
          <a:p>
            <a:pPr marL="342900" indent="-342900">
              <a:spcAft>
                <a:spcPts val="0"/>
              </a:spcAft>
              <a:buFont typeface="Arial" panose="020B0604020202020204" pitchFamily="34" charset="0"/>
              <a:buChar char="•"/>
            </a:pPr>
            <a:r>
              <a:rPr lang="en-GB" sz="2800" dirty="0" err="1"/>
              <a:t>Cyfeiriad</a:t>
            </a:r>
            <a:r>
              <a:rPr lang="en-GB" sz="2800" dirty="0"/>
              <a:t> e-</a:t>
            </a:r>
            <a:r>
              <a:rPr lang="en-GB" sz="2800" dirty="0" err="1"/>
              <a:t>bost</a:t>
            </a:r>
            <a:endParaRPr lang="en-GB" sz="2800" dirty="0"/>
          </a:p>
          <a:p>
            <a:pPr marL="342900" indent="-342900">
              <a:spcAft>
                <a:spcPts val="0"/>
              </a:spcAft>
              <a:buFont typeface="Arial" panose="020B0604020202020204" pitchFamily="34" charset="0"/>
              <a:buChar char="•"/>
            </a:pPr>
            <a:r>
              <a:rPr lang="en-GB" sz="2800" dirty="0" err="1"/>
              <a:t>Rhyw</a:t>
            </a:r>
            <a:endParaRPr lang="en-GB" sz="2800" dirty="0"/>
          </a:p>
          <a:p>
            <a:pPr marL="342900" indent="-342900">
              <a:spcAft>
                <a:spcPts val="0"/>
              </a:spcAft>
              <a:buFont typeface="Arial" panose="020B0604020202020204" pitchFamily="34" charset="0"/>
              <a:buChar char="•"/>
            </a:pPr>
            <a:r>
              <a:rPr lang="en-GB" sz="2800" dirty="0" err="1"/>
              <a:t>Enw</a:t>
            </a:r>
            <a:r>
              <a:rPr lang="en-GB" sz="2800" dirty="0"/>
              <a:t> a </a:t>
            </a:r>
            <a:r>
              <a:rPr lang="en-GB" sz="2800" dirty="0" err="1"/>
              <a:t>chyfeiriad</a:t>
            </a:r>
            <a:r>
              <a:rPr lang="en-GB" sz="2800" dirty="0"/>
              <a:t> </a:t>
            </a:r>
            <a:r>
              <a:rPr lang="en-GB" sz="2800" dirty="0" err="1"/>
              <a:t>eich</a:t>
            </a:r>
            <a:r>
              <a:rPr lang="en-GB" sz="2800" dirty="0"/>
              <a:t> </a:t>
            </a:r>
            <a:r>
              <a:rPr lang="en-GB" sz="2800" dirty="0" err="1"/>
              <a:t>Meddygfa</a:t>
            </a:r>
            <a:endParaRPr lang="en-GB" sz="2800" dirty="0"/>
          </a:p>
          <a:p>
            <a:pPr marL="342900" indent="-342900">
              <a:spcAft>
                <a:spcPts val="0"/>
              </a:spcAft>
              <a:buFont typeface="Arial" panose="020B0604020202020204" pitchFamily="34" charset="0"/>
              <a:buChar char="•"/>
            </a:pPr>
            <a:r>
              <a:rPr lang="en-GB" sz="2800" dirty="0" err="1"/>
              <a:t>Enw</a:t>
            </a:r>
            <a:r>
              <a:rPr lang="en-GB" sz="2800" dirty="0"/>
              <a:t> a </a:t>
            </a:r>
            <a:r>
              <a:rPr lang="en-GB" sz="2800" dirty="0" err="1"/>
              <a:t>chyfeiriad</a:t>
            </a:r>
            <a:r>
              <a:rPr lang="en-GB" sz="2800" dirty="0"/>
              <a:t> </a:t>
            </a:r>
            <a:r>
              <a:rPr lang="en-GB" sz="2800" dirty="0" err="1"/>
              <a:t>ysgol</a:t>
            </a:r>
            <a:r>
              <a:rPr lang="en-GB" sz="2800" dirty="0"/>
              <a:t> (</a:t>
            </a:r>
            <a:r>
              <a:rPr lang="en-GB" sz="2800" dirty="0" err="1"/>
              <a:t>ar</a:t>
            </a:r>
            <a:r>
              <a:rPr lang="en-GB" sz="2800" dirty="0"/>
              <a:t> </a:t>
            </a:r>
            <a:r>
              <a:rPr lang="en-GB" sz="2800" dirty="0" err="1"/>
              <a:t>gyfer</a:t>
            </a:r>
            <a:r>
              <a:rPr lang="en-GB" sz="2800" dirty="0"/>
              <a:t> plant)</a:t>
            </a:r>
          </a:p>
          <a:p>
            <a:pPr marL="342900" indent="-342900">
              <a:spcAft>
                <a:spcPts val="0"/>
              </a:spcAft>
              <a:buFont typeface="Arial" panose="020B0604020202020204" pitchFamily="34" charset="0"/>
              <a:buChar char="•"/>
            </a:pPr>
            <a:r>
              <a:rPr lang="en-GB" sz="2800" dirty="0" err="1"/>
              <a:t>Swydd</a:t>
            </a:r>
            <a:endParaRPr lang="en-GB" sz="2800" dirty="0"/>
          </a:p>
          <a:p>
            <a:endParaRPr lang="en-GB" sz="2800" dirty="0"/>
          </a:p>
        </p:txBody>
      </p:sp>
    </p:spTree>
    <p:extLst>
      <p:ext uri="{BB962C8B-B14F-4D97-AF65-F5344CB8AC3E}">
        <p14:creationId xmlns:p14="http://schemas.microsoft.com/office/powerpoint/2010/main" val="35601032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Set </a:t>
            </a:r>
            <a:r>
              <a:rPr lang="en-GB" dirty="0" err="1"/>
              <a:t>ddata</a:t>
            </a:r>
            <a:r>
              <a:rPr lang="en-GB" dirty="0"/>
              <a:t> </a:t>
            </a:r>
            <a:r>
              <a:rPr lang="en-GB" dirty="0" err="1"/>
              <a:t>graidd</a:t>
            </a:r>
            <a:r>
              <a:rPr lang="en-GB" dirty="0"/>
              <a:t> </a:t>
            </a:r>
            <a:r>
              <a:rPr lang="en-GB" dirty="0" err="1"/>
              <a:t>ofynnol</a:t>
            </a:r>
            <a:r>
              <a:rPr lang="en-GB" dirty="0"/>
              <a:t> </a:t>
            </a:r>
            <a:r>
              <a:rPr lang="en-GB" dirty="0" err="1" smtClean="0"/>
              <a:t>Genedlaethol</a:t>
            </a:r>
            <a:r>
              <a:rPr lang="en-GB" dirty="0" smtClean="0"/>
              <a:t> (</a:t>
            </a:r>
            <a:r>
              <a:rPr lang="en-GB" dirty="0"/>
              <a:t>2</a:t>
            </a:r>
            <a:r>
              <a:rPr lang="en-GB" dirty="0" smtClean="0"/>
              <a:t>)</a:t>
            </a:r>
            <a:endParaRPr lang="en-GB" dirty="0"/>
          </a:p>
        </p:txBody>
      </p:sp>
      <p:sp>
        <p:nvSpPr>
          <p:cNvPr id="7" name="Content Placeholder 6"/>
          <p:cNvSpPr>
            <a:spLocks noGrp="1"/>
          </p:cNvSpPr>
          <p:nvPr>
            <p:ph idx="1"/>
          </p:nvPr>
        </p:nvSpPr>
        <p:spPr>
          <a:xfrm>
            <a:off x="431801" y="1741654"/>
            <a:ext cx="8280400" cy="4135271"/>
          </a:xfrm>
        </p:spPr>
        <p:txBody>
          <a:bodyPr numCol="2">
            <a:noAutofit/>
          </a:bodyPr>
          <a:lstStyle/>
          <a:p>
            <a:pPr marL="342900" indent="-342900">
              <a:spcAft>
                <a:spcPts val="0"/>
              </a:spcAft>
              <a:buFont typeface="Arial" panose="020B0604020202020204" pitchFamily="34" charset="0"/>
              <a:buChar char="•"/>
            </a:pPr>
            <a:r>
              <a:rPr lang="en-GB" sz="2400" dirty="0"/>
              <a:t>Pa </a:t>
            </a:r>
            <a:r>
              <a:rPr lang="en-GB" sz="2400" dirty="0" err="1"/>
              <a:t>asesiadau</a:t>
            </a:r>
            <a:r>
              <a:rPr lang="en-GB" sz="2400" dirty="0"/>
              <a:t> </a:t>
            </a:r>
            <a:r>
              <a:rPr lang="en-GB" sz="2400" dirty="0" err="1"/>
              <a:t>eraill</a:t>
            </a:r>
            <a:r>
              <a:rPr lang="en-GB" sz="2400" dirty="0"/>
              <a:t> </a:t>
            </a:r>
            <a:r>
              <a:rPr lang="en-GB" sz="2400" dirty="0" err="1"/>
              <a:t>sydd</a:t>
            </a:r>
            <a:r>
              <a:rPr lang="en-GB" sz="2400" dirty="0"/>
              <a:t> </a:t>
            </a:r>
            <a:r>
              <a:rPr lang="en-GB" sz="2400" dirty="0" err="1"/>
              <a:t>wedi</a:t>
            </a:r>
            <a:r>
              <a:rPr lang="en-GB" sz="2400" dirty="0"/>
              <a:t> </a:t>
            </a:r>
            <a:r>
              <a:rPr lang="en-GB" sz="2400" dirty="0" err="1"/>
              <a:t>cael</a:t>
            </a:r>
            <a:r>
              <a:rPr lang="en-GB" sz="2400" dirty="0"/>
              <a:t> </a:t>
            </a:r>
            <a:r>
              <a:rPr lang="en-GB" sz="2400" dirty="0" err="1"/>
              <a:t>eu</a:t>
            </a:r>
            <a:r>
              <a:rPr lang="en-GB" sz="2400" dirty="0"/>
              <a:t> </a:t>
            </a:r>
            <a:r>
              <a:rPr lang="en-GB" sz="2400" dirty="0" err="1"/>
              <a:t>cyflawni</a:t>
            </a:r>
            <a:r>
              <a:rPr lang="en-GB" sz="2400" dirty="0"/>
              <a:t> </a:t>
            </a:r>
            <a:r>
              <a:rPr lang="en-GB" sz="2400" dirty="0" err="1"/>
              <a:t>gan</a:t>
            </a:r>
            <a:r>
              <a:rPr lang="en-GB" sz="2400" dirty="0"/>
              <a:t> </a:t>
            </a:r>
            <a:r>
              <a:rPr lang="en-GB" sz="2400" dirty="0" err="1"/>
              <a:t>asiantaethau</a:t>
            </a:r>
            <a:r>
              <a:rPr lang="en-GB" sz="2400" dirty="0"/>
              <a:t> </a:t>
            </a:r>
            <a:r>
              <a:rPr lang="en-GB" sz="2400" dirty="0" err="1"/>
              <a:t>eraill</a:t>
            </a:r>
            <a:r>
              <a:rPr lang="en-GB" sz="2400" dirty="0"/>
              <a:t>?</a:t>
            </a:r>
          </a:p>
          <a:p>
            <a:pPr marL="342900" indent="-342900">
              <a:spcAft>
                <a:spcPts val="0"/>
              </a:spcAft>
              <a:buFont typeface="Arial" panose="020B0604020202020204" pitchFamily="34" charset="0"/>
              <a:buChar char="•"/>
            </a:pPr>
            <a:r>
              <a:rPr lang="en-GB" sz="2400" dirty="0" err="1"/>
              <a:t>Iaith</a:t>
            </a:r>
            <a:r>
              <a:rPr lang="en-GB" sz="2400" dirty="0"/>
              <a:t> </a:t>
            </a:r>
            <a:r>
              <a:rPr lang="en-GB" sz="2400" dirty="0" err="1"/>
              <a:t>ddewisol</a:t>
            </a:r>
            <a:r>
              <a:rPr lang="en-GB" sz="2400" dirty="0"/>
              <a:t> / dull </a:t>
            </a:r>
            <a:r>
              <a:rPr lang="en-GB" sz="2400" dirty="0" err="1"/>
              <a:t>cyfathrebu</a:t>
            </a:r>
            <a:r>
              <a:rPr lang="en-GB" sz="2400" dirty="0"/>
              <a:t> / </a:t>
            </a:r>
            <a:r>
              <a:rPr lang="en-GB" sz="2400" dirty="0" err="1"/>
              <a:t>gofyniad</a:t>
            </a:r>
            <a:r>
              <a:rPr lang="en-GB" sz="2400" dirty="0"/>
              <a:t> </a:t>
            </a:r>
            <a:r>
              <a:rPr lang="en-GB" sz="2400" dirty="0" err="1"/>
              <a:t>hygyrchedd</a:t>
            </a:r>
            <a:endParaRPr lang="en-GB" sz="2400" dirty="0"/>
          </a:p>
          <a:p>
            <a:pPr marL="342900" indent="-342900">
              <a:spcAft>
                <a:spcPts val="0"/>
              </a:spcAft>
              <a:buFont typeface="Arial" panose="020B0604020202020204" pitchFamily="34" charset="0"/>
              <a:buChar char="•"/>
            </a:pPr>
            <a:r>
              <a:rPr lang="en-GB" sz="2400" dirty="0" err="1"/>
              <a:t>Enw</a:t>
            </a:r>
            <a:r>
              <a:rPr lang="en-GB" sz="2400" dirty="0"/>
              <a:t>/</a:t>
            </a:r>
            <a:r>
              <a:rPr lang="en-GB" sz="2400" dirty="0" err="1"/>
              <a:t>enwau</a:t>
            </a:r>
            <a:r>
              <a:rPr lang="en-GB" sz="2400" dirty="0"/>
              <a:t> </a:t>
            </a:r>
            <a:r>
              <a:rPr lang="en-GB" sz="2400" dirty="0" err="1"/>
              <a:t>gofalwr</a:t>
            </a:r>
            <a:r>
              <a:rPr lang="en-GB" sz="2400" dirty="0"/>
              <a:t>/</a:t>
            </a:r>
            <a:r>
              <a:rPr lang="en-GB" sz="2400" dirty="0" err="1"/>
              <a:t>gofalwyr</a:t>
            </a:r>
            <a:r>
              <a:rPr lang="en-GB" sz="2400" dirty="0"/>
              <a:t> / </a:t>
            </a:r>
            <a:r>
              <a:rPr lang="en-GB" sz="2400" dirty="0" err="1"/>
              <a:t>pobl</a:t>
            </a:r>
            <a:r>
              <a:rPr lang="en-GB" sz="2400" dirty="0"/>
              <a:t> â </a:t>
            </a:r>
            <a:r>
              <a:rPr lang="en-GB" sz="2400" dirty="0" err="1"/>
              <a:t>chyfrifoldeb</a:t>
            </a:r>
            <a:r>
              <a:rPr lang="en-GB" sz="2400" dirty="0"/>
              <a:t> </a:t>
            </a:r>
            <a:r>
              <a:rPr lang="en-GB" sz="2400" dirty="0" err="1"/>
              <a:t>rhieniol</a:t>
            </a:r>
            <a:endParaRPr lang="en-GB" sz="2400" dirty="0"/>
          </a:p>
          <a:p>
            <a:pPr marL="342900" indent="-342900">
              <a:spcAft>
                <a:spcPts val="0"/>
              </a:spcAft>
              <a:buFont typeface="Arial" panose="020B0604020202020204" pitchFamily="34" charset="0"/>
              <a:buChar char="•"/>
            </a:pPr>
            <a:r>
              <a:rPr lang="en-GB" sz="2400" dirty="0" err="1" smtClean="0"/>
              <a:t>Perthynas</a:t>
            </a:r>
            <a:endParaRPr lang="en-GB" sz="2400" dirty="0" smtClean="0"/>
          </a:p>
          <a:p>
            <a:pPr>
              <a:spcAft>
                <a:spcPts val="0"/>
              </a:spcAft>
            </a:pPr>
            <a:endParaRPr lang="en-GB" sz="2400" dirty="0" smtClean="0"/>
          </a:p>
          <a:p>
            <a:pPr marL="342900" indent="-342900">
              <a:spcAft>
                <a:spcPts val="0"/>
              </a:spcAft>
              <a:buFont typeface="Arial" panose="020B0604020202020204" pitchFamily="34" charset="0"/>
              <a:buChar char="•"/>
            </a:pPr>
            <a:r>
              <a:rPr lang="en-GB" sz="2400" dirty="0" err="1"/>
              <a:t>Manylion</a:t>
            </a:r>
            <a:r>
              <a:rPr lang="en-GB" sz="2400" dirty="0"/>
              <a:t> </a:t>
            </a:r>
            <a:r>
              <a:rPr lang="en-GB" sz="2400" dirty="0" err="1"/>
              <a:t>cyswllt</a:t>
            </a:r>
            <a:r>
              <a:rPr lang="en-GB" sz="2400" dirty="0"/>
              <a:t> y </a:t>
            </a:r>
            <a:r>
              <a:rPr lang="en-GB" sz="2400" dirty="0" err="1"/>
              <a:t>gofalwr</a:t>
            </a:r>
            <a:r>
              <a:rPr lang="en-GB" sz="2400" dirty="0"/>
              <a:t>/</a:t>
            </a:r>
            <a:r>
              <a:rPr lang="en-GB" sz="2400" dirty="0" err="1"/>
              <a:t>gofalwyr</a:t>
            </a:r>
            <a:r>
              <a:rPr lang="en-GB" sz="2400" dirty="0"/>
              <a:t> / </a:t>
            </a:r>
            <a:r>
              <a:rPr lang="en-GB" sz="2400" dirty="0" err="1"/>
              <a:t>pobl</a:t>
            </a:r>
            <a:r>
              <a:rPr lang="en-GB" sz="2400" dirty="0"/>
              <a:t> â </a:t>
            </a:r>
            <a:r>
              <a:rPr lang="en-GB" sz="2400" dirty="0" err="1"/>
              <a:t>chyfrifoldeb</a:t>
            </a:r>
            <a:r>
              <a:rPr lang="en-GB" sz="2400" dirty="0"/>
              <a:t> </a:t>
            </a:r>
            <a:r>
              <a:rPr lang="en-GB" sz="2400" dirty="0" err="1"/>
              <a:t>rhieniol</a:t>
            </a:r>
            <a:r>
              <a:rPr lang="en-GB" sz="2400" dirty="0"/>
              <a:t> </a:t>
            </a:r>
          </a:p>
          <a:p>
            <a:pPr marL="342900" indent="-342900">
              <a:spcAft>
                <a:spcPts val="0"/>
              </a:spcAft>
              <a:buFont typeface="Arial" panose="020B0604020202020204" pitchFamily="34" charset="0"/>
              <a:buChar char="•"/>
            </a:pPr>
            <a:r>
              <a:rPr lang="en-GB" sz="2400" dirty="0"/>
              <a:t>A </a:t>
            </a:r>
            <a:r>
              <a:rPr lang="en-GB" sz="2400" dirty="0" err="1"/>
              <a:t>yw’r</a:t>
            </a:r>
            <a:r>
              <a:rPr lang="en-GB" sz="2400" dirty="0"/>
              <a:t> </a:t>
            </a:r>
            <a:r>
              <a:rPr lang="en-GB" sz="2400" dirty="0" err="1"/>
              <a:t>plentyn</a:t>
            </a:r>
            <a:r>
              <a:rPr lang="en-GB" sz="2400" dirty="0"/>
              <a:t> </a:t>
            </a:r>
            <a:r>
              <a:rPr lang="en-GB" sz="2400" dirty="0" err="1"/>
              <a:t>ar</a:t>
            </a:r>
            <a:r>
              <a:rPr lang="en-GB" sz="2400" dirty="0"/>
              <a:t> y </a:t>
            </a:r>
            <a:r>
              <a:rPr lang="en-GB" sz="2400" dirty="0" err="1"/>
              <a:t>Gofrestr</a:t>
            </a:r>
            <a:r>
              <a:rPr lang="en-GB" sz="2400" dirty="0"/>
              <a:t> </a:t>
            </a:r>
            <a:r>
              <a:rPr lang="en-GB" sz="2400" dirty="0" err="1"/>
              <a:t>Amddiffyn</a:t>
            </a:r>
            <a:r>
              <a:rPr lang="en-GB" sz="2400" dirty="0"/>
              <a:t> Plant?</a:t>
            </a:r>
          </a:p>
          <a:p>
            <a:pPr marL="342900" indent="-342900">
              <a:spcAft>
                <a:spcPts val="0"/>
              </a:spcAft>
              <a:buFont typeface="Arial" panose="020B0604020202020204" pitchFamily="34" charset="0"/>
              <a:buChar char="•"/>
            </a:pPr>
            <a:r>
              <a:rPr lang="en-GB" sz="2400" dirty="0" err="1"/>
              <a:t>Manylion</a:t>
            </a:r>
            <a:r>
              <a:rPr lang="en-GB" sz="2400" dirty="0"/>
              <a:t> </a:t>
            </a:r>
            <a:r>
              <a:rPr lang="en-GB" sz="2400" dirty="0" err="1"/>
              <a:t>cyswllt</a:t>
            </a:r>
            <a:r>
              <a:rPr lang="en-GB" sz="2400" dirty="0"/>
              <a:t> y </a:t>
            </a:r>
            <a:r>
              <a:rPr lang="en-GB" sz="2400" dirty="0" err="1"/>
              <a:t>Cydlynydd</a:t>
            </a:r>
            <a:r>
              <a:rPr lang="en-GB" sz="2400" dirty="0"/>
              <a:t> </a:t>
            </a:r>
            <a:r>
              <a:rPr lang="en-GB" sz="2400" dirty="0" err="1"/>
              <a:t>Asesu</a:t>
            </a:r>
            <a:r>
              <a:rPr lang="en-GB" sz="2400" dirty="0"/>
              <a:t> </a:t>
            </a:r>
            <a:r>
              <a:rPr lang="en-GB" sz="2400" dirty="0" err="1"/>
              <a:t>Arweiniol</a:t>
            </a:r>
            <a:r>
              <a:rPr lang="en-GB" sz="2400" dirty="0"/>
              <a:t> (</a:t>
            </a:r>
            <a:r>
              <a:rPr lang="en-GB" sz="2400" dirty="0" err="1"/>
              <a:t>yr</a:t>
            </a:r>
            <a:r>
              <a:rPr lang="en-GB" sz="2400" dirty="0"/>
              <a:t> </a:t>
            </a:r>
            <a:r>
              <a:rPr lang="en-GB" sz="2400" dirty="0" err="1"/>
              <a:t>unigolyn</a:t>
            </a:r>
            <a:r>
              <a:rPr lang="en-GB" sz="2400" dirty="0"/>
              <a:t> </a:t>
            </a:r>
            <a:r>
              <a:rPr lang="en-GB" sz="2400" dirty="0" err="1"/>
              <a:t>sy’n</a:t>
            </a:r>
            <a:r>
              <a:rPr lang="en-GB" sz="2400" dirty="0"/>
              <a:t> </a:t>
            </a:r>
            <a:r>
              <a:rPr lang="en-GB" sz="2400" dirty="0" err="1"/>
              <a:t>cyflawni’r</a:t>
            </a:r>
            <a:r>
              <a:rPr lang="en-GB" sz="2400" dirty="0"/>
              <a:t> </a:t>
            </a:r>
            <a:r>
              <a:rPr lang="en-GB" sz="2400" dirty="0" err="1"/>
              <a:t>asesiad</a:t>
            </a:r>
            <a:r>
              <a:rPr lang="en-GB" sz="2400" dirty="0"/>
              <a:t>, ac </a:t>
            </a:r>
            <a:r>
              <a:rPr lang="en-GB" sz="2400" dirty="0" err="1"/>
              <a:t>i</a:t>
            </a:r>
            <a:r>
              <a:rPr lang="en-GB" sz="2400" dirty="0"/>
              <a:t> </a:t>
            </a:r>
            <a:r>
              <a:rPr lang="en-GB" sz="2400" dirty="0" err="1"/>
              <a:t>bwy</a:t>
            </a:r>
            <a:r>
              <a:rPr lang="en-GB" sz="2400" dirty="0"/>
              <a:t> y </a:t>
            </a:r>
            <a:r>
              <a:rPr lang="en-GB" sz="2400" dirty="0" err="1"/>
              <a:t>mae’n</a:t>
            </a:r>
            <a:r>
              <a:rPr lang="en-GB" sz="2400" dirty="0"/>
              <a:t> </a:t>
            </a:r>
            <a:r>
              <a:rPr lang="en-GB" sz="2400" dirty="0" err="1"/>
              <a:t>gweithio</a:t>
            </a:r>
            <a:r>
              <a:rPr lang="en-GB" sz="2400" dirty="0"/>
              <a:t>)</a:t>
            </a:r>
          </a:p>
          <a:p>
            <a:endParaRPr lang="en-GB" sz="2400" dirty="0"/>
          </a:p>
        </p:txBody>
      </p:sp>
      <p:sp>
        <p:nvSpPr>
          <p:cNvPr id="5" name="TextBox 4"/>
          <p:cNvSpPr txBox="1"/>
          <p:nvPr/>
        </p:nvSpPr>
        <p:spPr>
          <a:xfrm>
            <a:off x="431800" y="2718036"/>
            <a:ext cx="8280400" cy="1421928"/>
          </a:xfrm>
          <a:prstGeom prst="rect">
            <a:avLst/>
          </a:prstGeom>
          <a:noFill/>
        </p:spPr>
        <p:txBody>
          <a:bodyPr wrap="square" rtlCol="0">
            <a:spAutoFit/>
          </a:bodyPr>
          <a:lstStyle/>
          <a:p>
            <a:pPr algn="ctr">
              <a:lnSpc>
                <a:spcPct val="90000"/>
              </a:lnSpc>
            </a:pPr>
            <a:r>
              <a:rPr lang="en-GB" sz="2800" b="1" dirty="0" smtClean="0">
                <a:solidFill>
                  <a:srgbClr val="69A830"/>
                </a:solidFill>
                <a:latin typeface="Calibri" panose="020F0502020204030204" pitchFamily="34" charset="0"/>
              </a:rPr>
              <a:t>Mae </a:t>
            </a:r>
            <a:r>
              <a:rPr lang="en-GB" sz="2800" b="1" dirty="0" err="1">
                <a:solidFill>
                  <a:srgbClr val="69A830"/>
                </a:solidFill>
                <a:latin typeface="Calibri" panose="020F0502020204030204" pitchFamily="34" charset="0"/>
              </a:rPr>
              <a:t>angen</a:t>
            </a:r>
            <a:r>
              <a:rPr lang="en-GB" sz="2800" b="1" dirty="0">
                <a:solidFill>
                  <a:srgbClr val="69A830"/>
                </a:solidFill>
                <a:latin typeface="Calibri" panose="020F0502020204030204" pitchFamily="34" charset="0"/>
              </a:rPr>
              <a:t> </a:t>
            </a:r>
            <a:r>
              <a:rPr lang="en-GB" sz="2800" b="1" dirty="0" err="1">
                <a:solidFill>
                  <a:srgbClr val="69A830"/>
                </a:solidFill>
                <a:latin typeface="Calibri" panose="020F0502020204030204" pitchFamily="34" charset="0"/>
              </a:rPr>
              <a:t>i</a:t>
            </a:r>
            <a:r>
              <a:rPr lang="en-GB" sz="2800" b="1" dirty="0">
                <a:solidFill>
                  <a:srgbClr val="69A830"/>
                </a:solidFill>
                <a:latin typeface="Calibri" panose="020F0502020204030204" pitchFamily="34" charset="0"/>
              </a:rPr>
              <a:t> </a:t>
            </a:r>
            <a:r>
              <a:rPr lang="en-GB" sz="2800" b="1" dirty="0" err="1">
                <a:solidFill>
                  <a:srgbClr val="69A830"/>
                </a:solidFill>
                <a:latin typeface="Calibri" panose="020F0502020204030204" pitchFamily="34" charset="0"/>
              </a:rPr>
              <a:t>ni</a:t>
            </a:r>
            <a:r>
              <a:rPr lang="en-GB" sz="2800" b="1" dirty="0">
                <a:solidFill>
                  <a:srgbClr val="69A830"/>
                </a:solidFill>
                <a:latin typeface="Calibri" panose="020F0502020204030204" pitchFamily="34" charset="0"/>
              </a:rPr>
              <a:t> </a:t>
            </a:r>
            <a:r>
              <a:rPr lang="en-GB" sz="2800" b="1" dirty="0" err="1">
                <a:solidFill>
                  <a:srgbClr val="69A830"/>
                </a:solidFill>
                <a:latin typeface="Calibri" panose="020F0502020204030204" pitchFamily="34" charset="0"/>
              </a:rPr>
              <a:t>amlygu</a:t>
            </a:r>
            <a:r>
              <a:rPr lang="en-GB" sz="2800" b="1" dirty="0">
                <a:solidFill>
                  <a:srgbClr val="69A830"/>
                </a:solidFill>
                <a:latin typeface="Calibri" panose="020F0502020204030204" pitchFamily="34" charset="0"/>
              </a:rPr>
              <a:t> </a:t>
            </a:r>
            <a:r>
              <a:rPr lang="en-GB" sz="2800" b="1" dirty="0" err="1">
                <a:solidFill>
                  <a:srgbClr val="69A830"/>
                </a:solidFill>
                <a:latin typeface="Calibri" panose="020F0502020204030204" pitchFamily="34" charset="0"/>
              </a:rPr>
              <a:t>sut</a:t>
            </a:r>
            <a:r>
              <a:rPr lang="en-GB" sz="2800" b="1" dirty="0">
                <a:solidFill>
                  <a:srgbClr val="69A830"/>
                </a:solidFill>
                <a:latin typeface="Calibri" panose="020F0502020204030204" pitchFamily="34" charset="0"/>
              </a:rPr>
              <a:t> gall </a:t>
            </a:r>
            <a:r>
              <a:rPr lang="en-GB" sz="2800" b="1" dirty="0" err="1">
                <a:solidFill>
                  <a:srgbClr val="69A830"/>
                </a:solidFill>
                <a:latin typeface="Calibri" panose="020F0502020204030204" pitchFamily="34" charset="0"/>
              </a:rPr>
              <a:t>technoleg</a:t>
            </a:r>
            <a:r>
              <a:rPr lang="en-GB" sz="2800" b="1" dirty="0">
                <a:solidFill>
                  <a:srgbClr val="69A830"/>
                </a:solidFill>
                <a:latin typeface="Calibri" panose="020F0502020204030204" pitchFamily="34" charset="0"/>
              </a:rPr>
              <a:t> </a:t>
            </a:r>
            <a:r>
              <a:rPr lang="en-GB" sz="2800" b="1" dirty="0" err="1">
                <a:solidFill>
                  <a:srgbClr val="69A830"/>
                </a:solidFill>
                <a:latin typeface="Calibri" panose="020F0502020204030204" pitchFamily="34" charset="0"/>
              </a:rPr>
              <a:t>gydweddu</a:t>
            </a:r>
            <a:r>
              <a:rPr lang="en-GB" sz="2800" b="1" dirty="0">
                <a:solidFill>
                  <a:srgbClr val="69A830"/>
                </a:solidFill>
                <a:latin typeface="Calibri" panose="020F0502020204030204" pitchFamily="34" charset="0"/>
              </a:rPr>
              <a:t> </a:t>
            </a:r>
            <a:r>
              <a:rPr lang="en-GB" sz="2800" b="1" dirty="0" smtClean="0">
                <a:solidFill>
                  <a:srgbClr val="69A830"/>
                </a:solidFill>
                <a:latin typeface="Calibri" panose="020F0502020204030204" pitchFamily="34" charset="0"/>
              </a:rPr>
              <a:t>â </a:t>
            </a:r>
            <a:endParaRPr lang="en-GB" sz="2800" b="1" dirty="0" smtClean="0">
              <a:solidFill>
                <a:schemeClr val="tx1">
                  <a:lumMod val="75000"/>
                  <a:lumOff val="25000"/>
                </a:schemeClr>
              </a:solidFill>
              <a:latin typeface="Calibri" panose="020F0502020204030204" pitchFamily="34" charset="0"/>
            </a:endParaRPr>
          </a:p>
          <a:p>
            <a:pPr algn="ctr">
              <a:lnSpc>
                <a:spcPct val="90000"/>
              </a:lnSpc>
            </a:pPr>
            <a:endParaRPr lang="en-GB" sz="2800" b="1" dirty="0" smtClean="0">
              <a:solidFill>
                <a:schemeClr val="tx1">
                  <a:lumMod val="75000"/>
                  <a:lumOff val="25000"/>
                </a:schemeClr>
              </a:solidFill>
              <a:latin typeface="Calibri" panose="020F0502020204030204" pitchFamily="34" charset="0"/>
            </a:endParaRPr>
          </a:p>
          <a:p>
            <a:pPr algn="ctr">
              <a:lnSpc>
                <a:spcPct val="90000"/>
              </a:lnSpc>
            </a:pPr>
            <a:r>
              <a:rPr lang="en-GB" sz="4000" b="1" dirty="0" err="1">
                <a:solidFill>
                  <a:srgbClr val="582F7A"/>
                </a:solidFill>
                <a:latin typeface="Calibri" panose="020F0502020204030204" pitchFamily="34" charset="0"/>
              </a:rPr>
              <a:t>Fframwaith</a:t>
            </a:r>
            <a:r>
              <a:rPr lang="en-GB" sz="4000" b="1" dirty="0">
                <a:solidFill>
                  <a:srgbClr val="582F7A"/>
                </a:solidFill>
                <a:latin typeface="Calibri" panose="020F0502020204030204" pitchFamily="34" charset="0"/>
              </a:rPr>
              <a:t> </a:t>
            </a:r>
            <a:r>
              <a:rPr lang="en-GB" sz="4000" b="1" dirty="0" err="1">
                <a:solidFill>
                  <a:srgbClr val="582F7A"/>
                </a:solidFill>
                <a:latin typeface="Calibri" panose="020F0502020204030204" pitchFamily="34" charset="0"/>
              </a:rPr>
              <a:t>Asesu</a:t>
            </a:r>
            <a:r>
              <a:rPr lang="en-GB" sz="4000" b="1" dirty="0">
                <a:solidFill>
                  <a:srgbClr val="582F7A"/>
                </a:solidFill>
                <a:latin typeface="Calibri" panose="020F0502020204030204" pitchFamily="34" charset="0"/>
              </a:rPr>
              <a:t> </a:t>
            </a:r>
            <a:r>
              <a:rPr lang="en-GB" sz="4000" b="1" dirty="0" err="1">
                <a:solidFill>
                  <a:srgbClr val="582F7A"/>
                </a:solidFill>
                <a:latin typeface="Calibri" panose="020F0502020204030204" pitchFamily="34" charset="0"/>
              </a:rPr>
              <a:t>Integredig</a:t>
            </a:r>
            <a:endParaRPr lang="en-GB" sz="4000" b="1" dirty="0">
              <a:solidFill>
                <a:srgbClr val="582F7A"/>
              </a:solidFill>
              <a:latin typeface="Calibri" panose="020F0502020204030204" pitchFamily="34" charset="0"/>
            </a:endParaRPr>
          </a:p>
        </p:txBody>
      </p:sp>
    </p:spTree>
    <p:extLst>
      <p:ext uri="{BB962C8B-B14F-4D97-AF65-F5344CB8AC3E}">
        <p14:creationId xmlns:p14="http://schemas.microsoft.com/office/powerpoint/2010/main" val="249310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Ymarfer</a:t>
            </a:r>
            <a:r>
              <a:rPr lang="en-GB" dirty="0"/>
              <a:t> – Y </a:t>
            </a:r>
            <a:r>
              <a:rPr lang="en-GB" dirty="0" err="1"/>
              <a:t>dechnoleg</a:t>
            </a:r>
            <a:r>
              <a:rPr lang="en-GB" dirty="0"/>
              <a:t> </a:t>
            </a:r>
            <a:r>
              <a:rPr lang="en-GB" dirty="0" err="1"/>
              <a:t>yr</a:t>
            </a:r>
            <a:r>
              <a:rPr lang="en-GB" dirty="0"/>
              <a:t> </a:t>
            </a:r>
            <a:r>
              <a:rPr lang="en-GB" dirty="0" err="1"/>
              <a:t>ydym</a:t>
            </a:r>
            <a:r>
              <a:rPr lang="en-GB" dirty="0"/>
              <a:t> </a:t>
            </a:r>
            <a:r>
              <a:rPr lang="en-GB" dirty="0" err="1"/>
              <a:t>yn</a:t>
            </a:r>
            <a:r>
              <a:rPr lang="en-GB" dirty="0"/>
              <a:t> </a:t>
            </a:r>
            <a:r>
              <a:rPr lang="en-GB" dirty="0" err="1"/>
              <a:t>ei</a:t>
            </a:r>
            <a:r>
              <a:rPr lang="en-GB" dirty="0"/>
              <a:t> </a:t>
            </a:r>
            <a:r>
              <a:rPr lang="en-GB" dirty="0" err="1"/>
              <a:t>defnyddio</a:t>
            </a:r>
            <a:r>
              <a:rPr lang="en-GB" dirty="0"/>
              <a:t> bob </a:t>
            </a:r>
            <a:r>
              <a:rPr lang="en-GB" dirty="0" err="1"/>
              <a:t>dydd</a:t>
            </a:r>
            <a:endParaRPr lang="en-GB" dirty="0"/>
          </a:p>
        </p:txBody>
      </p:sp>
      <p:sp>
        <p:nvSpPr>
          <p:cNvPr id="6" name="TextBox 5"/>
          <p:cNvSpPr txBox="1"/>
          <p:nvPr/>
        </p:nvSpPr>
        <p:spPr>
          <a:xfrm>
            <a:off x="431800" y="5230594"/>
            <a:ext cx="8280400" cy="523220"/>
          </a:xfrm>
          <a:prstGeom prst="rect">
            <a:avLst/>
          </a:prstGeom>
          <a:noFill/>
        </p:spPr>
        <p:txBody>
          <a:bodyPr wrap="square" rtlCol="0">
            <a:spAutoFit/>
          </a:bodyPr>
          <a:lstStyle/>
          <a:p>
            <a:pPr algn="ctr"/>
            <a:r>
              <a:rPr lang="en-GB" sz="2800" b="1" dirty="0" err="1">
                <a:solidFill>
                  <a:srgbClr val="69A830"/>
                </a:solidFill>
              </a:rPr>
              <a:t>Ble</a:t>
            </a:r>
            <a:r>
              <a:rPr lang="en-GB" sz="2800" b="1" dirty="0">
                <a:solidFill>
                  <a:srgbClr val="69A830"/>
                </a:solidFill>
              </a:rPr>
              <a:t> </a:t>
            </a:r>
            <a:r>
              <a:rPr lang="en-GB" sz="2800" b="1" dirty="0" err="1">
                <a:solidFill>
                  <a:srgbClr val="69A830"/>
                </a:solidFill>
              </a:rPr>
              <a:t>mae</a:t>
            </a:r>
            <a:r>
              <a:rPr lang="en-GB" sz="2800" b="1" dirty="0">
                <a:solidFill>
                  <a:srgbClr val="69A830"/>
                </a:solidFill>
              </a:rPr>
              <a:t> </a:t>
            </a:r>
            <a:r>
              <a:rPr lang="en-GB" sz="2800" b="1" dirty="0" err="1">
                <a:solidFill>
                  <a:srgbClr val="69A830"/>
                </a:solidFill>
              </a:rPr>
              <a:t>technoleg</a:t>
            </a:r>
            <a:r>
              <a:rPr lang="en-GB" sz="2800" b="1" dirty="0">
                <a:solidFill>
                  <a:srgbClr val="69A830"/>
                </a:solidFill>
              </a:rPr>
              <a:t> </a:t>
            </a:r>
            <a:r>
              <a:rPr lang="en-GB" sz="2800" b="1" dirty="0" err="1">
                <a:solidFill>
                  <a:srgbClr val="69A830"/>
                </a:solidFill>
              </a:rPr>
              <a:t>eich</a:t>
            </a:r>
            <a:r>
              <a:rPr lang="en-GB" sz="2800" b="1" dirty="0">
                <a:solidFill>
                  <a:srgbClr val="69A830"/>
                </a:solidFill>
              </a:rPr>
              <a:t> </a:t>
            </a:r>
            <a:r>
              <a:rPr lang="en-GB" sz="2800" b="1" dirty="0" err="1">
                <a:solidFill>
                  <a:srgbClr val="69A830"/>
                </a:solidFill>
              </a:rPr>
              <a:t>cartref</a:t>
            </a:r>
            <a:r>
              <a:rPr lang="en-GB" sz="2800" b="1" dirty="0">
                <a:solidFill>
                  <a:srgbClr val="69A830"/>
                </a:solidFill>
              </a:rPr>
              <a:t> </a:t>
            </a:r>
            <a:r>
              <a:rPr lang="en-GB" sz="2800" b="1" dirty="0" err="1">
                <a:solidFill>
                  <a:srgbClr val="69A830"/>
                </a:solidFill>
              </a:rPr>
              <a:t>yn</a:t>
            </a:r>
            <a:r>
              <a:rPr lang="en-GB" sz="2800" b="1" dirty="0">
                <a:solidFill>
                  <a:srgbClr val="69A830"/>
                </a:solidFill>
              </a:rPr>
              <a:t> </a:t>
            </a:r>
            <a:r>
              <a:rPr lang="en-GB" sz="2800" b="1" dirty="0" err="1">
                <a:solidFill>
                  <a:srgbClr val="69A830"/>
                </a:solidFill>
              </a:rPr>
              <a:t>ffitio</a:t>
            </a:r>
            <a:r>
              <a:rPr lang="en-GB" sz="2800" b="1" dirty="0">
                <a:solidFill>
                  <a:srgbClr val="69A830"/>
                </a:solidFill>
              </a:rPr>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09" y="1705608"/>
            <a:ext cx="2243076" cy="32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6673" y="1705608"/>
            <a:ext cx="2243076" cy="32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8037" y="1705608"/>
            <a:ext cx="2243076" cy="32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7848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err="1" smtClean="0"/>
              <a:t>Proffilio</a:t>
            </a:r>
            <a:r>
              <a:rPr lang="en-GB" dirty="0" smtClean="0"/>
              <a:t> ac </a:t>
            </a:r>
            <a:r>
              <a:rPr lang="en-GB" dirty="0" err="1" smtClean="0"/>
              <a:t>asesu</a:t>
            </a:r>
            <a:r>
              <a:rPr lang="en-GB" dirty="0" smtClean="0"/>
              <a:t> </a:t>
            </a:r>
            <a:r>
              <a:rPr lang="en-GB" dirty="0"/>
              <a:t>(1)</a:t>
            </a:r>
          </a:p>
        </p:txBody>
      </p:sp>
      <p:sp>
        <p:nvSpPr>
          <p:cNvPr id="4" name="Content Placeholder 3"/>
          <p:cNvSpPr>
            <a:spLocks noGrp="1"/>
          </p:cNvSpPr>
          <p:nvPr>
            <p:ph idx="1"/>
          </p:nvPr>
        </p:nvSpPr>
        <p:spPr/>
        <p:txBody>
          <a:bodyPr/>
          <a:lstStyle/>
          <a:p>
            <a:r>
              <a:rPr lang="en-GB" sz="3000" dirty="0" smtClean="0">
                <a:solidFill>
                  <a:srgbClr val="582F7A"/>
                </a:solidFill>
              </a:rPr>
              <a:t>Faint </a:t>
            </a:r>
            <a:r>
              <a:rPr lang="en-GB" sz="3000" dirty="0" err="1" smtClean="0">
                <a:solidFill>
                  <a:srgbClr val="582F7A"/>
                </a:solidFill>
              </a:rPr>
              <a:t>allwn</a:t>
            </a:r>
            <a:r>
              <a:rPr lang="en-GB" sz="3000" dirty="0" smtClean="0">
                <a:solidFill>
                  <a:srgbClr val="582F7A"/>
                </a:solidFill>
              </a:rPr>
              <a:t> </a:t>
            </a:r>
            <a:r>
              <a:rPr lang="en-GB" sz="3000" dirty="0" err="1" smtClean="0">
                <a:solidFill>
                  <a:srgbClr val="582F7A"/>
                </a:solidFill>
              </a:rPr>
              <a:t>ni</a:t>
            </a:r>
            <a:r>
              <a:rPr lang="en-GB" sz="3000" dirty="0" smtClean="0">
                <a:solidFill>
                  <a:srgbClr val="582F7A"/>
                </a:solidFill>
              </a:rPr>
              <a:t> </a:t>
            </a:r>
            <a:r>
              <a:rPr lang="en-GB" sz="3000" dirty="0" err="1" smtClean="0">
                <a:solidFill>
                  <a:srgbClr val="582F7A"/>
                </a:solidFill>
              </a:rPr>
              <a:t>ei</a:t>
            </a:r>
            <a:r>
              <a:rPr lang="en-GB" sz="3000" dirty="0" smtClean="0">
                <a:solidFill>
                  <a:srgbClr val="582F7A"/>
                </a:solidFill>
              </a:rPr>
              <a:t> </a:t>
            </a:r>
            <a:r>
              <a:rPr lang="en-GB" sz="3000" dirty="0" err="1" smtClean="0">
                <a:solidFill>
                  <a:srgbClr val="582F7A"/>
                </a:solidFill>
              </a:rPr>
              <a:t>ddarganfod</a:t>
            </a:r>
            <a:r>
              <a:rPr lang="en-GB" sz="3000" dirty="0" smtClean="0">
                <a:solidFill>
                  <a:srgbClr val="582F7A"/>
                </a:solidFill>
              </a:rPr>
              <a:t> am </a:t>
            </a:r>
            <a:r>
              <a:rPr lang="en-GB" sz="3000" dirty="0" err="1" smtClean="0">
                <a:solidFill>
                  <a:srgbClr val="582F7A"/>
                </a:solidFill>
              </a:rPr>
              <a:t>yr</a:t>
            </a:r>
            <a:r>
              <a:rPr lang="en-GB" sz="3000" dirty="0" smtClean="0">
                <a:solidFill>
                  <a:srgbClr val="582F7A"/>
                </a:solidFill>
              </a:rPr>
              <a:t> </a:t>
            </a:r>
            <a:r>
              <a:rPr lang="en-GB" sz="3000" dirty="0" err="1" smtClean="0">
                <a:solidFill>
                  <a:srgbClr val="582F7A"/>
                </a:solidFill>
              </a:rPr>
              <a:t>unigolyn</a:t>
            </a:r>
            <a:r>
              <a:rPr lang="en-GB" sz="3000" dirty="0" smtClean="0">
                <a:solidFill>
                  <a:srgbClr val="582F7A"/>
                </a:solidFill>
              </a:rPr>
              <a:t>?</a:t>
            </a:r>
          </a:p>
          <a:p>
            <a:pPr marL="1200150" lvl="1" indent="-457200">
              <a:buFont typeface="Arial" panose="020B0604020202020204" pitchFamily="34" charset="0"/>
              <a:buChar char="•"/>
            </a:pPr>
            <a:r>
              <a:rPr lang="en-GB" dirty="0" smtClean="0"/>
              <a:t>Beth </a:t>
            </a:r>
            <a:r>
              <a:rPr lang="en-GB" dirty="0" err="1" smtClean="0"/>
              <a:t>allwn</a:t>
            </a:r>
            <a:r>
              <a:rPr lang="en-GB" dirty="0" smtClean="0"/>
              <a:t> </a:t>
            </a:r>
            <a:r>
              <a:rPr lang="en-GB" dirty="0" err="1" smtClean="0"/>
              <a:t>ni</a:t>
            </a:r>
            <a:r>
              <a:rPr lang="en-GB" dirty="0" smtClean="0"/>
              <a:t> </a:t>
            </a:r>
            <a:r>
              <a:rPr lang="en-GB" dirty="0" err="1" smtClean="0"/>
              <a:t>ei</a:t>
            </a:r>
            <a:r>
              <a:rPr lang="en-GB" dirty="0" smtClean="0"/>
              <a:t> </a:t>
            </a:r>
            <a:r>
              <a:rPr lang="en-GB" dirty="0" err="1" smtClean="0"/>
              <a:t>ofyn</a:t>
            </a:r>
            <a:r>
              <a:rPr lang="en-GB" dirty="0" smtClean="0"/>
              <a:t> </a:t>
            </a:r>
            <a:r>
              <a:rPr lang="en-GB" dirty="0" err="1" smtClean="0"/>
              <a:t>nad</a:t>
            </a:r>
            <a:r>
              <a:rPr lang="en-GB" dirty="0" smtClean="0"/>
              <a:t> </a:t>
            </a:r>
            <a:r>
              <a:rPr lang="en-GB" dirty="0" err="1" smtClean="0"/>
              <a:t>yw’n</a:t>
            </a:r>
            <a:r>
              <a:rPr lang="en-GB" dirty="0" smtClean="0"/>
              <a:t> </a:t>
            </a:r>
            <a:r>
              <a:rPr lang="en-GB" dirty="0" err="1" smtClean="0"/>
              <a:t>ymwthiol</a:t>
            </a:r>
            <a:r>
              <a:rPr lang="en-GB" dirty="0" smtClean="0"/>
              <a:t>?</a:t>
            </a:r>
          </a:p>
          <a:p>
            <a:pPr marL="1200150" lvl="1" indent="-457200">
              <a:buFont typeface="Arial" panose="020B0604020202020204" pitchFamily="34" charset="0"/>
              <a:buChar char="•"/>
            </a:pPr>
            <a:r>
              <a:rPr lang="en-GB" dirty="0" err="1" smtClean="0"/>
              <a:t>Pwy</a:t>
            </a:r>
            <a:r>
              <a:rPr lang="en-GB" dirty="0" smtClean="0"/>
              <a:t> </a:t>
            </a:r>
            <a:r>
              <a:rPr lang="en-GB" dirty="0" err="1" smtClean="0"/>
              <a:t>sy’n</a:t>
            </a:r>
            <a:r>
              <a:rPr lang="en-GB" dirty="0" smtClean="0"/>
              <a:t> </a:t>
            </a:r>
            <a:r>
              <a:rPr lang="en-GB" dirty="0" err="1" smtClean="0"/>
              <a:t>cadw’r</a:t>
            </a:r>
            <a:r>
              <a:rPr lang="en-GB" dirty="0" smtClean="0"/>
              <a:t> data?</a:t>
            </a:r>
          </a:p>
          <a:p>
            <a:pPr marL="1200150" lvl="1" indent="-457200">
              <a:buFont typeface="Arial" panose="020B0604020202020204" pitchFamily="34" charset="0"/>
              <a:buChar char="•"/>
            </a:pPr>
            <a:r>
              <a:rPr lang="en-GB" dirty="0" err="1" smtClean="0"/>
              <a:t>Sut</a:t>
            </a:r>
            <a:r>
              <a:rPr lang="en-GB" dirty="0" smtClean="0"/>
              <a:t> gall </a:t>
            </a:r>
            <a:r>
              <a:rPr lang="en-GB" dirty="0" err="1" smtClean="0"/>
              <a:t>pobl</a:t>
            </a:r>
            <a:r>
              <a:rPr lang="en-GB" dirty="0" smtClean="0"/>
              <a:t> </a:t>
            </a:r>
            <a:r>
              <a:rPr lang="en-GB" dirty="0" err="1" smtClean="0"/>
              <a:t>rannu’r</a:t>
            </a:r>
            <a:r>
              <a:rPr lang="en-GB" dirty="0" smtClean="0"/>
              <a:t> </a:t>
            </a:r>
            <a:r>
              <a:rPr lang="en-GB" dirty="0" err="1" smtClean="0"/>
              <a:t>wybodaeth</a:t>
            </a:r>
            <a:r>
              <a:rPr lang="en-GB" dirty="0" smtClean="0"/>
              <a:t>?</a:t>
            </a:r>
          </a:p>
          <a:p>
            <a:pPr marL="1200150" lvl="1" indent="-457200">
              <a:buFont typeface="Arial" panose="020B0604020202020204" pitchFamily="34" charset="0"/>
              <a:buChar char="•"/>
            </a:pPr>
            <a:r>
              <a:rPr lang="en-GB" dirty="0" err="1" smtClean="0"/>
              <a:t>Sut</a:t>
            </a:r>
            <a:r>
              <a:rPr lang="en-GB" dirty="0" smtClean="0"/>
              <a:t> </a:t>
            </a:r>
            <a:r>
              <a:rPr lang="en-GB" dirty="0" err="1" smtClean="0"/>
              <a:t>gallwn</a:t>
            </a:r>
            <a:r>
              <a:rPr lang="en-GB" dirty="0" smtClean="0"/>
              <a:t> </a:t>
            </a:r>
            <a:r>
              <a:rPr lang="en-GB" dirty="0" err="1" smtClean="0"/>
              <a:t>ni</a:t>
            </a:r>
            <a:r>
              <a:rPr lang="en-GB" dirty="0" smtClean="0"/>
              <a:t> </a:t>
            </a:r>
            <a:r>
              <a:rPr lang="en-GB" dirty="0" err="1" smtClean="0"/>
              <a:t>newid</a:t>
            </a:r>
            <a:r>
              <a:rPr lang="en-GB" dirty="0" smtClean="0"/>
              <a:t> </a:t>
            </a:r>
            <a:r>
              <a:rPr lang="en-GB" dirty="0" err="1" smtClean="0"/>
              <a:t>neu</a:t>
            </a:r>
            <a:r>
              <a:rPr lang="en-GB" dirty="0" smtClean="0"/>
              <a:t> </a:t>
            </a:r>
            <a:r>
              <a:rPr lang="en-GB" dirty="0" err="1" smtClean="0"/>
              <a:t>ychwanegu</a:t>
            </a:r>
            <a:r>
              <a:rPr lang="en-GB" dirty="0" smtClean="0"/>
              <a:t> at y data?</a:t>
            </a:r>
            <a:endParaRPr lang="en-GB" dirty="0"/>
          </a:p>
          <a:p>
            <a:endParaRPr lang="en-GB" dirty="0"/>
          </a:p>
        </p:txBody>
      </p:sp>
    </p:spTree>
    <p:extLst>
      <p:ext uri="{BB962C8B-B14F-4D97-AF65-F5344CB8AC3E}">
        <p14:creationId xmlns:p14="http://schemas.microsoft.com/office/powerpoint/2010/main" val="1245699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a:t>Proffilio</a:t>
            </a:r>
            <a:r>
              <a:rPr lang="en-GB" dirty="0"/>
              <a:t> ac </a:t>
            </a:r>
            <a:r>
              <a:rPr lang="en-GB" dirty="0" err="1" smtClean="0"/>
              <a:t>asesu</a:t>
            </a:r>
            <a:r>
              <a:rPr lang="en-GB" dirty="0" smtClean="0"/>
              <a:t> (</a:t>
            </a:r>
            <a:r>
              <a:rPr lang="en-GB" dirty="0"/>
              <a:t>2</a:t>
            </a:r>
            <a:r>
              <a:rPr lang="en-GB" dirty="0" smtClean="0"/>
              <a:t>)</a:t>
            </a:r>
            <a:endParaRPr lang="en-GB" dirty="0"/>
          </a:p>
        </p:txBody>
      </p:sp>
      <p:sp>
        <p:nvSpPr>
          <p:cNvPr id="4" name="Content Placeholder 3"/>
          <p:cNvSpPr>
            <a:spLocks noGrp="1"/>
          </p:cNvSpPr>
          <p:nvPr>
            <p:ph idx="1"/>
          </p:nvPr>
        </p:nvSpPr>
        <p:spPr/>
        <p:txBody>
          <a:bodyPr/>
          <a:lstStyle/>
          <a:p>
            <a:r>
              <a:rPr lang="en-GB" sz="3000" dirty="0" err="1" smtClean="0">
                <a:solidFill>
                  <a:srgbClr val="582F7A"/>
                </a:solidFill>
              </a:rPr>
              <a:t>Rhaid</a:t>
            </a:r>
            <a:r>
              <a:rPr lang="en-GB" sz="3000" dirty="0" smtClean="0">
                <a:solidFill>
                  <a:srgbClr val="582F7A"/>
                </a:solidFill>
              </a:rPr>
              <a:t> </a:t>
            </a:r>
            <a:r>
              <a:rPr lang="en-GB" sz="3000" dirty="0" err="1" smtClean="0">
                <a:solidFill>
                  <a:srgbClr val="582F7A"/>
                </a:solidFill>
              </a:rPr>
              <a:t>canolbwyntio</a:t>
            </a:r>
            <a:r>
              <a:rPr lang="en-GB" sz="3000" dirty="0" smtClean="0">
                <a:solidFill>
                  <a:srgbClr val="582F7A"/>
                </a:solidFill>
              </a:rPr>
              <a:t> </a:t>
            </a:r>
            <a:r>
              <a:rPr lang="en-GB" sz="3000" dirty="0" err="1" smtClean="0">
                <a:solidFill>
                  <a:srgbClr val="582F7A"/>
                </a:solidFill>
              </a:rPr>
              <a:t>ar</a:t>
            </a:r>
            <a:r>
              <a:rPr lang="en-GB" sz="3000" dirty="0" smtClean="0">
                <a:solidFill>
                  <a:srgbClr val="582F7A"/>
                </a:solidFill>
              </a:rPr>
              <a:t> </a:t>
            </a:r>
            <a:r>
              <a:rPr lang="en-GB" sz="3000" dirty="0" err="1" smtClean="0">
                <a:solidFill>
                  <a:srgbClr val="582F7A"/>
                </a:solidFill>
              </a:rPr>
              <a:t>nodau’n</a:t>
            </a:r>
            <a:r>
              <a:rPr lang="en-GB" sz="3000" dirty="0" smtClean="0">
                <a:solidFill>
                  <a:srgbClr val="582F7A"/>
                </a:solidFill>
              </a:rPr>
              <a:t> </a:t>
            </a:r>
            <a:r>
              <a:rPr lang="en-GB" sz="3000" dirty="0" err="1" smtClean="0">
                <a:solidFill>
                  <a:srgbClr val="582F7A"/>
                </a:solidFill>
              </a:rPr>
              <a:t>hytrach</a:t>
            </a:r>
            <a:r>
              <a:rPr lang="en-GB" sz="3000" dirty="0" smtClean="0">
                <a:solidFill>
                  <a:srgbClr val="582F7A"/>
                </a:solidFill>
              </a:rPr>
              <a:t> nag </a:t>
            </a:r>
            <a:r>
              <a:rPr lang="en-GB" sz="3000" dirty="0" err="1" smtClean="0">
                <a:solidFill>
                  <a:srgbClr val="582F7A"/>
                </a:solidFill>
              </a:rPr>
              <a:t>anghenion</a:t>
            </a:r>
            <a:r>
              <a:rPr lang="en-GB" sz="3000" dirty="0" smtClean="0">
                <a:solidFill>
                  <a:srgbClr val="582F7A"/>
                </a:solidFill>
              </a:rPr>
              <a:t> </a:t>
            </a:r>
            <a:r>
              <a:rPr lang="en-GB" sz="3000" dirty="0" err="1" smtClean="0">
                <a:solidFill>
                  <a:srgbClr val="582F7A"/>
                </a:solidFill>
              </a:rPr>
              <a:t>sylfaenol</a:t>
            </a:r>
            <a:r>
              <a:rPr lang="en-GB" sz="3000" dirty="0" smtClean="0">
                <a:solidFill>
                  <a:srgbClr val="582F7A"/>
                </a:solidFill>
              </a:rPr>
              <a:t>:</a:t>
            </a:r>
          </a:p>
          <a:p>
            <a:pPr marL="1200150" lvl="1" indent="-457200">
              <a:buFont typeface="Arial" panose="020B0604020202020204" pitchFamily="34" charset="0"/>
              <a:buChar char="•"/>
            </a:pPr>
            <a:r>
              <a:rPr lang="en-GB" dirty="0" err="1" smtClean="0"/>
              <a:t>Breuddwydion</a:t>
            </a:r>
            <a:r>
              <a:rPr lang="en-GB" dirty="0" smtClean="0"/>
              <a:t> a </a:t>
            </a:r>
            <a:r>
              <a:rPr lang="en-GB" dirty="0" err="1" smtClean="0"/>
              <a:t>dyheadau</a:t>
            </a:r>
            <a:endParaRPr lang="en-GB" dirty="0" smtClean="0"/>
          </a:p>
          <a:p>
            <a:pPr marL="1200150" lvl="1" indent="-457200">
              <a:buFont typeface="Arial" panose="020B0604020202020204" pitchFamily="34" charset="0"/>
              <a:buChar char="•"/>
            </a:pPr>
            <a:r>
              <a:rPr lang="en-GB" dirty="0" err="1" smtClean="0"/>
              <a:t>Pryderon</a:t>
            </a:r>
            <a:r>
              <a:rPr lang="en-GB" dirty="0" smtClean="0"/>
              <a:t> </a:t>
            </a:r>
            <a:r>
              <a:rPr lang="en-GB" dirty="0" err="1" smtClean="0"/>
              <a:t>ymarferol</a:t>
            </a:r>
            <a:r>
              <a:rPr lang="en-GB" dirty="0" smtClean="0"/>
              <a:t> (</a:t>
            </a:r>
            <a:r>
              <a:rPr lang="en-GB" dirty="0" err="1" smtClean="0"/>
              <a:t>gan</a:t>
            </a:r>
            <a:r>
              <a:rPr lang="en-GB" dirty="0" smtClean="0"/>
              <a:t> </a:t>
            </a:r>
            <a:r>
              <a:rPr lang="en-GB" dirty="0" err="1" smtClean="0"/>
              <a:t>gynnwys</a:t>
            </a:r>
            <a:r>
              <a:rPr lang="en-GB" dirty="0" smtClean="0"/>
              <a:t> </a:t>
            </a:r>
            <a:r>
              <a:rPr lang="en-GB" dirty="0" err="1" smtClean="0"/>
              <a:t>arian</a:t>
            </a:r>
            <a:r>
              <a:rPr lang="en-GB" dirty="0" smtClean="0"/>
              <a:t>)</a:t>
            </a:r>
          </a:p>
          <a:p>
            <a:pPr marL="1200150" lvl="1" indent="-457200">
              <a:buFont typeface="Arial" panose="020B0604020202020204" pitchFamily="34" charset="0"/>
              <a:buChar char="•"/>
            </a:pPr>
            <a:r>
              <a:rPr lang="en-GB" dirty="0" err="1" smtClean="0"/>
              <a:t>Hoffterau</a:t>
            </a:r>
            <a:endParaRPr lang="en-GB" dirty="0"/>
          </a:p>
          <a:p>
            <a:endParaRPr lang="en-GB" dirty="0"/>
          </a:p>
        </p:txBody>
      </p:sp>
    </p:spTree>
    <p:extLst>
      <p:ext uri="{BB962C8B-B14F-4D97-AF65-F5344CB8AC3E}">
        <p14:creationId xmlns:p14="http://schemas.microsoft.com/office/powerpoint/2010/main" val="34984037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a:t>Proffilio</a:t>
            </a:r>
            <a:r>
              <a:rPr lang="en-GB" dirty="0"/>
              <a:t> ac </a:t>
            </a:r>
            <a:r>
              <a:rPr lang="en-GB" dirty="0" err="1" smtClean="0"/>
              <a:t>asesu</a:t>
            </a:r>
            <a:r>
              <a:rPr lang="en-GB" dirty="0" smtClean="0"/>
              <a:t> (</a:t>
            </a:r>
            <a:r>
              <a:rPr lang="en-GB" dirty="0"/>
              <a:t>3</a:t>
            </a:r>
            <a:r>
              <a:rPr lang="en-GB" dirty="0" smtClean="0"/>
              <a:t>)</a:t>
            </a:r>
            <a:endParaRPr lang="en-GB" dirty="0"/>
          </a:p>
        </p:txBody>
      </p:sp>
      <p:sp>
        <p:nvSpPr>
          <p:cNvPr id="4" name="Content Placeholder 3"/>
          <p:cNvSpPr>
            <a:spLocks noGrp="1"/>
          </p:cNvSpPr>
          <p:nvPr>
            <p:ph idx="1"/>
          </p:nvPr>
        </p:nvSpPr>
        <p:spPr/>
        <p:txBody>
          <a:bodyPr>
            <a:normAutofit fontScale="92500" lnSpcReduction="10000"/>
          </a:bodyPr>
          <a:lstStyle/>
          <a:p>
            <a:r>
              <a:rPr lang="en-GB" sz="3000" dirty="0" err="1" smtClean="0">
                <a:solidFill>
                  <a:srgbClr val="582F7A"/>
                </a:solidFill>
              </a:rPr>
              <a:t>Angen</a:t>
            </a:r>
            <a:r>
              <a:rPr lang="en-GB" sz="3000" dirty="0" smtClean="0">
                <a:solidFill>
                  <a:srgbClr val="582F7A"/>
                </a:solidFill>
              </a:rPr>
              <a:t> </a:t>
            </a:r>
            <a:r>
              <a:rPr lang="en-GB" sz="3000" dirty="0" err="1" smtClean="0">
                <a:solidFill>
                  <a:srgbClr val="582F7A"/>
                </a:solidFill>
              </a:rPr>
              <a:t>deall</a:t>
            </a:r>
            <a:r>
              <a:rPr lang="en-GB" sz="3000" dirty="0" smtClean="0">
                <a:solidFill>
                  <a:srgbClr val="582F7A"/>
                </a:solidFill>
              </a:rPr>
              <a:t> y </a:t>
            </a:r>
            <a:r>
              <a:rPr lang="en-GB" sz="3000" dirty="0" err="1" smtClean="0">
                <a:solidFill>
                  <a:srgbClr val="582F7A"/>
                </a:solidFill>
              </a:rPr>
              <a:t>rhwystrau</a:t>
            </a:r>
            <a:r>
              <a:rPr lang="en-GB" sz="3000" dirty="0" smtClean="0">
                <a:solidFill>
                  <a:srgbClr val="582F7A"/>
                </a:solidFill>
              </a:rPr>
              <a:t>:</a:t>
            </a:r>
          </a:p>
          <a:p>
            <a:pPr marL="1200150" lvl="1" indent="-457200">
              <a:buFont typeface="Arial" panose="020B0604020202020204" pitchFamily="34" charset="0"/>
              <a:buChar char="•"/>
            </a:pPr>
            <a:r>
              <a:rPr lang="en-GB" dirty="0" err="1" smtClean="0"/>
              <a:t>Salwch</a:t>
            </a:r>
            <a:endParaRPr lang="en-GB" dirty="0" smtClean="0"/>
          </a:p>
          <a:p>
            <a:pPr marL="1200150" lvl="1" indent="-457200">
              <a:buFont typeface="Arial" panose="020B0604020202020204" pitchFamily="34" charset="0"/>
              <a:buChar char="•"/>
            </a:pPr>
            <a:r>
              <a:rPr lang="en-GB" dirty="0" err="1" smtClean="0"/>
              <a:t>Cyflyrau</a:t>
            </a:r>
            <a:r>
              <a:rPr lang="en-GB" dirty="0" smtClean="0"/>
              <a:t> </a:t>
            </a:r>
            <a:r>
              <a:rPr lang="en-GB" dirty="0" err="1" smtClean="0"/>
              <a:t>hirdymor</a:t>
            </a:r>
            <a:endParaRPr lang="en-GB" dirty="0" smtClean="0"/>
          </a:p>
          <a:p>
            <a:pPr marL="1200150" lvl="1" indent="-457200">
              <a:buFont typeface="Arial" panose="020B0604020202020204" pitchFamily="34" charset="0"/>
              <a:buChar char="•"/>
            </a:pPr>
            <a:r>
              <a:rPr lang="en-GB" dirty="0" err="1" smtClean="0"/>
              <a:t>Anabledd</a:t>
            </a:r>
            <a:r>
              <a:rPr lang="en-GB" dirty="0" smtClean="0"/>
              <a:t> (</a:t>
            </a:r>
            <a:r>
              <a:rPr lang="en-GB" dirty="0" err="1" smtClean="0"/>
              <a:t>corfforol</a:t>
            </a:r>
            <a:r>
              <a:rPr lang="en-GB" dirty="0" smtClean="0"/>
              <a:t>, </a:t>
            </a:r>
            <a:r>
              <a:rPr lang="en-GB" dirty="0" err="1" smtClean="0"/>
              <a:t>gwybyddol</a:t>
            </a:r>
            <a:r>
              <a:rPr lang="en-GB" dirty="0" smtClean="0"/>
              <a:t>, </a:t>
            </a:r>
            <a:r>
              <a:rPr lang="en-GB" dirty="0" err="1" smtClean="0"/>
              <a:t>synhwyraidd</a:t>
            </a:r>
            <a:r>
              <a:rPr lang="en-GB" dirty="0" smtClean="0"/>
              <a:t>, </a:t>
            </a:r>
            <a:r>
              <a:rPr lang="en-GB" dirty="0" err="1" smtClean="0"/>
              <a:t>cyfathrebu</a:t>
            </a:r>
            <a:r>
              <a:rPr lang="en-GB" dirty="0" smtClean="0"/>
              <a:t>)</a:t>
            </a:r>
          </a:p>
          <a:p>
            <a:pPr marL="1200150" lvl="1" indent="-457200">
              <a:buFont typeface="Arial" panose="020B0604020202020204" pitchFamily="34" charset="0"/>
              <a:buChar char="•"/>
            </a:pPr>
            <a:r>
              <a:rPr lang="en-GB" dirty="0" err="1" smtClean="0"/>
              <a:t>Amgylchedd</a:t>
            </a:r>
            <a:r>
              <a:rPr lang="en-GB" dirty="0" smtClean="0"/>
              <a:t> y </a:t>
            </a:r>
            <a:r>
              <a:rPr lang="en-GB" dirty="0" err="1" smtClean="0"/>
              <a:t>cartref</a:t>
            </a:r>
            <a:r>
              <a:rPr lang="en-GB" dirty="0" smtClean="0"/>
              <a:t> (</a:t>
            </a:r>
            <a:r>
              <a:rPr lang="en-GB" dirty="0" err="1" smtClean="0"/>
              <a:t>diogelwch</a:t>
            </a:r>
            <a:r>
              <a:rPr lang="en-GB" dirty="0" smtClean="0"/>
              <a:t>, </a:t>
            </a:r>
            <a:r>
              <a:rPr lang="en-GB" dirty="0" err="1" smtClean="0"/>
              <a:t>grisiau</a:t>
            </a:r>
            <a:r>
              <a:rPr lang="en-GB" dirty="0" smtClean="0"/>
              <a:t>, </a:t>
            </a:r>
            <a:r>
              <a:rPr lang="en-GB" dirty="0" err="1" smtClean="0"/>
              <a:t>lleithder</a:t>
            </a:r>
            <a:r>
              <a:rPr lang="en-GB" dirty="0" smtClean="0"/>
              <a:t>, </a:t>
            </a:r>
            <a:r>
              <a:rPr lang="en-GB" dirty="0" err="1" smtClean="0"/>
              <a:t>cyfleusterau</a:t>
            </a:r>
            <a:r>
              <a:rPr lang="en-GB" dirty="0" smtClean="0"/>
              <a:t>)</a:t>
            </a:r>
          </a:p>
          <a:p>
            <a:pPr marL="1200150" lvl="1" indent="-457200">
              <a:buFont typeface="Arial" panose="020B0604020202020204" pitchFamily="34" charset="0"/>
              <a:buChar char="•"/>
            </a:pPr>
            <a:r>
              <a:rPr lang="en-GB" dirty="0" err="1" smtClean="0"/>
              <a:t>Cymorth</a:t>
            </a:r>
            <a:r>
              <a:rPr lang="en-GB" dirty="0" smtClean="0"/>
              <a:t> </a:t>
            </a:r>
            <a:r>
              <a:rPr lang="en-GB" dirty="0" err="1" smtClean="0"/>
              <a:t>teuluol</a:t>
            </a:r>
            <a:endParaRPr lang="en-GB" dirty="0" smtClean="0"/>
          </a:p>
          <a:p>
            <a:pPr marL="1200150" lvl="1" indent="-457200">
              <a:buFont typeface="Arial" panose="020B0604020202020204" pitchFamily="34" charset="0"/>
              <a:buChar char="•"/>
            </a:pPr>
            <a:r>
              <a:rPr lang="en-GB" dirty="0" err="1" smtClean="0"/>
              <a:t>Technoleg</a:t>
            </a:r>
            <a:r>
              <a:rPr lang="en-GB" dirty="0" smtClean="0"/>
              <a:t> </a:t>
            </a:r>
            <a:r>
              <a:rPr lang="en-GB" dirty="0"/>
              <a:t>a </a:t>
            </a:r>
            <a:r>
              <a:rPr lang="en-GB" dirty="0" err="1" smtClean="0"/>
              <a:t>llythrennedd</a:t>
            </a:r>
            <a:r>
              <a:rPr lang="en-GB" dirty="0" smtClean="0"/>
              <a:t> </a:t>
            </a:r>
            <a:r>
              <a:rPr lang="en-GB" dirty="0"/>
              <a:t>TG</a:t>
            </a:r>
          </a:p>
          <a:p>
            <a:endParaRPr lang="en-GB" dirty="0"/>
          </a:p>
        </p:txBody>
      </p:sp>
    </p:spTree>
    <p:extLst>
      <p:ext uri="{BB962C8B-B14F-4D97-AF65-F5344CB8AC3E}">
        <p14:creationId xmlns:p14="http://schemas.microsoft.com/office/powerpoint/2010/main" val="709056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Nodau</a:t>
            </a:r>
            <a:r>
              <a:rPr lang="en-GB" dirty="0" smtClean="0"/>
              <a:t> ac </a:t>
            </a:r>
            <a:r>
              <a:rPr lang="en-GB" dirty="0" err="1" smtClean="0"/>
              <a:t>uchelgeisiau</a:t>
            </a:r>
            <a:endParaRPr lang="en-GB" dirty="0"/>
          </a:p>
        </p:txBody>
      </p:sp>
      <p:sp>
        <p:nvSpPr>
          <p:cNvPr id="4" name="AutoShape 4" descr="Image result for clip art trav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1" name="AutoShape 8" descr="data:image/jpeg;base64,/9j/4AAQSkZJRgABAQAAAQABAAD/2wCEAAkGBxQSEhQUEhQVFRIXGBgUGBcYGBgYGRgeGRkYFxkcHRgYHCghHBolGxcYIT0jJSkrLi4uHR8/ODctNygtLisBCgoKDg0OGxAQGywkICQsLDQsNCwsLCwsLCwsLCwsLyw0LCwsLDQsLCwsLCwsLCw0LCwsLCwsLCwsLCwsLCwsLP/AABEIARcAtQMBEQACEQEDEQH/xAAcAAEAAwEBAQEBAAAAAAAAAAAABQYHBAMCAQj/xABHEAACAQMCAwYEAwUEBgoDAAABAgMABBESIQUGMQcTIkFRYRQycYFSkaEjM0JisRV0wfA0Q3KS0dIkNVNUY4KTssPhFyVE/8QAHAEBAAIDAQEBAAAAAAAAAAAAAAQFAQIDBgcI/8QAOBEAAgIBAgMGAwUIAwEBAAAAAAECAxEEEgUhMRMyQVFhcSKBkQYUobHRFSMzQlJi4fBywfGCFv/aAAwDAQACEQMRAD8A3GgFAKAUAoBQCgPiSQKCWIAHUk4A+5oCAvue+HQ513tvkEqQsiuwIzkFUJI6UBWuL9rEaDXb2lzNCulpJmRoY0RiBqBZCzbt0wOh8qxuWcGu+OcZNGU5FZNj9oBQCgFAKAUAoBQCgFAKAUAoBQCgFARPGOZrS1/0m5hiP4WdQx6dEzqPUeVAVSTtUhlyOH21zev0BVDHFnGcNLIPD5dR5itZTjHqzSU4x7zI573jl3nL2/D4zgAKO+mA8JJyTpz19P8AGuEtVBdOZGnra105nj/+PYpWV764ub1l6CWQ6B8ucKNx8vruDvnGajy1c305EWetm+nI7OEScLhlWG2Nos58IWPQXymdiwydQ36nPWtJdq1l5wc59vJZlnBNcasRcW80J6SRvH5balIBGfME5+1c4S2yTOdcts0zt7OeKG54dbO+e8Ve5k1ddcRMb5+pXP3q4L4stAKAUAoBQCgFAKAUAoBQCgFAKAUBj/Hfi+IcVvbQX8tvb23clY4hpZg8asfGuDswB3z128643W9ms4I+ov7JJ4ycr8s8J4UEadTLK2op3gMzuVGTpjUadsjcgY2386iqy23ukNW33d3ki3NxyBLNrqMhrdIzINGNwo+UDbDZGnBxg9cVw7OTntfUjdlN2bH1PJeNfEWD3NpuzQyPGDgkOEYhWGcZDjBGaz2e2ajLzM9ltsUJeZ2cv8TFzbQzr0kRW6Y36MMZPRgR9q1sjsk4mtsNk3EzTgYNjxG9t7WwW6kWQSI+uNGiSRUOnWyE6QWHnUyfxwUpSwTrPjrjKUsGsioBXeJG9nhMVzxK130rMl0nXGLhMsBljsHjfbA3yfPa2plugmXenlurTLzXU7CgFAKAUAoBQCgFAKAUAoBQCgFAZrLarDx65PQ3FpFMPm3KP3TbnbI0rsPUe9RdWvgIWuWYL3PPmng8zXFteW4EkltrBhYhe8VwAQrkEKw369fbzjVTjtcJeJDosiouEuWSA5i4vCeDXvcwGBlbupYGGkxvJIur2IOvUMbHPlXSEGrVl5O1cJK6O559Ty5T+K4fdp8XHFHDxBzhIiRHBKFBUYYkBn3XAJyQMZxitrdtkfh6o2u2Wxe184/kfXCf7TsFmtbeyEq9/I8ErSqI1RzqAIyGb1ySDkn0rE+yniTZrPsbGpSl4cz3v+XeJm8gvIXtkuGhMVxsxiGHJGkNlj4Svpuh33xWI2VbXF5wI207HB5x4Fy4BazxQqtzN382SWfSqDfoAFA2A8zud/pUexxb+FYIlkot/AsI8+ESGPjLDGEnsgdseJ4JmznzyFmA98+1TdI/gwWWhea8epe6lEwUAoBQCgFAKAUAoBQCgFAKAUAoDP8An1zDxLhc24jk7+0c5AXMgRoh6kllP5D78b47q2jhqY7q2fXMXBWuRG0U7wTRFmjdQGGWUqQ0beFhv5/bGarq7NuU1lMqardmU1lM4eCcoLGtwbqT4uW5ZGmdlCK3d/uwEBwMVvK9vG3lg3nqG8bOWCW4tfW0QDXMkKBTqUyFBhgMgrq/iwD03rnFTfTJzhGb7uSBl7R7LUUhM1y4B2gid+mwGcAHJ2yNq6x0tjO0dHa/Q/F4zxW4/wBE4W0QJwJLtu7wNQBJiyG6ZOxPtnoe0dIvFkiGhX8zJOHk7iM6ZuuI9yxA/Z2sahV65/aPl22IHl0867x09cfAkR0tUfAk+Uez6Cwla4Es89yy6DJNJqODpyAAB10r1ydutdUkuh3SS6FvrJkUAoBQCgKNzT2kxWs/w0ETXdwv7xUYKsY/mcgjVnG3v7YrSc4wWZM3rqnY8RWSIbtKvGOVsI0HpJcZb6+CMjFR3ral/wCEuPDrn5fX9CL4jzpxWbUqG1tEJGGRWmlGBvvJhCCf5RsfbfSWuglyTOkeGzfeaRLcn9pelzbcVZIpR+7uSNEUwA6sfljfYk9F8ttgZVdsbI5RCuplVLbI0a2vo5ADHIjhgGUqysCCMggg7jB610OR0UAoBQCgFAVTtJ5dlvrQJblVuY5Y54WY4Csjdc6SR4S3Tzx5VhhrPIr0fDOPsQrHhsY83HfMen4Ttuaj/dKyJ9yr9Tqg5DvJR/0zik2DnK2yRwYz5B9JYgHzIzj610jTCPRHSOmqj0RVO1TkSx4fZC4hicyieIF3kdzp3yMM2N8eYrqdyS7F5Ql3xOAEBcwSqmAPmVtZGB03QY+lAa3QCgFAKAUAoBQHy+cHHXG1AfzJw7iiWsc5uT/0ozyGRN+8Z9X4W3x9cefnVfqKZ22peBaaXUV00tvrn5khyjfvNATKSZFkdWBGCu+cY9s/5xUbV1qE1joTNFbKyt7nzyTdRiYec8CupV1DKeoIyP1rMZOLymayjGSxJZI5uXLbOoRBGxjKMyY/3CK7LVWrxI8tHQ/5f9+pMWHOF3w542kme4sNQWVZMPLEG2DLJszAEjZif1zU/TartPhl1K3V6Lsluh0NsikDAMpBBAII6EHcGphXn3QCgFAKAUAoCjdtNh33CLnYao9EoySMaHXUdup0Fhg+tAVDsoYJxm8UnxSW6Oo36KUB/wA+9AbRQCgFAKAUAoBQHlczrGjO5wiKXYnyCjJP5CgMW4DwtbiabjF2Iddw2bWJ8Ii4wsJZmG0jaFAPvncnAh32tvZH5kqqtJbn8iAvLuWK9Mk9m1olzgOQwkiaXLaWDqNOpgDkeZ39TXO2tTr+F5a/Ikaa512/EsJ/mTdVpdCgFAeV1CHRkb5WUqfuK3rbjJNHO2KlBpmgdjPETPwi2LNlow0J67aGIQb9fBo6Vfnl8F3oBQCgFAKAUBW+0iEvwu+Ax/o8jb/yKXP6KaAzTsxyeN6z/HYa8emXQY/SgNvoBQCgFAKAUB8TShFLMQqqCSxIAAG5JJ6CgM+7QudIHtpbSykFzeTqYVSEl9IcYZ2ZAQAFbzP9DjDaSyzKTbwjIe0HjDNIvDncJb2kapkKT3kqQgBmxkhScqMZxnJ9uNUV314m985L4Us4wdqSTngN3HcHIh+EmgPTCSshABwMgZYex1DO1Ykkrljxybxbdb9CwxHwj6D+lU0u8z0cO6j6rBsKAZrKWXgxJ4WS59h8f/6qOT/tZZ5Mfh/aMmM+fyZ+9egSwsHlW8vJf6yYFAKAUBwca4xDaRNNcSLHEvVj5+wHVmOOg3NAZlc9scmtjDY64c+BnmCOy+ujQdP0Jrg9TWpbWy3q4HrbKu1jDl4c1l/Iu3DeYbbidjM8XiRo5I5I3GGQlSGR1ztt9jXcqWmnhmVdm1ww4tYMMaZrJoznr4VMn23C/rQwb3QCgFAKAUB8s4HUgfWgIXnAQSWN0k8ojhaFw7jxFRpOSFHXHoOtAUjs1u1awgJSOMsXiTSoj70RkgMF6liqEnr0Jqs1Ce9lhQ/gRCc/9mRvZ/iLaRI5HwJFfOk4GNQKg4bZRjGPPr13p1O1bWa26fc8o8ObOFT2/CblbmSN5JPhbeNYlIjiSKRe7XLeJts7nJyfPrXSNqssTXhk5upwg0/E+kXAA9ABVVLqz0MeSR+1gyKA/G6Gsx7yNZ91mg9j9r3XB7Nc5yjSen7yR3x9tWK9CeVLiWx1oDiuOM28baZJ4Ub8LSIp36bE0BX+befrWzgLpLFNMfDFEkisXYkDfSThRnJPp74rDeFk2rg5yUY9XyMmuOcuJyuXa8ePPSOJI1RBnOASpJxnGTvVfPXPPwo9npvspDandN5/t/V5/IguKStITNcyzXDKC/7RywGMt4V+UdTsBiuX3myx7U8ZJq4LodDB3yi5bU3zfl6ckfVvLrVWHRgD+e9Rpx2yaLvTXK+mNqWFJZPmHj1xw52ltWVRMO6mVl1I2x0sQNwRqO4/XJBsNHa2tj8Dxv2m4fGuavgu919/M9OD8QuIm4XNa6BcaZYlDjKEAaTnz3XNTZzUIuT6I8rGLk8I06LnHi2BmLh+cDPinG/nsBVf+1KfJ/h+pJ+6T9DnuOauNMcp/Z6L6Ynb9SKftSryf4fqPuc/NHPc8b4xIFPx1vAwzkRQK4O+282T+QHn1rR8Uj4RZstG/FnBOeMMSTxVhn0hRR0xsFwB9qx+1V0UPx/wZ+5+pUbq4kkPdrxHid0oO/dl3jyBn5nlC56712eqsjHM1GPu+f0wYhpd7xBOXsuRycQt4F/frxV1XBxJoKZOw8QJxknG2+9aw1FtndlD6vP0NrNL2fejL6cj4j5fOhpfgo1TTqxLNLqUAZJIQj32xWj1sN6h2jbz4RWPxOy4da6+02pLGeb5lj5CihZOHSm8mku/iGRLUTBkhj0yBiYj4kXQh8+hXyNT7YpQZAqbc0bLVUWZSO1lj8NbIPle7hVwcbrh2xv03Uf5NSNP/M/Q4283FeqImoBdCgFAcvFHCwyk9BG+f9010qTc1jzOV7Srk35GsdnEJThdiDjPw8bbejKHH6MKvTzB/P0PDLueJLi4ee9hlUFl79+8TDdcOSHwBsPX0qHbqo7nWpbX6rkSIUvG5rKJ3gfBeFzHMMQLr80btJqX6xu361XX3auvvPl5rGCTXCiXRc/UjedbazgaBIkVJ+8ViEA+Xp4vTJxiu+jldZGTm+WPE61OuvUVtLpJZx7nkain07PiRvEtch7lBgHGtz0A64HqalUbK12kn7I8/wAUlfrJ/c6Y4XLdJ9EvJef++5IRRhQFHQAAfao05OTbZd0UxprjWuiWD4uoVdSr/Keu+Me+a2qnKMk4nHXUU30Shd0fyI+3nb4O2aJsSRXJQMceHOSMZ6r4lyOhq7sw4Pd0wfLaa3O6NcX1aSfu8EjJc3jghrxxn8Kqv5YwR9qqN1CfKtfM9hH7Mza+O76L/JztZMxzJcTucY8Ujf5x1rb7xjuxS+RJh9mtMu/OUvmkeP8AYUGPkP11Nn+uKffLc9fwJH/53QbcbH77n+uPwPi9le3QRpcyxpIQjKWLKF6FsdQAPTrtXamXavdKCbRQcZ4Zp9FGPZza3PGG88vPz/MsllzPZRIsaMVRfCD3bY+uw8+v3qvt4Vr7c3ODa8/D2NqeJaKqKrjLCXoyvcx8xM/fxK2sd6jxEYICqNR6DcZCnf1NT9Joow2zxh45+5Va3XSm5wzlbuXseN3zYwupZYwHVkWMAjoBpZtvP+P6Z9q3hoI9lGuXg2+XmaT4jPtpWR55SXPyLt2RT2SGdpVhhu+9Lp3mAyROg0hGbYfMwOnBIIztit9Qp7UlzRwqcdzysPJe+Jc62MB0tcIz9NEeZXPQ9Ez5HO9Ro0Tfgd3dBeJ78Rs4+I2jIwkRZBlSyMjoytlW0tgghlB36j2NIt1yDSnEz7h1y2qSCba4hbRIMY1fhcD8LDxfeud9W17o9GTtLf2ixLvI7qjksVgETxlfiHisYzma5dUwNyiZy7kegVT9d/Sp2jqbnv8ABFdxC6MYbF1Z/QVpbLFGkaABEVUUAAABQAAANgMDyq1KQw/kOYNYQYzsCu/qGYGvN8QWL2Wmmea0dfF+Aw3GCwKyj5ZUOmRfTxDqPY1zp1VlXJc15PmjadUZ9epS+IcqT2xd0AuombW5/wBdkHOSD8+Ou25OdhVjHVV3YWdr8PIkaLUfc8qVanFtN/1cun0648zwgu0c4B8W+VOzDHUFTuK4zpnDqv0Pb6PiWm1S/dyWfJ8n9D7muFT5mA+vU/QdTWsa5T6I7X6yjTrNs0vdnzbxzzXUVpHE6SyYOqRSpRcnU5RsHAAY79cdDkV0aqqplfZJNLyfX0yeY132mbfZ6WPzf6fr9DVuE9mNjFvKrXMh6vMSevogwo/LPvXktT9oNVZyr+CPlH9TzdjlbLdY3J+rydV92c8OkXAt1jPUPESjKfIgg/1yK408e1tcsue5eT5o1UEmnHk15GO88WT2d09qkxeNVVtRAEniGdLFds+4A2Ir6f8AZLhseLxV9kdsV18n7e5I1fH9aquxc/n0l9StdwvmM/XOfzr6bHgegjDaq1+Ofrk87K6cnlvmFxjYnHT5m/41Xx4Twadfa7VjOMuUuvTzO61epitqm/qDEM5IyffJ/rVjTwPQV92pfPL/ADycZ32TeZSbZ91ZSjFRw8Y/A5ZZ38s8uG9kaKB1SceMEsQChUhgAB5NpH0Y7bV8s4zXVpdTJQ7vhh56lhSpWL1J3mDku4s7VJzsIrTQ/wAnhkmnKPGRk6v2dww1D8PWqqF0ZywjtOqUVk7jxK1lVcWz3GnCDTb6sbAYBYAAYx59MVQ/dtVGT+Pbnzlj8j0T1ujcVmG7H9q/7PO0aSO7s5YrH4YLcRo0hEakiUmJl0rucq3XO1TtLHCkpW78rpzfT3K3V3Qm49nVt59eSz9P1NtBrngzkxO04bb3M9ybpmW+M8uQZGSRRqwoVSfl0kAddq9XotPpraVGXX3KDUW3Qsyjvbluf+G+lC4GNSIx6ebbZrd8Bob5fkbR4vqEsZObi9hNEqNJev3ZkjR9ESIwV3CsQRncAkiouo4PTRDeuZ2r4rfa9reDZ+U+SLTh5Z4VZp3UK88jF5H3z1Oy5OMhQM4Gc4FRUkuhltt5ZZayYMG5AhZLJEcFXV5VYHqCJGBB9wRXneI/x38iz038NFiqCSD8JrK59AQPDuWF4xMs7p3dlGcLIBpluSD5NjKxDffr6b5xvrOJfs6vsovdY/Dwj/kgSfaS3Lljx8TQeGcvWdirPFCkekFmkOWfAyTmRyWwB715i3W6rWzjXKbeeSXRfRcjdrrJ9SG7NYBNHJxGRMXF47MTkHTGjFI0U42GFGfMkDPQYncdtdUo6OL+CCXzb8znUs/F5l0rz52ObiV8kEUk0pxHGrOx9lGTgeZ9q76fTzvtjVDq2Ybwsn8x8V4k11PLcPnVK5fB3IHRFz6KoA+1fp77K8Pjo+HQgl1KW+e6ZyO2AT6Vd6zURoolbLwRyisstfL/AGfiWFJJ5HUsA6ogA05ydywOSRg9Nq+LavjVsZdnDpFt+mfYuqtImsyJuHs/th8zzOc53cD7YUVzs+0nEbOtj+rx9MnVaKpeB3RcmWSnPc5/2ndh+TMag28V1lqxOxs6LTVLwPi/4HFbL8TaxrFPBmVSMgMFGXRsdQyal+9NPq5ynsm8p8jFlMUt0VhovPErSPidgUyRHcRqynzUnS6HY74YDb2qVFuqz2DSsh7lQ5V4g01uO8KmWNmhcqcgshxnb1GD96ga2lV2/D0fM2om5Q5nPfWj8RuBZxMY4oistxMOqkbpGh/7Tzz5Y88YMvR1qqHay6vocrW7JbF4dSyx9nllGGMAmgkP+sjnlDgjcHdiCfqD1NdvvE31M9hFdChcw20lzdmzuBHL8M2qW7CKssysoaKNioBXCuQQCRt7b9pWKuvfHx6I1qpdtm19F1Z7ng7IuLaeWHbAGoyJt/K+cfY1iji2oq5Z5Em7hFFnNLDPjg2uPiFu/FJGmsw4KlPBHHJlRG0qAfIG9/f1UzlxCWp5SfyK23h703NLl5n9FVk4n7QGGcsHxXy9GF7cZGCCMsMVRcUX7xexY6R/D8ycqsJRBcxlZJbS2lcxwXEpWV86QVUau7LZGNZIX86lUNwqstgsyiuS9fP5EXUy6R8zVrcLoXRp0YGnTjTjG2MbYx6V4S1zc255z456mEfssYZSrAFSCpB6EHYj8q1hOUJKUeTXQNHlYWaQxpFEoWNFCKo8gNh16/Wt7rp3Tc7HlvqEsLCILj/OUVvMLdI5Li406jHFp8A2wXZmAXPkOvTpkVZ6Pg9uor7VtRj5vPP2SRq588LmZXz72htfqLeFHhhBzLqI1OQdk8JxoHX3OPTf6P8AY77H/v8AtrWml6cvbn4vx9CFqL+WEUh2x/QAdT7AV9b1uto0FO6fTwSIEYub5F15U5MbUs12oAG6Q9d/V/L30/n6V8n479pbda9kXiPp0/y/X6FxptHt+KRfq8kWIoBQEdzFIFtbgnp3Un6qR/jXfTJu6KXmjna0oPJMOXs+DZTIkitBjPVW7vzHqCf0q25Tu+Zw5xq+RU+Go1tZW8UQLXM2FQYye8ly7Mw/CgJJJ6Bd6iSh2+pk30XX2X6mU+zqSXVmg8tcCjs4BEm7fNJJjDSOfmc/U+XkK72Wb2bwhtWDs4neCCGSVvljRnPl8oJx+lawW6SRtJ7U2ZPy0GaHvZDmWdmnc+pc5HXyximqlmzC8CVoYbatz6vmStRiYedxCrqyOMqwwQfQ1mMnGSaNZxUouL8TQOyfjTT2hgkOZrR/h2JIJZQMxP1zumBv1Kmr6E1OKkvE8xZBwm4vwLtW5oYdwqUG+4qv8QvHY/RiQP8A2mqXisXuiyfo3yaJqqkmHlc26SKUkVXU9VYAg/Y1tCcoPMXgw4prDIy14M9sdVjcSW3X9n+9hOTn905wD13BGPzz0tnXetuogpevSX1Rwlp1/K8Ezb89TQHTfWx07Yntg0idcHXGfEmOu2r26VV3cBhYs6af/wAy5P5PxOT3w7y+hJ33P9ikJkimSd/4IYmDSufIBPmH1I2FQKOCaqdqhODivFvol7mHYvAz+/R7awuppDpuZ9UkjDJIeU4Cg5OAurSN9q9fW42Xwrj3Y8l8jfa66W/FmaoVUAZH519t0tuk0dEKnZFYXi19SialJ5wXns24Sra7phlgxjjz0AAGph7kkjPsa+V/arictTqpRi/h8Pb/AHmW+hpSW5l9ryhYigFAKAg+aiXWC3UZa4niixjPh1hnJHmoC7+xqfw+GbHPyRH1D+FR82WDtXOOE3WNtohttsZogR9MHFTdN/ERrf8Aw2cfZ5w5pSeITqQZF0W8bdYohsW36NIRnI8sb4asTSrj2cfn6sxUnJ738i81xJBnva9zOkNrJaxkm4kUagoz3cZZclvTVkKP9r6VL0tTb3eCIuosSW3xZG8NQLDEAdQEaAMOhAUAH71AteZt+pdUpKtJeR0VodBQEh2YSleM3CD5ZLNZG92SVEU58vCx2q30bbqKHiCSu+RsVSyCYq6gcY4tgY8VsfziJP61UcV6R+ZN0fVknVMThQCgFAeEdpGrF1RA56sFAY9epAz5mt3ZNrDbx7mqjFPOCN5v4e1xZzRpu5AIHqVYNjr54xXfR2RruUpdDnfFyg0jIp+ETIyh4JVLMSoKHLBRlgB54G9ezq1mhbUlzSmm+nd8U+eCqddi6o1PkCFkskDKyHU50sCDgscbGvKcVsjPVSlDp4YLPSpqvmWOq0kCgFAKAjeGQd9xeL8NtA0vn88pMYz5Hw5I6HarXSrbp2/N/kRp87UvJHTxviQ4ncjh8A128bq95KMFMIdSxD1JdRkj0PoalQh2Ud76+BpKXaS2Lp4l5VQAAAABsANgAOgA9Kit55khLBXOduaPgo1WJO9u5iVhj9/N23zoX9fbciTptO7ppI4X3KuOTJ+abDuxHE7GSWdpbmeQnBdkRmAwOigk4HTb8r7V1LTVRgvn+RU0zd03Jk7yzdCS1hYeSBD9U8B/pXmNTHbaz1OknvpiyTrgSRQEv2O2veX3ELnT4VEdqrb9R4pFG2OqoT9vWrvTR21pM85q5qVzaNbruRjHOJRd3xniIzkyLbS9MYwhTHXf1qp4qvhi/cmaPq0dlUpPFAKAUAoBQFS51BFxw0jOPiQpI/maPbPuAf1qz0TXZWL0/wCiLqO/H3LbVYShQCgFAKA5uVbV3biskR0yswt4ySfC0cA0nocDXJnOD57VdQajVWn7kVJuU2ib5I5aWwtlizqkY95K/wCJyBnH8oxgf/dLrO0lk2qr2Rwe3NPMC2cQOkyTOdMUS7s7Y9OukdSfIViuG55fJeIss2rl1M95RZpxJdznVdSOyMx/gVTgInoox5f4V7HhVEI174nntbZKU8MjeanBupDviO0YMfdycD16ZNQOMyzbGK9CVw9fA2/U8OUw1u3wsucsizxkjGQyguvXqrZH2NVHEtNKDUmW/C9TF5gWiqguTg47xIW8DyHrjCj1Y9B/j9Aa70V9pNI4am1VVuX0NS7K+XTY8PiR/wB9J+3lO2dUmDgkdSq6Vzk7g1eHmvEt9AZBx/8A68u/7vB/jVVxXuR9yZo+8zoqkJ4oBQCgFAKArXOfzWH98h/qan6HpZ/xZHv/AJfcstQCQKAUAoBQHryBsb5Ts3xRfHs0UWk/Q6T+VXGc1Qx5EeHKUvcc4c9wWQ7tCJronSsKkEgnprwfCOm3XcbV0qocub5I1suUeS5sonI5lu55726cvKGMK/hToWCjyABAH1PXNc+IzUIKqPjzNNNFyk5s6+U1Ky36HG1yz7f+Jv8A0A/WvWcDnuo5en5FLxCOLCt8RcyR3coO88wiUgZ8KsIh19VBqp1E+21fzLCmPZ6ctPNfDyYVlj/fW/7RD6gDDr57Fc/cCvQa/Sq2jHikVekvdduUfq36dyJicR6BJn0BGfLz8q8G6pb9i65Pbq6PZ9o+mCGuOB3F5btfyBo4IyjW8WMs4MiBpX9F05P69BlrKlQqarXV9Sl1Fk7lvfJLof0pUwhH7QGQcf8A+vLv+7wf41VcV7kfcmaPvM6KpCeKAUAoBQCgK1zn81h/fIf6mp+h6Wf8WRr/AOX3LLUAkigFAKAUBHcT4Ok2rLyxllEbmJyhdQdWlh0IyT5Z3PrUmnV2VLCxj1Oc6ozeWVHjfD7eG4iSKNUEETzucZZvJMsd2IOTufSrLTW2TrcpvOXhEWcIxlhLoj95N5gEFsiywzAFmbvVXWp1NnJUbr1x08tutaazSuyzMZLp0M0WbIc0znt+Z4VbiLpINTnXFkMNWE0+Y65PQ16HhtnYaZwlylgrNVHtLU10yfNtCD/Z0IzuySnGx8Cd4fbGTmoegg56r5kvVS20JF+lGQc9MH+lews7rPPx6ozfkiVb24s7S4DdwobKjAV3QO6Bj+HSoGOpP514mcFWpWR6npI2uzbXLojYe0K6WLh1xnbWncp5eKQhF+wzn6A1E06bsRIvaUGaHbIQihtyFAJ67gb71aFaetAY/wA3Q6OPsQT+0sVdhnbIlKDA+i+fqar+JL9z8yTpO+dNefLIUAoBQCgFAVrnP5rD++Q/1NT9D0s/4sjX/wAvuWWoBJFAKAUAoD8JrKWXgN4MruLg3DTSDIN3MIl6fuo9i3+6CP8AOa9FCKrio/0r8Sty5Zfm/wAC1RoFAAGAAAB6AdKhN5eWTksLCI/mKJTbS5AOEYjIGx9RXbTt9ojlelsZ5cvx6ru0zuEtNY/lJATP3BxV3wiGb2/VlXr3+7S9EXmvUFMVrmq07iD4i3UJLBKtyNI6nIDFgBuMHJ9hVZxDSwdLcUTNLdLfzZbey/hR4igv7+QzyxzOIYwQIYih+ZQmznJ2JzsB161QQrjDuospzlLqzVq3NBQFM5y5E+MnW6huHt7pIxEDgNGyhi4VkO/Unoa0srjYtsllG0ZOLyig8Sur2wJHEbY9yP8A+qAF4uoALDqnUDfBJ6Cqq7hfjW/kyZXq/wCo7+H8SinXVDIrj+U5I+o6j71V2UzreJLBLjOMu6zrrmbCgFAKAr3N8JPwbfhvICfu2P8AGp2ifKa/tZHvXd9yw1BJAoBQCgFAQfOV73VqwX55SIE+smx/Jcmpmhr3W5fRczjfLEMLx5FT4dAPi2UfLbxJGufVgCW6dSMirSyX7rPmzhCP7zHkjne5RheyT3EkM0WFtoQ2nUQTglcHUCcfmd+mNJb4zrhXBSi+8/I0lPLk5PDXRElxOQtZOzfM0Oo/UqCaQSV2F5nabbqz6HXyzaqLuQjPgt4owPLBJ6+/gH616DgfNyf+9So4lywi2V6MqiG5wnCWVwT5oV+7kIP1NRNa8USO2nWbEXbsWJWzlhKgGGUIcdCTDCzHp6sa8vXJSjlFvNYeDQa3NRQCgPwigKBzT2T2d0TJb6rO46iSHZSevijBA67+HSfesNJrDCeCp3fL/GbHJZE4hAMnVGQsygY/g6sSM7AMcjr6wLuHVT5x5Mkw1U49eZ5WPNEEjFHLQSg4MU47tx1/FsenrVXbobq/DPsS4aiEvT3JqoZ3FAQHOUumKFuum5gbHrh81O0KzKS/tZw1Dwk/VE/UE7igFAKAUBVefI2AtpdBaOKQtJgE6QR82AOgxnP0qy4dJfFHPNrkRtRyw/IijYCRzPbzFWfTkjDo2kYGR+nX9aldo4rZOJjYpPfB9T8d7kDEkMUw9UIU9OumTbOc9DRdm+7Jr3Mvf4pM8uK3cssTxpbS6nGnLaABnbOdRraqMYyUnJGtjlKOFFk/y9GO9mP8WiFf0c4r0XAUtkpepUcU78V6E/XoCrKxzCDc3MFou6KwnnIPRV+VTg+ef1U157jusVde3P8A6WfDqN0sl37KpdN/xSIZ3NvLnPmyEEYxVNom3RHJOvWLGadUo4igFAKAUAoCF5h5Us75dN1AknQBt1cYJIxIuGAyTtnG59aApF12XTW5J4beFU3PcXI7yPy2DjxKBv5Hy361Hu0tVveX6nSF04dGRN1PdWozfWcsSg4MsWJ4uuAcxksoPXcZ+5Gau3hk13Hn8yXDVxfeRDc3XkcttG0Tq6/EQ7qQf4vbodxWuirlCxqSxyZtqJxlFNPxLSarn1JQrAPxjjrt9adQc03EoUOHmiU9cM6g/kTXRU2NZUX9DVzivE425mtBnNzFt/MP8K6fdbv6Wa9tX5oj5ee7HDYlLHSSB3cniO/h3Xqffbeu0eH35XLHzRzeprx1IvhPKb933vevBcSM0hRdJjXUcqpTocDH54r2lfCY2VLf1KJ66ULHt6HS9nex9UimH8jd23n1Em3p5/nUG7gVi7jz/vqS6+KxfeR8P8XjazbPvND/AM1cFwXU+K/L9Tq+J1Ely1wyWLvXnK95KwYqvRQo0qM+e1ei4fpHp69rKjV3q2WUSd/eLDG8rnCICx/4D3JwPvU22xVxcn4EeEXKWEc/LvZtezxm7F8LZrrTMUEOtlU7opdmBGFOMCvI6iEb5brFkuq5OtYiXnkbs6h4bNLOs0008qlGZyAuCwYnSB82VG5J+1ZSwsIx1LrWQKAUAoBQCgFAKAUBn3NPZHZXba4gbSXUGLQjCtjfePOkHO+RigOK17HwM95xK/bpjTJox65zqz5elcvu9X9K+iN+0n5v6kjZ9ldsgOq5v5M9C1ywx/uBf1rH3er+lfRDtJ+b+p7p2U8MwA8DyYOcvPOcnOdx3gU/lXRRS6I1bbJNOQ+Gggixtsggj9mvlv6VsYO08s2X/c7b/wBGP/loDOueJ47m5js4FVbWzYPMFUKrSgZjiGBgqgOojpkgeVTtDp+1nufREfUW7I48WfFehwVgrIFAKAio7H+0eIQ2GMwR4ubo+qrusZ/2iV+x9qpeJajL7JfMn6WvC3M3JRj6VUkw/aAUAoBQCgFAKAUAoBQCgFAKAUAoDi41LKsErW6CScIxjQkAM2DpGTt1/wAigMN5MvI2h7vV+3Us0ysMPrZizkjA2ycZ9q9Bw+dfZqMXz8St1MZbsvoWGrAjCgFAc3ErxYYnlb5UUt9fQfc4FcrrFXByfgbQhukkWfsa4O0dmbuZcXF43fMf/D6RAei6fEBvswz6Dy9k3OTk/EuIpJYRoFaGRQCgFAKAUAoBQCgFAKAUAoBQCgFAfhoDH+0HhMV7xiCCECKSOJp7m4iAWUZGmJS2N2wF6/wsPStLLnUty6m9dfaPDI3ikF9YAtKnxluD+9iGmVR6vEBjb1Bxgbmp+l41nlP/AD/v0I9/Dsc4nzY8y20pwsqq3TS/gbz8mx6eVXVesps6SK+dE4+BK6h6ipOUcSJ4naC7u7KwJws8hkl6bxwgyMOu2cHf2+1VXFLcRUF4kzSQ5uRukaAAADAAwB6AdKpSefVAKAUAoBQCgFAKAUAoBQCgFAKAUAoDnv7pYY5JXOEjVpGPoFBYnb2FAZx2f2rmKS8mB+IvHM75xkJkiJP9kJggfzVW6qzMseRP08MRyWqoxJM5t7GLivFJ5XiR7S1U265H72UnLnbqF8XXI+UjrtMbdVaS6siJKyxt9EOVuSLHiN/eP8OvwMAFsoVnQPMpDSOCjDYDw+YIINSqlJQW7qRbcbntNJ4DyRZWUpmt4SspXRraSWQ6fQd45wPpXZvPU0LFWAKAUAoBQCgFAKAUAoBQCgFAKAUAoBQFT7V42bhF6EbSe6znGdlZWYf+ZQV+9Ac/AsfDW+nOnuYsZxnGhcZxtnFU9nfZa191HjzSZPg7nuSRL3Mmgr82dJ6fzenvis1Y3rJi3Ox4KVw+7W25cMtoWL90SWGziR3CSNnGQULE/RRv51Ikt1+JHBPbTmJqfJPC47axt4oSrL3asXXpIzAMz589ROfyqeQicoBQCgFAKAUAoBQCgFAKAUAoBQCgFAKAUBH8w2AuLWeE/wCtikj6asFlIBx5kE5oDO+ym+MvDYQ3zxF4GGwI0MdII8iEK9d/zqs1McWFjp3mBbiKjncoPIVhhOKWLD9kk8iIM9ElU4A8htg7DqTUu6XOEyJUuUolu7HLpn4VAsnzxGSA9P8AVuwXGPRcD3xVgQi7UAoBQCgFAKAUAoBQCgFAKAUAoBQCgFAKA/DQGQcmRGz4nxOxOymT4uLyGmTBIAJ8gyDI/Cc4xioWrjyUiXpZc2i91BJpROSUP9q8XbBxrhGfLOGOM+tSrX+6gRav4kia7EZQ1vfadXdi/nEYYk6VIjYDqcdc/UmrCPREKXU0asmBQCgFAKAUAoBQCgFAKAUAoBQCgFAKAUAoDMO0i3+G4nw2+GQrsbGXBAB7wN3eemQCzHfPyD035XR3QaOlUts0y1VUlmUzkabMvFZzgD4t0xnp3KgEk46HOfapVy5QRHqfOTJfsNgA4Z32nSbieaY75/j7v/48farBEBmg1kCgFAKAUAoBQCgFAKAUAoBQCgFAKAUAoBQFR7VeGd/wy40/vIgLlDjOGhOvoSOqhh9/PpQHnwPiIuYIZ16SIr+uCRuOg6HI+1U9kdsmi1hLdFMoXBJSvAr0qcEG7x92YVKl/Gj8iNHlUzUeQ7ZYuHWSL0+HiPl1ZAx6e5NTiGT1AKAUAoBQCgFAKAUAoBQCgFAKAUAoBQCgFAQfOvFIbayuHuMFDG6aCSO8Z1IEYwCct02G258qApvZpwmW14fFFOMP4n05OVDnUFIPRhnceuaq9RJSnlFlRFqHMhrd4IG4pYXUqxRSFrhGdgBouFAYL0+WTPhA6nzrq8y2zijksLdCRY+xLmQXVj3DMGltT3JP4k37ph7aRp/8tTyEaJQCgFAKAUAoBQCgFAKAUAoBQCgFAKAUAoCqc689Q8PAjAM944zHbR5Lt7nSDoXGTkjfBwDg1hgx3gnOKXl6s/GHBTSXt13EELDBPg3yxAGCSdx55GM6qiyNcZR8TbT2Qc2peBZ+J9qtsAfhY5bh/IkGOPy6sw1eZ/h8vvUWjhl9vhy/35EmzXVwMt5m4pNeXCTXGGckRrGinSo3wqr1J1HPuTVwtFHRqLnz580VstRK/ODWOxHlS5hmmvLiJoEeLuUjddMjeMEsVO6gaMYI3znp14am1W2borCN6oOEcNmwVwOgoBQCgFAKAUAoBQCgFAKAUAoBQCgFAZ/2xc3z8OtozbqoaZmiMrb914c5CebdSCcgadwc1lJN8wfztNxFGJZ2eRycl2JLsehJYnJ2q0V2jjDbtz8iK4XuW7OCz8F5Nv7tUMFqpjZQ6s0sQGk4AONWR19Ky+IwUVGMOS8zVaZttuReuEdiLPlr65HysFjhBwrEABi7fNjfbSN8b4yDCv1Vlzy+XsSK6owXIt/J3ZfacPkEwaSecZ0vKQQmfwKAADjbJyeuMZrhKcpdXk3SS6F5rUyKAUAoBQCgFAf/2Q=="/>
          <p:cNvSpPr>
            <a:spLocks noChangeAspect="1" noChangeArrowheads="1"/>
          </p:cNvSpPr>
          <p:nvPr/>
        </p:nvSpPr>
        <p:spPr bwMode="auto">
          <a:xfrm>
            <a:off x="155575" y="-1790700"/>
            <a:ext cx="24384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8" name="AutoShape 18" descr="data:image/jpeg;base64,/9j/4AAQSkZJRgABAQAAAQABAAD/2wCEAAkGBxQSEhUUExQWFhQXGB8aGRcYFyAdHRwcHRkcHRwgHBwYHSggHyAnHBwdIjEhJSksLi4uHB8zODMsNygtLisBCgoKDg0OGxAQGy8mICY0NDcsLCwvLywsLDQsLCwsLCwvLCwsLCwtLywsLCwsLCwsLCwsLCwsLCwsLCwsLCwsLP/AABEIAM0A8AMBIgACEQEDEQH/xAAcAAACAgMBAQAAAAAAAAAAAAAABgUHAQMEAgj/xABMEAACAQIEAwUFAwgHBAoDAAABAgMEEQAFEiEGMUEHEyJRYRQycYGRQoKhFSMzUmJysbIkU3OSosHRJUNj4RYXNERUg7PC0vBVdJT/xAAaAQACAwEBAAAAAAAAAAAAAAAAAwECBAUG/8QALREAAgIBAwIFBAEFAQAAAAAAAAECEQMEEiExQQUTIlFhMnGBwaEjM0KRsRT/2gAMAwEAAhEDEQA/ALxxg4zjy5235dcABhHz3tLp4WaOBHqpF2PdkCNT5NIdvoGPphT4v4yevZoaditGCVaRTYznkQp6R+o974c4GNAoCqAANgBsBhGTPtdI6+h8KlmW+fC/ljXJ2m1pPhpIFHkZ2Y/UIP4Y6qPtVZT/AEmidR+vC4lA9SpCtb4XwmYMJWolZ05eCadrhtfJtOaNDVytl9a5je0qAsXSzHxI0b8iHve1jYjFkcC8cCtJgmURVSC5UG6yL+vGTvbzHMYq3uFDF1VdR2J5G3+eNGY1LQaKqI2lp2Ei+oHvKfRgbHF45rl8MzajwlR07kvqj/KPo7BjVSziRFccmUMPgRcfxxtxqPPBgxi+M4ADBgwYADBgwYADBgxg4AAnCJxz2gLSMaenUTVRG4JskQ85CN7noo3+GN/aVxeaKJYobGqmuE8kUe9I3oOg6n54pynhCDmSSbszbsxJuSx6k+eM+fP5apdR2LDvZNScV5ix1GtcHyREC/Qgm3zw2cI9pTB1hzDQNRslQvhUknYSKfdPqDb4Yr/Hl1BBBFwdiD1GMcNVNP1cmmWni1wfSStjN8Vb2b8QNKj5fPIwbuyIJb+IrYgrf9dNiD1Hwxp4U7SGp1mgzF9csJZY3UeKUo5Rkt+vcAg9Qd7Wx0Yzi1aMTg06LYvjOKWPafmGvWIqcR/1JLXHl+cHX7tsPvBnHMFfdNJhqFF2hci9vNCNnX1HzwRyRl0YOEl1Q2YMYBxnFyoYMGDABjFc9rmeMEjoojZpwWlYc1hUgEehcm3wDYsY4oXOq32ivrJjy7zuU/diup/x6vwwvLLbGzZoNOs+dQfTuc0cYUBQLACwHkPLHrBgxzz2yVdAwYMGIAMcGfPpp5Sf1CPqMdk8yopZjZQLk4j4qQzfnZVuOaQk2A9XvzY/hhuKDk7OP4z4ph0OH19ZcJH0Hw9IrU0BRlde7QalNwbKBzGN+Z5jFTxtLM6pGvNmNh/zPpj5w4fzGsgkZqOcoha7jT+Yv5Kp94+ZFsTNbPNUP3lRM0sg924ARP3UGw+J3xrlljE4ei8PzapKaVRfd/ofartWhVvBSVUifrhVX6K7Bvww6ZHnEVXCs8Lao25HkQRzBHQg7EY+fs0kkjXWrqADdyyXNr8xY9B064sPsko6imqMxppl0qjxspUHQzMG1MlxyZVQkdDgxTcuWX1+kx6dqMW7+f0WdgxjGcNOcGDBgwAGNNXOsaM7myoCzHyAFz+GN2I/Pspjq4Hgl1d24s2ltJte/MYAPmvN8+mzCpkqF8JlNgT/ALuJdlCjz8z+sbdDbugj0qBcm3U8zjdXhBUVIRAiRytEqctKReED57t97GiCXUqty1C9vjjl6mTcmvY6GBVE24MGDGYceHVtijMjqQVdfeUjqD0OPApluCRcqSbk3N23Yk9STuT6nG7Bi251VkbVdmLYizTVHeRuZACjhgYxpdbfqk33+O2JXHPVQFlOl2RuYIPX1B6YtiyOD4KzgpLkufhLjumqClOTJHPpACz21SWG5DL4WPUgfTDkMfOlPkZqoiKaU+1INfs8ulXLLuHgkUAMAehUEdTi9uFcyappIZpFKSOgLqRYhuTbHlvfbHWg21yc6aSfBLYMGDFyp4Y4+cMga9PGx5sCx9SxJP44+kGG2Pm/h8Wpor9FtjPqfpO14Gv60vt+yQwYMGMR6gMGDBgAjqhe9nWP7EYDv5FifAPgLE/TGa5jM/cA2QC8pHOx5ID68yfLGcsazVLHpJv8FQf88aMrqVWJpGI1t+ccdRq93b4WAxrfphweBxYo+I+M5J5vox9n8dF+ySLKgA2UXCqP4ADHiWQHUtmsNIZhyUvq0AkG4J0tb1Fuoxzh+8aCRfcsxPpqXY/KxHzxMcOUryxVRJCwVhWmVyL6GW/dSeenvGZdupU4VCCb5PV6zWeTC4q+enuq5Zo4dy5Jqi0soFJTlZZ3kYaVsfBGWPPUwvv0Ujri9svr4541khkWRG5MhBB+YxXFFw5CtSKVRrgo1V31WPfVMtyXk6EogFh01+mJOmUUWYRNGAsFXeORR7omUao3A5AsNak9bLjRHJGMvLPN6mcszeR/6H7BjGM4eZAwYMGAAxhsZwYAELi/s1irJWnilanmcWcqAyP0BZT16XBxSpppoqjuWU97TowkjsbsqsPEg6+HxAdbEY+piMQ9ZmUCVKRaC9QR9iPUY1P2nYDwKbdSL22xSUIvqXjNooGCZXAKsGB6g4JqhFF2ZQPMkDFoZ9wtSNWCOopINFSGWKeNSjJKFJ0uLkEkXZWFvdItiO4ByGjajp5zTRd7o/OEpc6l2b3r2NwcYMmnjjV2aoZ3LsV3S1ySE6CSB1sbfI46hjmy6XWgkPOQs59CzE7fXHTjNNJSaRoi7VhgwYMUJNNzqWxKSKdaOvNSDYEHz8x1F8Xb2d8TmvptUgAnibu5QOWoC4YDyYG+KKzlmEfgBL3BUKCTceVvS/44uHsgyN4KZ55VKSVTB9B+ygFox8SLn546Wj3V8GPU1fyP+DBgxsMpjHz9UU/c1FVARYxzvYfsOxdP8LW+Rxf98VR2q5TJHVxVMMTyCZe5kWMXOtd4j87lbnbbC8sN0aRu8O1CwZ1KXR8MVmcC1+psPU+WM441pCtTLqbU0do9j4Q/OQJ5hTZNR3JBx2YwSjtdHrtPm86G9Kk+n29wwHBgxUcQ8pstaPvf3owP4g4YOFcoheGKVEMtXTBpJIrANKWVRFpJ2MalfqPPEFWJaZh0lgYfNP8Ak2Jjs9IatpWZ2AanYKBaxYBLhieYtuB6Y1SlcLR4daby9XqU/eLX5NuT8GyRwKcwlSmp0A1Kr+Nr9GfkoPktz64c6TNsuqY/Y45otLJoEYOk2It4A1rkdLb3x2cLZeK6WSrnAeOORo6WNh4QEOl5Sp5uzXAPRQLc8TfFfC0NdD3TAJ4lOtUXUAGBIUkeG42uNxg8hzVyfPwGTUyfD57CRwpmi00NRLWzL3r1Uis/IyNGEjGlRckkKDYeeObjTP3elLJR1K6Cs0ckirGNUTBwdDsHI23sDtiW7NeH4IKqvj/SzU9QAkkh1MsciK4tfkS2q5G5tif7R6SE0FRLJGrPFBJoYjddS2Ok9L7YYsEd29vkU8r27UM8UgYBhuCAR8CLjHvFfZbSZiIoga5UtGo0rTLtZR1ck388Znyqp3aTNalQBc6REigfNDYYHqYXQeTOiwccGc5vDSxmWeRY4wQNTcrnlhM7PqiqmnklFRPNQhdKNUKuqR7+9HoRfABtc8zhwz7JoqyB4J11RuN/MeRB6EHcHDk7QojqfjvLnNlrae/k0gX+a2J2GpVxdGVgeqkEfUYrCUexkQZnDHJCfDHW92NDDos235t/Xkd7csdz8EUl9UHeUzHk9NKUHx0r4CPiN8Iln2OpIasW5WmM+c8WwU8ndWkmmtcxQRtK4HQsEB0g+uI2l46ogKh5A1PLGuuWOZNEjKBYEA+8OgtffEPw7mSZXJPHWu1ppO8WsddpLqBpkZRZXW217Ag7dcR3EmZU9fXUSI9JUuksrxhGvssSmNJW3td9R2H2RtscPjJSVoW006ZK1FdmfdpWzQQSQKRL7IEPfRoLkMHJs0ig3K2tuRjR2a1KzUbMtzG1ROV2tdTKxG3wPLFkRE2GqwNtwOV/T054QuFKVad6ylQWSGoJQD9WUCQDbkASQPQDGfV/2xuD6inYXNO4pG/SRyNG3wW9j94WIxJYsTjLhMVCSywKBVMIyDyB7tiQPi1yL+gxV0eZpp1P4DcjSd2uDa1hzN/Q4xZI7/VE1xe3iR1u4AJJAA5k8vxx25JkdZWn+jQHu/66W6R/FbjU/wB3b1w48Cdnusipr0/sqdhsv7Ug/WPRTy+OLUVANgLAchjTi0qSuQjJqH0iJPCHZ1FSOs8zmepW9nI0olxY6E6eVzc/DDvbGcGNiSXCMrdhgwYMSAY8tj1jBwAUBW0Zgq6uE38M7OL9Vk8YP4kfI484b+1zKDG6V6AlAvd1AAuQt/A/3SSD6EYQs4qtFPI4IPh2t63G31xhywe/7nrPDdVF6bnrFf8ADsRwQCNwdxj1jXTAaEty0i3wsMew2/wwnodSMrSZHZ1Ii90zMF0yDmbbG6t+BP4Y7OzOPvaqmC2YU6yM7KdgD4Uuf2rXA64kMkQqKmdKdaiZCkah9OmJChd3IYjYnY2IOw3GJTgitjjqArpTrNVhmU0xGnu03HeBJGXUSTbT0B3w62sbR5bWZL1UpLuqf4djJk89RlqmIQtU0oYmNoyO9jBJJV1YjWATsy7+Y646qrjGaVdFHRziU7B6iMxRpf7TBvE1vJefmMSuMYWtXNKmZXp4tinS0jZXMKte8nWVdNY1tTswJKzBV6AswKge7a3LHbxLnsOYotHSv3qykGd1B0pEGBYMdvE1tIXnuT0wwY9lVSMtpJsL6UG/yAxbHqJNbe5WeGKdnHmWYRwRtLM4RF5k/gB5knYDriKoMklzIiSrVoqTnHSnZpfJqjqB5Ri37XliKgzKl9qM2Yu4aM3ghaF+6iBHvE6SGkP6x5Dlh8yjiakqiRT1MUrDmquNQ+K8x9MOwYFHl9ReXK3wuhKwxhQAAABsANgB6Y94wDgvjUINVTAkilHVWVhYqwuCPUHFf5pSrlXihqIvZ+ZpZ5lQr/8Aru5Fv3GuOgIwy8VZY86oFksovqj7wxh/vLuPhywv0ORUMBu2XrGf6wR96P763P1theRJqmrLwbTuztyXN4K6ASxHXG2xDLbfqCDjTneQpNAyRBYZAQ8TqoGiRTdW2HnsR5E47PylTh444nUlwbKpGwW3T547cct3CVrg2qpLkiaLtDp1h/pZMNSgtJBoYsXHPuwB4gTyI8xjn4WWVzUVEyGN6mQOIjbUiKgVAwHUgEnyJtidI+vT/wCn/LFJ9o00NLmNNFTr3IUhpmjYq763F9TjxHwjqTzONPmvOtnQTsWJ7i7RvihavMNTuYYKWCKWQRhxEdcQMlhLr1X1A+K3LFwZq7UlHUuZWfu43ZGe2oWU2BKgX35G1/jiF4d7I4QlM8k8zKFV3hOnSX2a19OoLq5jri+ijH1N/gM8uhauDBgxsMoYMGDAAYMGDAAYwcaqioVFLO4RRuWYgAD1J2wpVnadlsZsKjvDf/dIz/iq2PyOAKG6aIMCrAFSLEHcEeoOK0zDsqX2lTBJppGYl4G30EqQO7PRdRB0nlbbEp/1sUHlU/8A87/6Y6sv7S8tlNjP3R/4ytGPq40/jiOGXi5R6cFS0cTxXp5hpmh8Dr8Ngw81IFwceaSrDSzIOaEX9SR/yxcfFfBtPmIWTUY5lHgmiIvbyYcmX0PyOECu7MaynQSwPHPMQ/eg+DVvqQoLHxDlY+mM8sFts7en8XqMITXTr9qFSlzeRZKmOOOOWOojMTK7FR+buNV19XI6csRFEJKCoWZSrSQr3vKwcbqwYdDYmzevXHmmkaPR3ZtIE0MjxOWvqudgOd8TGQcOy1FXDFURyokys7vIulnSO3hVeaISQL7Xvti1bevQ489RHPBtJ+Y5P4SV/wA8Fg8d8XS0lLHNAkd5dOgSAsSWF7BFtyG5JPkLG+JDgvMquoiSSoWIpJGHR4wVIJO6MhJ3H6wOE6rqlr+IIYdjDRgkLtbUtif8WkfdwwZbmctAGppKSplVZGMUkMetWRmLLcjkRexv5YySgtiSXI6Mm5N3wOuOTNs39nj1tLDGo6zGw9LWN/lvhTz7iWrSPV3a0itsne2lnkbyihQ2ufMk26jEtwTwgUjFXmV5auxb84dXdjnYL7oa2xticOnk+WwyZl0OPLa6rqCxpIDIZDdqmoBii5WARD+ccD4AeuO2m7NlkmjqKyoaWWMhlSJVhjBBv9kaz82xO0HFkJRpJ2SnUyFIzKyrrAUNcHVvsTiboqyOVQ8To6HkyMGHyKnG2GOMehllNyPc0yxqWYgKBck9MQ8RmqvFdoITyA/SOPMk+6MbM1Tvpo4PsAd5J6gEBR8zf6YmRi5UjYshpxzjDHzclj9Wxt/JMPSNQfMCx+ox1uwAJJAAFyT0wn5R2gRVNWlPHFKY5A/dzkAI/d21aQd7bgauRwAStbwjSTPqniWbw2AkAa299iRe/rfCZxBwwkFdTpFNUwQzo6ju5jYTJpZbCTUN01bC3unFoDC5xjl3tcLxxMvtMJWaLcXVxfRccwGsy+oLYrKNqi0XTFz/AKO1S+5mVR9+ONv/AGjFadsHDHcJFUtK00skjLI7AC/hBQBV2AAVvri0X4mU0DVaJdgu8R2IkvpMbdQQ+xwocVUVZnUfsqQxxT00gaVXlG5KEAxgC5Q3NmPlbpjFg37/APppyuO0n+N6rXlDMDtMkY+UhUf54s9VsLDFJu7/AJBeOUWlpGEcg8jFKp/lsfmMXbjRp47U18isztp/BnBgwY0CQwYxgwAZwYxjOAD5y4yzWWeepkqtTCGV1SAkhUCMQvh5EkWbUb7EEY38ZcEV1JRLU96vMd7HGthGp5HVzYA7E+u2HbtW4P1hq2JbkJaojH24x9oD9ZR9R8MbezPORXUklBUnW8cem/8AWQMCFYeo5H1seuKbVfI/f6Ft/Iodm3CENfHMk89QtTCw1d3KNJRwSjAFfQj5euE6CkrBU+zyulu/7gtIAQGLaQSos1jcfUYcezqoeizRYZD4rvSSHzK+KJvmB+ONPalTmGvqyuxZI6hf3l2J+qLiH0JTe6rZIdneaz0OYLQyeFGkaJ4tWpEkCa1eMnkrKDt6jYG+LsdgBe9h1xSnFEwhzynqBbRK1NKD+/qhY/CzjD92o5msOWzgsweVTHGF94sw5C3oCSfIYuhM66jFFUQsvfK0ZSxPeAqRYczqHp64TOHWapmlzBwQJgEp1P2YEuVNvN2Oo+lsKHAuSyStUrq7ugZgrwqdpWWxNgPcUggMB72ww61fEEaP3FOj1E4Fu5hAOkdNbmyR/AkYyZ5uXojyX01SgskuExZyTs9uoes7rvAGOmEFdTte7ySA6mO/IWUeWJmizdtEdLRj2ueNVR5AfzSMosTJJyvf7K3b4Yk4OFaiqsa+XTH/AOGp2Kqf7SXZ3+A0j0w20NDHCgjiRY0UWCqoAHwAxZYHLnI/wWeVLiIoQ5TFlytXV0hqKgADXp925sI4IxyuTbqx6nEpFWVbQ99N3VItrlCDIwHTURYavQX388e+MMmkqEhaEr3tPKJkV/ccgEaWtuLhjZhyIB6Y581r5Hp7TwPTm48RZJFVgwKk6GJKk+nLpjTVdBD5FGSSlCtHNJU07JUtNFVGnKojlACB4SgUgkFWHXDbwLUiQTEPDMA2kVEMehZNr8gSCV2BZdjjhjrcxXv9NPSFBISzSVLKPdF9u6Nh6k4nuEc3WrpIZ1jMYkW+gjlzvawAI8iOeJA20S/0mob0jX5AE/54lL4j4BpnlvsGVWHyuD9NvrhZruPu8dkoIfadHvzM3d06fGRve9dINsQ2kTVm/tOjnej7uCKSUSSKswiI19ze8mm55kDT97C1QZvDHXUlT3bLRvT+zxOFIWKRpANLjml7Bd/L0x3ZPm2YV0KzLVQQo492KAs6H7SkysRcHb3caM54bkXLmgp2MswcTAvbxyCUSm4G3iYcuWM080VJUx0ccnFjxxLmLU1NLOia2jUsF36c+W9gN7emF7Lp2MvttRWUjxwQsL0wIGmQqdUhMj3A0XFrWu2O3h7jilrZO5j7wS6blJI2XcW1r4huy3Fx6jEDldZGkBzWSJFjkjEcFNEoF0kkAXvG2UuzW8lUX35nGoQbeKcrNHM9ZDGZaWYg1UKi9iu6zoOpG2oDnYHpjOZ5YtV3VXSTCOdReKdPErKd9Dj7SHy5jEtwjlFRC8hlCQwsqrHSxyNKikXLMGdRpFiF0KNItiOzThqoo3abLgrxMS0lGxsL8y0DHZWPVTscZ8uJt7odRsMiS2y6EXS5DUTU+YLUrGklWzELGxKg90qAgnfdlBsfPDxwlmgqaOCbkWjGoeTAWcH1DA4hMkzyKqUlNSuhtJE40yRnyZTy+PLlhC48Sooe80Mwy+djK6rcaZivuMyeJY3Pi269d91YMr3NS6sbkxppbS7lcEbG/wAMU3xd2oTGd46WWOGBGKCUrreRhs2gNtpB2vY3xjhnO0pMszJoiEKugjS58DSwoFt5eIsduoOODhKBcuyyTMHRWmmCxUaOAbDcKQD1ZrufRR6413aEuO2VPkiF7SqwHT+UXJvy9nU78re7+GJes43zaCPXLK6ICBqkodK3PLcgY29k3CKT1JqpFDR050gkC8k53dj56f4n0xzdp2dmtqzGn5yKBu6ijG4kqGOljbk1jZR5eL1xXmrsv/lVIxlvalmcgdou7mWOxcikchb3tfu3uOR+mGLhztZkeSJaqKIRSsEE0LmysxsupG3AvzN9tsTlJBBw9lfINJbcDnNOw2A6nfb0AxXPZ5kLVlYiuLpAwqJyORkZi0ai3TVc28h6Yl3aKJJptn0Eygix3B6YoCuRsmzIsgPdwNqAH2qaX3lv10kG37o88fQBxV/bTlm1NVAbKxgl/cktpJ+DgD7+JldcEY+tPoxX7WqfuK1amD/fxLOrDkZIGBBHxUqTiX7Y41kNFUKPDNDKl/MMiSIPprxDV0/tOS0rvvJR1Ps7+elho3+Ksh+WPXEOaCXJMuQHVUpLpVOp7oPHIT5KAw3PpiH3J3bUpPtZwce1WuHKGj8UrUltI5jSYyhPkLg7+hwZzPUVMgqap9bq11jT9HGvUKvU2v4juccmV0C0sYLsWbSAXNzYdAPJRjbS15cxW5SI7D5FdP4HA2ec1fiE8vpxfQu/v3ZiszCohWSGKUxxTgvqUeLWqWKhvshlAJ+GxG97q7PIYhl1K0SKgeJWOkWuxG5PUkm53xU2T8O1Vc9T3Lxr7Oo0qwP5zvA3hJ+zpC+9bmR64uLgvK3paCmgkt3kcYVrG4uOdjiYo6WheTyY732VE3bBjxNKFUsxCgcyTYfXFccQdo0M1HU+yvJHMsXeIzLpLJqALRltr2OwNj6YsbbH/NMxjp4nmlbTHGpZj5AYgos4Sp0TCmqWUDwK8WkX/W0sb38icJHGPBuqlZaaKWeWTm0lU1x1vaVwu/lbbD1QZ9IyBpKOeLntdHsL/sMcKhljLoMljceoll+8qqtqukr5ohMDFEgJiA0LfXGhGo6r7NcEW2w7ZPxhSTSCBS8Uum4imieI2HPTrAU29DjiyLiKnknnhEoE3eE924KMRYbgMBf5YVeMcqetzUojxKaaj7z87HrW7OeQuAOQufLDEUobO0mFno7K7JqdUdo/eMTMO8Vb9SosPW2FWCNtMQkh0L/3XLlNuX25z5KLE3uF295iMbuG8zNZpEShAIYKkoxJjDsXBF9yt7E/IYlPyXLU60tJFNJ4Z6kAAqgJskRI3vc2I23JOFZYOfCGY5KPUhqOSXv5koQJqp7e0Se7SwsOukbtJbawJJsLnG7ieirqFYJxWPO7SaZFaJRCFKE20RLqW7AANuRfFg5Hk8NHCkECBI15AfiSepPnjzntW0aAIyozG2phcKACzG3WwBxKwxS5I812VDluaytUyVUPdidZAWi0sEIKBSpZ1DaiBfXa17cxzmsqlhqJFp4RK9JPrFZSzX00xILAq+xQlibKCQQQQRpGNNdw7HVZnTmoMrrLTOS9u5MhRl0k90QT4W9Dhij7OctW59n6bkyyG49Tr5YmEdvFl8s45EqjTRz5dAsdfFDRT1TiJj7V3sjvEE0HSt5Ni5YqRpJ2BucWDzxS/F8OUU0LNSyoKpGUokdVIxuGFwVV26X5jE5Q9p8koISCFnHNe/YEfEPED+GLOSXUXHHKbqJM9o1AiRe1xkx1cZCxOv2yxACSDkyHrf3RcgjfFe51xomY0nsijTUSOEltuiopu7q/Irtt18QvjfxhnlRXvSwzxxRQ96WZYpmZmtG3M6VsLXHzwhTZQTETF4Gel75lF97v4gvl4QPkMLmoupGjHjkvS190S+cZLK088VPLpWWNZih912Qsi2PSwY2PLfHZxhxSlQlLFBG6CkisYWFiJ2tGi+tgDuOeo44spyeKWolQmdo4/ClnIVFsrC7c2JYkgdAL42RAQ1cM0o772dhJcH9NCrEEnzkiO/rbFo1/b7r+ScsJP+tXD7Fr5lIMlyYLHbvUQIu19Uz9fU6iTfCb2P8ADokqTI41R0gAUnk077sfUqv8+NnbDnyyTxRq14qeLv2tyZ5BaP6KGP3jiVrHfKsiSPlVVHh9RLNdnP3Vv9MW7/YzpVH5Yo8c8T+21DTA6qanJSnA31tyZx56iAq/88W12d8Oew0iq4/PyHvJj5u3MfBR4QPTFX9m+QLUVsaWvDSKJXHm5JEQPzDN8VGL4GIhzyWy1H0LsZwvdoGXe0ZdUx/a7pmX0ZRqUj1uMMONVRYqQfI/wxcSfOeVVBajzNRyenhqlHk0b2JH1H0GOHKSscsxZJCS2xVWdVVtwBpva5uSLYOHX/Mz35HLJB9GFsNPBMJFKrts0p1t/Bf8IH44U3SL5tPHURljk3T9iKqswVFLMsgFjzjYdP2gML9NLLItKYNKlVK3be4AGskdADt5nD3V5SHJ0qiX5yOokc/uiS4HxPyGOWLgqjHONif1jK4Pr7rAfhiNyMEPB4Y01jf++ezXx7nDk1fXUjStDUwoZdOs90D7l7W1E/rHHXNxFWt+kzOT7giT+VRjrj4Uox/uFP7zM38zHENU5IKglaGhR4kbTLMiJq9REJSAxFtzvbE70T/4NQkl5tfaKI/M66FwWlnmqbEatUjuvPckL4friVySpgjZjJlzVE8WuYy6lIWFWFmCFreFbWFrne2Jzhzh+AJImXTzQVCj87BUqCG25Sxuu6nlqU+eJHhDMsupo0eOmk9oqom72FC0ndpGSrj843hQNcADn8sCccnAzHppYJKblf3/AF7DrFIGAZTdSAQfMHe/zwj8T8QrAbLW1pkY6Y4IoVszeQZ4bficRkOdmBBHS1UyU9lMSS0JkdEcMyKHDgEWVrarmy7415ZmxglE0n9IqBcd/PBVAgHokaQsifd+uEYtLKMr7G6eoi1RLHgnMp4NFVPStI51mXuj3sbbbo6FRqAHMAD44jM9rD+UcxQVkVMDDFA8kqMzsuklu7KkDXY7jrqGJlONJXbesgiXyGX1bn+86qPwxJ8L5rl1KJjJWiWSeTvZHljKeIgDYFAALAbY1qFdEJc0+53dmGVd3BJOYzH37Du1b3lgjXTCGHQkXcjzc4anoBzRmjP7J2/utdfwxFLxvl3/AI6lH/nIPwJxuj4uoW92spz8Jk/1xJB1Gln6Tj5xD/IjCpx3BUgQDv8AaV3iuqKoBeFwlyb7FwB88MS8WUJ5VdOf/OX/AFxpzsUtdA8JnSzWIdJF1KwIKspvzBAI+GIASuGp0mqMpnVmZ2pahX1Ncq6CAEW6Wa+2JPtDlaXuaKLSzyHvHR3KI8UezKzKNVmYr4V52N9sRFTk8tFVwVaaKz9IJu4jijkOpR4jZgGuRvYY6uJ81oayLRVU1WjWISQ0rl4yeqtHe3T0NsQ1a4LJ0FLT1kQCx5bRKo5aJ7D/ANEHELk0FPmtS02YGmiSEPCsKVBDs4ezM7KVbTsNO+98IuYZtHTpJEJKiSTQO7mSaeMXPLVDPY/3dQ9cbpqulVAsZpqoLsCtJKPqX6/XCYY2ndD7jJU3QwcWU9DTVcnsgiRYaQ3KPfVJITbcsdRAH44j8rqxPEqwgIEhWOWdxbStvdRWO5JDeI7Yh/ynIqkxUcKMOVqcm+/O5bbHvK0pyQa2SUn9RomSPnq30X1C5PPzxfKm48qqH6aUYyqLu/fj+SVE5aERZfC7U6m0kisFLfrCMuQWJ6t9MduV5a7SwnuTDDCrBVkcM7F7AjYmygDr8hjOT5lEtU8aSI0UwEkekiwcDS6jy2Cm3phlJxp0+DG4qfNlM+abbg2vx0r4EzhfIA+ZrRFjIgkWZg257tFuFJN7i4VbeV8MHanmffZiEv8Am6SP5d5Jux+IRR/9OOfM80jpZ6epjKmeOQXRN3kjbwyLpG58O/3cLcIevmA3119Qd+oRiSf7sQwrPHa2l3FYvqt9i3+yHKe6oRMwtJUt3rfunZB8l/icPWNVPAEVVUWVQAAOgAsB9MbcShDd8mMVB2o53P7eIYJ5IVigu2g+80pPMHY+Ffxxb5xTvbhlccRWpiaQVcxCKoI0FYxqZmDDov4kYiVtcEwpSVlf0+XyxghJV0tC0JDR38DWvyI3254m8i4h9nRYaq6hRZZgCVIHLVa5UjHXQcIyDKWzCpqpEbuzIsaolrfYvqW9zt9cbez7gSevpTPPUvFdyqqqIbhdiTqX9a428sKUJ9zS8mLrFNExT1scg1JIjDzVgf4HHiqzOGMXeWNR+04GNlR2KId1qEv5tAPx0EYQ+NeHZcolRNMMweNn1rEUsFax5sb2uD8xgeMqsqZKZ7xZG6dzSl5JZWCAopHM/ZZha/QYtvK6NYYY41RY1RQNCm4Ww3F+u/XrhE4D4ef2qSWbumFOdEfdMWQyMt2YFlF9KkLfzY+uJ/Pqk1UpoYWKqBeqkU/o4zyQHo72I9FucZM73NQXbqNi65I2HOY3qZ8y/wC7U8RgiYDeZy120dSNQCjzJ25Ylsg7OYzTxNO0sdU0ZEphkK31sXZSNxsTb5YxwrlgrJY5goTL6Y2pYwLCVxt3pHVF+xfmbt5YsQDGvDDbyZcst3BX8vZXCQAKqpCgKApZSPCrIvNeiuw+eJBeCX65hWH7yD/2YccGNG5+4lwi+wnNwQ3/AOQrB95P/hjVPwK55ZjVj4iNv5o8O1sYIwbpe5Hlx9j5y7TMwrcsqhClW7o0YcM8cd9yQeSW6YeuHeEZ6qkgqGrBqljDlWpIGAv9y+O3jKNTmTgqDfLJeYvyc4Z+z8f7No/7BP5Rg3MnZH2FluBKocpaFv3qLf6rIP4YgKrs1rNevu6CUai24KE3mEhABjYDYaNzyOLktgtg3sjy4lGVPBFUHZvyRTsCzECKWPYGMIAL6eT+PljhkopKZ4vaMuqI1dhHZZPeYw2IUpJz1pqAv9puuPoK2I3Psojq4XhlB0t1GxVgbqynowNiD6YN7Dy0Vb2VZeAsvtKH22Ngr97u6x6QYgCb2W1+XM38sd/FXAiS6pqS0NRzIG0cno6jYH9oD440TUs4mEbsI80hX83Kdo6yEfrW2P7Q5odxcHDPkOdLUqfCY5UOmWFveRv8wejDYjHMyOcJ70zfBRlHaVFFITcMpR0Ol0bmrDmD/r1xsw3dpeTMNFXDHfSNM+nmY+jW+1pPztfFfLxBTk2Dkk8gEYk/QY62DPHJC2Zpw2ujpqMtic3ZBf8AWGx/vLY48fkuPrrPoZXI/mxzzcQwLsS4+KMP44xHnof9FHI/0A/E4a5QRH2DMUFMnfU6rHIh2YDfxAod+ZuGOHTsiywNXgkbUtPt+9IdP8FP44SZ6Oao2kIjTmFXxEnpqPL5YkctrKqi72SGrdC4Bc93GdWgNp95D5nl54x5csHNUPjhntdI+lMZxBcEzyyUNM9Q5eZ41Z2IAuWF+SgD8MTuLGYwcUf2mTtmGZrSRn3LU6nyeWzzN92NR9MXFneZLTU8s7+7EhY/IcvnioOx/LmnrnqJbl4kLux6zVBufmFX5AjFX7Fo+5MdtmZLT0tPSJsGOsr5RQKCAfi+gfI4fuFMr9lo4IbbpGoP71rt/ivim+Kp/wApZ0Yx4o0ljpQOhAbXP+AYYvpmsMSuoPhFSdofH80c8lLTyJTpGQrzGxdmKhrJqFlsCN9zvitcxhlaSNkaWoaTVGFeQsS0mwsWOwJAvbyxZ9dxFk9M8zwRitqpWYsQveXJ6GRxpVRysvQYg+zjJxdqybSkMWtktsms3LsvkiDwr8T5b0yyUY2ZlHI80dsvuu1DNDSPRUsFDSaTUMp8dvCgH6SVvMXNgPtEjyNufK8oSoZsvpmb2eNr1tRfxyuecYfmWb7RHuiwHPZcreIah4quop1bvJAC8nIU9MpIjG+3etqZ9PS+/TDN2FuEjrKcHaOZXFzc2kT/AFQ4Rjxc3I35J2uCzoIVRQqKFVRYACwAHIAY24MGNZnDBgwYADBgwYAK74vH+0pD5ZXN+LN/php4KH+z6T+wj/kGFbi5v6dU+mVP+Lvhu4T/AOw0v9hH/wCmuACWwYMGAAwYMGACKz/IYqyPRKDdTqR1NnjboyMNwf44qPLs3FZLZJBHmEJdYZyNMdXGjEWdR0Nr25jVdeuLW40zf2ShqJh7yRnT+8dlt8yMVX2U8IR1AqWmW6RokEbDZlkA1u6NzVgdNmHrheSG4ZB7eR5yHOVqka6FJUOmaF+aN5HoQehGxGEyg4Tgoc5p5CqimmZjGbe5MV2QnkFO5X6Y6c5Walmj791jqx4Iaki0NWnPu5rCyP8AwJuOoxPiWDMoJIZFZHAHeRttJE3NWHwO4YbG22MaTwzvsPdZI/I8S0UTe9GjfFQf8sQ1XwXl0pJejpyepEag/VbHCPnnHE0WXS08j6cxVlguPth72mT0KAn0YEYr6DMnpGDQ1TwyDqZCQ376ubMPljqY8TyJyRm2suSo7LMsb3YGQ+aTSi3y12/DFNcDcOtVVTUlVPLHqWRVKMD4420upDDyva2Li4B7QErz3MgCVIUtZd0kUfaQ/wAVO4v1wg8WD2HOGmGwSeOo9AkgKS2/xE+tsJkqLRt2rLsyykEMUcQNxGioD5hVAF7fDHZjyMesWFlZdtOb6YoaQGxmYvJ6RRbm/wAWKj1AbHZwJEKDKHqnXxyI1S467r4F+ShRiJ7QuA62trGkiMZikjWO7OVMagnXYaTe974tGKBQoQAaQNIFtrAWAt8MRXJa/TSKE7HUE1fCdQdlSSaQ8/G1gLkdfE2HHta4ia60ELEF11Tsp3EZ2VAehc8/IA+eHuvlp6GGWcokaIpZtCgXt8LXJ5fPHz5VZuWZ6ipZVlmbWR1F7aVA52AAGI6GTW55Rh6Vy+ES/DPDD1lmt3NEBu/umQDonkvm5+WPXH+fd7TGnoltSovNB+lEdtWkf1Kfab7RIAvvhd/KFVLSpStI6xAlYoI18covcBurD02HO+LUi4VaHLKuaqCe1SUpUhFskUaoSscY5AA7nzPwGF7HKW6X4G6d44Q24/y/cjuB6US5NmFPzYGS5PUtCrg/xGObsWq71cv/ABqaN/mjG/4Pjd2N1Q76aFvdmp43t6pdW+quv0x47NuEK+krYzLDpiiSSMya1s4JGkhQb9L/ADxZc0zVKk3EuTBgwYYJDBgwk8e8TyUs1PCkqU6yB3aeSMuoCaQECgjclr3uNh64AHbAcVdFx7IvPMMskP7XeRH5i7Y7IeOqkgkDLpFG90rSNvOzx/54ANfE/izCvA5rlZ/Fnw5cIPehpSP6iP8AkGEThd5MxetrJIxEJ4hTxDVqBVA4ZwbC6lmFj6HE32e8SQmkhp5ZVjqYYxHLFIQjKy7cm5jyI2OAB3wY1xzK3JgfgQce8AGcYwYMAFZ9tOahY6emv+kcyv8A2cQv+Llf7pww9mOXGHLodQs8oMz/ABkOr8AQMVVxrOcxzSWNTsZUo0seQDXlIv8Ae/u4v1FAAAFgNgB0GKrl2XlxFIqftwqlZ6WFgCipLO4PoAi7fefEemRyUdNRzzSyd20a/wBIB/O0ruARc/bgNxdX1BSPLEX2n1LVOYVKJuQIqVB+05ufqWGL0loI3iMLqGjK6CpFwVtax+WK7d12Te2MSrs0o2qtdHV917YE10tSq2DgeXUMNgyjYhr4VeC+JFy2pqFrKR3kkVBYKhZCurUBrIBRrg3HlhtrMr7orl1TIyMp1UFWTvtyW/8AWLfSVOzLg9vpqqQUWawxCrUeEm2iS/2onuGW9vcNjhMMksVxa47r9oY0po4Mm45pYK3vfydHSxy2R5lK61udi6p4Qt+ZG/njs7bcsBkppfsypJTsfUgPH/B/wwvcc8HiiTvYmLUrEJJE5uyajYFSdyL9OeJWPMDWZHNG7E1FAUb9oqhujfeS6/I41twyQ3w6FK2STLJ4EzQ1NBTSndjGA37yjS1/W4wwYrXsWr7x1NPf9FKJF/cmBb+cPiysVXQpJU2gwYMYOJKnDnWUxVULQTLqjcWYXI/Eb4g/+r6gEMsKQKneqVaQbyWP7bXOGvGMAC3wzwTS0R1xoXm6zSHU/rYn3R6C2J6rpllRo3XUjgqwPUEWIxuxnAQlXQXsj4LoqOTvaeBUk0ldV2JAPMDUTbDDgwYCQwYMGADGK04pq6o100bS1kcISMwikpw+q4bvNUjIdJBC7XHPFmYwRgAqCXKKidbez5rIP+NVpEPorE/hj3l/Z5KG1DL6BD+tUTyTt8dOjSfmcW5bBgASP+hVRMUeprXV4790KVe6RCbXNmZtZsLC+1umNeY8G1cgs1RSVA8qmiVj82RgB8lw+YMAFVycFTpa+XUMi+dPPJC30KgD648TUbIP+wZshH9TWFh8v6R/li18YwAJ/Z0lRpqDMKoRGUdytUwaQLoGq5udtV+uHDBbGcACVQ9m9NDWrVxvKNLtJ3RbUmtwbsL7g7nr1w31MwRGdvdUFj8ALn8MbcYYYAPnXgm9ZmFK7WLTVL1MgBvbTdx/dbQB8MfRYOIul4dpYpmnjp4kmYWMioAxB57gfjiUAxCVFpSsiuJskSsppIXVTqU6Swvpe3hYdQQd7jHznWZSyGWmnUrUJs5JuS3Rwx3KnYg/La2PqEjCX2i8Hx1cZnDGKohU6ZFF7rz0uLjUL8uo6YbhmoS5XBCdFX1GWVUuX0tSJpqqCMN30bEM8MinSSNruq2PO5HMc8auE69Y6uM3BhqlNNL5ESbI3yY2+eLD7C6c/k5pS1++maTTbZdlWw3P6t+nPHNxt2YQuGmppWpmJDMqoGQsCDqC3Glr73UjfExmoxcK4J3cUxb7Hqww16xSXDSQtE4P9ZA/I+u7DF6YSKLs5ijr/be+kLCRpRHZQodwQ55arG5Nr8zh3wlKgk7dn//Z"/>
          <p:cNvSpPr>
            <a:spLocks noChangeAspect="1" noChangeArrowheads="1"/>
          </p:cNvSpPr>
          <p:nvPr/>
        </p:nvSpPr>
        <p:spPr bwMode="auto">
          <a:xfrm>
            <a:off x="155575" y="-1173163"/>
            <a:ext cx="2857500" cy="2447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cxnSp>
        <p:nvCxnSpPr>
          <p:cNvPr id="51201" name="Straight Connector 51200"/>
          <p:cNvCxnSpPr>
            <a:endCxn id="54" idx="1"/>
          </p:cNvCxnSpPr>
          <p:nvPr/>
        </p:nvCxnSpPr>
        <p:spPr bwMode="auto">
          <a:xfrm>
            <a:off x="2792948" y="2459378"/>
            <a:ext cx="1742451" cy="117203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a:stCxn id="6" idx="2"/>
            <a:endCxn id="54" idx="0"/>
          </p:cNvCxnSpPr>
          <p:nvPr/>
        </p:nvCxnSpPr>
        <p:spPr bwMode="auto">
          <a:xfrm flipH="1">
            <a:off x="4575810" y="2754293"/>
            <a:ext cx="5467" cy="85758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a:stCxn id="54" idx="7"/>
          </p:cNvCxnSpPr>
          <p:nvPr/>
        </p:nvCxnSpPr>
        <p:spPr bwMode="auto">
          <a:xfrm flipV="1">
            <a:off x="4616221" y="2189431"/>
            <a:ext cx="1916820" cy="144197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a:stCxn id="54" idx="6"/>
          </p:cNvCxnSpPr>
          <p:nvPr/>
        </p:nvCxnSpPr>
        <p:spPr bwMode="auto">
          <a:xfrm flipV="1">
            <a:off x="4632960" y="3321597"/>
            <a:ext cx="2976880" cy="35695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 name="Straight Connector 42"/>
          <p:cNvCxnSpPr>
            <a:stCxn id="54" idx="4"/>
          </p:cNvCxnSpPr>
          <p:nvPr/>
        </p:nvCxnSpPr>
        <p:spPr bwMode="auto">
          <a:xfrm>
            <a:off x="4575810" y="3745230"/>
            <a:ext cx="1564115" cy="8558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a:stCxn id="54" idx="4"/>
          </p:cNvCxnSpPr>
          <p:nvPr/>
        </p:nvCxnSpPr>
        <p:spPr bwMode="auto">
          <a:xfrm flipH="1">
            <a:off x="4572000" y="3745230"/>
            <a:ext cx="3810" cy="10008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a:stCxn id="24" idx="3"/>
            <a:endCxn id="54" idx="3"/>
          </p:cNvCxnSpPr>
          <p:nvPr/>
        </p:nvCxnSpPr>
        <p:spPr bwMode="auto">
          <a:xfrm flipV="1">
            <a:off x="2406273" y="3725701"/>
            <a:ext cx="2129126" cy="126665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6" name="Straight Connector 45"/>
          <p:cNvCxnSpPr>
            <a:endCxn id="54" idx="2"/>
          </p:cNvCxnSpPr>
          <p:nvPr/>
        </p:nvCxnSpPr>
        <p:spPr bwMode="auto">
          <a:xfrm>
            <a:off x="2531979" y="3540617"/>
            <a:ext cx="1986681" cy="13793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23" name="Relationships"/>
          <p:cNvGrpSpPr/>
          <p:nvPr/>
        </p:nvGrpSpPr>
        <p:grpSpPr>
          <a:xfrm>
            <a:off x="655387" y="3099822"/>
            <a:ext cx="2103461" cy="1338865"/>
            <a:chOff x="824039" y="2951133"/>
            <a:chExt cx="2103461" cy="1338865"/>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80" y="2951133"/>
              <a:ext cx="1772051" cy="943560"/>
            </a:xfrm>
            <a:prstGeom prst="rect">
              <a:avLst/>
            </a:prstGeom>
          </p:spPr>
        </p:pic>
        <p:sp>
          <p:nvSpPr>
            <p:cNvPr id="22" name="TextBox 21"/>
            <p:cNvSpPr txBox="1"/>
            <p:nvPr/>
          </p:nvSpPr>
          <p:spPr>
            <a:xfrm>
              <a:off x="824039" y="3828333"/>
              <a:ext cx="2103461" cy="461665"/>
            </a:xfrm>
            <a:prstGeom prst="rect">
              <a:avLst/>
            </a:prstGeom>
            <a:noFill/>
          </p:spPr>
          <p:txBody>
            <a:bodyPr wrap="none" rtlCol="0">
              <a:spAutoFit/>
            </a:bodyPr>
            <a:lstStyle/>
            <a:p>
              <a:r>
                <a:rPr lang="en-GB" sz="2400" dirty="0" err="1" smtClean="0">
                  <a:solidFill>
                    <a:srgbClr val="69A830"/>
                  </a:solidFill>
                </a:rPr>
                <a:t>Perthnasoedd</a:t>
              </a:r>
              <a:endParaRPr lang="en-GB" sz="2400" dirty="0">
                <a:solidFill>
                  <a:srgbClr val="69A830"/>
                </a:solidFill>
              </a:endParaRPr>
            </a:p>
          </p:txBody>
        </p:sp>
      </p:grpSp>
      <p:grpSp>
        <p:nvGrpSpPr>
          <p:cNvPr id="5" name="Travel"/>
          <p:cNvGrpSpPr/>
          <p:nvPr/>
        </p:nvGrpSpPr>
        <p:grpSpPr>
          <a:xfrm>
            <a:off x="827759" y="1570825"/>
            <a:ext cx="2070857" cy="1320568"/>
            <a:chOff x="619495" y="1321970"/>
            <a:chExt cx="2070857" cy="1320568"/>
          </a:xfrm>
        </p:grpSpPr>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9495" y="1321970"/>
              <a:ext cx="2070857" cy="1076845"/>
            </a:xfrm>
            <a:prstGeom prst="rect">
              <a:avLst/>
            </a:prstGeom>
          </p:spPr>
        </p:pic>
        <p:sp>
          <p:nvSpPr>
            <p:cNvPr id="3" name="TextBox 2"/>
            <p:cNvSpPr txBox="1"/>
            <p:nvPr/>
          </p:nvSpPr>
          <p:spPr>
            <a:xfrm>
              <a:off x="1117181" y="2180873"/>
              <a:ext cx="1075487" cy="461665"/>
            </a:xfrm>
            <a:prstGeom prst="rect">
              <a:avLst/>
            </a:prstGeom>
            <a:noFill/>
          </p:spPr>
          <p:txBody>
            <a:bodyPr wrap="none" rtlCol="0">
              <a:spAutoFit/>
            </a:bodyPr>
            <a:lstStyle/>
            <a:p>
              <a:pPr algn="ctr"/>
              <a:r>
                <a:rPr lang="en-GB" sz="2400" dirty="0" err="1" smtClean="0">
                  <a:solidFill>
                    <a:srgbClr val="69A830"/>
                  </a:solidFill>
                </a:rPr>
                <a:t>Teithio</a:t>
              </a:r>
              <a:endParaRPr lang="en-GB" sz="2400" dirty="0">
                <a:solidFill>
                  <a:srgbClr val="69A830"/>
                </a:solidFill>
              </a:endParaRPr>
            </a:p>
          </p:txBody>
        </p:sp>
      </p:grpSp>
      <p:grpSp>
        <p:nvGrpSpPr>
          <p:cNvPr id="9" name="Parties"/>
          <p:cNvGrpSpPr/>
          <p:nvPr/>
        </p:nvGrpSpPr>
        <p:grpSpPr>
          <a:xfrm>
            <a:off x="3751833" y="1464200"/>
            <a:ext cx="1658888" cy="1290093"/>
            <a:chOff x="3399563" y="1352445"/>
            <a:chExt cx="1658888" cy="1290093"/>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563" y="1352445"/>
              <a:ext cx="1658888" cy="890269"/>
            </a:xfrm>
            <a:prstGeom prst="rect">
              <a:avLst/>
            </a:prstGeom>
          </p:spPr>
        </p:pic>
        <p:sp>
          <p:nvSpPr>
            <p:cNvPr id="6" name="TextBox 5"/>
            <p:cNvSpPr txBox="1"/>
            <p:nvPr/>
          </p:nvSpPr>
          <p:spPr>
            <a:xfrm>
              <a:off x="3628026" y="2180873"/>
              <a:ext cx="1201962" cy="461665"/>
            </a:xfrm>
            <a:prstGeom prst="rect">
              <a:avLst/>
            </a:prstGeom>
            <a:noFill/>
          </p:spPr>
          <p:txBody>
            <a:bodyPr wrap="square" rtlCol="0">
              <a:spAutoFit/>
            </a:bodyPr>
            <a:lstStyle/>
            <a:p>
              <a:pPr algn="ctr"/>
              <a:r>
                <a:rPr lang="en-GB" sz="2400" dirty="0" smtClean="0">
                  <a:solidFill>
                    <a:srgbClr val="69A830"/>
                  </a:solidFill>
                </a:rPr>
                <a:t>Part</a:t>
              </a:r>
              <a:r>
                <a:rPr lang="cy-GB" sz="2400" dirty="0" smtClean="0">
                  <a:solidFill>
                    <a:srgbClr val="69A830"/>
                  </a:solidFill>
                </a:rPr>
                <a:t>ïon</a:t>
              </a:r>
              <a:endParaRPr lang="en-GB" sz="2400" dirty="0">
                <a:solidFill>
                  <a:srgbClr val="69A830"/>
                </a:solidFill>
              </a:endParaRPr>
            </a:p>
          </p:txBody>
        </p:sp>
      </p:grpSp>
      <p:grpSp>
        <p:nvGrpSpPr>
          <p:cNvPr id="13" name="Shopping"/>
          <p:cNvGrpSpPr/>
          <p:nvPr/>
        </p:nvGrpSpPr>
        <p:grpSpPr>
          <a:xfrm>
            <a:off x="5965838" y="1423709"/>
            <a:ext cx="973344" cy="1735940"/>
            <a:chOff x="5990016" y="908720"/>
            <a:chExt cx="973344" cy="1735940"/>
          </a:xfrm>
        </p:grpSpPr>
        <p:pic>
          <p:nvPicPr>
            <p:cNvPr id="16" name="Picture 1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3265" y="908720"/>
              <a:ext cx="906845" cy="1394705"/>
            </a:xfrm>
            <a:prstGeom prst="rect">
              <a:avLst/>
            </a:prstGeom>
          </p:spPr>
        </p:pic>
        <p:sp>
          <p:nvSpPr>
            <p:cNvPr id="12" name="TextBox 11"/>
            <p:cNvSpPr txBox="1"/>
            <p:nvPr/>
          </p:nvSpPr>
          <p:spPr>
            <a:xfrm>
              <a:off x="5990016" y="2182995"/>
              <a:ext cx="973344" cy="461665"/>
            </a:xfrm>
            <a:prstGeom prst="rect">
              <a:avLst/>
            </a:prstGeom>
            <a:noFill/>
          </p:spPr>
          <p:txBody>
            <a:bodyPr wrap="none" rtlCol="0">
              <a:spAutoFit/>
            </a:bodyPr>
            <a:lstStyle/>
            <a:p>
              <a:pPr algn="ctr"/>
              <a:r>
                <a:rPr lang="en-GB" sz="2400" dirty="0" err="1" smtClean="0">
                  <a:solidFill>
                    <a:srgbClr val="69A830"/>
                  </a:solidFill>
                </a:rPr>
                <a:t>Siopa</a:t>
              </a:r>
              <a:endParaRPr lang="en-GB" sz="2400" dirty="0">
                <a:solidFill>
                  <a:srgbClr val="69A830"/>
                </a:solidFill>
              </a:endParaRPr>
            </a:p>
          </p:txBody>
        </p:sp>
      </p:grpSp>
      <p:grpSp>
        <p:nvGrpSpPr>
          <p:cNvPr id="15" name="Going out"/>
          <p:cNvGrpSpPr/>
          <p:nvPr/>
        </p:nvGrpSpPr>
        <p:grpSpPr>
          <a:xfrm>
            <a:off x="7176843" y="2607770"/>
            <a:ext cx="1506371" cy="2002160"/>
            <a:chOff x="6843720" y="2366856"/>
            <a:chExt cx="1506371" cy="2002160"/>
          </a:xfrm>
        </p:grpSpPr>
        <p:pic>
          <p:nvPicPr>
            <p:cNvPr id="18" name="Picture 17"/>
            <p:cNvPicPr>
              <a:picLocks noChangeAspect="1"/>
            </p:cNvPicPr>
            <p:nvPr/>
          </p:nvPicPr>
          <p:blipFill>
            <a:blip r:embed="rId7"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123679" y="2366856"/>
              <a:ext cx="946453" cy="1290332"/>
            </a:xfrm>
            <a:prstGeom prst="rect">
              <a:avLst/>
            </a:prstGeom>
          </p:spPr>
        </p:pic>
        <p:sp>
          <p:nvSpPr>
            <p:cNvPr id="14" name="TextBox 13"/>
            <p:cNvSpPr txBox="1"/>
            <p:nvPr/>
          </p:nvSpPr>
          <p:spPr>
            <a:xfrm>
              <a:off x="6843720" y="3538019"/>
              <a:ext cx="1506371" cy="830997"/>
            </a:xfrm>
            <a:prstGeom prst="rect">
              <a:avLst/>
            </a:prstGeom>
            <a:noFill/>
          </p:spPr>
          <p:txBody>
            <a:bodyPr wrap="square" rtlCol="0">
              <a:spAutoFit/>
            </a:bodyPr>
            <a:lstStyle/>
            <a:p>
              <a:pPr algn="ctr"/>
              <a:r>
                <a:rPr lang="en-GB" sz="2400" dirty="0" err="1" smtClean="0">
                  <a:solidFill>
                    <a:srgbClr val="69A830"/>
                  </a:solidFill>
                </a:rPr>
                <a:t>Mynd</a:t>
              </a:r>
              <a:r>
                <a:rPr lang="en-GB" sz="2400" dirty="0" smtClean="0">
                  <a:solidFill>
                    <a:srgbClr val="69A830"/>
                  </a:solidFill>
                </a:rPr>
                <a:t> </a:t>
              </a:r>
              <a:r>
                <a:rPr lang="en-GB" sz="2400" dirty="0" err="1" smtClean="0">
                  <a:solidFill>
                    <a:srgbClr val="69A830"/>
                  </a:solidFill>
                </a:rPr>
                <a:t>allan</a:t>
              </a:r>
              <a:endParaRPr lang="en-GB" sz="2400" dirty="0">
                <a:solidFill>
                  <a:srgbClr val="69A830"/>
                </a:solidFill>
              </a:endParaRPr>
            </a:p>
          </p:txBody>
        </p:sp>
      </p:grpSp>
      <p:grpSp>
        <p:nvGrpSpPr>
          <p:cNvPr id="19" name="Drinking"/>
          <p:cNvGrpSpPr/>
          <p:nvPr/>
        </p:nvGrpSpPr>
        <p:grpSpPr>
          <a:xfrm>
            <a:off x="6056135" y="4330812"/>
            <a:ext cx="977358" cy="1472374"/>
            <a:chOff x="6165574" y="4685922"/>
            <a:chExt cx="977358" cy="1472374"/>
          </a:xfrm>
        </p:grpSpPr>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5574" y="4685922"/>
              <a:ext cx="977358" cy="1042061"/>
            </a:xfrm>
            <a:prstGeom prst="rect">
              <a:avLst/>
            </a:prstGeom>
          </p:spPr>
        </p:pic>
        <p:sp>
          <p:nvSpPr>
            <p:cNvPr id="17" name="TextBox 16"/>
            <p:cNvSpPr txBox="1"/>
            <p:nvPr/>
          </p:nvSpPr>
          <p:spPr>
            <a:xfrm>
              <a:off x="6216246" y="5696631"/>
              <a:ext cx="817853" cy="461665"/>
            </a:xfrm>
            <a:prstGeom prst="rect">
              <a:avLst/>
            </a:prstGeom>
            <a:noFill/>
          </p:spPr>
          <p:txBody>
            <a:bodyPr wrap="none" rtlCol="0">
              <a:spAutoFit/>
            </a:bodyPr>
            <a:lstStyle/>
            <a:p>
              <a:pPr algn="ctr"/>
              <a:r>
                <a:rPr lang="en-GB" sz="2400" dirty="0" err="1" smtClean="0">
                  <a:solidFill>
                    <a:srgbClr val="69A830"/>
                  </a:solidFill>
                </a:rPr>
                <a:t>Yfed</a:t>
              </a:r>
              <a:endParaRPr lang="en-GB" sz="2400" dirty="0">
                <a:solidFill>
                  <a:srgbClr val="69A830"/>
                </a:solidFill>
              </a:endParaRPr>
            </a:p>
          </p:txBody>
        </p:sp>
      </p:grpSp>
      <p:grpSp>
        <p:nvGrpSpPr>
          <p:cNvPr id="25" name="Bingo"/>
          <p:cNvGrpSpPr/>
          <p:nvPr/>
        </p:nvGrpSpPr>
        <p:grpSpPr>
          <a:xfrm>
            <a:off x="860889" y="4539295"/>
            <a:ext cx="1545384" cy="1365089"/>
            <a:chOff x="959334" y="4832035"/>
            <a:chExt cx="1545384" cy="1340108"/>
          </a:xfrm>
        </p:grpSpPr>
        <p:pic>
          <p:nvPicPr>
            <p:cNvPr id="24" name="Picture 23"/>
            <p:cNvPicPr>
              <a:picLocks noChangeAspect="1"/>
            </p:cNvPicPr>
            <p:nvPr/>
          </p:nvPicPr>
          <p:blipFill rotWithShape="1">
            <a:blip r:embed="rId9">
              <a:extLst>
                <a:ext uri="{28A0092B-C50C-407E-A947-70E740481C1C}">
                  <a14:useLocalDpi xmlns:a14="http://schemas.microsoft.com/office/drawing/2010/main" val="0"/>
                </a:ext>
              </a:extLst>
            </a:blip>
            <a:srcRect t="29402"/>
            <a:stretch/>
          </p:blipFill>
          <p:spPr>
            <a:xfrm>
              <a:off x="959334" y="4832035"/>
              <a:ext cx="1545384" cy="889536"/>
            </a:xfrm>
            <a:prstGeom prst="rect">
              <a:avLst/>
            </a:prstGeom>
          </p:spPr>
        </p:pic>
        <p:sp>
          <p:nvSpPr>
            <p:cNvPr id="20" name="TextBox 19"/>
            <p:cNvSpPr txBox="1"/>
            <p:nvPr/>
          </p:nvSpPr>
          <p:spPr>
            <a:xfrm>
              <a:off x="1245354" y="5710478"/>
              <a:ext cx="973343" cy="461665"/>
            </a:xfrm>
            <a:prstGeom prst="rect">
              <a:avLst/>
            </a:prstGeom>
            <a:noFill/>
          </p:spPr>
          <p:txBody>
            <a:bodyPr wrap="none" rtlCol="0">
              <a:spAutoFit/>
            </a:bodyPr>
            <a:lstStyle/>
            <a:p>
              <a:pPr algn="ctr"/>
              <a:r>
                <a:rPr lang="en-GB" sz="2400" dirty="0" smtClean="0">
                  <a:solidFill>
                    <a:srgbClr val="69A830"/>
                  </a:solidFill>
                </a:rPr>
                <a:t>Bingo</a:t>
              </a:r>
            </a:p>
          </p:txBody>
        </p:sp>
      </p:grpSp>
      <p:grpSp>
        <p:nvGrpSpPr>
          <p:cNvPr id="30" name="Having a chat"/>
          <p:cNvGrpSpPr/>
          <p:nvPr/>
        </p:nvGrpSpPr>
        <p:grpSpPr>
          <a:xfrm>
            <a:off x="3717440" y="4534405"/>
            <a:ext cx="1709122" cy="1443881"/>
            <a:chOff x="3458364" y="4800727"/>
            <a:chExt cx="1709122" cy="1443881"/>
          </a:xfrm>
        </p:grpSpPr>
        <p:pic>
          <p:nvPicPr>
            <p:cNvPr id="31" name="Picture 30"/>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7933" y="4800727"/>
              <a:ext cx="1263495" cy="1080000"/>
            </a:xfrm>
            <a:prstGeom prst="rect">
              <a:avLst/>
            </a:prstGeom>
          </p:spPr>
        </p:pic>
        <p:sp>
          <p:nvSpPr>
            <p:cNvPr id="29" name="TextBox 28"/>
            <p:cNvSpPr txBox="1"/>
            <p:nvPr/>
          </p:nvSpPr>
          <p:spPr>
            <a:xfrm>
              <a:off x="3458364" y="5782943"/>
              <a:ext cx="1709122" cy="461665"/>
            </a:xfrm>
            <a:prstGeom prst="rect">
              <a:avLst/>
            </a:prstGeom>
            <a:noFill/>
          </p:spPr>
          <p:txBody>
            <a:bodyPr wrap="none" rtlCol="0">
              <a:spAutoFit/>
            </a:bodyPr>
            <a:lstStyle/>
            <a:p>
              <a:pPr algn="ctr"/>
              <a:r>
                <a:rPr lang="en-GB" sz="2400" dirty="0" smtClean="0">
                  <a:solidFill>
                    <a:srgbClr val="69A830"/>
                  </a:solidFill>
                </a:rPr>
                <a:t>Cael </a:t>
              </a:r>
              <a:r>
                <a:rPr lang="en-GB" sz="2400" dirty="0" err="1" smtClean="0">
                  <a:solidFill>
                    <a:srgbClr val="69A830"/>
                  </a:solidFill>
                </a:rPr>
                <a:t>sgwrs</a:t>
              </a:r>
              <a:endParaRPr lang="en-GB" sz="2400" dirty="0">
                <a:solidFill>
                  <a:srgbClr val="69A830"/>
                </a:solidFill>
              </a:endParaRPr>
            </a:p>
          </p:txBody>
        </p:sp>
      </p:grpSp>
      <p:sp>
        <p:nvSpPr>
          <p:cNvPr id="54" name="Node"/>
          <p:cNvSpPr/>
          <p:nvPr/>
        </p:nvSpPr>
        <p:spPr>
          <a:xfrm>
            <a:off x="4518660" y="3611880"/>
            <a:ext cx="114300" cy="1333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51202" name="Person" descr="https://ruritanrapidandistrict.files.wordpress.com/2014/03/mystery-member-free-clip-art.jpg?w=660"/>
          <p:cNvPicPr>
            <a:picLocks noChangeAspect="1" noChangeArrowheads="1"/>
          </p:cNvPicPr>
          <p:nvPr/>
        </p:nvPicPr>
        <p:blipFill rotWithShape="1">
          <a:blip r:embed="rId11">
            <a:duotone>
              <a:schemeClr val="accent4">
                <a:shade val="45000"/>
                <a:satMod val="135000"/>
              </a:schemeClr>
              <a:prstClr val="white"/>
            </a:duotone>
            <a:extLst>
              <a:ext uri="{28A0092B-C50C-407E-A947-70E740481C1C}">
                <a14:useLocalDpi xmlns:a14="http://schemas.microsoft.com/office/drawing/2010/main" val="0"/>
              </a:ext>
            </a:extLst>
          </a:blip>
          <a:srcRect l="10445" t="9775" r="13078" b="12185"/>
          <a:stretch/>
        </p:blipFill>
        <p:spPr bwMode="auto">
          <a:xfrm>
            <a:off x="4023459" y="3172252"/>
            <a:ext cx="1062580" cy="10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1203" name="Rounded Rectangle 51202"/>
          <p:cNvSpPr/>
          <p:nvPr/>
        </p:nvSpPr>
        <p:spPr>
          <a:xfrm>
            <a:off x="7216083" y="2510976"/>
            <a:ext cx="1467131" cy="2098954"/>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9" name="Rounded Rectangle 68"/>
          <p:cNvSpPr/>
          <p:nvPr/>
        </p:nvSpPr>
        <p:spPr>
          <a:xfrm>
            <a:off x="5835940" y="4239683"/>
            <a:ext cx="1337986" cy="1615305"/>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70" name="Rounded Rectangle 69"/>
          <p:cNvSpPr/>
          <p:nvPr/>
        </p:nvSpPr>
        <p:spPr>
          <a:xfrm>
            <a:off x="655387" y="2985685"/>
            <a:ext cx="2079589" cy="1453002"/>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76015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1201"/>
                                        </p:tgtEl>
                                        <p:attrNameLst>
                                          <p:attrName>style.visibility</p:attrName>
                                        </p:attrNameLst>
                                      </p:cBhvr>
                                      <p:to>
                                        <p:strVal val="visible"/>
                                      </p:to>
                                    </p:set>
                                    <p:animEffect transition="in" filter="wipe(right)">
                                      <p:cBhvr>
                                        <p:cTn id="7" dur="500"/>
                                        <p:tgtEl>
                                          <p:spTgt spid="5120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down)">
                                      <p:cBhvr>
                                        <p:cTn id="14" dur="500"/>
                                        <p:tgtEl>
                                          <p:spTgt spid="40"/>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childTnLst>
                                </p:cTn>
                              </p:par>
                            </p:childTnLst>
                          </p:cTn>
                        </p:par>
                        <p:par>
                          <p:cTn id="39" fill="hold">
                            <p:stCondLst>
                              <p:cond delay="5000"/>
                            </p:stCondLst>
                            <p:childTnLst>
                              <p:par>
                                <p:cTn id="40" presetID="22" presetClass="entr" presetSubtype="1" fill="hold"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up)">
                                      <p:cBhvr>
                                        <p:cTn id="42" dur="500"/>
                                        <p:tgtEl>
                                          <p:spTgt spid="44"/>
                                        </p:tgtEl>
                                      </p:cBhvr>
                                    </p:animEffect>
                                  </p:childTnLst>
                                </p:cTn>
                              </p:par>
                              <p:par>
                                <p:cTn id="43" presetID="10"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1000"/>
                                        <p:tgtEl>
                                          <p:spTgt spid="30"/>
                                        </p:tgtEl>
                                      </p:cBhvr>
                                    </p:animEffect>
                                  </p:childTnLst>
                                </p:cTn>
                              </p:par>
                            </p:childTnLst>
                          </p:cTn>
                        </p:par>
                        <p:par>
                          <p:cTn id="46" fill="hold">
                            <p:stCondLst>
                              <p:cond delay="6000"/>
                            </p:stCondLst>
                            <p:childTnLst>
                              <p:par>
                                <p:cTn id="47" presetID="22" presetClass="entr" presetSubtype="2" fill="hold" nodeType="after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right)">
                                      <p:cBhvr>
                                        <p:cTn id="49" dur="500"/>
                                        <p:tgtEl>
                                          <p:spTgt spid="45"/>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childTnLst>
                                </p:cTn>
                              </p:par>
                            </p:childTnLst>
                          </p:cTn>
                        </p:par>
                        <p:par>
                          <p:cTn id="53" fill="hold">
                            <p:stCondLst>
                              <p:cond delay="7000"/>
                            </p:stCondLst>
                            <p:childTnLst>
                              <p:par>
                                <p:cTn id="54" presetID="22" presetClass="entr" presetSubtype="2" fill="hold"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right)">
                                      <p:cBhvr>
                                        <p:cTn id="56" dur="500"/>
                                        <p:tgtEl>
                                          <p:spTgt spid="46"/>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51203"/>
                                        </p:tgtEl>
                                        <p:attrNameLst>
                                          <p:attrName>style.visibility</p:attrName>
                                        </p:attrNameLst>
                                      </p:cBhvr>
                                      <p:to>
                                        <p:strVal val="visible"/>
                                      </p:to>
                                    </p:set>
                                    <p:anim calcmode="lin" valueType="num">
                                      <p:cBhvr>
                                        <p:cTn id="64" dur="1000" fill="hold"/>
                                        <p:tgtEl>
                                          <p:spTgt spid="51203"/>
                                        </p:tgtEl>
                                        <p:attrNameLst>
                                          <p:attrName>ppt_w</p:attrName>
                                        </p:attrNameLst>
                                      </p:cBhvr>
                                      <p:tavLst>
                                        <p:tav tm="0">
                                          <p:val>
                                            <p:fltVal val="0"/>
                                          </p:val>
                                        </p:tav>
                                        <p:tav tm="100000">
                                          <p:val>
                                            <p:strVal val="#ppt_w"/>
                                          </p:val>
                                        </p:tav>
                                      </p:tavLst>
                                    </p:anim>
                                    <p:anim calcmode="lin" valueType="num">
                                      <p:cBhvr>
                                        <p:cTn id="65" dur="1000" fill="hold"/>
                                        <p:tgtEl>
                                          <p:spTgt spid="51203"/>
                                        </p:tgtEl>
                                        <p:attrNameLst>
                                          <p:attrName>ppt_h</p:attrName>
                                        </p:attrNameLst>
                                      </p:cBhvr>
                                      <p:tavLst>
                                        <p:tav tm="0">
                                          <p:val>
                                            <p:fltVal val="0"/>
                                          </p:val>
                                        </p:tav>
                                        <p:tav tm="100000">
                                          <p:val>
                                            <p:strVal val="#ppt_h"/>
                                          </p:val>
                                        </p:tav>
                                      </p:tavLst>
                                    </p:anim>
                                    <p:anim calcmode="lin" valueType="num">
                                      <p:cBhvr>
                                        <p:cTn id="66" dur="1000" fill="hold"/>
                                        <p:tgtEl>
                                          <p:spTgt spid="51203"/>
                                        </p:tgtEl>
                                        <p:attrNameLst>
                                          <p:attrName>style.rotation</p:attrName>
                                        </p:attrNameLst>
                                      </p:cBhvr>
                                      <p:tavLst>
                                        <p:tav tm="0">
                                          <p:val>
                                            <p:fltVal val="90"/>
                                          </p:val>
                                        </p:tav>
                                        <p:tav tm="100000">
                                          <p:val>
                                            <p:fltVal val="0"/>
                                          </p:val>
                                        </p:tav>
                                      </p:tavLst>
                                    </p:anim>
                                    <p:animEffect transition="in" filter="fade">
                                      <p:cBhvr>
                                        <p:cTn id="67" dur="1000"/>
                                        <p:tgtEl>
                                          <p:spTgt spid="51203"/>
                                        </p:tgtEl>
                                      </p:cBhvr>
                                    </p:animEffect>
                                  </p:childTnLst>
                                </p:cTn>
                              </p:par>
                            </p:childTnLst>
                          </p:cTn>
                        </p:par>
                        <p:par>
                          <p:cTn id="68" fill="hold">
                            <p:stCondLst>
                              <p:cond delay="1000"/>
                            </p:stCondLst>
                            <p:childTnLst>
                              <p:par>
                                <p:cTn id="69" presetID="31" presetClass="entr" presetSubtype="0" fill="hold" grpId="0" nodeType="afterEffect">
                                  <p:stCondLst>
                                    <p:cond delay="0"/>
                                  </p:stCondLst>
                                  <p:childTnLst>
                                    <p:set>
                                      <p:cBhvr>
                                        <p:cTn id="70" dur="1" fill="hold">
                                          <p:stCondLst>
                                            <p:cond delay="0"/>
                                          </p:stCondLst>
                                        </p:cTn>
                                        <p:tgtEl>
                                          <p:spTgt spid="69"/>
                                        </p:tgtEl>
                                        <p:attrNameLst>
                                          <p:attrName>style.visibility</p:attrName>
                                        </p:attrNameLst>
                                      </p:cBhvr>
                                      <p:to>
                                        <p:strVal val="visible"/>
                                      </p:to>
                                    </p:set>
                                    <p:anim calcmode="lin" valueType="num">
                                      <p:cBhvr>
                                        <p:cTn id="71" dur="1000" fill="hold"/>
                                        <p:tgtEl>
                                          <p:spTgt spid="69"/>
                                        </p:tgtEl>
                                        <p:attrNameLst>
                                          <p:attrName>ppt_w</p:attrName>
                                        </p:attrNameLst>
                                      </p:cBhvr>
                                      <p:tavLst>
                                        <p:tav tm="0">
                                          <p:val>
                                            <p:fltVal val="0"/>
                                          </p:val>
                                        </p:tav>
                                        <p:tav tm="100000">
                                          <p:val>
                                            <p:strVal val="#ppt_w"/>
                                          </p:val>
                                        </p:tav>
                                      </p:tavLst>
                                    </p:anim>
                                    <p:anim calcmode="lin" valueType="num">
                                      <p:cBhvr>
                                        <p:cTn id="72" dur="1000" fill="hold"/>
                                        <p:tgtEl>
                                          <p:spTgt spid="69"/>
                                        </p:tgtEl>
                                        <p:attrNameLst>
                                          <p:attrName>ppt_h</p:attrName>
                                        </p:attrNameLst>
                                      </p:cBhvr>
                                      <p:tavLst>
                                        <p:tav tm="0">
                                          <p:val>
                                            <p:fltVal val="0"/>
                                          </p:val>
                                        </p:tav>
                                        <p:tav tm="100000">
                                          <p:val>
                                            <p:strVal val="#ppt_h"/>
                                          </p:val>
                                        </p:tav>
                                      </p:tavLst>
                                    </p:anim>
                                    <p:anim calcmode="lin" valueType="num">
                                      <p:cBhvr>
                                        <p:cTn id="73" dur="1000" fill="hold"/>
                                        <p:tgtEl>
                                          <p:spTgt spid="69"/>
                                        </p:tgtEl>
                                        <p:attrNameLst>
                                          <p:attrName>style.rotation</p:attrName>
                                        </p:attrNameLst>
                                      </p:cBhvr>
                                      <p:tavLst>
                                        <p:tav tm="0">
                                          <p:val>
                                            <p:fltVal val="90"/>
                                          </p:val>
                                        </p:tav>
                                        <p:tav tm="100000">
                                          <p:val>
                                            <p:fltVal val="0"/>
                                          </p:val>
                                        </p:tav>
                                      </p:tavLst>
                                    </p:anim>
                                    <p:animEffect transition="in" filter="fade">
                                      <p:cBhvr>
                                        <p:cTn id="74" dur="1000"/>
                                        <p:tgtEl>
                                          <p:spTgt spid="69"/>
                                        </p:tgtEl>
                                      </p:cBhvr>
                                    </p:animEffect>
                                  </p:childTnLst>
                                </p:cTn>
                              </p:par>
                            </p:childTnLst>
                          </p:cTn>
                        </p:par>
                        <p:par>
                          <p:cTn id="75" fill="hold">
                            <p:stCondLst>
                              <p:cond delay="2000"/>
                            </p:stCondLst>
                            <p:childTnLst>
                              <p:par>
                                <p:cTn id="76" presetID="31" presetClass="entr" presetSubtype="0" fill="hold" grpId="0" nodeType="afterEffect">
                                  <p:stCondLst>
                                    <p:cond delay="0"/>
                                  </p:stCondLst>
                                  <p:childTnLst>
                                    <p:set>
                                      <p:cBhvr>
                                        <p:cTn id="77" dur="1" fill="hold">
                                          <p:stCondLst>
                                            <p:cond delay="0"/>
                                          </p:stCondLst>
                                        </p:cTn>
                                        <p:tgtEl>
                                          <p:spTgt spid="70"/>
                                        </p:tgtEl>
                                        <p:attrNameLst>
                                          <p:attrName>style.visibility</p:attrName>
                                        </p:attrNameLst>
                                      </p:cBhvr>
                                      <p:to>
                                        <p:strVal val="visible"/>
                                      </p:to>
                                    </p:set>
                                    <p:anim calcmode="lin" valueType="num">
                                      <p:cBhvr>
                                        <p:cTn id="78" dur="1000" fill="hold"/>
                                        <p:tgtEl>
                                          <p:spTgt spid="70"/>
                                        </p:tgtEl>
                                        <p:attrNameLst>
                                          <p:attrName>ppt_w</p:attrName>
                                        </p:attrNameLst>
                                      </p:cBhvr>
                                      <p:tavLst>
                                        <p:tav tm="0">
                                          <p:val>
                                            <p:fltVal val="0"/>
                                          </p:val>
                                        </p:tav>
                                        <p:tav tm="100000">
                                          <p:val>
                                            <p:strVal val="#ppt_w"/>
                                          </p:val>
                                        </p:tav>
                                      </p:tavLst>
                                    </p:anim>
                                    <p:anim calcmode="lin" valueType="num">
                                      <p:cBhvr>
                                        <p:cTn id="79" dur="1000" fill="hold"/>
                                        <p:tgtEl>
                                          <p:spTgt spid="70"/>
                                        </p:tgtEl>
                                        <p:attrNameLst>
                                          <p:attrName>ppt_h</p:attrName>
                                        </p:attrNameLst>
                                      </p:cBhvr>
                                      <p:tavLst>
                                        <p:tav tm="0">
                                          <p:val>
                                            <p:fltVal val="0"/>
                                          </p:val>
                                        </p:tav>
                                        <p:tav tm="100000">
                                          <p:val>
                                            <p:strVal val="#ppt_h"/>
                                          </p:val>
                                        </p:tav>
                                      </p:tavLst>
                                    </p:anim>
                                    <p:anim calcmode="lin" valueType="num">
                                      <p:cBhvr>
                                        <p:cTn id="80" dur="1000" fill="hold"/>
                                        <p:tgtEl>
                                          <p:spTgt spid="70"/>
                                        </p:tgtEl>
                                        <p:attrNameLst>
                                          <p:attrName>style.rotation</p:attrName>
                                        </p:attrNameLst>
                                      </p:cBhvr>
                                      <p:tavLst>
                                        <p:tav tm="0">
                                          <p:val>
                                            <p:fltVal val="90"/>
                                          </p:val>
                                        </p:tav>
                                        <p:tav tm="100000">
                                          <p:val>
                                            <p:fltVal val="0"/>
                                          </p:val>
                                        </p:tav>
                                      </p:tavLst>
                                    </p:anim>
                                    <p:animEffect transition="in" filter="fade">
                                      <p:cBhvr>
                                        <p:cTn id="81"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69" grpId="0" animBg="1"/>
      <p:bldP spid="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 </a:t>
            </a:r>
            <a:r>
              <a:rPr lang="en-GB" dirty="0" err="1" smtClean="0"/>
              <a:t>cartref</a:t>
            </a:r>
            <a:endParaRPr lang="en-GB" dirty="0"/>
          </a:p>
        </p:txBody>
      </p:sp>
      <p:sp>
        <p:nvSpPr>
          <p:cNvPr id="4" name="TextBox 3"/>
          <p:cNvSpPr txBox="1"/>
          <p:nvPr/>
        </p:nvSpPr>
        <p:spPr>
          <a:xfrm>
            <a:off x="1283160" y="2280763"/>
            <a:ext cx="984565" cy="523220"/>
          </a:xfrm>
          <a:prstGeom prst="rect">
            <a:avLst/>
          </a:prstGeom>
          <a:noFill/>
        </p:spPr>
        <p:txBody>
          <a:bodyPr wrap="none" rtlCol="0">
            <a:spAutoFit/>
          </a:bodyPr>
          <a:lstStyle/>
          <a:p>
            <a:r>
              <a:rPr lang="en-GB" sz="2800" dirty="0" smtClean="0">
                <a:solidFill>
                  <a:srgbClr val="69A830"/>
                </a:solidFill>
              </a:rPr>
              <a:t>Math</a:t>
            </a:r>
            <a:endParaRPr lang="en-GB" sz="3200" dirty="0">
              <a:solidFill>
                <a:srgbClr val="69A830"/>
              </a:solidFill>
            </a:endParaRPr>
          </a:p>
        </p:txBody>
      </p:sp>
      <p:sp>
        <p:nvSpPr>
          <p:cNvPr id="5" name="TextBox 4"/>
          <p:cNvSpPr txBox="1"/>
          <p:nvPr/>
        </p:nvSpPr>
        <p:spPr>
          <a:xfrm>
            <a:off x="1229767" y="1579691"/>
            <a:ext cx="2225289" cy="523220"/>
          </a:xfrm>
          <a:prstGeom prst="rect">
            <a:avLst/>
          </a:prstGeom>
          <a:noFill/>
        </p:spPr>
        <p:txBody>
          <a:bodyPr wrap="none" rtlCol="0">
            <a:spAutoFit/>
          </a:bodyPr>
          <a:lstStyle/>
          <a:p>
            <a:r>
              <a:rPr lang="en-GB" sz="2800" dirty="0" err="1" smtClean="0">
                <a:solidFill>
                  <a:srgbClr val="69A830"/>
                </a:solidFill>
              </a:rPr>
              <a:t>Cymdogaeth</a:t>
            </a:r>
            <a:endParaRPr lang="en-GB" sz="3200" dirty="0">
              <a:solidFill>
                <a:srgbClr val="69A830"/>
              </a:solidFill>
            </a:endParaRPr>
          </a:p>
        </p:txBody>
      </p:sp>
      <p:sp>
        <p:nvSpPr>
          <p:cNvPr id="6" name="TextBox 5"/>
          <p:cNvSpPr txBox="1"/>
          <p:nvPr/>
        </p:nvSpPr>
        <p:spPr>
          <a:xfrm>
            <a:off x="3970080" y="1461981"/>
            <a:ext cx="1452642" cy="584775"/>
          </a:xfrm>
          <a:prstGeom prst="rect">
            <a:avLst/>
          </a:prstGeom>
          <a:noFill/>
        </p:spPr>
        <p:txBody>
          <a:bodyPr wrap="none" rtlCol="0">
            <a:spAutoFit/>
          </a:bodyPr>
          <a:lstStyle/>
          <a:p>
            <a:r>
              <a:rPr lang="en-GB" sz="2800" dirty="0" err="1" smtClean="0">
                <a:solidFill>
                  <a:srgbClr val="69A830"/>
                </a:solidFill>
              </a:rPr>
              <a:t>Hapus</a:t>
            </a:r>
            <a:r>
              <a:rPr lang="en-GB" sz="3200" dirty="0" smtClean="0">
                <a:solidFill>
                  <a:srgbClr val="69A830"/>
                </a:solidFill>
              </a:rPr>
              <a:t>?</a:t>
            </a:r>
            <a:endParaRPr lang="en-GB" sz="3200" dirty="0">
              <a:solidFill>
                <a:srgbClr val="69A830"/>
              </a:solidFill>
            </a:endParaRPr>
          </a:p>
        </p:txBody>
      </p:sp>
      <p:sp>
        <p:nvSpPr>
          <p:cNvPr id="7" name="TextBox 6"/>
          <p:cNvSpPr txBox="1"/>
          <p:nvPr/>
        </p:nvSpPr>
        <p:spPr>
          <a:xfrm>
            <a:off x="6101324" y="2400155"/>
            <a:ext cx="2005677" cy="523220"/>
          </a:xfrm>
          <a:prstGeom prst="rect">
            <a:avLst/>
          </a:prstGeom>
          <a:noFill/>
        </p:spPr>
        <p:txBody>
          <a:bodyPr wrap="none" rtlCol="0">
            <a:spAutoFit/>
          </a:bodyPr>
          <a:lstStyle/>
          <a:p>
            <a:r>
              <a:rPr lang="en-GB" sz="2800" dirty="0" err="1" smtClean="0">
                <a:solidFill>
                  <a:srgbClr val="69A830"/>
                </a:solidFill>
              </a:rPr>
              <a:t>Cymdogion</a:t>
            </a:r>
            <a:endParaRPr lang="en-GB" sz="3200" dirty="0">
              <a:solidFill>
                <a:srgbClr val="69A830"/>
              </a:solidFill>
            </a:endParaRPr>
          </a:p>
        </p:txBody>
      </p:sp>
      <p:sp>
        <p:nvSpPr>
          <p:cNvPr id="8" name="TextBox 7"/>
          <p:cNvSpPr txBox="1"/>
          <p:nvPr/>
        </p:nvSpPr>
        <p:spPr>
          <a:xfrm>
            <a:off x="6332299" y="3219117"/>
            <a:ext cx="2072490" cy="523220"/>
          </a:xfrm>
          <a:prstGeom prst="rect">
            <a:avLst/>
          </a:prstGeom>
          <a:noFill/>
        </p:spPr>
        <p:txBody>
          <a:bodyPr wrap="none" rtlCol="0">
            <a:spAutoFit/>
          </a:bodyPr>
          <a:lstStyle/>
          <a:p>
            <a:r>
              <a:rPr lang="en-GB" sz="2800" dirty="0" err="1" smtClean="0">
                <a:solidFill>
                  <a:srgbClr val="69A830"/>
                </a:solidFill>
              </a:rPr>
              <a:t>Trafnidiaeth</a:t>
            </a:r>
            <a:endParaRPr lang="en-GB" sz="2800" dirty="0">
              <a:solidFill>
                <a:srgbClr val="69A830"/>
              </a:solidFill>
            </a:endParaRPr>
          </a:p>
        </p:txBody>
      </p:sp>
      <p:sp>
        <p:nvSpPr>
          <p:cNvPr id="9" name="TextBox 8"/>
          <p:cNvSpPr txBox="1"/>
          <p:nvPr/>
        </p:nvSpPr>
        <p:spPr>
          <a:xfrm>
            <a:off x="6394795" y="3843706"/>
            <a:ext cx="2481350" cy="523220"/>
          </a:xfrm>
          <a:prstGeom prst="rect">
            <a:avLst/>
          </a:prstGeom>
          <a:noFill/>
        </p:spPr>
        <p:txBody>
          <a:bodyPr wrap="square" rtlCol="0">
            <a:spAutoFit/>
          </a:bodyPr>
          <a:lstStyle/>
          <a:p>
            <a:r>
              <a:rPr lang="en-GB" sz="2800" dirty="0" err="1" smtClean="0">
                <a:solidFill>
                  <a:srgbClr val="69A830"/>
                </a:solidFill>
              </a:rPr>
              <a:t>Amwynderau</a:t>
            </a:r>
            <a:endParaRPr lang="en-GB" sz="3200" dirty="0">
              <a:solidFill>
                <a:srgbClr val="69A830"/>
              </a:solidFill>
            </a:endParaRPr>
          </a:p>
        </p:txBody>
      </p:sp>
      <p:sp>
        <p:nvSpPr>
          <p:cNvPr id="10" name="TextBox 9"/>
          <p:cNvSpPr txBox="1"/>
          <p:nvPr/>
        </p:nvSpPr>
        <p:spPr>
          <a:xfrm>
            <a:off x="805274" y="2884454"/>
            <a:ext cx="1184940" cy="523220"/>
          </a:xfrm>
          <a:prstGeom prst="rect">
            <a:avLst/>
          </a:prstGeom>
          <a:noFill/>
        </p:spPr>
        <p:txBody>
          <a:bodyPr wrap="none" rtlCol="0">
            <a:spAutoFit/>
          </a:bodyPr>
          <a:lstStyle/>
          <a:p>
            <a:r>
              <a:rPr lang="en-GB" sz="2800" dirty="0" err="1" smtClean="0">
                <a:solidFill>
                  <a:srgbClr val="69A830"/>
                </a:solidFill>
              </a:rPr>
              <a:t>Gardd</a:t>
            </a:r>
            <a:endParaRPr lang="en-GB" sz="3200" dirty="0">
              <a:solidFill>
                <a:srgbClr val="69A830"/>
              </a:solidFill>
            </a:endParaRPr>
          </a:p>
        </p:txBody>
      </p:sp>
      <p:sp>
        <p:nvSpPr>
          <p:cNvPr id="11" name="TextBox 10"/>
          <p:cNvSpPr txBox="1"/>
          <p:nvPr/>
        </p:nvSpPr>
        <p:spPr>
          <a:xfrm>
            <a:off x="688935" y="3522997"/>
            <a:ext cx="1845377" cy="523220"/>
          </a:xfrm>
          <a:prstGeom prst="rect">
            <a:avLst/>
          </a:prstGeom>
          <a:noFill/>
        </p:spPr>
        <p:txBody>
          <a:bodyPr wrap="none" rtlCol="0">
            <a:spAutoFit/>
          </a:bodyPr>
          <a:lstStyle/>
          <a:p>
            <a:r>
              <a:rPr lang="en-GB" sz="2800" dirty="0" err="1" smtClean="0">
                <a:solidFill>
                  <a:srgbClr val="69A830"/>
                </a:solidFill>
              </a:rPr>
              <a:t>Diogelwch</a:t>
            </a:r>
            <a:endParaRPr lang="en-GB" sz="3200" dirty="0">
              <a:solidFill>
                <a:srgbClr val="69A830"/>
              </a:solidFill>
            </a:endParaRPr>
          </a:p>
        </p:txBody>
      </p:sp>
      <p:sp>
        <p:nvSpPr>
          <p:cNvPr id="12" name="TextBox 11"/>
          <p:cNvSpPr txBox="1"/>
          <p:nvPr/>
        </p:nvSpPr>
        <p:spPr>
          <a:xfrm>
            <a:off x="688935" y="4105316"/>
            <a:ext cx="2766121" cy="523220"/>
          </a:xfrm>
          <a:prstGeom prst="rect">
            <a:avLst/>
          </a:prstGeom>
          <a:noFill/>
        </p:spPr>
        <p:txBody>
          <a:bodyPr wrap="square" rtlCol="0">
            <a:spAutoFit/>
          </a:bodyPr>
          <a:lstStyle/>
          <a:p>
            <a:r>
              <a:rPr lang="en-GB" sz="2800" dirty="0" err="1" smtClean="0">
                <a:solidFill>
                  <a:srgbClr val="69A830"/>
                </a:solidFill>
              </a:rPr>
              <a:t>Gwasanaethau</a:t>
            </a:r>
            <a:endParaRPr lang="en-GB" sz="2800" dirty="0">
              <a:solidFill>
                <a:srgbClr val="69A830"/>
              </a:solidFill>
            </a:endParaRPr>
          </a:p>
        </p:txBody>
      </p:sp>
      <p:sp>
        <p:nvSpPr>
          <p:cNvPr id="13" name="TextBox 12"/>
          <p:cNvSpPr txBox="1"/>
          <p:nvPr/>
        </p:nvSpPr>
        <p:spPr>
          <a:xfrm>
            <a:off x="3867135" y="5140168"/>
            <a:ext cx="1223412" cy="523220"/>
          </a:xfrm>
          <a:prstGeom prst="rect">
            <a:avLst/>
          </a:prstGeom>
          <a:noFill/>
        </p:spPr>
        <p:txBody>
          <a:bodyPr wrap="none" rtlCol="0">
            <a:spAutoFit/>
          </a:bodyPr>
          <a:lstStyle/>
          <a:p>
            <a:r>
              <a:rPr lang="en-GB" sz="2800" dirty="0" err="1" smtClean="0">
                <a:solidFill>
                  <a:srgbClr val="69A830"/>
                </a:solidFill>
              </a:rPr>
              <a:t>Gwres</a:t>
            </a:r>
            <a:endParaRPr lang="en-GB" sz="3200" dirty="0">
              <a:solidFill>
                <a:srgbClr val="69A830"/>
              </a:solidFill>
            </a:endParaRPr>
          </a:p>
        </p:txBody>
      </p:sp>
      <p:sp>
        <p:nvSpPr>
          <p:cNvPr id="14" name="TextBox 13"/>
          <p:cNvSpPr txBox="1"/>
          <p:nvPr/>
        </p:nvSpPr>
        <p:spPr>
          <a:xfrm>
            <a:off x="5649360" y="5213705"/>
            <a:ext cx="1566454" cy="523220"/>
          </a:xfrm>
          <a:prstGeom prst="rect">
            <a:avLst/>
          </a:prstGeom>
          <a:noFill/>
        </p:spPr>
        <p:txBody>
          <a:bodyPr wrap="none" rtlCol="0">
            <a:spAutoFit/>
          </a:bodyPr>
          <a:lstStyle/>
          <a:p>
            <a:r>
              <a:rPr lang="en-GB" sz="2800" dirty="0" err="1" smtClean="0">
                <a:solidFill>
                  <a:srgbClr val="69A830"/>
                </a:solidFill>
              </a:rPr>
              <a:t>Lleithder</a:t>
            </a:r>
            <a:endParaRPr lang="en-GB" sz="3200" dirty="0">
              <a:solidFill>
                <a:srgbClr val="69A830"/>
              </a:solidFill>
            </a:endParaRPr>
          </a:p>
        </p:txBody>
      </p:sp>
      <p:sp>
        <p:nvSpPr>
          <p:cNvPr id="15" name="TextBox 14"/>
          <p:cNvSpPr txBox="1"/>
          <p:nvPr/>
        </p:nvSpPr>
        <p:spPr>
          <a:xfrm>
            <a:off x="6480698" y="4622687"/>
            <a:ext cx="1144865" cy="523220"/>
          </a:xfrm>
          <a:prstGeom prst="rect">
            <a:avLst/>
          </a:prstGeom>
          <a:noFill/>
        </p:spPr>
        <p:txBody>
          <a:bodyPr wrap="none" rtlCol="0">
            <a:spAutoFit/>
          </a:bodyPr>
          <a:lstStyle/>
          <a:p>
            <a:r>
              <a:rPr lang="en-GB" sz="2800" dirty="0" err="1" smtClean="0">
                <a:solidFill>
                  <a:srgbClr val="69A830"/>
                </a:solidFill>
              </a:rPr>
              <a:t>Golau</a:t>
            </a:r>
            <a:endParaRPr lang="en-GB" sz="3200" dirty="0">
              <a:solidFill>
                <a:srgbClr val="69A830"/>
              </a:solidFill>
            </a:endParaRPr>
          </a:p>
        </p:txBody>
      </p:sp>
      <p:sp>
        <p:nvSpPr>
          <p:cNvPr id="16" name="TextBox 15"/>
          <p:cNvSpPr txBox="1"/>
          <p:nvPr/>
        </p:nvSpPr>
        <p:spPr>
          <a:xfrm>
            <a:off x="1085555" y="4604461"/>
            <a:ext cx="1345240" cy="523220"/>
          </a:xfrm>
          <a:prstGeom prst="rect">
            <a:avLst/>
          </a:prstGeom>
          <a:noFill/>
        </p:spPr>
        <p:txBody>
          <a:bodyPr wrap="none" rtlCol="0">
            <a:spAutoFit/>
          </a:bodyPr>
          <a:lstStyle/>
          <a:p>
            <a:r>
              <a:rPr lang="en-GB" sz="2800" dirty="0" err="1" smtClean="0">
                <a:solidFill>
                  <a:srgbClr val="69A830"/>
                </a:solidFill>
              </a:rPr>
              <a:t>Addurn</a:t>
            </a:r>
            <a:endParaRPr lang="en-GB" sz="3200" dirty="0">
              <a:solidFill>
                <a:srgbClr val="69A830"/>
              </a:solidFill>
            </a:endParaRPr>
          </a:p>
        </p:txBody>
      </p:sp>
      <p:sp>
        <p:nvSpPr>
          <p:cNvPr id="17" name="TextBox 16"/>
          <p:cNvSpPr txBox="1"/>
          <p:nvPr/>
        </p:nvSpPr>
        <p:spPr>
          <a:xfrm>
            <a:off x="906838" y="5213705"/>
            <a:ext cx="2682145" cy="523220"/>
          </a:xfrm>
          <a:prstGeom prst="rect">
            <a:avLst/>
          </a:prstGeom>
          <a:noFill/>
        </p:spPr>
        <p:txBody>
          <a:bodyPr wrap="none" rtlCol="0">
            <a:spAutoFit/>
          </a:bodyPr>
          <a:lstStyle/>
          <a:p>
            <a:r>
              <a:rPr lang="en-GB" sz="2800" dirty="0" err="1" smtClean="0">
                <a:solidFill>
                  <a:srgbClr val="69A830"/>
                </a:solidFill>
              </a:rPr>
              <a:t>Ystafell</a:t>
            </a:r>
            <a:r>
              <a:rPr lang="en-GB" sz="2800" dirty="0" smtClean="0">
                <a:solidFill>
                  <a:srgbClr val="69A830"/>
                </a:solidFill>
              </a:rPr>
              <a:t> </a:t>
            </a:r>
            <a:r>
              <a:rPr lang="en-GB" sz="2800" dirty="0" err="1" smtClean="0">
                <a:solidFill>
                  <a:srgbClr val="69A830"/>
                </a:solidFill>
              </a:rPr>
              <a:t>ymolchi</a:t>
            </a:r>
            <a:endParaRPr lang="en-GB" sz="3200" dirty="0">
              <a:solidFill>
                <a:srgbClr val="69A830"/>
              </a:solidFill>
            </a:endParaRPr>
          </a:p>
        </p:txBody>
      </p:sp>
      <p:sp>
        <p:nvSpPr>
          <p:cNvPr id="18" name="TextBox 17"/>
          <p:cNvSpPr txBox="1"/>
          <p:nvPr/>
        </p:nvSpPr>
        <p:spPr>
          <a:xfrm>
            <a:off x="5566934" y="1585900"/>
            <a:ext cx="3466230" cy="523220"/>
          </a:xfrm>
          <a:prstGeom prst="rect">
            <a:avLst/>
          </a:prstGeom>
          <a:noFill/>
        </p:spPr>
        <p:txBody>
          <a:bodyPr wrap="square" rtlCol="0">
            <a:spAutoFit/>
          </a:bodyPr>
          <a:lstStyle/>
          <a:p>
            <a:r>
              <a:rPr lang="en-GB" sz="2800" dirty="0" err="1" smtClean="0">
                <a:solidFill>
                  <a:srgbClr val="69A830"/>
                </a:solidFill>
              </a:rPr>
              <a:t>Nifer</a:t>
            </a:r>
            <a:r>
              <a:rPr lang="en-GB" sz="2800" dirty="0" smtClean="0">
                <a:solidFill>
                  <a:srgbClr val="69A830"/>
                </a:solidFill>
              </a:rPr>
              <a:t> </a:t>
            </a:r>
            <a:r>
              <a:rPr lang="en-GB" sz="2800" dirty="0" err="1" smtClean="0">
                <a:solidFill>
                  <a:srgbClr val="69A830"/>
                </a:solidFill>
              </a:rPr>
              <a:t>yr</a:t>
            </a:r>
            <a:r>
              <a:rPr lang="en-GB" sz="2800" dirty="0" smtClean="0">
                <a:solidFill>
                  <a:srgbClr val="69A830"/>
                </a:solidFill>
              </a:rPr>
              <a:t> </a:t>
            </a:r>
            <a:r>
              <a:rPr lang="en-GB" sz="2800" dirty="0" err="1" smtClean="0">
                <a:solidFill>
                  <a:srgbClr val="69A830"/>
                </a:solidFill>
              </a:rPr>
              <a:t>ystafelloedd</a:t>
            </a:r>
            <a:endParaRPr lang="en-GB" sz="2800" dirty="0">
              <a:solidFill>
                <a:srgbClr val="69A830"/>
              </a:solidFill>
            </a:endParaRPr>
          </a:p>
        </p:txBody>
      </p:sp>
      <p:pic>
        <p:nvPicPr>
          <p:cNvPr id="23" name="Picture 2"/>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022461" y="3081540"/>
            <a:ext cx="1141790" cy="10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085555" y="1459461"/>
            <a:ext cx="2503428" cy="763681"/>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Rounded Rectangle 24"/>
          <p:cNvSpPr/>
          <p:nvPr/>
        </p:nvSpPr>
        <p:spPr>
          <a:xfrm>
            <a:off x="5882639" y="2279925"/>
            <a:ext cx="2463887" cy="763681"/>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6" name="Rounded Rectangle 25"/>
          <p:cNvSpPr/>
          <p:nvPr/>
        </p:nvSpPr>
        <p:spPr>
          <a:xfrm>
            <a:off x="6332300" y="4502458"/>
            <a:ext cx="1396558" cy="763200"/>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7" name="Rounded Rectangle 26"/>
          <p:cNvSpPr/>
          <p:nvPr/>
        </p:nvSpPr>
        <p:spPr>
          <a:xfrm>
            <a:off x="3756630" y="5019938"/>
            <a:ext cx="1407621" cy="763681"/>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22766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1000" fill="hold"/>
                                        <p:tgtEl>
                                          <p:spTgt spid="24"/>
                                        </p:tgtEl>
                                        <p:attrNameLst>
                                          <p:attrName>ppt_w</p:attrName>
                                        </p:attrNameLst>
                                      </p:cBhvr>
                                      <p:tavLst>
                                        <p:tav tm="0">
                                          <p:val>
                                            <p:fltVal val="0"/>
                                          </p:val>
                                        </p:tav>
                                        <p:tav tm="100000">
                                          <p:val>
                                            <p:strVal val="#ppt_w"/>
                                          </p:val>
                                        </p:tav>
                                      </p:tavLst>
                                    </p:anim>
                                    <p:anim calcmode="lin" valueType="num">
                                      <p:cBhvr>
                                        <p:cTn id="69" dur="1000" fill="hold"/>
                                        <p:tgtEl>
                                          <p:spTgt spid="24"/>
                                        </p:tgtEl>
                                        <p:attrNameLst>
                                          <p:attrName>ppt_h</p:attrName>
                                        </p:attrNameLst>
                                      </p:cBhvr>
                                      <p:tavLst>
                                        <p:tav tm="0">
                                          <p:val>
                                            <p:fltVal val="0"/>
                                          </p:val>
                                        </p:tav>
                                        <p:tav tm="100000">
                                          <p:val>
                                            <p:strVal val="#ppt_h"/>
                                          </p:val>
                                        </p:tav>
                                      </p:tavLst>
                                    </p:anim>
                                    <p:anim calcmode="lin" valueType="num">
                                      <p:cBhvr>
                                        <p:cTn id="70" dur="1000" fill="hold"/>
                                        <p:tgtEl>
                                          <p:spTgt spid="24"/>
                                        </p:tgtEl>
                                        <p:attrNameLst>
                                          <p:attrName>style.rotation</p:attrName>
                                        </p:attrNameLst>
                                      </p:cBhvr>
                                      <p:tavLst>
                                        <p:tav tm="0">
                                          <p:val>
                                            <p:fltVal val="90"/>
                                          </p:val>
                                        </p:tav>
                                        <p:tav tm="100000">
                                          <p:val>
                                            <p:fltVal val="0"/>
                                          </p:val>
                                        </p:tav>
                                      </p:tavLst>
                                    </p:anim>
                                    <p:animEffect transition="in" filter="fade">
                                      <p:cBhvr>
                                        <p:cTn id="71" dur="1000"/>
                                        <p:tgtEl>
                                          <p:spTgt spid="24"/>
                                        </p:tgtEl>
                                      </p:cBhvr>
                                    </p:animEffect>
                                  </p:childTnLst>
                                </p:cTn>
                              </p:par>
                            </p:childTnLst>
                          </p:cTn>
                        </p:par>
                        <p:par>
                          <p:cTn id="72" fill="hold">
                            <p:stCondLst>
                              <p:cond delay="1000"/>
                            </p:stCondLst>
                            <p:childTnLst>
                              <p:par>
                                <p:cTn id="73" presetID="31" presetClass="entr" presetSubtype="0" fill="hold" grpId="0" nodeType="after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p:cTn id="75" dur="1000" fill="hold"/>
                                        <p:tgtEl>
                                          <p:spTgt spid="25"/>
                                        </p:tgtEl>
                                        <p:attrNameLst>
                                          <p:attrName>ppt_w</p:attrName>
                                        </p:attrNameLst>
                                      </p:cBhvr>
                                      <p:tavLst>
                                        <p:tav tm="0">
                                          <p:val>
                                            <p:fltVal val="0"/>
                                          </p:val>
                                        </p:tav>
                                        <p:tav tm="100000">
                                          <p:val>
                                            <p:strVal val="#ppt_w"/>
                                          </p:val>
                                        </p:tav>
                                      </p:tavLst>
                                    </p:anim>
                                    <p:anim calcmode="lin" valueType="num">
                                      <p:cBhvr>
                                        <p:cTn id="76" dur="1000" fill="hold"/>
                                        <p:tgtEl>
                                          <p:spTgt spid="25"/>
                                        </p:tgtEl>
                                        <p:attrNameLst>
                                          <p:attrName>ppt_h</p:attrName>
                                        </p:attrNameLst>
                                      </p:cBhvr>
                                      <p:tavLst>
                                        <p:tav tm="0">
                                          <p:val>
                                            <p:fltVal val="0"/>
                                          </p:val>
                                        </p:tav>
                                        <p:tav tm="100000">
                                          <p:val>
                                            <p:strVal val="#ppt_h"/>
                                          </p:val>
                                        </p:tav>
                                      </p:tavLst>
                                    </p:anim>
                                    <p:anim calcmode="lin" valueType="num">
                                      <p:cBhvr>
                                        <p:cTn id="77" dur="1000" fill="hold"/>
                                        <p:tgtEl>
                                          <p:spTgt spid="25"/>
                                        </p:tgtEl>
                                        <p:attrNameLst>
                                          <p:attrName>style.rotation</p:attrName>
                                        </p:attrNameLst>
                                      </p:cBhvr>
                                      <p:tavLst>
                                        <p:tav tm="0">
                                          <p:val>
                                            <p:fltVal val="90"/>
                                          </p:val>
                                        </p:tav>
                                        <p:tav tm="100000">
                                          <p:val>
                                            <p:fltVal val="0"/>
                                          </p:val>
                                        </p:tav>
                                      </p:tavLst>
                                    </p:anim>
                                    <p:animEffect transition="in" filter="fade">
                                      <p:cBhvr>
                                        <p:cTn id="78" dur="1000"/>
                                        <p:tgtEl>
                                          <p:spTgt spid="25"/>
                                        </p:tgtEl>
                                      </p:cBhvr>
                                    </p:animEffect>
                                  </p:childTnLst>
                                </p:cTn>
                              </p:par>
                            </p:childTnLst>
                          </p:cTn>
                        </p:par>
                        <p:par>
                          <p:cTn id="79" fill="hold">
                            <p:stCondLst>
                              <p:cond delay="2000"/>
                            </p:stCondLst>
                            <p:childTnLst>
                              <p:par>
                                <p:cTn id="80" presetID="31" presetClass="entr" presetSubtype="0"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1000" fill="hold"/>
                                        <p:tgtEl>
                                          <p:spTgt spid="26"/>
                                        </p:tgtEl>
                                        <p:attrNameLst>
                                          <p:attrName>ppt_w</p:attrName>
                                        </p:attrNameLst>
                                      </p:cBhvr>
                                      <p:tavLst>
                                        <p:tav tm="0">
                                          <p:val>
                                            <p:fltVal val="0"/>
                                          </p:val>
                                        </p:tav>
                                        <p:tav tm="100000">
                                          <p:val>
                                            <p:strVal val="#ppt_w"/>
                                          </p:val>
                                        </p:tav>
                                      </p:tavLst>
                                    </p:anim>
                                    <p:anim calcmode="lin" valueType="num">
                                      <p:cBhvr>
                                        <p:cTn id="83" dur="1000" fill="hold"/>
                                        <p:tgtEl>
                                          <p:spTgt spid="26"/>
                                        </p:tgtEl>
                                        <p:attrNameLst>
                                          <p:attrName>ppt_h</p:attrName>
                                        </p:attrNameLst>
                                      </p:cBhvr>
                                      <p:tavLst>
                                        <p:tav tm="0">
                                          <p:val>
                                            <p:fltVal val="0"/>
                                          </p:val>
                                        </p:tav>
                                        <p:tav tm="100000">
                                          <p:val>
                                            <p:strVal val="#ppt_h"/>
                                          </p:val>
                                        </p:tav>
                                      </p:tavLst>
                                    </p:anim>
                                    <p:anim calcmode="lin" valueType="num">
                                      <p:cBhvr>
                                        <p:cTn id="84" dur="1000" fill="hold"/>
                                        <p:tgtEl>
                                          <p:spTgt spid="26"/>
                                        </p:tgtEl>
                                        <p:attrNameLst>
                                          <p:attrName>style.rotation</p:attrName>
                                        </p:attrNameLst>
                                      </p:cBhvr>
                                      <p:tavLst>
                                        <p:tav tm="0">
                                          <p:val>
                                            <p:fltVal val="90"/>
                                          </p:val>
                                        </p:tav>
                                        <p:tav tm="100000">
                                          <p:val>
                                            <p:fltVal val="0"/>
                                          </p:val>
                                        </p:tav>
                                      </p:tavLst>
                                    </p:anim>
                                    <p:animEffect transition="in" filter="fade">
                                      <p:cBhvr>
                                        <p:cTn id="85" dur="1000"/>
                                        <p:tgtEl>
                                          <p:spTgt spid="26"/>
                                        </p:tgtEl>
                                      </p:cBhvr>
                                    </p:animEffect>
                                  </p:childTnLst>
                                </p:cTn>
                              </p:par>
                            </p:childTnLst>
                          </p:cTn>
                        </p:par>
                        <p:par>
                          <p:cTn id="86" fill="hold">
                            <p:stCondLst>
                              <p:cond delay="3000"/>
                            </p:stCondLst>
                            <p:childTnLst>
                              <p:par>
                                <p:cTn id="87" presetID="31" presetClass="entr" presetSubtype="0" fill="hold" grpId="0" nodeType="after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p:cTn id="89" dur="1000" fill="hold"/>
                                        <p:tgtEl>
                                          <p:spTgt spid="27"/>
                                        </p:tgtEl>
                                        <p:attrNameLst>
                                          <p:attrName>ppt_w</p:attrName>
                                        </p:attrNameLst>
                                      </p:cBhvr>
                                      <p:tavLst>
                                        <p:tav tm="0">
                                          <p:val>
                                            <p:fltVal val="0"/>
                                          </p:val>
                                        </p:tav>
                                        <p:tav tm="100000">
                                          <p:val>
                                            <p:strVal val="#ppt_w"/>
                                          </p:val>
                                        </p:tav>
                                      </p:tavLst>
                                    </p:anim>
                                    <p:anim calcmode="lin" valueType="num">
                                      <p:cBhvr>
                                        <p:cTn id="90" dur="1000" fill="hold"/>
                                        <p:tgtEl>
                                          <p:spTgt spid="27"/>
                                        </p:tgtEl>
                                        <p:attrNameLst>
                                          <p:attrName>ppt_h</p:attrName>
                                        </p:attrNameLst>
                                      </p:cBhvr>
                                      <p:tavLst>
                                        <p:tav tm="0">
                                          <p:val>
                                            <p:fltVal val="0"/>
                                          </p:val>
                                        </p:tav>
                                        <p:tav tm="100000">
                                          <p:val>
                                            <p:strVal val="#ppt_h"/>
                                          </p:val>
                                        </p:tav>
                                      </p:tavLst>
                                    </p:anim>
                                    <p:anim calcmode="lin" valueType="num">
                                      <p:cBhvr>
                                        <p:cTn id="91" dur="1000" fill="hold"/>
                                        <p:tgtEl>
                                          <p:spTgt spid="27"/>
                                        </p:tgtEl>
                                        <p:attrNameLst>
                                          <p:attrName>style.rotation</p:attrName>
                                        </p:attrNameLst>
                                      </p:cBhvr>
                                      <p:tavLst>
                                        <p:tav tm="0">
                                          <p:val>
                                            <p:fltVal val="90"/>
                                          </p:val>
                                        </p:tav>
                                        <p:tav tm="100000">
                                          <p:val>
                                            <p:fltVal val="0"/>
                                          </p:val>
                                        </p:tav>
                                      </p:tavLst>
                                    </p:anim>
                                    <p:animEffect transition="in" filter="fade">
                                      <p:cBhvr>
                                        <p:cTn id="9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24" grpId="0" animBg="1"/>
      <p:bldP spid="25"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Home"/>
          <p:cNvGrpSpPr/>
          <p:nvPr/>
        </p:nvGrpSpPr>
        <p:grpSpPr>
          <a:xfrm>
            <a:off x="384084" y="1651830"/>
            <a:ext cx="4171855" cy="3843294"/>
            <a:chOff x="384084" y="1651830"/>
            <a:chExt cx="4171855" cy="3843294"/>
          </a:xfrm>
        </p:grpSpPr>
        <p:pic>
          <p:nvPicPr>
            <p:cNvPr id="17" name="TV Aerial"/>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84084" y="1690624"/>
              <a:ext cx="1106032" cy="1054418"/>
            </a:xfrm>
            <a:prstGeom prst="rect">
              <a:avLst/>
            </a:prstGeom>
          </p:spPr>
        </p:pic>
        <p:pic>
          <p:nvPicPr>
            <p:cNvPr id="36" name="House"/>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5739" y="1651830"/>
              <a:ext cx="4140200" cy="3843294"/>
            </a:xfrm>
            <a:prstGeom prst="rect">
              <a:avLst/>
            </a:prstGeom>
          </p:spPr>
        </p:pic>
      </p:grpSp>
      <p:sp>
        <p:nvSpPr>
          <p:cNvPr id="4" name="AutoShape 2" descr="data:image/jpeg;base64,/9j/4AAQSkZJRgABAQAAAQABAAD/2wCEAAkGBw8PEA8PDw8QDw8PDw8PDg8PDw8PEBAPFBQXFhUUFRQYHCggGBslGxQUITEjJSkrLjIuFyAzODMsNygtLisBCgoKDQ0OFQ8QGysdHBwsLCwyLCstKzAsNywrKywrKys3NyssNCssLCsrLDcrKywsLDI3KzcrKysrKysrKysrK//AABEIAKwBJAMBIgACEQEDEQH/xAAcAAEAAgMBAQEAAAAAAAAAAAAAAQQFBgcDAgj/xABHEAACAgECAwUEBQcJBwUAAAABAgADBAUREiExBgcTQWEiUXGBFDJCkbEjM1JykqHBFSQ0Q1Nic4KiREWDssLR0hdVY/Dx/8QAFwEBAQEBAAAAAAAAAAAAAAAAAAECA//EACARAQEAAgEDBQAAAAAAAAAAAAABAhExAyHxEhMiQVH/2gAMAwEAAhEDEQA/AO4xEQEREBESnkaiqW10BLXewb+xWxStOnE7/VUem+58gYFyfFr8KswUsQCQq7cTbDoN+W8r6jgJkIK7DYE4gzCux6uPb7LFSCV9485ZRAoCgbBQAB7gOggV9PutsTitp8BiTtWbFsYL5cRXkD6An4z5r08C5rzZczEEKjWt4SA7b8NY2Hl1O5lyIFTUdMx8lQuRTXcqniUWIHCtttuN+hkvl112U0dHtWw1qBy4KwvET7h7Sj5z3utVFZ3YKqgszMQFVRzJJPQT5FSMy2cKlgpVX2BPA2xIB9x2B+QgesREBERAREQEREBERAREQEREBERAREQEREBERAREQEREBESIEyJ8VXo/FwMrcLFG4SDwuOqnbofSVMPDTGFjta7tY4ay2+zqx5KAOSqOgAUD5kwPqgZBudnapaAOGqtAzWMeXtu55DzHCB85ZvsKqzBWcqCeBNuJtvIbkDeeGo4r2pwJc9G7DiesIXKeagsDw7+/bf3Sh2o12nS8OzLuFj10BF4V9p2LMEUbk+8jmTAyOBda6BravAck/ky62FR5bleW/oN/iZ4jESl7cl77tuFiwsubwK06nZPqjbbr19ZW7Kdo8fU8WvLxieB9wyNsHrcdUcDof4bHzmWsrDAqwDKRsVIBBHuIgeOBlLfVXcoYLYiuodSjcLDcbqeY5eUsRED5dAwKsAwI2IIBBHuIn1EQEREBERAREQEREBERAREQEREBERAREQEREBERAREQEREBK2Nk1XoWrcOhL1llJ2JUlW2PxB5ifYtrs8SvdXKexam4PCWUNwsPLdWB+Bn1RStaqiKqIihURQFVVA2AAHQQPHHopxagqBKaax7wqqPMkn95MZeBVc1TWLxmluOsEnhD+TFehI8ienlGpYCZFfhWb8Bepzwnbc12LYAfQlQCPMEyc9bim2O9aWEj2rUaxQvn7KsNz84FiV9Rwasmqyi5A9VqMliHoVM9aFYKodg7hVDOF4Qzbczw78tz5T7gfnzQ8u7snrDYl5Z9Oyiuzn6vhk7JcPLiXfZtvLf0n6BrcMAykMrAFSDuCDzBBmp95vY5NXwmrAAyauKzEsPLazb6hP6LdD8j5TTu4/ti54tFzSVycUumPx/WKV8mpPqmx29PhA6/ERAmREQJiJEBJiICIiAiIgIiICIiAiIgIkA+6VMO+9ncWULVWOVbeMHd+fUqBso259SYFyJSzrMkNX4FVNik/lTbc9TKNxzUBG4uW/XaWMi3gRn4WfhBPAgBdtvIA+cD1iV8HLW5A6rYoJIK21vU4IOxBVgD8+k94ExIkwEREBEiIHhh4ddIcVjbjse1ySWLWOd2JJ5+noAB5SxKa6cguOQGtDsNnTxrDU3LYHwyeEHkOYAk6jgLeoRntQA7/kbrKWPoWQg7fOBZZgASTsACST0AEradqFeQperiKA8IZq7Kw3qvEBxD1HKWUTYADfYAAbkk7D3k9Z9QERIgJxjvt7I2U2JruBvXdSyNleGPaBU+xf8ALkG5dNvWdnnxfStisjqHR1KurDcMpGxBHuga53e9ra9XwkyF2W5fyeTUD+btH8D1HxmzT89X13dkdZDqGbTMvy3LFqfNT/frJ5e8fEz9AYmUl1aW1MHrsVXR1O4ZWG4IgesmJEBESYESZEmAiIgIiICIiAiIgJ55FQdGQllDqVJRirAEbbhh0PrPSUqMNlyL7zYWW2uitK+e1ZrNhLDntufEHl9kQPXBwqqK1qpQJWn1VHrzJJ6kk8yTzMsRIgTE87rkQcTsqLyHEzBRz6czF9y1qzuQqIpZmPQKOpgekpY+mpXbZajWg283Q22PVxcvaCMSFPL7OwnrhZtV6CymxLUJI4q2DruOo3HnPeBUytQFVldbV27W8ltWsvWH8lYrzXf3kbesuSJT1P6QFDYwqZ1YFq7eJRYnmocfUbzB2I5bee4C7EgGTAREQEREBERASIiBMiTIga9267LVath2Ytmyvtx49pG5quA9lvh5H0JnM+5ntTbhZFmg6hujpY64vGfqWb86QfcfrL8fUTts5P339imvrGrYgIy8QKbuDfielOYcf3k6/D4CB1iTNJ7q+2q6thguw+mY4WvKXlux25Wge5tj895u0CIiIExIkwEREBESIExEQEREBKebk2VvQFr467LDXcw3LV7qSj7fo8Q2P6wlyICJWpyuK22oo6msIwcr7FitvzVum4III69D0IlmBWycGm1q3trSxqSWqLqG4GI5kA9D6yzKWJp61W5Fqsf5w1buh24RYqBCw+Kqn7PqZcMAFA6ADz5cucp0Y1qW2ObzZS/MVOib1ty+o429nryIJ38/Keem67h5T2142TTe9J2tWqxXZDzHMD1B+6ZGBAYb7bjcbEjfmAen4GTKb6bUb1yeEi5UNfGrFeOs8+BwOTAE7jfoenUy3Aq6nRa9ZFFvg2ghkYqHUkc+F181PQ7bH3GWU32HFtxbDfbpv57T6lLUq7yK2ocBktRrEYDhtq5h1J2JU7HiBHmoHQmBdiRECYiICIiBESZEBJkRASGAI2I3B5EHoRJiB+fu1unXdltWr1HDUnByWbiqHJAG52UHyH6S/D0ndtI1KnLoqycdw9NyB0Ye7zB9xB3BHvBlXtRoFOo4tuJePYtXkwA4q3H1XX1BnHO6/X79E1C3Q9QPDU9u1LknhS5uald/sWAj57e8wO8REQESYgIiICRJiAkSYgIiICIiAiJiO03aPF02hsjLsFaDkq9Xsb9FF8zAyGbl10Vvbc61VVqWex2CqqjqSTOAd4nelkak/wDJ+lC1aHbwy6K3j5R3I2UDmqH3dT57dJidf7R6r2pyxi41bLQG3rx1batF3/O3v0J8/TyHv7L3d93OLpCcZ2vzHH5TIYD2NwN0qH2V5fE/uAYjud7urNKD5eU386vrCeCp3WmsnfZj9puQ9BOnSJUwMOyovxZNt4Y7qLRT+T68lKKpI5jrv0gXJTwMI1NkHjLLdcblU/1e6KGUHz3ZWb/NGVhu9lbjItrRNi1VYqC2EHf22KltvQES5ASJMQMBndoHottrbGtdVZfDequywOhRSSSBsDxFxt6CTMp/KFPE6eIvFWwSwDclWKq2x9eFlPzEQLUREBESjreqVYePflXHauitrG26nYclHqTsB8YF2Q7hRuSAPeSBOX6Vja7q6Lm2aj/JmPcOPGxcaoNZ4J5ozu3mQf48ukoal3R5lzcR1u+wk7n6Sj3A/wCvlA6dmdoMKkE25eOgAJPFcm/3b7mazl96+kVkhbbLiP7Ol9j822mnL3d6xjc6DpGUB5XY7Ix/0/xlyvVdTwf6XoHHWu29mn8F3z4AN4GSu74cb+qwsl/cWKIP4yt/6uWN0wqa/W7McfhVM1oHeHpGQfD8ZcW7kDTloMdwx6DdvZ3+cz+XwMN9lYHodgRLoajh94Obfypp02w/ornuW+7w95qXeRp2Zq3hPZh0UZFO4F1OSXL1n7BVlHnzB35c5ues6Pi3/nKKyfJgoRx8GHOa1kadk0f0bJNiD+qyt7OXuFg5iamKM92P7feBj1Y+riyq6seH9K4C9VqjkrMV34W26/DfznQcDPpyEFlFtdyHmGrdXH7pwzI1cr7ORS1R/S/OVH/MP4ygtio3jYtrUv148ewpv8QOR+cvt74Nv0XE4rpfehn4+y5K15lY+1t4V33j2T903DSe9bTLtha1mK/mLk3X9tNx9+0zcMpyu29xKGn61iZA3oyabh/8dqMfuB5S9MiYkSYESYiAiIgRJkTlfed3tVYPHiYBW7M5q9vJqsf/AMn9Og8/dA2TvA7wcXR6yGIuy2XenGVtmO/RnP2V/HynEtK0bVu1eYb7rCtCkhr2X8jQm+/h1Jy4j6fMmZLsD3aZesW/yhqj2rj2NxkuSMjKPLpv9VD7/u98/Qen4NONUlNFa1VVgKiIAFAgY3sp2WxNLoFGJXwg7Gyw87LX/SdvP4dB5TNSYgQTKmnalXkBjXxjhPC62VWVOp9xVwDLkQEiVLNNqNwv9sWgAbrbaqkDf6yBuFuvmJ6ZuKLUKF7EBIPFVY1b8v7w5wPeVsTUKbmsSq1LGqIWzgPEEY/ZJHLf06z1x6QiKgLMFAG7sXY/FjzJn1XWqjZVCj3KAB9wgeeJiV1BhWvDx2Pa/MsWsc7sSSf/ALyET3iAiIgJz7vsu3wKMXn/AD7PxcY7Hb2SxY/8u3znQZzvvRXxM3s9R5Nqa2n/AIXCf4mBvFNQRVRRsqKqgDoAo2H4TDdoO1mFgMiZNpV7ButaI9r8P6RCg7D1mcnOm7KJqWfqFljlbsfOqAB33FAorNe393cv894G/wCFl131pbU62V2KGR1O4ZT7p7TRtKzxhYGo2UANXVm5NeGPsF2dV2/V8Ut++a9pPajKpy9nyL7wl9VGYloXw28VggeoAexwsRyB6dYHRda7OYOcvDlYtN3uZ0HGPg45j75p13dtfi7tpGpX4w8sXJPj42w+yAea/HmZuusazTiBPE42e1ilNVSNZbYw5nhQc+Q6nyn1o+r05aGykn2WNdiOpSyuwdVdTzBgczzNS1rDB+n6Yb0XrkYDeKD6+H1H7pjU7aYF24F3ht0KXK1TA+7ny/fO2zHapoWHljbJxaLgf7StWP39ZqZWDkd+QjjdWV1PmpDCa/m4te5IXhPvT2fwnT8zuh0dyWqruxWPnRkWbfIMTt8JhMzuasH9G1a5R+jkUrdv/mDDb7jOk6s+4mnNMncfaJHr1++YzIIP2tvlOh5ndHq4+plYl36weon90wmb3U66N9qKLf8ADyKx/wA5E6TqYftiarTqRYG3S0Hbps3Mf9psmmdp9So2FebkIB5eKzL+y24nwndlryf7uJ+GRin8HlmvsPri/wC67D/xqf8AyjLPC+DVbJp/eTqy7b5FNv8AjVLv967TO4/elqH2sbCf9W2yr8d5pNfY7W//AGcn430D/qlqnsbrZ/3LUPV8rH/85xvoXu3cd6WT54WMPjnAf9M+H717x/s2GPjn7/gk13H7Fa0Omm6en69yt+G8yWP2Y7QJzXF0oenG2/38Mz8VWT3o5z/m6MQ+irm3n/SoE+17Wa9d+bocA/2eAV+422Qbu0WMOJtKx8lB1GNlKrbegPM/IGbT2K7S0aitnhq9V1DBMjGuHDbS3qPMcjz9JOw1TKfWbUYZB1damBDrjVYFR4T12IJb7pjtI7vNHyKxdRZlHhcqwsFSW12KeYZeDkZ2DKbaaDoz7Z2sKOn0jHf5vQpP4RILXZ3NysTOow7MqzKxsmu3g+kcJtqsrAYAOAN1I35GdA3nNl9rVdMA+yclz8BXt/GdJi8hJiJAiIgIkSYCIiBESYgIiICc77fHfWuzo8vGyj8/DE6JOc96tn0bK0PUHH5DGzjXe+3KtLgBxMfIDYwN9mG1bs5Rk2eN4mRRaU8J7MW5qGtr/Rfb6wHkeo35GZhWBAIIIIBBHMEHoRJgYXVNAR8F8LHC0hUH0fkSqWIeNCfM+0Bv8TNfTTL8uypLNOOEFuqvzr3sqdLmqPEEo4WJKlwp3YDkJvUQNQ1lXbUbgv506Wfoe/Xfxfy3D67eHvMJ3ZfSar9TbKP1Ksc3HyFq+IT8+Dg3+U3nWNFoywnihg9ZLVW1O1VtZPI8LrzG/nPnE0OinHsxqlKpatgsYku7s67M7sebN6mBqGb2hzKsVdUbJrVbFGRTp5qXhbEbmoaz6wtKc9+m/Labnm6xRTj/AEt2IqKIy7Aszce3AqqOZYkgACc61vSbsvDp0x8bI+m01pi+L4Z+itUnsC83dNuEb8PXfltNr7SULQNJDH+b4+djraW6ACtkrZvTxCkC3ovamnKufGaq7FyVTxBTkKiu9W+3EvCxB23G46jfmJnpzduz9lGv41wtLm3x7WTi34ccIQSR5AsyD5TpEBERAiTEQERECJMRATn2aow+02LavspqmHbRYAOTXU+0GPrsqj/9nQZoPeN7OodnXH1v5QZP8pCg/jA3LLfrND0Rt8nVbP0stV+SVKs3PMs6zROyj8WM95/2nJybv8viFV/com4jIaCPE1qoD+owb7W9OOxUH8Z0maD3c0+JlalleQerDQ/4Q4mA+bib7M3lUyJMiQTERAREiBMSJMCIiIExEQEp6vplOZTZjZCCym1SrodxuPQjmD7iJciByFMTWdFd6cG1NQwkY+FiZJCW1J1VUt8+W3U7cukyFHeqlfLP0zNwyPrMqfSKh/nAH4TedW0rxjxoQH22IPRh/wB5g7tOuXrWxHvA4h+6BTxO9XQ7emcEPutqvr2+ZXaZOntzpD/V1LE9Ab0U/v2mGydLpf8AOY9bfr1IfxEx9vZbTn5thY5/4Sj8IG90a1iWDdMrHcf3bqz/ABlyuxW+qyt+qwP4Tll/YPSn64iD9RnT8DKv/p3p4/NHJoPkasmwEffvA7BPHMxa7q3qtRbK7FKujDdWU+RE5TX2Yzaf6NreenuFz+Oo+TT3S7tLj/m87DzAPLJoNZPzT/vA6Fo+gYuHxnHq4GfYO7PZa5A6LxuSeEeQ32mTnM6+2+uU7fSNIrvAHtPiX7fcjbmWKe9vEXll4WoYRH1jbjlkHzHP90DokTWcDvA0e/bg1DHBO2y2v4J+Ht7TYqL0sAZHR1PMFGVwR8RA9IiICIiAiIgJz3ty3HrWgU9QjZWQ3pwp7J+8ToU5vlP4/aZtuaYOmBW9y22vv9/C37oGX7Y6h4GJkWD6wrKp6u3sqPvImCdlwMFQemPQB8X26fNjK3brWqzkY2Ls1vBYL7qqhxuzJ+br295PP4Ce+DouRm212ZmyqHDVYdZ3VT5Na32iOu3Sb3pG79gdMOLp+OrfnLQci7/FtPGd/huB8psU+UXYADyAH3T6mFIiICIiAkSYgIiICIiAiIgIiRASYiBBAPWfBoQ9UU/FRPSIHicSr+zT9hZ8HApP9VX+yJZiBTbS6D/VL8tx+E8m0ag/ZI+DGZGIGJfQKj0Zx8wf4Tws7OKf6zce5lBmckwNIz+7zEu3NmPi2E+ZqCt+0BvMDd3SVIS2M+RiMTvvi5Tpz+DTqsQOUr2c7RYv9G1Sy5R0TMqW7f4vzafS9pu0mNyydMxssDq2NY9LbfB+v3CdUkQOZ197OPWds3Bz8MjkWajxK/2geY+Amc0zvC0fJ28PPpBPRbSaW+5wJttlKNyZVYeoBmG1LsbpeT+fwMZz7/CVW/aXYwMhRkJYOKt1sU+aMGH3iek0PUe6nS6g9uL9Kwn2+tjZdqn/AFEzlusdodTxcn6LVqeYauIJu9iM+x/vcMDuXa7tTi6XjtfkON9j4VII8S5/JVX8T0E5T2NXU8v6VkKPo9uo3G2/JIJs8MckqoX3AE+0ZsXZTsBh3v8ATMp8nMv9khsq0WBfgOEfvnUcTDrqG1ahfLfz++Bp/ZvsLXj+1ts7fXtsIe9z57nym34uFXUNkUA+bHmx+csxAiTEiBMiTEBERASJMQIiTEBERA//2Q=="/>
          <p:cNvSpPr>
            <a:spLocks noChangeAspect="1" noChangeArrowheads="1"/>
          </p:cNvSpPr>
          <p:nvPr/>
        </p:nvSpPr>
        <p:spPr bwMode="auto">
          <a:xfrm>
            <a:off x="155575" y="-1143000"/>
            <a:ext cx="4048125" cy="2390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p:txBody>
          <a:bodyPr/>
          <a:lstStyle/>
          <a:p>
            <a:r>
              <a:rPr lang="en-GB" dirty="0" err="1"/>
              <a:t>Arolygu’r</a:t>
            </a:r>
            <a:r>
              <a:rPr lang="en-GB" dirty="0"/>
              <a:t> </a:t>
            </a:r>
            <a:r>
              <a:rPr lang="en-GB" dirty="0" err="1"/>
              <a:t>cartref</a:t>
            </a:r>
            <a:endParaRPr lang="en-GB" dirty="0"/>
          </a:p>
        </p:txBody>
      </p:sp>
      <p:grpSp>
        <p:nvGrpSpPr>
          <p:cNvPr id="7" name="Group 6"/>
          <p:cNvGrpSpPr/>
          <p:nvPr/>
        </p:nvGrpSpPr>
        <p:grpSpPr>
          <a:xfrm>
            <a:off x="2130355" y="1956020"/>
            <a:ext cx="760275" cy="856933"/>
            <a:chOff x="2367735" y="1967468"/>
            <a:chExt cx="920195" cy="920195"/>
          </a:xfrm>
        </p:grpSpPr>
        <p:pic>
          <p:nvPicPr>
            <p:cNvPr id="3" name="Picture 2"/>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367735" y="1967468"/>
              <a:ext cx="920195" cy="920195"/>
            </a:xfrm>
            <a:prstGeom prst="rect">
              <a:avLst/>
            </a:prstGeom>
          </p:spPr>
        </p:pic>
        <p:cxnSp>
          <p:nvCxnSpPr>
            <p:cNvPr id="6" name="Straight Connector 5"/>
            <p:cNvCxnSpPr/>
            <p:nvPr/>
          </p:nvCxnSpPr>
          <p:spPr>
            <a:xfrm>
              <a:off x="2831004" y="2480618"/>
              <a:ext cx="0" cy="398463"/>
            </a:xfrm>
            <a:prstGeom prst="line">
              <a:avLst/>
            </a:prstGeom>
            <a:ln w="57150">
              <a:solidFill>
                <a:srgbClr val="6F8E30"/>
              </a:solidFill>
            </a:ln>
            <a:effectLst/>
          </p:spPr>
          <p:style>
            <a:lnRef idx="2">
              <a:schemeClr val="accent1"/>
            </a:lnRef>
            <a:fillRef idx="0">
              <a:schemeClr val="accent1"/>
            </a:fillRef>
            <a:effectRef idx="1">
              <a:schemeClr val="accent1"/>
            </a:effectRef>
            <a:fontRef idx="minor">
              <a:schemeClr val="tx1"/>
            </a:fontRef>
          </p:style>
        </p:cxnSp>
      </p:grpSp>
      <p:pic>
        <p:nvPicPr>
          <p:cNvPr id="8" name="Picture 7"/>
          <p:cNvPicPr>
            <a:picLocks noChangeAspect="1"/>
          </p:cNvPicPr>
          <p:nvPr/>
        </p:nvPicPr>
        <p:blipFill>
          <a:blip r:embed="rId6"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87330" y="2709319"/>
            <a:ext cx="446327" cy="446327"/>
          </a:xfrm>
          <a:prstGeom prst="rect">
            <a:avLst/>
          </a:prstGeom>
        </p:spPr>
      </p:pic>
      <p:sp>
        <p:nvSpPr>
          <p:cNvPr id="9" name="Utilities Text"/>
          <p:cNvSpPr txBox="1"/>
          <p:nvPr/>
        </p:nvSpPr>
        <p:spPr>
          <a:xfrm>
            <a:off x="4813863" y="1731264"/>
            <a:ext cx="4140201" cy="2677656"/>
          </a:xfrm>
          <a:prstGeom prst="rect">
            <a:avLst/>
          </a:prstGeom>
          <a:noFill/>
        </p:spPr>
        <p:txBody>
          <a:bodyPr wrap="square" rtlCol="0">
            <a:spAutoFit/>
          </a:bodyPr>
          <a:lstStyle/>
          <a:p>
            <a:r>
              <a:rPr lang="en-GB" sz="2400" dirty="0" smtClean="0">
                <a:solidFill>
                  <a:srgbClr val="582F7A"/>
                </a:solidFill>
              </a:rPr>
              <a:t>Utilities:</a:t>
            </a:r>
          </a:p>
          <a:p>
            <a:pPr marL="457200" indent="-457200">
              <a:buFont typeface="Arial" panose="020B0604020202020204" pitchFamily="34" charset="0"/>
              <a:buChar char="•"/>
            </a:pPr>
            <a:r>
              <a:rPr lang="en-GB" sz="2400" dirty="0" smtClean="0">
                <a:solidFill>
                  <a:srgbClr val="69A830"/>
                </a:solidFill>
              </a:rPr>
              <a:t>Water</a:t>
            </a:r>
          </a:p>
          <a:p>
            <a:pPr marL="457200" indent="-457200">
              <a:buFont typeface="Arial" panose="020B0604020202020204" pitchFamily="34" charset="0"/>
              <a:buChar char="•"/>
            </a:pPr>
            <a:r>
              <a:rPr lang="en-GB" sz="2400" dirty="0" smtClean="0">
                <a:solidFill>
                  <a:srgbClr val="69A830"/>
                </a:solidFill>
              </a:rPr>
              <a:t>Electricity</a:t>
            </a:r>
          </a:p>
          <a:p>
            <a:pPr marL="457200" indent="-457200">
              <a:buFont typeface="Arial" panose="020B0604020202020204" pitchFamily="34" charset="0"/>
              <a:buChar char="•"/>
            </a:pPr>
            <a:r>
              <a:rPr lang="en-GB" sz="2400" dirty="0" smtClean="0">
                <a:solidFill>
                  <a:srgbClr val="69A830"/>
                </a:solidFill>
              </a:rPr>
              <a:t>Gas</a:t>
            </a:r>
          </a:p>
          <a:p>
            <a:pPr marL="457200" indent="-457200">
              <a:buFont typeface="Arial" panose="020B0604020202020204" pitchFamily="34" charset="0"/>
              <a:buChar char="•"/>
            </a:pPr>
            <a:r>
              <a:rPr lang="en-GB" sz="2400" dirty="0" smtClean="0">
                <a:solidFill>
                  <a:srgbClr val="69A830"/>
                </a:solidFill>
              </a:rPr>
              <a:t>Telecommunications</a:t>
            </a:r>
          </a:p>
          <a:p>
            <a:pPr marL="457200" indent="-457200">
              <a:buFont typeface="Arial" panose="020B0604020202020204" pitchFamily="34" charset="0"/>
              <a:buChar char="•"/>
            </a:pPr>
            <a:r>
              <a:rPr lang="en-GB" sz="2400" dirty="0" smtClean="0">
                <a:solidFill>
                  <a:srgbClr val="69A830"/>
                </a:solidFill>
              </a:rPr>
              <a:t>Wi-Fi</a:t>
            </a:r>
          </a:p>
          <a:p>
            <a:pPr marL="457200" indent="-457200">
              <a:buFont typeface="Arial" panose="020B0604020202020204" pitchFamily="34" charset="0"/>
              <a:buChar char="•"/>
            </a:pPr>
            <a:r>
              <a:rPr lang="en-GB" sz="2400" dirty="0" smtClean="0">
                <a:solidFill>
                  <a:srgbClr val="69A830"/>
                </a:solidFill>
              </a:rPr>
              <a:t>Digital TV</a:t>
            </a:r>
            <a:endParaRPr lang="en-GB" sz="2400" dirty="0">
              <a:solidFill>
                <a:srgbClr val="69A830"/>
              </a:solidFill>
            </a:endParaRPr>
          </a:p>
        </p:txBody>
      </p:sp>
      <p:sp>
        <p:nvSpPr>
          <p:cNvPr id="13" name="Attic Mask"/>
          <p:cNvSpPr/>
          <p:nvPr/>
        </p:nvSpPr>
        <p:spPr>
          <a:xfrm>
            <a:off x="469392" y="1731264"/>
            <a:ext cx="4035552" cy="1572768"/>
          </a:xfrm>
          <a:custGeom>
            <a:avLst/>
            <a:gdLst>
              <a:gd name="connsiteX0" fmla="*/ 0 w 4029456"/>
              <a:gd name="connsiteY0" fmla="*/ 1611756 h 1611756"/>
              <a:gd name="connsiteX1" fmla="*/ 2015856 w 4029456"/>
              <a:gd name="connsiteY1" fmla="*/ 0 h 1611756"/>
              <a:gd name="connsiteX2" fmla="*/ 4029456 w 4029456"/>
              <a:gd name="connsiteY2" fmla="*/ 1611756 h 1611756"/>
              <a:gd name="connsiteX3" fmla="*/ 0 w 4029456"/>
              <a:gd name="connsiteY3" fmla="*/ 1611756 h 1611756"/>
              <a:gd name="connsiteX0" fmla="*/ 0 w 4029456"/>
              <a:gd name="connsiteY0" fmla="*/ 1575180 h 1575180"/>
              <a:gd name="connsiteX1" fmla="*/ 2009760 w 4029456"/>
              <a:gd name="connsiteY1" fmla="*/ 0 h 1575180"/>
              <a:gd name="connsiteX2" fmla="*/ 4029456 w 4029456"/>
              <a:gd name="connsiteY2" fmla="*/ 1575180 h 1575180"/>
              <a:gd name="connsiteX3" fmla="*/ 0 w 4029456"/>
              <a:gd name="connsiteY3" fmla="*/ 1575180 h 1575180"/>
            </a:gdLst>
            <a:ahLst/>
            <a:cxnLst>
              <a:cxn ang="0">
                <a:pos x="connsiteX0" y="connsiteY0"/>
              </a:cxn>
              <a:cxn ang="0">
                <a:pos x="connsiteX1" y="connsiteY1"/>
              </a:cxn>
              <a:cxn ang="0">
                <a:pos x="connsiteX2" y="connsiteY2"/>
              </a:cxn>
              <a:cxn ang="0">
                <a:pos x="connsiteX3" y="connsiteY3"/>
              </a:cxn>
            </a:cxnLst>
            <a:rect l="l" t="t" r="r" b="b"/>
            <a:pathLst>
              <a:path w="4029456" h="1575180">
                <a:moveTo>
                  <a:pt x="0" y="1575180"/>
                </a:moveTo>
                <a:lnTo>
                  <a:pt x="2009760" y="0"/>
                </a:lnTo>
                <a:lnTo>
                  <a:pt x="4029456" y="1575180"/>
                </a:lnTo>
                <a:lnTo>
                  <a:pt x="0" y="1575180"/>
                </a:lnTo>
                <a:close/>
              </a:path>
            </a:pathLst>
          </a:custGeom>
          <a:solidFill>
            <a:srgbClr val="69A830">
              <a:alpha val="50196"/>
            </a:srgbClr>
          </a:solidFill>
          <a:ln w="76200">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19" name="Bathroom Text"/>
          <p:cNvSpPr txBox="1"/>
          <p:nvPr/>
        </p:nvSpPr>
        <p:spPr>
          <a:xfrm>
            <a:off x="4813863" y="1731264"/>
            <a:ext cx="4140201" cy="2677656"/>
          </a:xfrm>
          <a:prstGeom prst="rect">
            <a:avLst/>
          </a:prstGeom>
          <a:noFill/>
        </p:spPr>
        <p:txBody>
          <a:bodyPr wrap="square" rtlCol="0">
            <a:spAutoFit/>
          </a:bodyPr>
          <a:lstStyle/>
          <a:p>
            <a:r>
              <a:rPr lang="en-GB" sz="2400" dirty="0" smtClean="0">
                <a:solidFill>
                  <a:srgbClr val="582F7A"/>
                </a:solidFill>
              </a:rPr>
              <a:t>Bathroom:</a:t>
            </a:r>
          </a:p>
          <a:p>
            <a:pPr marL="457200" indent="-457200">
              <a:buFont typeface="Arial" panose="020B0604020202020204" pitchFamily="34" charset="0"/>
              <a:buChar char="•"/>
            </a:pPr>
            <a:r>
              <a:rPr lang="en-GB" sz="2400" dirty="0" smtClean="0">
                <a:solidFill>
                  <a:srgbClr val="69A830"/>
                </a:solidFill>
              </a:rPr>
              <a:t>Panic alarm</a:t>
            </a:r>
          </a:p>
          <a:p>
            <a:pPr marL="457200" indent="-457200">
              <a:buFont typeface="Arial" panose="020B0604020202020204" pitchFamily="34" charset="0"/>
              <a:buChar char="•"/>
            </a:pPr>
            <a:r>
              <a:rPr lang="en-GB" sz="2400" dirty="0" smtClean="0">
                <a:solidFill>
                  <a:srgbClr val="69A830"/>
                </a:solidFill>
              </a:rPr>
              <a:t>Flood evidence</a:t>
            </a:r>
          </a:p>
          <a:p>
            <a:pPr marL="457200" indent="-457200">
              <a:buFont typeface="Arial" panose="020B0604020202020204" pitchFamily="34" charset="0"/>
              <a:buChar char="•"/>
            </a:pPr>
            <a:r>
              <a:rPr lang="en-GB" sz="2400" dirty="0" smtClean="0">
                <a:solidFill>
                  <a:srgbClr val="69A830"/>
                </a:solidFill>
              </a:rPr>
              <a:t>Grab rails</a:t>
            </a:r>
          </a:p>
          <a:p>
            <a:pPr marL="457200" indent="-457200">
              <a:buFont typeface="Arial" panose="020B0604020202020204" pitchFamily="34" charset="0"/>
              <a:buChar char="•"/>
            </a:pPr>
            <a:r>
              <a:rPr lang="en-GB" sz="2400" dirty="0" smtClean="0">
                <a:solidFill>
                  <a:srgbClr val="69A830"/>
                </a:solidFill>
              </a:rPr>
              <a:t>Temperature gauge</a:t>
            </a:r>
          </a:p>
          <a:p>
            <a:pPr marL="457200" indent="-457200">
              <a:buFont typeface="Arial" panose="020B0604020202020204" pitchFamily="34" charset="0"/>
              <a:buChar char="•"/>
            </a:pPr>
            <a:r>
              <a:rPr lang="en-GB" sz="2400" dirty="0" smtClean="0">
                <a:solidFill>
                  <a:srgbClr val="69A830"/>
                </a:solidFill>
              </a:rPr>
              <a:t>Flooring materials</a:t>
            </a:r>
          </a:p>
          <a:p>
            <a:pPr marL="457200" indent="-457200">
              <a:buFont typeface="Arial" panose="020B0604020202020204" pitchFamily="34" charset="0"/>
              <a:buChar char="•"/>
            </a:pPr>
            <a:r>
              <a:rPr lang="en-GB" sz="2400" dirty="0" smtClean="0">
                <a:solidFill>
                  <a:srgbClr val="69A830"/>
                </a:solidFill>
              </a:rPr>
              <a:t>Walking aids</a:t>
            </a:r>
            <a:endParaRPr lang="en-GB" sz="2400" dirty="0">
              <a:solidFill>
                <a:srgbClr val="69A830"/>
              </a:solidFill>
            </a:endParaRPr>
          </a:p>
        </p:txBody>
      </p:sp>
      <p:sp>
        <p:nvSpPr>
          <p:cNvPr id="16" name="Bathroom Mask"/>
          <p:cNvSpPr/>
          <p:nvPr/>
        </p:nvSpPr>
        <p:spPr>
          <a:xfrm>
            <a:off x="2907792" y="3304032"/>
            <a:ext cx="1377696" cy="1036320"/>
          </a:xfrm>
          <a:prstGeom prst="rect">
            <a:avLst/>
          </a:prstGeom>
          <a:solidFill>
            <a:srgbClr val="69A830">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Kitchen Text"/>
          <p:cNvSpPr txBox="1"/>
          <p:nvPr/>
        </p:nvSpPr>
        <p:spPr>
          <a:xfrm>
            <a:off x="4813863" y="1731264"/>
            <a:ext cx="4140201" cy="3416320"/>
          </a:xfrm>
          <a:prstGeom prst="rect">
            <a:avLst/>
          </a:prstGeom>
          <a:noFill/>
        </p:spPr>
        <p:txBody>
          <a:bodyPr wrap="square" rtlCol="0">
            <a:spAutoFit/>
          </a:bodyPr>
          <a:lstStyle/>
          <a:p>
            <a:r>
              <a:rPr lang="en-GB" sz="2400" dirty="0" smtClean="0">
                <a:solidFill>
                  <a:srgbClr val="582F7A"/>
                </a:solidFill>
              </a:rPr>
              <a:t>Kitchen:</a:t>
            </a:r>
          </a:p>
          <a:p>
            <a:pPr marL="457200" indent="-457200">
              <a:buFont typeface="Arial" panose="020B0604020202020204" pitchFamily="34" charset="0"/>
              <a:buChar char="•"/>
            </a:pPr>
            <a:r>
              <a:rPr lang="en-GB" sz="2400" dirty="0" smtClean="0">
                <a:solidFill>
                  <a:srgbClr val="69A830"/>
                </a:solidFill>
              </a:rPr>
              <a:t>State of cooking appliances</a:t>
            </a:r>
          </a:p>
          <a:p>
            <a:pPr marL="457200" indent="-457200">
              <a:buFont typeface="Arial" panose="020B0604020202020204" pitchFamily="34" charset="0"/>
              <a:buChar char="•"/>
            </a:pPr>
            <a:r>
              <a:rPr lang="en-GB" sz="2400" dirty="0" smtClean="0">
                <a:solidFill>
                  <a:srgbClr val="69A830"/>
                </a:solidFill>
              </a:rPr>
              <a:t>Chip pan</a:t>
            </a:r>
          </a:p>
          <a:p>
            <a:pPr marL="457200" indent="-457200">
              <a:buFont typeface="Arial" panose="020B0604020202020204" pitchFamily="34" charset="0"/>
              <a:buChar char="•"/>
            </a:pPr>
            <a:r>
              <a:rPr lang="en-GB" sz="2400" dirty="0" smtClean="0">
                <a:solidFill>
                  <a:srgbClr val="69A830"/>
                </a:solidFill>
              </a:rPr>
              <a:t>Fire blanket</a:t>
            </a:r>
          </a:p>
          <a:p>
            <a:pPr marL="457200" indent="-457200">
              <a:buFont typeface="Arial" panose="020B0604020202020204" pitchFamily="34" charset="0"/>
              <a:buChar char="•"/>
            </a:pPr>
            <a:r>
              <a:rPr lang="en-GB" sz="2400" dirty="0" smtClean="0">
                <a:solidFill>
                  <a:srgbClr val="69A830"/>
                </a:solidFill>
              </a:rPr>
              <a:t>Fire extinguisher</a:t>
            </a:r>
          </a:p>
          <a:p>
            <a:pPr marL="457200" indent="-457200">
              <a:buFont typeface="Arial" panose="020B0604020202020204" pitchFamily="34" charset="0"/>
              <a:buChar char="•"/>
            </a:pPr>
            <a:r>
              <a:rPr lang="en-GB" sz="2400" dirty="0" smtClean="0">
                <a:solidFill>
                  <a:srgbClr val="69A830"/>
                </a:solidFill>
              </a:rPr>
              <a:t>Stop-cocks</a:t>
            </a:r>
          </a:p>
          <a:p>
            <a:pPr marL="457200" indent="-457200">
              <a:buFont typeface="Arial" panose="020B0604020202020204" pitchFamily="34" charset="0"/>
              <a:buChar char="•"/>
            </a:pPr>
            <a:r>
              <a:rPr lang="en-GB" sz="2400" dirty="0" smtClean="0">
                <a:solidFill>
                  <a:srgbClr val="69A830"/>
                </a:solidFill>
              </a:rPr>
              <a:t>Power sockets</a:t>
            </a:r>
          </a:p>
          <a:p>
            <a:pPr marL="457200" indent="-457200">
              <a:buFont typeface="Arial" panose="020B0604020202020204" pitchFamily="34" charset="0"/>
              <a:buChar char="•"/>
            </a:pPr>
            <a:r>
              <a:rPr lang="en-GB" sz="2400" dirty="0" smtClean="0">
                <a:solidFill>
                  <a:srgbClr val="69A830"/>
                </a:solidFill>
              </a:rPr>
              <a:t>Evidence of incidents</a:t>
            </a:r>
            <a:endParaRPr lang="en-GB" sz="2400" dirty="0">
              <a:solidFill>
                <a:srgbClr val="69A830"/>
              </a:solidFill>
            </a:endParaRPr>
          </a:p>
        </p:txBody>
      </p:sp>
      <p:sp>
        <p:nvSpPr>
          <p:cNvPr id="23" name="Kitchen Mask"/>
          <p:cNvSpPr/>
          <p:nvPr/>
        </p:nvSpPr>
        <p:spPr>
          <a:xfrm>
            <a:off x="2907792" y="4343400"/>
            <a:ext cx="1377696" cy="1036320"/>
          </a:xfrm>
          <a:prstGeom prst="rect">
            <a:avLst/>
          </a:prstGeom>
          <a:solidFill>
            <a:srgbClr val="69A830">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Bedroom Mask"/>
          <p:cNvSpPr/>
          <p:nvPr/>
        </p:nvSpPr>
        <p:spPr>
          <a:xfrm>
            <a:off x="724658" y="3344672"/>
            <a:ext cx="1377696" cy="1036320"/>
          </a:xfrm>
          <a:prstGeom prst="rect">
            <a:avLst/>
          </a:prstGeom>
          <a:solidFill>
            <a:srgbClr val="69A830">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Living Room Mask"/>
          <p:cNvSpPr/>
          <p:nvPr/>
        </p:nvSpPr>
        <p:spPr>
          <a:xfrm>
            <a:off x="738488" y="4358640"/>
            <a:ext cx="1377696" cy="1036320"/>
          </a:xfrm>
          <a:prstGeom prst="rect">
            <a:avLst/>
          </a:prstGeom>
          <a:solidFill>
            <a:srgbClr val="69A830">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U/S Landing Mask"/>
          <p:cNvSpPr/>
          <p:nvPr/>
        </p:nvSpPr>
        <p:spPr>
          <a:xfrm>
            <a:off x="2113198" y="3304032"/>
            <a:ext cx="794593" cy="1013968"/>
          </a:xfrm>
          <a:prstGeom prst="rect">
            <a:avLst/>
          </a:prstGeom>
          <a:solidFill>
            <a:srgbClr val="69A830">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 name="Living Room Text"/>
          <p:cNvSpPr txBox="1"/>
          <p:nvPr/>
        </p:nvSpPr>
        <p:spPr>
          <a:xfrm>
            <a:off x="4813863" y="1731264"/>
            <a:ext cx="4140201" cy="3046988"/>
          </a:xfrm>
          <a:prstGeom prst="rect">
            <a:avLst/>
          </a:prstGeom>
          <a:noFill/>
        </p:spPr>
        <p:txBody>
          <a:bodyPr wrap="square" rtlCol="0">
            <a:spAutoFit/>
          </a:bodyPr>
          <a:lstStyle/>
          <a:p>
            <a:r>
              <a:rPr lang="en-GB" sz="2400" dirty="0" smtClean="0">
                <a:solidFill>
                  <a:srgbClr val="582F7A"/>
                </a:solidFill>
              </a:rPr>
              <a:t>Living room:</a:t>
            </a:r>
          </a:p>
          <a:p>
            <a:pPr marL="457200" indent="-457200">
              <a:buFont typeface="Arial" panose="020B0604020202020204" pitchFamily="34" charset="0"/>
              <a:buChar char="•"/>
            </a:pPr>
            <a:r>
              <a:rPr lang="en-GB" sz="2400" dirty="0" smtClean="0">
                <a:solidFill>
                  <a:srgbClr val="69A830"/>
                </a:solidFill>
              </a:rPr>
              <a:t>Clutter</a:t>
            </a:r>
          </a:p>
          <a:p>
            <a:pPr marL="457200" indent="-457200">
              <a:buFont typeface="Arial" panose="020B0604020202020204" pitchFamily="34" charset="0"/>
              <a:buChar char="•"/>
            </a:pPr>
            <a:r>
              <a:rPr lang="en-GB" sz="2400" dirty="0" smtClean="0">
                <a:solidFill>
                  <a:srgbClr val="69A830"/>
                </a:solidFill>
              </a:rPr>
              <a:t>Worn carpets</a:t>
            </a:r>
          </a:p>
          <a:p>
            <a:pPr marL="457200" indent="-457200">
              <a:buFont typeface="Arial" panose="020B0604020202020204" pitchFamily="34" charset="0"/>
              <a:buChar char="•"/>
            </a:pPr>
            <a:r>
              <a:rPr lang="en-GB" sz="2400" dirty="0" smtClean="0">
                <a:solidFill>
                  <a:srgbClr val="69A830"/>
                </a:solidFill>
              </a:rPr>
              <a:t>Poor lighting</a:t>
            </a:r>
          </a:p>
          <a:p>
            <a:pPr marL="457200" indent="-457200">
              <a:buFont typeface="Arial" panose="020B0604020202020204" pitchFamily="34" charset="0"/>
              <a:buChar char="•"/>
            </a:pPr>
            <a:r>
              <a:rPr lang="en-GB" sz="2400" dirty="0" smtClean="0">
                <a:solidFill>
                  <a:srgbClr val="69A830"/>
                </a:solidFill>
              </a:rPr>
              <a:t>Alcohol use</a:t>
            </a:r>
          </a:p>
          <a:p>
            <a:pPr marL="457200" indent="-457200">
              <a:buFont typeface="Arial" panose="020B0604020202020204" pitchFamily="34" charset="0"/>
              <a:buChar char="•"/>
            </a:pPr>
            <a:r>
              <a:rPr lang="en-GB" sz="2400" dirty="0" smtClean="0">
                <a:solidFill>
                  <a:srgbClr val="69A830"/>
                </a:solidFill>
              </a:rPr>
              <a:t>Digital devices</a:t>
            </a:r>
          </a:p>
          <a:p>
            <a:pPr marL="457200" indent="-457200">
              <a:buFont typeface="Arial" panose="020B0604020202020204" pitchFamily="34" charset="0"/>
              <a:buChar char="•"/>
            </a:pPr>
            <a:r>
              <a:rPr lang="en-GB" sz="2400" dirty="0" smtClean="0">
                <a:solidFill>
                  <a:srgbClr val="69A830"/>
                </a:solidFill>
              </a:rPr>
              <a:t>Trip hazards</a:t>
            </a:r>
          </a:p>
          <a:p>
            <a:pPr marL="457200" indent="-457200">
              <a:buFont typeface="Arial" panose="020B0604020202020204" pitchFamily="34" charset="0"/>
              <a:buChar char="•"/>
            </a:pPr>
            <a:r>
              <a:rPr lang="en-GB" sz="2400" dirty="0" smtClean="0">
                <a:solidFill>
                  <a:srgbClr val="69A830"/>
                </a:solidFill>
              </a:rPr>
              <a:t>Medication box</a:t>
            </a:r>
          </a:p>
        </p:txBody>
      </p:sp>
      <p:sp>
        <p:nvSpPr>
          <p:cNvPr id="29" name="Bedroom Text"/>
          <p:cNvSpPr txBox="1"/>
          <p:nvPr/>
        </p:nvSpPr>
        <p:spPr>
          <a:xfrm>
            <a:off x="4813863" y="1731264"/>
            <a:ext cx="4140201" cy="3046988"/>
          </a:xfrm>
          <a:prstGeom prst="rect">
            <a:avLst/>
          </a:prstGeom>
          <a:noFill/>
        </p:spPr>
        <p:txBody>
          <a:bodyPr wrap="square" rtlCol="0">
            <a:spAutoFit/>
          </a:bodyPr>
          <a:lstStyle/>
          <a:p>
            <a:r>
              <a:rPr lang="en-GB" sz="2400" dirty="0" smtClean="0">
                <a:solidFill>
                  <a:srgbClr val="582F7A"/>
                </a:solidFill>
              </a:rPr>
              <a:t>Bedroom:</a:t>
            </a:r>
          </a:p>
          <a:p>
            <a:pPr marL="457200" indent="-457200">
              <a:buFont typeface="Arial" panose="020B0604020202020204" pitchFamily="34" charset="0"/>
              <a:buChar char="•"/>
            </a:pPr>
            <a:r>
              <a:rPr lang="en-GB" sz="2400" dirty="0" smtClean="0">
                <a:solidFill>
                  <a:srgbClr val="69A830"/>
                </a:solidFill>
              </a:rPr>
              <a:t>Lights</a:t>
            </a:r>
          </a:p>
          <a:p>
            <a:pPr marL="457200" indent="-457200">
              <a:buFont typeface="Arial" panose="020B0604020202020204" pitchFamily="34" charset="0"/>
              <a:buChar char="•"/>
            </a:pPr>
            <a:r>
              <a:rPr lang="en-GB" sz="2400" dirty="0" smtClean="0">
                <a:solidFill>
                  <a:srgbClr val="69A830"/>
                </a:solidFill>
              </a:rPr>
              <a:t>Height of bed</a:t>
            </a:r>
          </a:p>
          <a:p>
            <a:pPr marL="457200" indent="-457200">
              <a:buFont typeface="Arial" panose="020B0604020202020204" pitchFamily="34" charset="0"/>
              <a:buChar char="•"/>
            </a:pPr>
            <a:r>
              <a:rPr lang="en-GB" sz="2400" dirty="0" smtClean="0">
                <a:solidFill>
                  <a:srgbClr val="69A830"/>
                </a:solidFill>
              </a:rPr>
              <a:t>Standing aids</a:t>
            </a:r>
          </a:p>
          <a:p>
            <a:pPr marL="457200" indent="-457200">
              <a:buFont typeface="Arial" panose="020B0604020202020204" pitchFamily="34" charset="0"/>
              <a:buChar char="•"/>
            </a:pPr>
            <a:r>
              <a:rPr lang="en-GB" sz="2400" dirty="0" smtClean="0">
                <a:solidFill>
                  <a:srgbClr val="69A830"/>
                </a:solidFill>
              </a:rPr>
              <a:t>Smoking materials</a:t>
            </a:r>
          </a:p>
          <a:p>
            <a:pPr marL="457200" indent="-457200">
              <a:buFont typeface="Arial" panose="020B0604020202020204" pitchFamily="34" charset="0"/>
              <a:buChar char="•"/>
            </a:pPr>
            <a:r>
              <a:rPr lang="en-GB" sz="2400" dirty="0" smtClean="0">
                <a:solidFill>
                  <a:srgbClr val="69A830"/>
                </a:solidFill>
              </a:rPr>
              <a:t>Smoke alarm</a:t>
            </a:r>
          </a:p>
          <a:p>
            <a:pPr marL="457200" indent="-457200">
              <a:buFont typeface="Arial" panose="020B0604020202020204" pitchFamily="34" charset="0"/>
              <a:buChar char="•"/>
            </a:pPr>
            <a:r>
              <a:rPr lang="en-GB" sz="2400" dirty="0" smtClean="0">
                <a:solidFill>
                  <a:srgbClr val="69A830"/>
                </a:solidFill>
              </a:rPr>
              <a:t>Slippers</a:t>
            </a:r>
          </a:p>
          <a:p>
            <a:pPr marL="457200" indent="-457200">
              <a:buFont typeface="Arial" panose="020B0604020202020204" pitchFamily="34" charset="0"/>
              <a:buChar char="•"/>
            </a:pPr>
            <a:r>
              <a:rPr lang="en-GB" sz="2400" dirty="0" smtClean="0">
                <a:solidFill>
                  <a:srgbClr val="69A830"/>
                </a:solidFill>
              </a:rPr>
              <a:t>Telephone</a:t>
            </a:r>
          </a:p>
        </p:txBody>
      </p:sp>
      <p:sp>
        <p:nvSpPr>
          <p:cNvPr id="30" name="Outside Text"/>
          <p:cNvSpPr txBox="1"/>
          <p:nvPr/>
        </p:nvSpPr>
        <p:spPr>
          <a:xfrm>
            <a:off x="4813863" y="1731264"/>
            <a:ext cx="4140201" cy="3785652"/>
          </a:xfrm>
          <a:prstGeom prst="rect">
            <a:avLst/>
          </a:prstGeom>
          <a:noFill/>
        </p:spPr>
        <p:txBody>
          <a:bodyPr wrap="square" rtlCol="0">
            <a:spAutoFit/>
          </a:bodyPr>
          <a:lstStyle/>
          <a:p>
            <a:r>
              <a:rPr lang="en-GB" sz="2400" dirty="0" smtClean="0">
                <a:solidFill>
                  <a:srgbClr val="582F7A"/>
                </a:solidFill>
              </a:rPr>
              <a:t>Outside:</a:t>
            </a:r>
          </a:p>
          <a:p>
            <a:pPr marL="457200" indent="-457200">
              <a:buFont typeface="Arial" panose="020B0604020202020204" pitchFamily="34" charset="0"/>
              <a:buChar char="•"/>
            </a:pPr>
            <a:r>
              <a:rPr lang="en-GB" sz="2400" dirty="0" smtClean="0">
                <a:solidFill>
                  <a:srgbClr val="69A830"/>
                </a:solidFill>
              </a:rPr>
              <a:t>Access points</a:t>
            </a:r>
          </a:p>
          <a:p>
            <a:pPr marL="457200" indent="-457200">
              <a:buFont typeface="Arial" panose="020B0604020202020204" pitchFamily="34" charset="0"/>
              <a:buChar char="•"/>
            </a:pPr>
            <a:r>
              <a:rPr lang="en-GB" sz="2400" dirty="0" smtClean="0">
                <a:solidFill>
                  <a:srgbClr val="69A830"/>
                </a:solidFill>
              </a:rPr>
              <a:t>Security lights</a:t>
            </a:r>
          </a:p>
          <a:p>
            <a:pPr marL="457200" indent="-457200">
              <a:buFont typeface="Arial" panose="020B0604020202020204" pitchFamily="34" charset="0"/>
              <a:buChar char="•"/>
            </a:pPr>
            <a:r>
              <a:rPr lang="en-GB" sz="2400" dirty="0" smtClean="0">
                <a:solidFill>
                  <a:srgbClr val="69A830"/>
                </a:solidFill>
              </a:rPr>
              <a:t>Door and window locks</a:t>
            </a:r>
          </a:p>
          <a:p>
            <a:pPr marL="457200" indent="-457200">
              <a:buFont typeface="Arial" panose="020B0604020202020204" pitchFamily="34" charset="0"/>
              <a:buChar char="•"/>
            </a:pPr>
            <a:r>
              <a:rPr lang="en-GB" sz="2400" dirty="0" smtClean="0">
                <a:solidFill>
                  <a:srgbClr val="69A830"/>
                </a:solidFill>
              </a:rPr>
              <a:t>Peephole viewer</a:t>
            </a:r>
          </a:p>
          <a:p>
            <a:pPr marL="457200" indent="-457200">
              <a:buFont typeface="Arial" panose="020B0604020202020204" pitchFamily="34" charset="0"/>
              <a:buChar char="•"/>
            </a:pPr>
            <a:r>
              <a:rPr lang="en-GB" sz="2400" dirty="0" smtClean="0">
                <a:solidFill>
                  <a:srgbClr val="69A830"/>
                </a:solidFill>
              </a:rPr>
              <a:t>Steps</a:t>
            </a:r>
          </a:p>
          <a:p>
            <a:pPr marL="457200" indent="-457200">
              <a:buFont typeface="Arial" panose="020B0604020202020204" pitchFamily="34" charset="0"/>
              <a:buChar char="•"/>
            </a:pPr>
            <a:r>
              <a:rPr lang="en-GB" sz="2400" dirty="0" smtClean="0">
                <a:solidFill>
                  <a:srgbClr val="69A830"/>
                </a:solidFill>
              </a:rPr>
              <a:t>State of drive</a:t>
            </a:r>
          </a:p>
          <a:p>
            <a:pPr marL="457200" indent="-457200">
              <a:buFont typeface="Arial" panose="020B0604020202020204" pitchFamily="34" charset="0"/>
              <a:buChar char="•"/>
            </a:pPr>
            <a:r>
              <a:rPr lang="en-GB" sz="2400" dirty="0" smtClean="0">
                <a:solidFill>
                  <a:srgbClr val="69A830"/>
                </a:solidFill>
              </a:rPr>
              <a:t>Grab rails</a:t>
            </a:r>
          </a:p>
          <a:p>
            <a:pPr marL="457200" indent="-457200">
              <a:buFont typeface="Arial" panose="020B0604020202020204" pitchFamily="34" charset="0"/>
              <a:buChar char="•"/>
            </a:pPr>
            <a:r>
              <a:rPr lang="en-GB" sz="2400" dirty="0" smtClean="0">
                <a:solidFill>
                  <a:srgbClr val="69A830"/>
                </a:solidFill>
              </a:rPr>
              <a:t>Alarms</a:t>
            </a:r>
          </a:p>
          <a:p>
            <a:pPr marL="457200" indent="-457200">
              <a:buFont typeface="Arial" panose="020B0604020202020204" pitchFamily="34" charset="0"/>
              <a:buChar char="•"/>
            </a:pPr>
            <a:r>
              <a:rPr lang="en-GB" sz="2400" dirty="0" smtClean="0">
                <a:solidFill>
                  <a:srgbClr val="69A830"/>
                </a:solidFill>
              </a:rPr>
              <a:t>Type of neighbourhood</a:t>
            </a:r>
          </a:p>
        </p:txBody>
      </p:sp>
      <p:sp>
        <p:nvSpPr>
          <p:cNvPr id="31" name="Doorway Mask"/>
          <p:cNvSpPr/>
          <p:nvPr/>
        </p:nvSpPr>
        <p:spPr>
          <a:xfrm>
            <a:off x="2127029" y="4380992"/>
            <a:ext cx="794593" cy="1013968"/>
          </a:xfrm>
          <a:prstGeom prst="rect">
            <a:avLst/>
          </a:prstGeom>
          <a:solidFill>
            <a:srgbClr val="69A830">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60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par>
                          <p:cTn id="8" fill="hold">
                            <p:stCondLst>
                              <p:cond delay="500"/>
                            </p:stCondLst>
                            <p:childTnLst>
                              <p:par>
                                <p:cTn id="9" presetID="22" presetClass="exit" presetSubtype="4" fill="hold" grpId="0" nodeType="afterEffect">
                                  <p:stCondLst>
                                    <p:cond delay="0"/>
                                  </p:stCondLst>
                                  <p:childTnLst>
                                    <p:animEffect transition="out" filter="wipe(down)">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9" grpId="0"/>
      <p:bldP spid="16" grpId="0" animBg="1"/>
      <p:bldP spid="22" grpId="0"/>
      <p:bldP spid="23" grpId="0" animBg="1"/>
      <p:bldP spid="25" grpId="0" animBg="1"/>
      <p:bldP spid="24" grpId="0" animBg="1"/>
      <p:bldP spid="28" grpId="0" animBg="1"/>
      <p:bldP spid="26" grpId="0"/>
      <p:bldP spid="29" grpId="0"/>
      <p:bldP spid="30" grpId="0"/>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121" t="4613" r="22576" b="9731"/>
          <a:stretch/>
        </p:blipFill>
        <p:spPr>
          <a:xfrm>
            <a:off x="1122218" y="484909"/>
            <a:ext cx="6830291" cy="5950774"/>
          </a:xfrm>
          <a:prstGeom prst="rect">
            <a:avLst/>
          </a:prstGeom>
        </p:spPr>
      </p:pic>
    </p:spTree>
    <p:extLst>
      <p:ext uri="{BB962C8B-B14F-4D97-AF65-F5344CB8AC3E}">
        <p14:creationId xmlns:p14="http://schemas.microsoft.com/office/powerpoint/2010/main" val="388725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Trywyddau</a:t>
            </a:r>
            <a:r>
              <a:rPr lang="en-GB" dirty="0" smtClean="0"/>
              <a:t> </a:t>
            </a:r>
            <a:r>
              <a:rPr lang="en-GB" dirty="0" err="1" smtClean="0"/>
              <a:t>bywyd</a:t>
            </a:r>
            <a:endParaRPr lang="en-GB" dirty="0"/>
          </a:p>
        </p:txBody>
      </p:sp>
      <p:sp>
        <p:nvSpPr>
          <p:cNvPr id="5" name="TextBox 4"/>
          <p:cNvSpPr txBox="1"/>
          <p:nvPr/>
        </p:nvSpPr>
        <p:spPr>
          <a:xfrm>
            <a:off x="2120765" y="1414967"/>
            <a:ext cx="1152026" cy="461665"/>
          </a:xfrm>
          <a:prstGeom prst="rect">
            <a:avLst/>
          </a:prstGeom>
          <a:noFill/>
        </p:spPr>
        <p:txBody>
          <a:bodyPr wrap="square" rtlCol="0">
            <a:spAutoFit/>
          </a:bodyPr>
          <a:lstStyle/>
          <a:p>
            <a:r>
              <a:rPr lang="en-GB" sz="2400" dirty="0" err="1" smtClean="0">
                <a:solidFill>
                  <a:srgbClr val="69A830"/>
                </a:solidFill>
              </a:rPr>
              <a:t>Gwaith</a:t>
            </a:r>
            <a:r>
              <a:rPr lang="en-GB" sz="2400" dirty="0" smtClean="0">
                <a:solidFill>
                  <a:prstClr val="black"/>
                </a:solidFill>
              </a:rPr>
              <a:t> </a:t>
            </a:r>
            <a:endParaRPr lang="en-GB" sz="2400" dirty="0">
              <a:solidFill>
                <a:prstClr val="black"/>
              </a:solidFill>
            </a:endParaRPr>
          </a:p>
        </p:txBody>
      </p:sp>
      <p:sp>
        <p:nvSpPr>
          <p:cNvPr id="6" name="TextBox 5"/>
          <p:cNvSpPr txBox="1"/>
          <p:nvPr/>
        </p:nvSpPr>
        <p:spPr>
          <a:xfrm>
            <a:off x="3272791" y="1327784"/>
            <a:ext cx="1367682" cy="461665"/>
          </a:xfrm>
          <a:prstGeom prst="rect">
            <a:avLst/>
          </a:prstGeom>
          <a:noFill/>
        </p:spPr>
        <p:txBody>
          <a:bodyPr wrap="none" rtlCol="0">
            <a:spAutoFit/>
          </a:bodyPr>
          <a:lstStyle/>
          <a:p>
            <a:r>
              <a:rPr lang="en-GB" sz="2400" dirty="0" err="1" smtClean="0">
                <a:solidFill>
                  <a:srgbClr val="69A830"/>
                </a:solidFill>
              </a:rPr>
              <a:t>Ysgolion</a:t>
            </a:r>
            <a:endParaRPr lang="en-GB" sz="2400" dirty="0">
              <a:solidFill>
                <a:srgbClr val="69A830"/>
              </a:solidFill>
            </a:endParaRPr>
          </a:p>
        </p:txBody>
      </p:sp>
      <p:sp>
        <p:nvSpPr>
          <p:cNvPr id="7" name="TextBox 6"/>
          <p:cNvSpPr txBox="1"/>
          <p:nvPr/>
        </p:nvSpPr>
        <p:spPr>
          <a:xfrm>
            <a:off x="6803383" y="1460164"/>
            <a:ext cx="2202071" cy="830997"/>
          </a:xfrm>
          <a:prstGeom prst="rect">
            <a:avLst/>
          </a:prstGeom>
          <a:noFill/>
        </p:spPr>
        <p:txBody>
          <a:bodyPr wrap="square" rtlCol="0">
            <a:spAutoFit/>
          </a:bodyPr>
          <a:lstStyle/>
          <a:p>
            <a:r>
              <a:rPr lang="en-GB" sz="2400" dirty="0" smtClean="0">
                <a:solidFill>
                  <a:srgbClr val="69A830"/>
                </a:solidFill>
              </a:rPr>
              <a:t>Hoff </a:t>
            </a:r>
            <a:r>
              <a:rPr lang="en-GB" sz="2400" dirty="0" err="1" smtClean="0">
                <a:solidFill>
                  <a:srgbClr val="69A830"/>
                </a:solidFill>
              </a:rPr>
              <a:t>gerddoriaeth</a:t>
            </a:r>
            <a:endParaRPr lang="en-GB" sz="2400" dirty="0">
              <a:solidFill>
                <a:srgbClr val="69A830"/>
              </a:solidFill>
            </a:endParaRPr>
          </a:p>
        </p:txBody>
      </p:sp>
      <p:sp>
        <p:nvSpPr>
          <p:cNvPr id="8" name="TextBox 7"/>
          <p:cNvSpPr txBox="1"/>
          <p:nvPr/>
        </p:nvSpPr>
        <p:spPr>
          <a:xfrm>
            <a:off x="4761420" y="1429563"/>
            <a:ext cx="1951175" cy="461665"/>
          </a:xfrm>
          <a:prstGeom prst="rect">
            <a:avLst/>
          </a:prstGeom>
          <a:noFill/>
        </p:spPr>
        <p:txBody>
          <a:bodyPr wrap="none" rtlCol="0">
            <a:spAutoFit/>
          </a:bodyPr>
          <a:lstStyle/>
          <a:p>
            <a:r>
              <a:rPr lang="en-GB" sz="2400" dirty="0" err="1" smtClean="0">
                <a:solidFill>
                  <a:srgbClr val="69A830"/>
                </a:solidFill>
              </a:rPr>
              <a:t>Diddordebau</a:t>
            </a:r>
            <a:endParaRPr lang="en-GB" sz="2400" dirty="0">
              <a:solidFill>
                <a:srgbClr val="69A830"/>
              </a:solidFill>
            </a:endParaRPr>
          </a:p>
        </p:txBody>
      </p:sp>
      <p:sp>
        <p:nvSpPr>
          <p:cNvPr id="9" name="TextBox 8"/>
          <p:cNvSpPr txBox="1"/>
          <p:nvPr/>
        </p:nvSpPr>
        <p:spPr>
          <a:xfrm>
            <a:off x="7073801" y="2388793"/>
            <a:ext cx="1514614" cy="830997"/>
          </a:xfrm>
          <a:prstGeom prst="rect">
            <a:avLst/>
          </a:prstGeom>
          <a:noFill/>
        </p:spPr>
        <p:txBody>
          <a:bodyPr wrap="square" rtlCol="0">
            <a:spAutoFit/>
          </a:bodyPr>
          <a:lstStyle/>
          <a:p>
            <a:r>
              <a:rPr lang="en-GB" sz="2400" dirty="0" smtClean="0">
                <a:solidFill>
                  <a:srgbClr val="69A830"/>
                </a:solidFill>
              </a:rPr>
              <a:t>Hoff </a:t>
            </a:r>
            <a:r>
              <a:rPr lang="en-GB" sz="2400" dirty="0" err="1" smtClean="0">
                <a:solidFill>
                  <a:srgbClr val="69A830"/>
                </a:solidFill>
              </a:rPr>
              <a:t>gantorion</a:t>
            </a:r>
            <a:endParaRPr lang="en-GB" sz="2400" dirty="0">
              <a:solidFill>
                <a:srgbClr val="69A830"/>
              </a:solidFill>
            </a:endParaRPr>
          </a:p>
        </p:txBody>
      </p:sp>
      <p:sp>
        <p:nvSpPr>
          <p:cNvPr id="10" name="TextBox 9"/>
          <p:cNvSpPr txBox="1"/>
          <p:nvPr/>
        </p:nvSpPr>
        <p:spPr>
          <a:xfrm>
            <a:off x="6652263" y="3994281"/>
            <a:ext cx="1899152" cy="830997"/>
          </a:xfrm>
          <a:prstGeom prst="rect">
            <a:avLst/>
          </a:prstGeom>
          <a:noFill/>
        </p:spPr>
        <p:txBody>
          <a:bodyPr wrap="square" rtlCol="0">
            <a:spAutoFit/>
          </a:bodyPr>
          <a:lstStyle/>
          <a:p>
            <a:r>
              <a:rPr lang="en-GB" sz="2400" dirty="0" err="1" smtClean="0">
                <a:solidFill>
                  <a:srgbClr val="69A830"/>
                </a:solidFill>
              </a:rPr>
              <a:t>Cylchgronau</a:t>
            </a:r>
            <a:r>
              <a:rPr lang="en-GB" sz="2400" dirty="0" smtClean="0">
                <a:solidFill>
                  <a:srgbClr val="69A830"/>
                </a:solidFill>
              </a:rPr>
              <a:t> </a:t>
            </a:r>
            <a:r>
              <a:rPr lang="en-GB" sz="2400" dirty="0" err="1" smtClean="0">
                <a:solidFill>
                  <a:srgbClr val="69A830"/>
                </a:solidFill>
              </a:rPr>
              <a:t>neu</a:t>
            </a:r>
            <a:r>
              <a:rPr lang="en-GB" sz="2400" dirty="0" smtClean="0">
                <a:solidFill>
                  <a:srgbClr val="69A830"/>
                </a:solidFill>
              </a:rPr>
              <a:t> </a:t>
            </a:r>
            <a:r>
              <a:rPr lang="en-GB" sz="2400" dirty="0" err="1" smtClean="0">
                <a:solidFill>
                  <a:srgbClr val="69A830"/>
                </a:solidFill>
              </a:rPr>
              <a:t>lyfrau</a:t>
            </a:r>
            <a:endParaRPr lang="en-GB" sz="2400" dirty="0">
              <a:solidFill>
                <a:srgbClr val="69A830"/>
              </a:solidFill>
            </a:endParaRPr>
          </a:p>
        </p:txBody>
      </p:sp>
      <p:sp>
        <p:nvSpPr>
          <p:cNvPr id="11" name="TextBox 10"/>
          <p:cNvSpPr txBox="1"/>
          <p:nvPr/>
        </p:nvSpPr>
        <p:spPr>
          <a:xfrm>
            <a:off x="5912775" y="4909079"/>
            <a:ext cx="2322052" cy="830997"/>
          </a:xfrm>
          <a:prstGeom prst="rect">
            <a:avLst/>
          </a:prstGeom>
          <a:noFill/>
        </p:spPr>
        <p:txBody>
          <a:bodyPr wrap="square" rtlCol="0">
            <a:spAutoFit/>
          </a:bodyPr>
          <a:lstStyle/>
          <a:p>
            <a:r>
              <a:rPr lang="en-GB" sz="2400" dirty="0" smtClean="0">
                <a:solidFill>
                  <a:srgbClr val="69A830"/>
                </a:solidFill>
              </a:rPr>
              <a:t>Hoff </a:t>
            </a:r>
            <a:r>
              <a:rPr lang="en-GB" sz="2400" dirty="0" err="1" smtClean="0">
                <a:solidFill>
                  <a:srgbClr val="69A830"/>
                </a:solidFill>
              </a:rPr>
              <a:t>ddeunydd</a:t>
            </a:r>
            <a:r>
              <a:rPr lang="en-GB" sz="2400" dirty="0" smtClean="0">
                <a:solidFill>
                  <a:srgbClr val="69A830"/>
                </a:solidFill>
              </a:rPr>
              <a:t> </a:t>
            </a:r>
            <a:r>
              <a:rPr lang="en-GB" sz="2400" dirty="0" err="1" smtClean="0">
                <a:solidFill>
                  <a:srgbClr val="69A830"/>
                </a:solidFill>
              </a:rPr>
              <a:t>darllen</a:t>
            </a:r>
            <a:endParaRPr lang="en-GB" sz="2400" dirty="0">
              <a:solidFill>
                <a:srgbClr val="69A830"/>
              </a:solidFill>
            </a:endParaRPr>
          </a:p>
        </p:txBody>
      </p:sp>
      <p:sp>
        <p:nvSpPr>
          <p:cNvPr id="12" name="TextBox 11"/>
          <p:cNvSpPr txBox="1"/>
          <p:nvPr/>
        </p:nvSpPr>
        <p:spPr>
          <a:xfrm>
            <a:off x="4085136" y="5149325"/>
            <a:ext cx="1691175" cy="461665"/>
          </a:xfrm>
          <a:prstGeom prst="rect">
            <a:avLst/>
          </a:prstGeom>
          <a:noFill/>
        </p:spPr>
        <p:txBody>
          <a:bodyPr wrap="square" rtlCol="0">
            <a:spAutoFit/>
          </a:bodyPr>
          <a:lstStyle/>
          <a:p>
            <a:pPr algn="ctr"/>
            <a:r>
              <a:rPr lang="en-GB" sz="2400" dirty="0" smtClean="0">
                <a:solidFill>
                  <a:srgbClr val="69A830"/>
                </a:solidFill>
              </a:rPr>
              <a:t>Hoff </a:t>
            </a:r>
            <a:r>
              <a:rPr lang="en-GB" sz="2400" dirty="0" err="1" smtClean="0">
                <a:solidFill>
                  <a:srgbClr val="69A830"/>
                </a:solidFill>
              </a:rPr>
              <a:t>ffilm</a:t>
            </a:r>
            <a:endParaRPr lang="en-GB" sz="2400" dirty="0">
              <a:solidFill>
                <a:srgbClr val="69A830"/>
              </a:solidFill>
            </a:endParaRPr>
          </a:p>
        </p:txBody>
      </p:sp>
      <p:sp>
        <p:nvSpPr>
          <p:cNvPr id="14" name="TextBox 13"/>
          <p:cNvSpPr txBox="1"/>
          <p:nvPr/>
        </p:nvSpPr>
        <p:spPr>
          <a:xfrm>
            <a:off x="2607199" y="5133904"/>
            <a:ext cx="1512136" cy="830997"/>
          </a:xfrm>
          <a:prstGeom prst="rect">
            <a:avLst/>
          </a:prstGeom>
          <a:noFill/>
        </p:spPr>
        <p:txBody>
          <a:bodyPr wrap="square" rtlCol="0">
            <a:spAutoFit/>
          </a:bodyPr>
          <a:lstStyle/>
          <a:p>
            <a:r>
              <a:rPr lang="en-GB" sz="2400" dirty="0" smtClean="0">
                <a:solidFill>
                  <a:srgbClr val="69A830"/>
                </a:solidFill>
              </a:rPr>
              <a:t>Hoff s</a:t>
            </a:r>
            <a:r>
              <a:rPr lang="cy-GB" sz="2400" dirty="0" smtClean="0">
                <a:solidFill>
                  <a:srgbClr val="69A830"/>
                </a:solidFill>
              </a:rPr>
              <a:t>êr ffilm</a:t>
            </a:r>
            <a:endParaRPr lang="en-GB" sz="2400" dirty="0">
              <a:solidFill>
                <a:srgbClr val="69A830"/>
              </a:solidFill>
            </a:endParaRPr>
          </a:p>
        </p:txBody>
      </p:sp>
      <p:sp>
        <p:nvSpPr>
          <p:cNvPr id="15" name="TextBox 14"/>
          <p:cNvSpPr txBox="1"/>
          <p:nvPr/>
        </p:nvSpPr>
        <p:spPr>
          <a:xfrm>
            <a:off x="478152" y="2351948"/>
            <a:ext cx="1565765" cy="576000"/>
          </a:xfrm>
          <a:prstGeom prst="rect">
            <a:avLst/>
          </a:prstGeom>
          <a:noFill/>
        </p:spPr>
        <p:txBody>
          <a:bodyPr wrap="square" rtlCol="0">
            <a:spAutoFit/>
          </a:bodyPr>
          <a:lstStyle/>
          <a:p>
            <a:r>
              <a:rPr lang="en-GB" sz="2400" dirty="0" smtClean="0">
                <a:solidFill>
                  <a:srgbClr val="69A830"/>
                </a:solidFill>
              </a:rPr>
              <a:t>Hoff </a:t>
            </a:r>
            <a:r>
              <a:rPr lang="en-GB" sz="2400" dirty="0" err="1" smtClean="0">
                <a:solidFill>
                  <a:srgbClr val="69A830"/>
                </a:solidFill>
              </a:rPr>
              <a:t>dref</a:t>
            </a:r>
            <a:endParaRPr lang="en-GB" sz="2400" dirty="0">
              <a:solidFill>
                <a:srgbClr val="69A830"/>
              </a:solidFill>
            </a:endParaRPr>
          </a:p>
        </p:txBody>
      </p:sp>
      <p:sp>
        <p:nvSpPr>
          <p:cNvPr id="16" name="TextBox 15"/>
          <p:cNvSpPr txBox="1"/>
          <p:nvPr/>
        </p:nvSpPr>
        <p:spPr>
          <a:xfrm>
            <a:off x="431799" y="4125862"/>
            <a:ext cx="2715103" cy="461665"/>
          </a:xfrm>
          <a:prstGeom prst="rect">
            <a:avLst/>
          </a:prstGeom>
          <a:noFill/>
        </p:spPr>
        <p:txBody>
          <a:bodyPr wrap="square" rtlCol="0">
            <a:spAutoFit/>
          </a:bodyPr>
          <a:lstStyle/>
          <a:p>
            <a:r>
              <a:rPr lang="en-GB" sz="2400" dirty="0" smtClean="0">
                <a:solidFill>
                  <a:srgbClr val="69A830"/>
                </a:solidFill>
              </a:rPr>
              <a:t>Hoff </a:t>
            </a:r>
            <a:r>
              <a:rPr lang="cy-GB" sz="2400" dirty="0">
                <a:solidFill>
                  <a:srgbClr val="69A830"/>
                </a:solidFill>
              </a:rPr>
              <a:t>dîm pêl-droed</a:t>
            </a:r>
            <a:endParaRPr lang="en-GB" sz="2400" dirty="0">
              <a:solidFill>
                <a:srgbClr val="69A830"/>
              </a:solidFill>
            </a:endParaRPr>
          </a:p>
        </p:txBody>
      </p:sp>
      <p:sp>
        <p:nvSpPr>
          <p:cNvPr id="17" name="TextBox 16"/>
          <p:cNvSpPr txBox="1"/>
          <p:nvPr/>
        </p:nvSpPr>
        <p:spPr>
          <a:xfrm>
            <a:off x="478152" y="3355451"/>
            <a:ext cx="2668751" cy="461665"/>
          </a:xfrm>
          <a:prstGeom prst="rect">
            <a:avLst/>
          </a:prstGeom>
          <a:noFill/>
        </p:spPr>
        <p:txBody>
          <a:bodyPr wrap="square" rtlCol="0">
            <a:spAutoFit/>
          </a:bodyPr>
          <a:lstStyle/>
          <a:p>
            <a:r>
              <a:rPr lang="en-GB" sz="2400" dirty="0" smtClean="0">
                <a:solidFill>
                  <a:srgbClr val="69A830"/>
                </a:solidFill>
              </a:rPr>
              <a:t>Hoff </a:t>
            </a:r>
            <a:r>
              <a:rPr lang="en-GB" sz="2400" dirty="0" err="1" smtClean="0">
                <a:solidFill>
                  <a:srgbClr val="69A830"/>
                </a:solidFill>
              </a:rPr>
              <a:t>chwaraeon</a:t>
            </a:r>
            <a:endParaRPr lang="en-GB" sz="2400" dirty="0">
              <a:solidFill>
                <a:srgbClr val="69A830"/>
              </a:solidFill>
            </a:endParaRPr>
          </a:p>
        </p:txBody>
      </p:sp>
      <p:sp>
        <p:nvSpPr>
          <p:cNvPr id="18" name="TextBox 17"/>
          <p:cNvSpPr txBox="1"/>
          <p:nvPr/>
        </p:nvSpPr>
        <p:spPr>
          <a:xfrm>
            <a:off x="749425" y="5092020"/>
            <a:ext cx="1620913" cy="461665"/>
          </a:xfrm>
          <a:prstGeom prst="rect">
            <a:avLst/>
          </a:prstGeom>
          <a:noFill/>
        </p:spPr>
        <p:txBody>
          <a:bodyPr wrap="square" rtlCol="0">
            <a:spAutoFit/>
          </a:bodyPr>
          <a:lstStyle/>
          <a:p>
            <a:r>
              <a:rPr lang="en-GB" sz="2400" dirty="0" smtClean="0">
                <a:solidFill>
                  <a:srgbClr val="69A830"/>
                </a:solidFill>
              </a:rPr>
              <a:t>Hoff </a:t>
            </a:r>
            <a:r>
              <a:rPr lang="en-GB" sz="2400" dirty="0" err="1" smtClean="0">
                <a:solidFill>
                  <a:srgbClr val="69A830"/>
                </a:solidFill>
              </a:rPr>
              <a:t>fwyd</a:t>
            </a:r>
            <a:endParaRPr lang="en-GB" sz="2400" dirty="0">
              <a:solidFill>
                <a:srgbClr val="69A830"/>
              </a:solidFill>
            </a:endParaRPr>
          </a:p>
        </p:txBody>
      </p:sp>
      <p:sp>
        <p:nvSpPr>
          <p:cNvPr id="19" name="TextBox 18"/>
          <p:cNvSpPr txBox="1"/>
          <p:nvPr/>
        </p:nvSpPr>
        <p:spPr>
          <a:xfrm>
            <a:off x="577492" y="1499983"/>
            <a:ext cx="1571190" cy="461665"/>
          </a:xfrm>
          <a:prstGeom prst="rect">
            <a:avLst/>
          </a:prstGeom>
          <a:noFill/>
        </p:spPr>
        <p:txBody>
          <a:bodyPr wrap="square" rtlCol="0">
            <a:spAutoFit/>
          </a:bodyPr>
          <a:lstStyle/>
          <a:p>
            <a:r>
              <a:rPr lang="en-GB" sz="2400" dirty="0" smtClean="0">
                <a:solidFill>
                  <a:srgbClr val="69A830"/>
                </a:solidFill>
              </a:rPr>
              <a:t>Hoff </a:t>
            </a:r>
            <a:r>
              <a:rPr lang="en-GB" sz="2400" dirty="0" err="1" smtClean="0">
                <a:solidFill>
                  <a:srgbClr val="69A830"/>
                </a:solidFill>
              </a:rPr>
              <a:t>ddiod</a:t>
            </a:r>
            <a:endParaRPr lang="en-GB" sz="2400" dirty="0">
              <a:solidFill>
                <a:srgbClr val="69A830"/>
              </a:solidFill>
            </a:endParaRPr>
          </a:p>
        </p:txBody>
      </p:sp>
      <p:sp>
        <p:nvSpPr>
          <p:cNvPr id="20" name="TextBox 19"/>
          <p:cNvSpPr txBox="1"/>
          <p:nvPr/>
        </p:nvSpPr>
        <p:spPr>
          <a:xfrm>
            <a:off x="7064560" y="3338329"/>
            <a:ext cx="1523855" cy="461665"/>
          </a:xfrm>
          <a:prstGeom prst="rect">
            <a:avLst/>
          </a:prstGeom>
          <a:noFill/>
        </p:spPr>
        <p:txBody>
          <a:bodyPr wrap="square" rtlCol="0">
            <a:spAutoFit/>
          </a:bodyPr>
          <a:lstStyle/>
          <a:p>
            <a:r>
              <a:rPr lang="en-GB" sz="2400" dirty="0" err="1" smtClean="0">
                <a:solidFill>
                  <a:srgbClr val="69A830"/>
                </a:solidFill>
              </a:rPr>
              <a:t>Mamiaith</a:t>
            </a:r>
            <a:endParaRPr lang="en-GB" sz="2400" dirty="0">
              <a:solidFill>
                <a:srgbClr val="69A830"/>
              </a:solidFill>
            </a:endParaRPr>
          </a:p>
        </p:txBody>
      </p:sp>
      <p:pic>
        <p:nvPicPr>
          <p:cNvPr id="24" name="Picture 2" descr="https://ruritanrapidandistrict.files.wordpress.com/2014/03/mystery-member-free-clip-art.jpg?w=660"/>
          <p:cNvPicPr>
            <a:picLocks noChangeAspect="1" noChangeArrowheads="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10445" t="9775" r="13078" b="12185"/>
          <a:stretch/>
        </p:blipFill>
        <p:spPr bwMode="auto">
          <a:xfrm>
            <a:off x="4029669" y="3140583"/>
            <a:ext cx="1062584" cy="10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4783599" y="1372395"/>
            <a:ext cx="1892737" cy="576000"/>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6" name="Rounded Rectangle 25"/>
          <p:cNvSpPr/>
          <p:nvPr/>
        </p:nvSpPr>
        <p:spPr>
          <a:xfrm>
            <a:off x="651657" y="5034990"/>
            <a:ext cx="1646401" cy="576000"/>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7" name="Rounded Rectangle 26"/>
          <p:cNvSpPr/>
          <p:nvPr/>
        </p:nvSpPr>
        <p:spPr>
          <a:xfrm>
            <a:off x="437833" y="2270998"/>
            <a:ext cx="1467167" cy="576000"/>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3970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par>
                          <p:cTn id="64" fill="hold">
                            <p:stCondLst>
                              <p:cond delay="7500"/>
                            </p:stCondLst>
                            <p:childTnLst>
                              <p:par>
                                <p:cTn id="65" presetID="31" presetClass="entr" presetSubtype="0"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1000" fill="hold"/>
                                        <p:tgtEl>
                                          <p:spTgt spid="25"/>
                                        </p:tgtEl>
                                        <p:attrNameLst>
                                          <p:attrName>ppt_w</p:attrName>
                                        </p:attrNameLst>
                                      </p:cBhvr>
                                      <p:tavLst>
                                        <p:tav tm="0">
                                          <p:val>
                                            <p:fltVal val="0"/>
                                          </p:val>
                                        </p:tav>
                                        <p:tav tm="100000">
                                          <p:val>
                                            <p:strVal val="#ppt_w"/>
                                          </p:val>
                                        </p:tav>
                                      </p:tavLst>
                                    </p:anim>
                                    <p:anim calcmode="lin" valueType="num">
                                      <p:cBhvr>
                                        <p:cTn id="68" dur="1000" fill="hold"/>
                                        <p:tgtEl>
                                          <p:spTgt spid="25"/>
                                        </p:tgtEl>
                                        <p:attrNameLst>
                                          <p:attrName>ppt_h</p:attrName>
                                        </p:attrNameLst>
                                      </p:cBhvr>
                                      <p:tavLst>
                                        <p:tav tm="0">
                                          <p:val>
                                            <p:fltVal val="0"/>
                                          </p:val>
                                        </p:tav>
                                        <p:tav tm="100000">
                                          <p:val>
                                            <p:strVal val="#ppt_h"/>
                                          </p:val>
                                        </p:tav>
                                      </p:tavLst>
                                    </p:anim>
                                    <p:anim calcmode="lin" valueType="num">
                                      <p:cBhvr>
                                        <p:cTn id="69" dur="1000" fill="hold"/>
                                        <p:tgtEl>
                                          <p:spTgt spid="25"/>
                                        </p:tgtEl>
                                        <p:attrNameLst>
                                          <p:attrName>style.rotation</p:attrName>
                                        </p:attrNameLst>
                                      </p:cBhvr>
                                      <p:tavLst>
                                        <p:tav tm="0">
                                          <p:val>
                                            <p:fltVal val="90"/>
                                          </p:val>
                                        </p:tav>
                                        <p:tav tm="100000">
                                          <p:val>
                                            <p:fltVal val="0"/>
                                          </p:val>
                                        </p:tav>
                                      </p:tavLst>
                                    </p:anim>
                                    <p:animEffect transition="in" filter="fade">
                                      <p:cBhvr>
                                        <p:cTn id="70" dur="1000"/>
                                        <p:tgtEl>
                                          <p:spTgt spid="25"/>
                                        </p:tgtEl>
                                      </p:cBhvr>
                                    </p:animEffect>
                                  </p:childTnLst>
                                </p:cTn>
                              </p:par>
                            </p:childTnLst>
                          </p:cTn>
                        </p:par>
                        <p:par>
                          <p:cTn id="71" fill="hold">
                            <p:stCondLst>
                              <p:cond delay="8500"/>
                            </p:stCondLst>
                            <p:childTnLst>
                              <p:par>
                                <p:cTn id="72" presetID="31" presetClass="entr" presetSubtype="0"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1000" fill="hold"/>
                                        <p:tgtEl>
                                          <p:spTgt spid="26"/>
                                        </p:tgtEl>
                                        <p:attrNameLst>
                                          <p:attrName>ppt_w</p:attrName>
                                        </p:attrNameLst>
                                      </p:cBhvr>
                                      <p:tavLst>
                                        <p:tav tm="0">
                                          <p:val>
                                            <p:fltVal val="0"/>
                                          </p:val>
                                        </p:tav>
                                        <p:tav tm="100000">
                                          <p:val>
                                            <p:strVal val="#ppt_w"/>
                                          </p:val>
                                        </p:tav>
                                      </p:tavLst>
                                    </p:anim>
                                    <p:anim calcmode="lin" valueType="num">
                                      <p:cBhvr>
                                        <p:cTn id="75" dur="1000" fill="hold"/>
                                        <p:tgtEl>
                                          <p:spTgt spid="26"/>
                                        </p:tgtEl>
                                        <p:attrNameLst>
                                          <p:attrName>ppt_h</p:attrName>
                                        </p:attrNameLst>
                                      </p:cBhvr>
                                      <p:tavLst>
                                        <p:tav tm="0">
                                          <p:val>
                                            <p:fltVal val="0"/>
                                          </p:val>
                                        </p:tav>
                                        <p:tav tm="100000">
                                          <p:val>
                                            <p:strVal val="#ppt_h"/>
                                          </p:val>
                                        </p:tav>
                                      </p:tavLst>
                                    </p:anim>
                                    <p:anim calcmode="lin" valueType="num">
                                      <p:cBhvr>
                                        <p:cTn id="76" dur="1000" fill="hold"/>
                                        <p:tgtEl>
                                          <p:spTgt spid="26"/>
                                        </p:tgtEl>
                                        <p:attrNameLst>
                                          <p:attrName>style.rotation</p:attrName>
                                        </p:attrNameLst>
                                      </p:cBhvr>
                                      <p:tavLst>
                                        <p:tav tm="0">
                                          <p:val>
                                            <p:fltVal val="90"/>
                                          </p:val>
                                        </p:tav>
                                        <p:tav tm="100000">
                                          <p:val>
                                            <p:fltVal val="0"/>
                                          </p:val>
                                        </p:tav>
                                      </p:tavLst>
                                    </p:anim>
                                    <p:animEffect transition="in" filter="fade">
                                      <p:cBhvr>
                                        <p:cTn id="77" dur="1000"/>
                                        <p:tgtEl>
                                          <p:spTgt spid="26"/>
                                        </p:tgtEl>
                                      </p:cBhvr>
                                    </p:animEffect>
                                  </p:childTnLst>
                                </p:cTn>
                              </p:par>
                            </p:childTnLst>
                          </p:cTn>
                        </p:par>
                        <p:par>
                          <p:cTn id="78" fill="hold">
                            <p:stCondLst>
                              <p:cond delay="9500"/>
                            </p:stCondLst>
                            <p:childTnLst>
                              <p:par>
                                <p:cTn id="79" presetID="31" presetClass="entr" presetSubtype="0" fill="hold" grpId="0" nodeType="after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p:cTn id="81" dur="1000" fill="hold"/>
                                        <p:tgtEl>
                                          <p:spTgt spid="27"/>
                                        </p:tgtEl>
                                        <p:attrNameLst>
                                          <p:attrName>ppt_w</p:attrName>
                                        </p:attrNameLst>
                                      </p:cBhvr>
                                      <p:tavLst>
                                        <p:tav tm="0">
                                          <p:val>
                                            <p:fltVal val="0"/>
                                          </p:val>
                                        </p:tav>
                                        <p:tav tm="100000">
                                          <p:val>
                                            <p:strVal val="#ppt_w"/>
                                          </p:val>
                                        </p:tav>
                                      </p:tavLst>
                                    </p:anim>
                                    <p:anim calcmode="lin" valueType="num">
                                      <p:cBhvr>
                                        <p:cTn id="82" dur="1000" fill="hold"/>
                                        <p:tgtEl>
                                          <p:spTgt spid="27"/>
                                        </p:tgtEl>
                                        <p:attrNameLst>
                                          <p:attrName>ppt_h</p:attrName>
                                        </p:attrNameLst>
                                      </p:cBhvr>
                                      <p:tavLst>
                                        <p:tav tm="0">
                                          <p:val>
                                            <p:fltVal val="0"/>
                                          </p:val>
                                        </p:tav>
                                        <p:tav tm="100000">
                                          <p:val>
                                            <p:strVal val="#ppt_h"/>
                                          </p:val>
                                        </p:tav>
                                      </p:tavLst>
                                    </p:anim>
                                    <p:anim calcmode="lin" valueType="num">
                                      <p:cBhvr>
                                        <p:cTn id="83" dur="1000" fill="hold"/>
                                        <p:tgtEl>
                                          <p:spTgt spid="27"/>
                                        </p:tgtEl>
                                        <p:attrNameLst>
                                          <p:attrName>style.rotation</p:attrName>
                                        </p:attrNameLst>
                                      </p:cBhvr>
                                      <p:tavLst>
                                        <p:tav tm="0">
                                          <p:val>
                                            <p:fltVal val="90"/>
                                          </p:val>
                                        </p:tav>
                                        <p:tav tm="100000">
                                          <p:val>
                                            <p:fltVal val="0"/>
                                          </p:val>
                                        </p:tav>
                                      </p:tavLst>
                                    </p:anim>
                                    <p:animEffect transition="in" filter="fade">
                                      <p:cBhvr>
                                        <p:cTn id="8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4" grpId="0"/>
      <p:bldP spid="15" grpId="0"/>
      <p:bldP spid="16" grpId="0"/>
      <p:bldP spid="17" grpId="0"/>
      <p:bldP spid="18" grpId="0"/>
      <p:bldP spid="19" grpId="0"/>
      <p:bldP spid="20" grpId="0"/>
      <p:bldP spid="25" grpId="0" animBg="1"/>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Iechyd</a:t>
            </a:r>
            <a:r>
              <a:rPr lang="en-GB" dirty="0" smtClean="0"/>
              <a:t> a </a:t>
            </a:r>
            <a:r>
              <a:rPr lang="en-GB" dirty="0" err="1" smtClean="0"/>
              <a:t>galluoedd</a:t>
            </a:r>
            <a:endParaRPr lang="en-GB" dirty="0"/>
          </a:p>
        </p:txBody>
      </p:sp>
      <p:grpSp>
        <p:nvGrpSpPr>
          <p:cNvPr id="3" name="Group 2"/>
          <p:cNvGrpSpPr/>
          <p:nvPr/>
        </p:nvGrpSpPr>
        <p:grpSpPr>
          <a:xfrm>
            <a:off x="360880" y="1508877"/>
            <a:ext cx="8820367" cy="4124581"/>
            <a:chOff x="360880" y="1508877"/>
            <a:chExt cx="8820367" cy="4124581"/>
          </a:xfrm>
        </p:grpSpPr>
        <p:sp>
          <p:nvSpPr>
            <p:cNvPr id="4" name="TextBox 3"/>
            <p:cNvSpPr txBox="1"/>
            <p:nvPr/>
          </p:nvSpPr>
          <p:spPr>
            <a:xfrm>
              <a:off x="704265" y="1508877"/>
              <a:ext cx="1505540" cy="523220"/>
            </a:xfrm>
            <a:prstGeom prst="rect">
              <a:avLst/>
            </a:prstGeom>
            <a:noFill/>
          </p:spPr>
          <p:txBody>
            <a:bodyPr wrap="none" rtlCol="0">
              <a:spAutoFit/>
            </a:bodyPr>
            <a:lstStyle/>
            <a:p>
              <a:r>
                <a:rPr lang="en-GB" sz="2800" dirty="0" err="1" smtClean="0">
                  <a:solidFill>
                    <a:srgbClr val="69A830"/>
                  </a:solidFill>
                </a:rPr>
                <a:t>Bodlon</a:t>
              </a:r>
              <a:r>
                <a:rPr lang="en-GB" sz="2800" dirty="0" smtClean="0">
                  <a:solidFill>
                    <a:srgbClr val="69A830"/>
                  </a:solidFill>
                </a:rPr>
                <a:t>?</a:t>
              </a:r>
              <a:endParaRPr lang="en-GB" sz="2800" dirty="0">
                <a:solidFill>
                  <a:srgbClr val="69A830"/>
                </a:solidFill>
              </a:endParaRPr>
            </a:p>
          </p:txBody>
        </p:sp>
        <p:sp>
          <p:nvSpPr>
            <p:cNvPr id="5" name="TextBox 4"/>
            <p:cNvSpPr txBox="1"/>
            <p:nvPr/>
          </p:nvSpPr>
          <p:spPr>
            <a:xfrm>
              <a:off x="2515964" y="1508877"/>
              <a:ext cx="1604927" cy="523220"/>
            </a:xfrm>
            <a:prstGeom prst="rect">
              <a:avLst/>
            </a:prstGeom>
            <a:noFill/>
          </p:spPr>
          <p:txBody>
            <a:bodyPr wrap="none" rtlCol="0">
              <a:spAutoFit/>
            </a:bodyPr>
            <a:lstStyle/>
            <a:p>
              <a:r>
                <a:rPr lang="en-GB" sz="2800" dirty="0" err="1" smtClean="0">
                  <a:solidFill>
                    <a:srgbClr val="69A830"/>
                  </a:solidFill>
                </a:rPr>
                <a:t>Ymdopi</a:t>
              </a:r>
              <a:r>
                <a:rPr lang="en-GB" sz="2800" dirty="0" smtClean="0">
                  <a:solidFill>
                    <a:srgbClr val="69A830"/>
                  </a:solidFill>
                </a:rPr>
                <a:t>?</a:t>
              </a:r>
              <a:endParaRPr lang="en-GB" sz="2800" dirty="0">
                <a:solidFill>
                  <a:srgbClr val="69A830"/>
                </a:solidFill>
              </a:endParaRPr>
            </a:p>
          </p:txBody>
        </p:sp>
        <p:sp>
          <p:nvSpPr>
            <p:cNvPr id="6" name="TextBox 5"/>
            <p:cNvSpPr txBox="1"/>
            <p:nvPr/>
          </p:nvSpPr>
          <p:spPr>
            <a:xfrm>
              <a:off x="7076184" y="1508877"/>
              <a:ext cx="1866217" cy="523220"/>
            </a:xfrm>
            <a:prstGeom prst="rect">
              <a:avLst/>
            </a:prstGeom>
            <a:noFill/>
          </p:spPr>
          <p:txBody>
            <a:bodyPr wrap="none" rtlCol="0">
              <a:spAutoFit/>
            </a:bodyPr>
            <a:lstStyle/>
            <a:p>
              <a:r>
                <a:rPr lang="en-GB" sz="2800" dirty="0" err="1" smtClean="0">
                  <a:solidFill>
                    <a:srgbClr val="69A830"/>
                  </a:solidFill>
                </a:rPr>
                <a:t>Lleferydd</a:t>
              </a:r>
              <a:r>
                <a:rPr lang="en-GB" sz="2800" dirty="0" smtClean="0">
                  <a:solidFill>
                    <a:srgbClr val="69A830"/>
                  </a:solidFill>
                </a:rPr>
                <a:t>?</a:t>
              </a:r>
              <a:endParaRPr lang="en-GB" sz="2800" dirty="0">
                <a:solidFill>
                  <a:srgbClr val="69A830"/>
                </a:solidFill>
              </a:endParaRPr>
            </a:p>
          </p:txBody>
        </p:sp>
        <p:sp>
          <p:nvSpPr>
            <p:cNvPr id="7" name="TextBox 6"/>
            <p:cNvSpPr txBox="1"/>
            <p:nvPr/>
          </p:nvSpPr>
          <p:spPr>
            <a:xfrm>
              <a:off x="5800011" y="1508877"/>
              <a:ext cx="1404552" cy="523220"/>
            </a:xfrm>
            <a:prstGeom prst="rect">
              <a:avLst/>
            </a:prstGeom>
            <a:noFill/>
          </p:spPr>
          <p:txBody>
            <a:bodyPr wrap="none" rtlCol="0">
              <a:spAutoFit/>
            </a:bodyPr>
            <a:lstStyle/>
            <a:p>
              <a:r>
                <a:rPr lang="en-GB" sz="2800" dirty="0" err="1" smtClean="0">
                  <a:solidFill>
                    <a:srgbClr val="69A830"/>
                  </a:solidFill>
                </a:rPr>
                <a:t>Golwg</a:t>
              </a:r>
              <a:r>
                <a:rPr lang="en-GB" sz="2800" dirty="0" smtClean="0">
                  <a:solidFill>
                    <a:srgbClr val="69A830"/>
                  </a:solidFill>
                </a:rPr>
                <a:t>?</a:t>
              </a:r>
              <a:endParaRPr lang="en-GB" sz="2800" dirty="0">
                <a:solidFill>
                  <a:srgbClr val="69A830"/>
                </a:solidFill>
              </a:endParaRPr>
            </a:p>
          </p:txBody>
        </p:sp>
        <p:sp>
          <p:nvSpPr>
            <p:cNvPr id="8" name="TextBox 7"/>
            <p:cNvSpPr txBox="1"/>
            <p:nvPr/>
          </p:nvSpPr>
          <p:spPr>
            <a:xfrm>
              <a:off x="4097875" y="1508877"/>
              <a:ext cx="1164101" cy="523220"/>
            </a:xfrm>
            <a:prstGeom prst="rect">
              <a:avLst/>
            </a:prstGeom>
            <a:noFill/>
          </p:spPr>
          <p:txBody>
            <a:bodyPr wrap="none" rtlCol="0">
              <a:spAutoFit/>
            </a:bodyPr>
            <a:lstStyle/>
            <a:p>
              <a:r>
                <a:rPr lang="en-GB" sz="2800" dirty="0" err="1" smtClean="0">
                  <a:solidFill>
                    <a:srgbClr val="69A830"/>
                  </a:solidFill>
                </a:rPr>
                <a:t>Clyw</a:t>
              </a:r>
              <a:r>
                <a:rPr lang="en-GB" sz="2800" dirty="0" smtClean="0">
                  <a:solidFill>
                    <a:srgbClr val="69A830"/>
                  </a:solidFill>
                </a:rPr>
                <a:t>?</a:t>
              </a:r>
              <a:endParaRPr lang="en-GB" sz="2800" dirty="0">
                <a:solidFill>
                  <a:srgbClr val="69A830"/>
                </a:solidFill>
              </a:endParaRPr>
            </a:p>
          </p:txBody>
        </p:sp>
        <p:sp>
          <p:nvSpPr>
            <p:cNvPr id="9" name="TextBox 8"/>
            <p:cNvSpPr txBox="1"/>
            <p:nvPr/>
          </p:nvSpPr>
          <p:spPr>
            <a:xfrm>
              <a:off x="7156335" y="2711581"/>
              <a:ext cx="1104790" cy="523220"/>
            </a:xfrm>
            <a:prstGeom prst="rect">
              <a:avLst/>
            </a:prstGeom>
            <a:noFill/>
          </p:spPr>
          <p:txBody>
            <a:bodyPr wrap="none" rtlCol="0">
              <a:spAutoFit/>
            </a:bodyPr>
            <a:lstStyle/>
            <a:p>
              <a:r>
                <a:rPr lang="en-GB" sz="2800" dirty="0" err="1" smtClean="0">
                  <a:solidFill>
                    <a:srgbClr val="69A830"/>
                  </a:solidFill>
                </a:rPr>
                <a:t>Egni</a:t>
              </a:r>
              <a:r>
                <a:rPr lang="en-GB" sz="2800" dirty="0" smtClean="0">
                  <a:solidFill>
                    <a:srgbClr val="69A830"/>
                  </a:solidFill>
                </a:rPr>
                <a:t>?</a:t>
              </a:r>
              <a:endParaRPr lang="en-GB" sz="2800" dirty="0">
                <a:solidFill>
                  <a:srgbClr val="69A830"/>
                </a:solidFill>
              </a:endParaRPr>
            </a:p>
          </p:txBody>
        </p:sp>
        <p:sp>
          <p:nvSpPr>
            <p:cNvPr id="10" name="TextBox 9"/>
            <p:cNvSpPr txBox="1"/>
            <p:nvPr/>
          </p:nvSpPr>
          <p:spPr>
            <a:xfrm>
              <a:off x="7076184" y="4515639"/>
              <a:ext cx="2105063" cy="523220"/>
            </a:xfrm>
            <a:prstGeom prst="rect">
              <a:avLst/>
            </a:prstGeom>
            <a:noFill/>
          </p:spPr>
          <p:txBody>
            <a:bodyPr wrap="none" rtlCol="0">
              <a:spAutoFit/>
            </a:bodyPr>
            <a:lstStyle/>
            <a:p>
              <a:r>
                <a:rPr lang="en-GB" sz="2800" dirty="0" err="1" smtClean="0">
                  <a:solidFill>
                    <a:srgbClr val="69A830"/>
                  </a:solidFill>
                </a:rPr>
                <a:t>Symudedd</a:t>
              </a:r>
              <a:r>
                <a:rPr lang="en-GB" sz="2800" dirty="0" smtClean="0">
                  <a:solidFill>
                    <a:srgbClr val="69A830"/>
                  </a:solidFill>
                </a:rPr>
                <a:t>?</a:t>
              </a:r>
              <a:endParaRPr lang="en-GB" sz="2800" dirty="0">
                <a:solidFill>
                  <a:srgbClr val="69A830"/>
                </a:solidFill>
              </a:endParaRPr>
            </a:p>
          </p:txBody>
        </p:sp>
        <p:sp>
          <p:nvSpPr>
            <p:cNvPr id="11" name="TextBox 10"/>
            <p:cNvSpPr txBox="1"/>
            <p:nvPr/>
          </p:nvSpPr>
          <p:spPr>
            <a:xfrm>
              <a:off x="6875809" y="5110238"/>
              <a:ext cx="1805302" cy="523220"/>
            </a:xfrm>
            <a:prstGeom prst="rect">
              <a:avLst/>
            </a:prstGeom>
            <a:noFill/>
          </p:spPr>
          <p:txBody>
            <a:bodyPr wrap="none" rtlCol="0">
              <a:spAutoFit/>
            </a:bodyPr>
            <a:lstStyle/>
            <a:p>
              <a:r>
                <a:rPr lang="en-GB" sz="2800" dirty="0">
                  <a:solidFill>
                    <a:srgbClr val="69A830"/>
                  </a:solidFill>
                </a:rPr>
                <a:t>Diabetes?</a:t>
              </a:r>
            </a:p>
          </p:txBody>
        </p:sp>
        <p:sp>
          <p:nvSpPr>
            <p:cNvPr id="12" name="TextBox 11"/>
            <p:cNvSpPr txBox="1"/>
            <p:nvPr/>
          </p:nvSpPr>
          <p:spPr>
            <a:xfrm>
              <a:off x="5581845" y="4571335"/>
              <a:ext cx="944489" cy="523220"/>
            </a:xfrm>
            <a:prstGeom prst="rect">
              <a:avLst/>
            </a:prstGeom>
            <a:noFill/>
          </p:spPr>
          <p:txBody>
            <a:bodyPr wrap="none" rtlCol="0">
              <a:spAutoFit/>
            </a:bodyPr>
            <a:lstStyle/>
            <a:p>
              <a:r>
                <a:rPr lang="en-GB" sz="2800" dirty="0" err="1" smtClean="0">
                  <a:solidFill>
                    <a:srgbClr val="69A830"/>
                  </a:solidFill>
                </a:rPr>
                <a:t>Cof</a:t>
              </a:r>
              <a:r>
                <a:rPr lang="en-GB" sz="2800" dirty="0" smtClean="0">
                  <a:solidFill>
                    <a:srgbClr val="69A830"/>
                  </a:solidFill>
                </a:rPr>
                <a:t>?</a:t>
              </a:r>
              <a:endParaRPr lang="en-GB" sz="2800" dirty="0">
                <a:solidFill>
                  <a:srgbClr val="69A830"/>
                </a:solidFill>
              </a:endParaRPr>
            </a:p>
          </p:txBody>
        </p:sp>
        <p:sp>
          <p:nvSpPr>
            <p:cNvPr id="13" name="TextBox 12"/>
            <p:cNvSpPr txBox="1"/>
            <p:nvPr/>
          </p:nvSpPr>
          <p:spPr>
            <a:xfrm>
              <a:off x="3971147" y="4596491"/>
              <a:ext cx="1505540" cy="523220"/>
            </a:xfrm>
            <a:prstGeom prst="rect">
              <a:avLst/>
            </a:prstGeom>
            <a:noFill/>
          </p:spPr>
          <p:txBody>
            <a:bodyPr wrap="none" rtlCol="0">
              <a:spAutoFit/>
            </a:bodyPr>
            <a:lstStyle/>
            <a:p>
              <a:r>
                <a:rPr lang="en-GB" sz="2800" dirty="0" err="1" smtClean="0">
                  <a:solidFill>
                    <a:srgbClr val="69A830"/>
                  </a:solidFill>
                </a:rPr>
                <a:t>Anadlu</a:t>
              </a:r>
              <a:r>
                <a:rPr lang="en-GB" sz="2800" dirty="0" smtClean="0">
                  <a:solidFill>
                    <a:srgbClr val="69A830"/>
                  </a:solidFill>
                </a:rPr>
                <a:t>?</a:t>
              </a:r>
              <a:endParaRPr lang="en-GB" sz="2800" dirty="0">
                <a:solidFill>
                  <a:srgbClr val="69A830"/>
                </a:solidFill>
              </a:endParaRPr>
            </a:p>
          </p:txBody>
        </p:sp>
        <p:sp>
          <p:nvSpPr>
            <p:cNvPr id="14" name="TextBox 13"/>
            <p:cNvSpPr txBox="1"/>
            <p:nvPr/>
          </p:nvSpPr>
          <p:spPr>
            <a:xfrm>
              <a:off x="3899805" y="5110238"/>
              <a:ext cx="2976004" cy="523220"/>
            </a:xfrm>
            <a:prstGeom prst="rect">
              <a:avLst/>
            </a:prstGeom>
            <a:noFill/>
          </p:spPr>
          <p:txBody>
            <a:bodyPr wrap="square" rtlCol="0">
              <a:spAutoFit/>
            </a:bodyPr>
            <a:lstStyle/>
            <a:p>
              <a:r>
                <a:rPr lang="en-GB" sz="2800" dirty="0" err="1" smtClean="0">
                  <a:solidFill>
                    <a:srgbClr val="69A830"/>
                  </a:solidFill>
                </a:rPr>
                <a:t>Pwysedd</a:t>
              </a:r>
              <a:r>
                <a:rPr lang="en-GB" sz="2800" dirty="0" smtClean="0">
                  <a:solidFill>
                    <a:srgbClr val="69A830"/>
                  </a:solidFill>
                </a:rPr>
                <a:t> </a:t>
              </a:r>
              <a:r>
                <a:rPr lang="en-GB" sz="2800" dirty="0" err="1" smtClean="0">
                  <a:solidFill>
                    <a:srgbClr val="69A830"/>
                  </a:solidFill>
                </a:rPr>
                <a:t>gwaed</a:t>
              </a:r>
              <a:r>
                <a:rPr lang="en-GB" sz="2800" dirty="0" smtClean="0">
                  <a:solidFill>
                    <a:srgbClr val="69A830"/>
                  </a:solidFill>
                </a:rPr>
                <a:t>?</a:t>
              </a:r>
              <a:endParaRPr lang="en-GB" sz="2800" dirty="0">
                <a:solidFill>
                  <a:srgbClr val="69A830"/>
                </a:solidFill>
              </a:endParaRPr>
            </a:p>
          </p:txBody>
        </p:sp>
        <p:sp>
          <p:nvSpPr>
            <p:cNvPr id="15" name="TextBox 14"/>
            <p:cNvSpPr txBox="1"/>
            <p:nvPr/>
          </p:nvSpPr>
          <p:spPr>
            <a:xfrm>
              <a:off x="704265" y="2112370"/>
              <a:ext cx="1824538" cy="523220"/>
            </a:xfrm>
            <a:prstGeom prst="rect">
              <a:avLst/>
            </a:prstGeom>
            <a:noFill/>
          </p:spPr>
          <p:txBody>
            <a:bodyPr wrap="none" rtlCol="0">
              <a:spAutoFit/>
            </a:bodyPr>
            <a:lstStyle/>
            <a:p>
              <a:r>
                <a:rPr lang="en-GB" sz="2800" dirty="0" err="1" smtClean="0">
                  <a:solidFill>
                    <a:srgbClr val="69A830"/>
                  </a:solidFill>
                </a:rPr>
                <a:t>Pryderus</a:t>
              </a:r>
              <a:r>
                <a:rPr lang="en-GB" sz="2800" dirty="0" smtClean="0">
                  <a:solidFill>
                    <a:srgbClr val="69A830"/>
                  </a:solidFill>
                </a:rPr>
                <a:t>?</a:t>
              </a:r>
              <a:endParaRPr lang="en-GB" sz="2800" dirty="0">
                <a:solidFill>
                  <a:srgbClr val="69A830"/>
                </a:solidFill>
              </a:endParaRPr>
            </a:p>
          </p:txBody>
        </p:sp>
        <p:sp>
          <p:nvSpPr>
            <p:cNvPr id="16" name="TextBox 15"/>
            <p:cNvSpPr txBox="1"/>
            <p:nvPr/>
          </p:nvSpPr>
          <p:spPr>
            <a:xfrm>
              <a:off x="704265" y="3319356"/>
              <a:ext cx="1225015" cy="523220"/>
            </a:xfrm>
            <a:prstGeom prst="rect">
              <a:avLst/>
            </a:prstGeom>
            <a:noFill/>
          </p:spPr>
          <p:txBody>
            <a:bodyPr wrap="none" rtlCol="0">
              <a:spAutoFit/>
            </a:bodyPr>
            <a:lstStyle/>
            <a:p>
              <a:r>
                <a:rPr lang="en-GB" sz="2800" dirty="0" err="1" smtClean="0">
                  <a:solidFill>
                    <a:srgbClr val="69A830"/>
                  </a:solidFill>
                </a:rPr>
                <a:t>Poen</a:t>
              </a:r>
              <a:r>
                <a:rPr lang="en-GB" sz="2800" dirty="0" smtClean="0">
                  <a:solidFill>
                    <a:srgbClr val="69A830"/>
                  </a:solidFill>
                </a:rPr>
                <a:t>?</a:t>
              </a:r>
              <a:endParaRPr lang="en-GB" sz="2800" dirty="0">
                <a:solidFill>
                  <a:srgbClr val="69A830"/>
                </a:solidFill>
              </a:endParaRPr>
            </a:p>
          </p:txBody>
        </p:sp>
        <p:sp>
          <p:nvSpPr>
            <p:cNvPr id="17" name="TextBox 16"/>
            <p:cNvSpPr txBox="1"/>
            <p:nvPr/>
          </p:nvSpPr>
          <p:spPr>
            <a:xfrm>
              <a:off x="486564" y="3922849"/>
              <a:ext cx="2706656" cy="523220"/>
            </a:xfrm>
            <a:prstGeom prst="rect">
              <a:avLst/>
            </a:prstGeom>
            <a:noFill/>
          </p:spPr>
          <p:txBody>
            <a:bodyPr wrap="square" rtlCol="0">
              <a:spAutoFit/>
            </a:bodyPr>
            <a:lstStyle/>
            <a:p>
              <a:r>
                <a:rPr lang="en-GB" sz="2800" dirty="0" err="1" smtClean="0">
                  <a:solidFill>
                    <a:srgbClr val="69A830"/>
                  </a:solidFill>
                </a:rPr>
                <a:t>Meddyginiaeth</a:t>
              </a:r>
              <a:r>
                <a:rPr lang="en-GB" sz="2800" dirty="0" smtClean="0">
                  <a:solidFill>
                    <a:srgbClr val="69A830"/>
                  </a:solidFill>
                </a:rPr>
                <a:t>?</a:t>
              </a:r>
              <a:endParaRPr lang="en-GB" sz="2800" dirty="0">
                <a:solidFill>
                  <a:srgbClr val="69A830"/>
                </a:solidFill>
              </a:endParaRPr>
            </a:p>
          </p:txBody>
        </p:sp>
        <p:sp>
          <p:nvSpPr>
            <p:cNvPr id="18" name="TextBox 17"/>
            <p:cNvSpPr txBox="1"/>
            <p:nvPr/>
          </p:nvSpPr>
          <p:spPr>
            <a:xfrm>
              <a:off x="360880" y="5110238"/>
              <a:ext cx="2444900" cy="523220"/>
            </a:xfrm>
            <a:prstGeom prst="rect">
              <a:avLst/>
            </a:prstGeom>
            <a:noFill/>
          </p:spPr>
          <p:txBody>
            <a:bodyPr wrap="none" rtlCol="0">
              <a:spAutoFit/>
            </a:bodyPr>
            <a:lstStyle/>
            <a:p>
              <a:r>
                <a:rPr lang="en-GB" sz="2800" dirty="0" err="1" smtClean="0">
                  <a:solidFill>
                    <a:srgbClr val="69A830"/>
                  </a:solidFill>
                </a:rPr>
                <a:t>Cydbwysedd</a:t>
              </a:r>
              <a:r>
                <a:rPr lang="en-GB" sz="2800" dirty="0" smtClean="0">
                  <a:solidFill>
                    <a:srgbClr val="69A830"/>
                  </a:solidFill>
                </a:rPr>
                <a:t>?</a:t>
              </a:r>
              <a:endParaRPr lang="en-GB" sz="2800" dirty="0">
                <a:solidFill>
                  <a:srgbClr val="69A830"/>
                </a:solidFill>
              </a:endParaRPr>
            </a:p>
          </p:txBody>
        </p:sp>
        <p:sp>
          <p:nvSpPr>
            <p:cNvPr id="19" name="TextBox 18"/>
            <p:cNvSpPr txBox="1"/>
            <p:nvPr/>
          </p:nvSpPr>
          <p:spPr>
            <a:xfrm>
              <a:off x="2698376" y="4875600"/>
              <a:ext cx="1284326" cy="523220"/>
            </a:xfrm>
            <a:prstGeom prst="rect">
              <a:avLst/>
            </a:prstGeom>
            <a:noFill/>
          </p:spPr>
          <p:txBody>
            <a:bodyPr wrap="none" rtlCol="0">
              <a:spAutoFit/>
            </a:bodyPr>
            <a:lstStyle/>
            <a:p>
              <a:r>
                <a:rPr lang="en-GB" sz="2800" dirty="0" err="1" smtClean="0">
                  <a:solidFill>
                    <a:srgbClr val="69A830"/>
                  </a:solidFill>
                </a:rPr>
                <a:t>Cwsg</a:t>
              </a:r>
              <a:r>
                <a:rPr lang="en-GB" sz="2800" dirty="0" smtClean="0">
                  <a:solidFill>
                    <a:srgbClr val="69A830"/>
                  </a:solidFill>
                </a:rPr>
                <a:t>?</a:t>
              </a:r>
              <a:endParaRPr lang="en-GB" sz="2800" dirty="0">
                <a:solidFill>
                  <a:srgbClr val="69A830"/>
                </a:solidFill>
              </a:endParaRPr>
            </a:p>
          </p:txBody>
        </p:sp>
        <p:sp>
          <p:nvSpPr>
            <p:cNvPr id="20" name="TextBox 19"/>
            <p:cNvSpPr txBox="1"/>
            <p:nvPr/>
          </p:nvSpPr>
          <p:spPr>
            <a:xfrm>
              <a:off x="378138" y="4587018"/>
              <a:ext cx="2396746" cy="523220"/>
            </a:xfrm>
            <a:prstGeom prst="rect">
              <a:avLst/>
            </a:prstGeom>
            <a:noFill/>
          </p:spPr>
          <p:txBody>
            <a:bodyPr wrap="none" rtlCol="0">
              <a:spAutoFit/>
            </a:bodyPr>
            <a:lstStyle/>
            <a:p>
              <a:r>
                <a:rPr lang="en-GB" sz="2800" dirty="0" err="1" smtClean="0">
                  <a:solidFill>
                    <a:srgbClr val="69A830"/>
                  </a:solidFill>
                </a:rPr>
                <a:t>Awydd</a:t>
              </a:r>
              <a:r>
                <a:rPr lang="en-GB" sz="2800" dirty="0" smtClean="0">
                  <a:solidFill>
                    <a:srgbClr val="69A830"/>
                  </a:solidFill>
                </a:rPr>
                <a:t> </a:t>
              </a:r>
              <a:r>
                <a:rPr lang="en-GB" sz="2800" dirty="0" err="1" smtClean="0">
                  <a:solidFill>
                    <a:srgbClr val="69A830"/>
                  </a:solidFill>
                </a:rPr>
                <a:t>bwyd</a:t>
              </a:r>
              <a:r>
                <a:rPr lang="en-GB" sz="2800" dirty="0" smtClean="0">
                  <a:solidFill>
                    <a:srgbClr val="69A830"/>
                  </a:solidFill>
                </a:rPr>
                <a:t>?</a:t>
              </a:r>
              <a:endParaRPr lang="en-GB" sz="2800" dirty="0">
                <a:solidFill>
                  <a:srgbClr val="69A830"/>
                </a:solidFill>
              </a:endParaRPr>
            </a:p>
          </p:txBody>
        </p:sp>
        <p:sp>
          <p:nvSpPr>
            <p:cNvPr id="21" name="TextBox 20"/>
            <p:cNvSpPr txBox="1"/>
            <p:nvPr/>
          </p:nvSpPr>
          <p:spPr>
            <a:xfrm>
              <a:off x="6475058" y="2110229"/>
              <a:ext cx="1984839" cy="523220"/>
            </a:xfrm>
            <a:prstGeom prst="rect">
              <a:avLst/>
            </a:prstGeom>
            <a:noFill/>
          </p:spPr>
          <p:txBody>
            <a:bodyPr wrap="none" rtlCol="0">
              <a:spAutoFit/>
            </a:bodyPr>
            <a:lstStyle/>
            <a:p>
              <a:r>
                <a:rPr lang="en-GB" sz="2800" dirty="0" err="1" smtClean="0">
                  <a:solidFill>
                    <a:srgbClr val="69A830"/>
                  </a:solidFill>
                </a:rPr>
                <a:t>Ymataliad</a:t>
              </a:r>
              <a:r>
                <a:rPr lang="en-GB" sz="2800" dirty="0" smtClean="0">
                  <a:solidFill>
                    <a:srgbClr val="69A830"/>
                  </a:solidFill>
                </a:rPr>
                <a:t>?</a:t>
              </a:r>
              <a:endParaRPr lang="en-GB" sz="2800" dirty="0">
                <a:solidFill>
                  <a:srgbClr val="69A830"/>
                </a:solidFill>
              </a:endParaRPr>
            </a:p>
          </p:txBody>
        </p:sp>
        <p:sp>
          <p:nvSpPr>
            <p:cNvPr id="22" name="TextBox 21"/>
            <p:cNvSpPr txBox="1"/>
            <p:nvPr/>
          </p:nvSpPr>
          <p:spPr>
            <a:xfrm>
              <a:off x="6475058" y="3914286"/>
              <a:ext cx="1465466" cy="523220"/>
            </a:xfrm>
            <a:prstGeom prst="rect">
              <a:avLst/>
            </a:prstGeom>
            <a:noFill/>
          </p:spPr>
          <p:txBody>
            <a:bodyPr wrap="none" rtlCol="0">
              <a:spAutoFit/>
            </a:bodyPr>
            <a:lstStyle/>
            <a:p>
              <a:r>
                <a:rPr lang="en-GB" sz="2800" dirty="0" err="1" smtClean="0">
                  <a:solidFill>
                    <a:srgbClr val="69A830"/>
                  </a:solidFill>
                </a:rPr>
                <a:t>Iselder</a:t>
              </a:r>
              <a:r>
                <a:rPr lang="en-GB" sz="2800" dirty="0" smtClean="0">
                  <a:solidFill>
                    <a:srgbClr val="69A830"/>
                  </a:solidFill>
                </a:rPr>
                <a:t>?</a:t>
              </a:r>
              <a:endParaRPr lang="en-GB" sz="2800" dirty="0">
                <a:solidFill>
                  <a:srgbClr val="69A830"/>
                </a:solidFill>
              </a:endParaRPr>
            </a:p>
          </p:txBody>
        </p:sp>
        <p:sp>
          <p:nvSpPr>
            <p:cNvPr id="27" name="TextBox 26"/>
            <p:cNvSpPr txBox="1"/>
            <p:nvPr/>
          </p:nvSpPr>
          <p:spPr>
            <a:xfrm>
              <a:off x="6875809" y="3312933"/>
              <a:ext cx="1584088" cy="523220"/>
            </a:xfrm>
            <a:prstGeom prst="rect">
              <a:avLst/>
            </a:prstGeom>
            <a:noFill/>
          </p:spPr>
          <p:txBody>
            <a:bodyPr wrap="none" rtlCol="0">
              <a:spAutoFit/>
            </a:bodyPr>
            <a:lstStyle/>
            <a:p>
              <a:r>
                <a:rPr lang="en-GB" sz="2800" dirty="0" err="1" smtClean="0">
                  <a:solidFill>
                    <a:srgbClr val="69A830"/>
                  </a:solidFill>
                </a:rPr>
                <a:t>Gwisgo</a:t>
              </a:r>
              <a:r>
                <a:rPr lang="en-GB" sz="2800" dirty="0" smtClean="0">
                  <a:solidFill>
                    <a:srgbClr val="69A830"/>
                  </a:solidFill>
                </a:rPr>
                <a:t>?</a:t>
              </a:r>
              <a:endParaRPr lang="en-GB" sz="2800" dirty="0">
                <a:solidFill>
                  <a:srgbClr val="69A830"/>
                </a:solidFill>
              </a:endParaRPr>
            </a:p>
          </p:txBody>
        </p:sp>
        <p:sp>
          <p:nvSpPr>
            <p:cNvPr id="28" name="TextBox 27"/>
            <p:cNvSpPr txBox="1"/>
            <p:nvPr/>
          </p:nvSpPr>
          <p:spPr>
            <a:xfrm>
              <a:off x="704265" y="2715863"/>
              <a:ext cx="2201244" cy="523220"/>
            </a:xfrm>
            <a:prstGeom prst="rect">
              <a:avLst/>
            </a:prstGeom>
            <a:noFill/>
          </p:spPr>
          <p:txBody>
            <a:bodyPr wrap="none" rtlCol="0">
              <a:spAutoFit/>
            </a:bodyPr>
            <a:lstStyle/>
            <a:p>
              <a:r>
                <a:rPr lang="en-GB" sz="2800" dirty="0" err="1" smtClean="0">
                  <a:solidFill>
                    <a:srgbClr val="69A830"/>
                  </a:solidFill>
                </a:rPr>
                <a:t>Bwyta</a:t>
              </a:r>
              <a:r>
                <a:rPr lang="en-GB" sz="2800" dirty="0" smtClean="0">
                  <a:solidFill>
                    <a:srgbClr val="69A830"/>
                  </a:solidFill>
                </a:rPr>
                <a:t>/</a:t>
              </a:r>
              <a:r>
                <a:rPr lang="en-GB" sz="2800" dirty="0" err="1" smtClean="0">
                  <a:solidFill>
                    <a:srgbClr val="69A830"/>
                  </a:solidFill>
                </a:rPr>
                <a:t>Yfed</a:t>
              </a:r>
              <a:r>
                <a:rPr lang="en-GB" sz="2800" dirty="0" smtClean="0">
                  <a:solidFill>
                    <a:srgbClr val="69A830"/>
                  </a:solidFill>
                </a:rPr>
                <a:t>?</a:t>
              </a:r>
              <a:endParaRPr lang="en-GB" sz="2800" dirty="0">
                <a:solidFill>
                  <a:srgbClr val="69A830"/>
                </a:solidFill>
              </a:endParaRPr>
            </a:p>
          </p:txBody>
        </p:sp>
      </p:grpSp>
      <p:pic>
        <p:nvPicPr>
          <p:cNvPr id="29" name="Picture 2" descr="https://ruritanrapidandistrict.files.wordpress.com/2014/03/mystery-member-free-clip-art.jpg?w=660"/>
          <p:cNvPicPr>
            <a:picLocks noChangeAspect="1" noChangeArrowheads="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10445" t="9775" r="13078" b="12185"/>
          <a:stretch/>
        </p:blipFill>
        <p:spPr bwMode="auto">
          <a:xfrm>
            <a:off x="3863712" y="2953091"/>
            <a:ext cx="1412112" cy="143526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4081613" y="1475908"/>
            <a:ext cx="1180363" cy="576000"/>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1" name="Rounded Rectangle 30"/>
          <p:cNvSpPr/>
          <p:nvPr/>
        </p:nvSpPr>
        <p:spPr>
          <a:xfrm>
            <a:off x="6909439" y="5065848"/>
            <a:ext cx="1716269" cy="576000"/>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2" name="Rounded Rectangle 31"/>
          <p:cNvSpPr/>
          <p:nvPr/>
        </p:nvSpPr>
        <p:spPr>
          <a:xfrm>
            <a:off x="2679242" y="4830801"/>
            <a:ext cx="1250386" cy="576000"/>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3" name="Rounded Rectangle 32"/>
          <p:cNvSpPr/>
          <p:nvPr/>
        </p:nvSpPr>
        <p:spPr>
          <a:xfrm>
            <a:off x="443019" y="3907190"/>
            <a:ext cx="2728428" cy="576000"/>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50111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1000" fill="hold"/>
                                        <p:tgtEl>
                                          <p:spTgt spid="30"/>
                                        </p:tgtEl>
                                        <p:attrNameLst>
                                          <p:attrName>ppt_w</p:attrName>
                                        </p:attrNameLst>
                                      </p:cBhvr>
                                      <p:tavLst>
                                        <p:tav tm="0">
                                          <p:val>
                                            <p:fltVal val="0"/>
                                          </p:val>
                                        </p:tav>
                                        <p:tav tm="100000">
                                          <p:val>
                                            <p:strVal val="#ppt_w"/>
                                          </p:val>
                                        </p:tav>
                                      </p:tavLst>
                                    </p:anim>
                                    <p:anim calcmode="lin" valueType="num">
                                      <p:cBhvr>
                                        <p:cTn id="12" dur="1000" fill="hold"/>
                                        <p:tgtEl>
                                          <p:spTgt spid="30"/>
                                        </p:tgtEl>
                                        <p:attrNameLst>
                                          <p:attrName>ppt_h</p:attrName>
                                        </p:attrNameLst>
                                      </p:cBhvr>
                                      <p:tavLst>
                                        <p:tav tm="0">
                                          <p:val>
                                            <p:fltVal val="0"/>
                                          </p:val>
                                        </p:tav>
                                        <p:tav tm="100000">
                                          <p:val>
                                            <p:strVal val="#ppt_h"/>
                                          </p:val>
                                        </p:tav>
                                      </p:tavLst>
                                    </p:anim>
                                    <p:anim calcmode="lin" valueType="num">
                                      <p:cBhvr>
                                        <p:cTn id="13" dur="1000" fill="hold"/>
                                        <p:tgtEl>
                                          <p:spTgt spid="30"/>
                                        </p:tgtEl>
                                        <p:attrNameLst>
                                          <p:attrName>style.rotation</p:attrName>
                                        </p:attrNameLst>
                                      </p:cBhvr>
                                      <p:tavLst>
                                        <p:tav tm="0">
                                          <p:val>
                                            <p:fltVal val="90"/>
                                          </p:val>
                                        </p:tav>
                                        <p:tav tm="100000">
                                          <p:val>
                                            <p:fltVal val="0"/>
                                          </p:val>
                                        </p:tav>
                                      </p:tavLst>
                                    </p:anim>
                                    <p:animEffect transition="in" filter="fade">
                                      <p:cBhvr>
                                        <p:cTn id="14" dur="1000"/>
                                        <p:tgtEl>
                                          <p:spTgt spid="30"/>
                                        </p:tgtEl>
                                      </p:cBhvr>
                                    </p:animEffect>
                                  </p:childTnLst>
                                </p:cTn>
                              </p:par>
                            </p:childTnLst>
                          </p:cTn>
                        </p:par>
                        <p:par>
                          <p:cTn id="15" fill="hold">
                            <p:stCondLst>
                              <p:cond delay="1500"/>
                            </p:stCondLst>
                            <p:childTnLst>
                              <p:par>
                                <p:cTn id="16" presetID="31" presetClass="entr" presetSubtype="0"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1000" fill="hold"/>
                                        <p:tgtEl>
                                          <p:spTgt spid="31"/>
                                        </p:tgtEl>
                                        <p:attrNameLst>
                                          <p:attrName>ppt_w</p:attrName>
                                        </p:attrNameLst>
                                      </p:cBhvr>
                                      <p:tavLst>
                                        <p:tav tm="0">
                                          <p:val>
                                            <p:fltVal val="0"/>
                                          </p:val>
                                        </p:tav>
                                        <p:tav tm="100000">
                                          <p:val>
                                            <p:strVal val="#ppt_w"/>
                                          </p:val>
                                        </p:tav>
                                      </p:tavLst>
                                    </p:anim>
                                    <p:anim calcmode="lin" valueType="num">
                                      <p:cBhvr>
                                        <p:cTn id="19" dur="1000" fill="hold"/>
                                        <p:tgtEl>
                                          <p:spTgt spid="31"/>
                                        </p:tgtEl>
                                        <p:attrNameLst>
                                          <p:attrName>ppt_h</p:attrName>
                                        </p:attrNameLst>
                                      </p:cBhvr>
                                      <p:tavLst>
                                        <p:tav tm="0">
                                          <p:val>
                                            <p:fltVal val="0"/>
                                          </p:val>
                                        </p:tav>
                                        <p:tav tm="100000">
                                          <p:val>
                                            <p:strVal val="#ppt_h"/>
                                          </p:val>
                                        </p:tav>
                                      </p:tavLst>
                                    </p:anim>
                                    <p:anim calcmode="lin" valueType="num">
                                      <p:cBhvr>
                                        <p:cTn id="20" dur="1000" fill="hold"/>
                                        <p:tgtEl>
                                          <p:spTgt spid="31"/>
                                        </p:tgtEl>
                                        <p:attrNameLst>
                                          <p:attrName>style.rotation</p:attrName>
                                        </p:attrNameLst>
                                      </p:cBhvr>
                                      <p:tavLst>
                                        <p:tav tm="0">
                                          <p:val>
                                            <p:fltVal val="90"/>
                                          </p:val>
                                        </p:tav>
                                        <p:tav tm="100000">
                                          <p:val>
                                            <p:fltVal val="0"/>
                                          </p:val>
                                        </p:tav>
                                      </p:tavLst>
                                    </p:anim>
                                    <p:animEffect transition="in" filter="fade">
                                      <p:cBhvr>
                                        <p:cTn id="21" dur="1000"/>
                                        <p:tgtEl>
                                          <p:spTgt spid="31"/>
                                        </p:tgtEl>
                                      </p:cBhvr>
                                    </p:animEffect>
                                  </p:childTnLst>
                                </p:cTn>
                              </p:par>
                            </p:childTnLst>
                          </p:cTn>
                        </p:par>
                        <p:par>
                          <p:cTn id="22" fill="hold">
                            <p:stCondLst>
                              <p:cond delay="2500"/>
                            </p:stCondLst>
                            <p:childTnLst>
                              <p:par>
                                <p:cTn id="23" presetID="31"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ppt_w</p:attrName>
                                        </p:attrNameLst>
                                      </p:cBhvr>
                                      <p:tavLst>
                                        <p:tav tm="0">
                                          <p:val>
                                            <p:fltVal val="0"/>
                                          </p:val>
                                        </p:tav>
                                        <p:tav tm="100000">
                                          <p:val>
                                            <p:strVal val="#ppt_w"/>
                                          </p:val>
                                        </p:tav>
                                      </p:tavLst>
                                    </p:anim>
                                    <p:anim calcmode="lin" valueType="num">
                                      <p:cBhvr>
                                        <p:cTn id="26" dur="1000" fill="hold"/>
                                        <p:tgtEl>
                                          <p:spTgt spid="32"/>
                                        </p:tgtEl>
                                        <p:attrNameLst>
                                          <p:attrName>ppt_h</p:attrName>
                                        </p:attrNameLst>
                                      </p:cBhvr>
                                      <p:tavLst>
                                        <p:tav tm="0">
                                          <p:val>
                                            <p:fltVal val="0"/>
                                          </p:val>
                                        </p:tav>
                                        <p:tav tm="100000">
                                          <p:val>
                                            <p:strVal val="#ppt_h"/>
                                          </p:val>
                                        </p:tav>
                                      </p:tavLst>
                                    </p:anim>
                                    <p:anim calcmode="lin" valueType="num">
                                      <p:cBhvr>
                                        <p:cTn id="27" dur="1000" fill="hold"/>
                                        <p:tgtEl>
                                          <p:spTgt spid="32"/>
                                        </p:tgtEl>
                                        <p:attrNameLst>
                                          <p:attrName>style.rotation</p:attrName>
                                        </p:attrNameLst>
                                      </p:cBhvr>
                                      <p:tavLst>
                                        <p:tav tm="0">
                                          <p:val>
                                            <p:fltVal val="90"/>
                                          </p:val>
                                        </p:tav>
                                        <p:tav tm="100000">
                                          <p:val>
                                            <p:fltVal val="0"/>
                                          </p:val>
                                        </p:tav>
                                      </p:tavLst>
                                    </p:anim>
                                    <p:animEffect transition="in" filter="fade">
                                      <p:cBhvr>
                                        <p:cTn id="28" dur="1000"/>
                                        <p:tgtEl>
                                          <p:spTgt spid="32"/>
                                        </p:tgtEl>
                                      </p:cBhvr>
                                    </p:animEffect>
                                  </p:childTnLst>
                                </p:cTn>
                              </p:par>
                            </p:childTnLst>
                          </p:cTn>
                        </p:par>
                        <p:par>
                          <p:cTn id="29" fill="hold">
                            <p:stCondLst>
                              <p:cond delay="3500"/>
                            </p:stCondLst>
                            <p:childTnLst>
                              <p:par>
                                <p:cTn id="30" presetID="31" presetClass="entr" presetSubtype="0"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 calcmode="lin" valueType="num">
                                      <p:cBhvr>
                                        <p:cTn id="34" dur="1000" fill="hold"/>
                                        <p:tgtEl>
                                          <p:spTgt spid="33"/>
                                        </p:tgtEl>
                                        <p:attrNameLst>
                                          <p:attrName>style.rotation</p:attrName>
                                        </p:attrNameLst>
                                      </p:cBhvr>
                                      <p:tavLst>
                                        <p:tav tm="0">
                                          <p:val>
                                            <p:fltVal val="90"/>
                                          </p:val>
                                        </p:tav>
                                        <p:tav tm="100000">
                                          <p:val>
                                            <p:fltVal val="0"/>
                                          </p:val>
                                        </p:tav>
                                      </p:tavLst>
                                    </p:anim>
                                    <p:animEffect transition="in" filter="fade">
                                      <p:cBhvr>
                                        <p:cTn id="3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err="1" smtClean="0"/>
              <a:t>Defnydd</a:t>
            </a:r>
            <a:r>
              <a:rPr lang="en-GB" dirty="0" smtClean="0"/>
              <a:t> a </a:t>
            </a:r>
            <a:r>
              <a:rPr lang="en-GB" dirty="0" err="1" smtClean="0"/>
              <a:t>llythrennedd</a:t>
            </a:r>
            <a:r>
              <a:rPr lang="en-GB" dirty="0" smtClean="0"/>
              <a:t> </a:t>
            </a:r>
            <a:r>
              <a:rPr lang="en-GB" dirty="0" err="1" smtClean="0"/>
              <a:t>technoleg</a:t>
            </a:r>
            <a:r>
              <a:rPr lang="en-GB" dirty="0" smtClean="0"/>
              <a:t> </a:t>
            </a:r>
            <a:r>
              <a:rPr lang="en-GB" dirty="0" err="1" smtClean="0"/>
              <a:t>gwybodaeth</a:t>
            </a:r>
            <a:endParaRPr lang="en-GB" dirty="0"/>
          </a:p>
        </p:txBody>
      </p:sp>
      <p:sp>
        <p:nvSpPr>
          <p:cNvPr id="4" name="AutoShape 4" descr="data:image/png;base64,iVBORw0KGgoAAAANSUhEUgAAAM0AAAD2CAMAAABC3/M1AAAAflBMVEX///+Xl5cBAQEAAACWlpb+/v6Tk5OcnJynp6eurq5fX1/+//2/v7/JyckYGBiysrL39/dQUFAhISHp6elra2vh4eHDw8NBQUGOjo59fX1jY2OFhYVGRkYwMDChoaFubm53d3dLS0tXV1fk5OQ7OzsnJyfx8fEtLS0SEhLPz8/lH6gbAAAPsUlEQVR4nO2diVrqOhCAG5OmiF4ERGlBFhH0+P4veLPv6YIttHzMPRfakGX+TpbpdDFJSiUlMh19/oOb4ovtpOX5yyv7Q9lWhGj/fYBMJu/J0GkIwAI+PJB/D/DfWzJwmjR5hoyGfuz/SNO5PJX/TJRfMxIGNPkeNA0dJyvIcejQoRPBhRQ7S0pp2KBfMMsw6wyNxpm06F7ODUM/NtPr0LTTJltf3vgsQMcNuNIs0FKbzFQYCll+/3G9OVuNNmvKmGng+PWvq+f1JSX//f6j3YyA9J0mrRoKzFE7EZrnZMp4LqVZe/L0JOc6NhFM54zmr05nLemgAZ8GUppLTGmd0rAGFM0FpBsaE+dO0yOxYe40vREHJVE0g5Q7TY/FGx+DoQmN7DtNP4UOmpuheeLipA6VhorlQLPvFmnSNHBeEXHN/+yx05ZuxzbiuIU9m8tp0W51N0IjpoAboREzdPj8prUGwjt/qbKkmi5pntqm4dNWiTUHRcNruRLN5XuaJ0Ndb8Jyp+mvDDnK4cudpr9yp+mv3Gn6K3ea/spt0twGzk3aZqhy5ShHy3Kn6a/c0hV27zrBEGiiyt1pri71lRsCTX250/RXek6TBrZK5E5zQWmo14BpUnkRXH/oszXzN/YdTBHVGLXFMtapMeE3ZXsZxUc5aGoQscz6ntt+idQzMm7SGGh6IjTv1Sa/iqRhtWnq13Y3Xo09oQ94LAPpV5fd9i1y0zlJy2BEKE5PJTNgDCj6iJp4cgg+yIduxCNr8uEo+Tye/I6kNMqoH72CUKRAqYTO+CC2jXpEmXXqz2qE7wWqB+6MNoIJVpqf0ixjoEwDkfOTTZNMl9A4KBBKu0B9GJq3VaWJI6FkI0EYVWrEzQSXaqZONc2bobbfynmdumMRR9t/qjZNfgXM5uXxhcgj+yTfL4+jCSm5fmlfHmUjJTmMfPTz8VEWenzcCJzfwOLyzGnhhz/b9TRm8yH6zLtLk4pHiMnPS2vRpzu99AWIOkuopgFvWpO2WXpq95KGqF+T5sm+9fbSPnS9G2dSg8YXo6fdBs3wbAMHQFMrVyWN0dOSK9LUk0BPMzR85svrsGhq20ZLj2nKbWOMGy3XpUkjp8QB2wyAJiaVNNZ6o6XHNLVnAS0XpqnZzkBmgSY05b7AsG3T2SyQ1lzRy+so/7V+T2uB5u/PCFT82sTr1NJjmoht0qht0j7TqLM1mShP5STNh32CZ0bVE7eQWqc7PceMNGDSWHmpvCvbuMLemdLDqLqkMVQbSSnEu7g2I09YBMpPvrb8CBqtWmIH22LRwTNCdxcQT+EEWoFa/qsIj4pYtoxgP6houJWFpxkp1qbzKdp6qMxoFXqwEqBK1gqL/xM3MuwHi72Uvgj0dEuC+YYqd5r+ikcD9ZUaeTXHy3E14eqErppxCdrGnQSvp797Oc6dnR2xacRyBH/GBRjh/WHulqqxCLQrWjG+FswPezwCxeonCOTahtpx//zNPZ707flgHwcIcQdXpSJXol6QQcPYZs9vQrPX913ARAaNWNPGv6nhxaXPR4vmcFFPbGYdyOVzYtyikvyOoTuovdUzE9dC5H0yyXRnHAI4Tr6f3y8k38lYeS9Es9237fkn9P4Ge1CbNNC8XG3c9YMtmtcca8n5Ry73jE2c27msQjnJmOe5nY1t6hryV4MGQjRlxzk1eZ6dvmbZBsIXM7SYyrcsFrpSQoMxAIgKRgAD8sn+sR3M0mkqyUF/AmyLFGC/sD3AS2Z0aLCKMl6IfmSsalqelqY0SrPCvCsglXcMvdjWsWwDc/ekh78TcjpT/iWhQVInsC7YF9cEFGumjNClyBkBz4D2lJgoyP7le/LTI614KyoRh4FIsQYSBpk0hynJ7lxGT1N+/0mEZpPS11i613dTfi8B5HMEsQ3KAD3MGVgss4wdcYqRfaxAxkAB/f4pyEGnmgF6yP9hXobuZPsfUvaRmH06Ismrjy3IcMZrzI4LWpjsZdo26p4AX7M03URoWD8LPAHF+5rwuSkN2K3BKsfjbLfMdkVGNldgvcg+V9lqna/Qegf2BdgUmGwusv2epKIJ4JsLUhIXm6zYcdusSZnP7WKNVjgfk9TtcpGNcU7q2wGTpgg9mSX7WoCGxgWnZhFrU93oQWmyj0U2X+cTQrP9WG0nZBPsjltCM1+v55hszsbZpiCp+81odtieCjTBxc/2MNtu9miSFxsw/nwhqnxvizmhGR13JHVNNj8ojdjMsJoFqGnCQkbB0pgHTJo8idGk6cGhOa3zOSC2ITQEbI4YWPZT5CdMUjnNHBGaw2G7KcAEMJoRoZkTmozRJNNtcaK2We7AnCBsKY3YXFg04+iNgOytwoGeBp07PCyaJJP1atvMhW3oJkGgtjmt1ye8J7ZZMRpANhkNmqBiQzePe6Js8ZOtZtQ202zNaIhtNE1GNzNJwzXLIqahmv2GaSbcnwm82YqU+c+kWTLbTLIFRWA0tKcR25yIbRC3zY+wzcygcWxDxk3xA0zbfNIDRXrayaQhA+O/OE36PdE4Bs3mW742yaNJ6MCBkgZ8CBplmwni4+ZU8E5He9qe0jDb/LCeJmgwp5mxnpYVwjaAIEyEbdi4IdOlQRMbNuy+mU3QNp9piW1eJ8o2CBx22XGdH+kMfdhtj2t8RPsZpVmu8yXez7LxItuQDKj43I5X2QeZ09B6ma3G248CHekssDgI2xwpzWeBj/n6uF0cMkJDN8FuZvS0yWsZzWeYZqrvWXtyyiRfE7V6YrEs4mxxpOs4Zismpj2NLZCYrn74Z08XISy8hn/CF2BJpHshunqSWYAUG39sWSr3C5YLttrSHU3z7ysWxKWVhGk2Bo1X5k2c9bHVUzgpoBhLP4DwZIs9kK4BgTislb9CFPtEmHs0zIU4EGJOQ1yc/Uo4SqzoqshENmzMAm+xmDStJNDTxB9PiNL8B9XqmbNVXfosWmcAlFrSJ5OuDc9PvTXuERAD8tUT87qkOVhOUbe0DT2G/8Vp6CwQnKFFmSBNBm3bKBVNIqAphP78P6B5gFBe0GhH1DgSQCBr24AS20RmaGf1tAsdxFGituE+MxOk3Xlk7ZULyTiiNCM3XVTMv5XXCQ8lq2ce8gUemGcTNqbwbBhNi1c/q6pKFQ1zOsOqhT0bWsg6uzHLUK+TV3v6fX39em1Fvipr+j3J86rC1yxNS7xOWuZIWd2bcam8qRIQTi4nUAb1iXEiJwTpMXomzUaOf7aWTg8wENG6RPxJXqJgZ2sBGmvUWD40P8Nxx448wdO5LiniWoZ7Ji1p+Jm0Fic6qP7sAAt0iHgP8CI9lxcIsVBMRDpklMPKZcfTuPOtn6eiJaZ7Pwp3BYFwP7Wv5SbJ1tXMjtmw1f7XuFAtooNGmSvGpFl0UGkmooMlPY0Vgvv3b9E1v14OPTDLgwqQH16k//n6vg/0mFAcGsLNqgCPqKBRdaifKrq2UM3mhwKPsmK1gfKJGlMqr3iIo9K5qrXEvI6rLhwY4tvmwbo8KuJonetZS4yLZMa+IQO7UgijO0wGRlMhoTltYFJBox/Gc3bKkq+YkWkdoLn2YT5P9LRlRm4HK2quTgZuFy4PLg3xubdgmw1RCuWvaZpP/7x7KLJyaMjuLPn+b5DyTf9qp2ubWfKVe6Gi3kue52/6b5BaNDJ+5wQtdWRVR/ccsfMY8UJdGWhRVBSRhr1jNNhR1FJMp8oEgNxfgZtNwKv0iF4xKc/E46clNOXNABkXNxpDPM2Kuzposro2raNj3FEat8XYQXIrVj/hYPlWKZwGSmzj0bg9RMbSQQBpiDS6D+kkYI4MZDWmUzqhYkewMY0ubemod8Pj3KIBXdCARjRCpwCN+kHR8OtIMRrciW2a01jqyQ/6jR0av7Ee2sbXUauqv8VltjhND8aND2FtaJrQsGmdJtBXzqRBZ9GAcBc8E8asSrZatnqW1hVTTZJg7/ibM3kL4wYBy5HkSXGayuqC/UXRtGiHUgX0hPoXGr8vWf6cb5vWx/4Fabw57co0VW1H5y2+eJoppjPdmTSa08I12K5liAYPg6aubUBfaayZ1VFPaozVnVAmoDOmnFraoWk6bqpozHUTmThRmrMN5hc8iwbZ9blLpJhg9GmPzBKlCczl9WicWROV+wKVtgHArND2cbwJOdjP2pTmtjETHRpUm6YjoLNo3IGif3ForK6NHLk8TbiA3jmTJubhdUvTsC7fkTFx1G2SquHWhdZeQlO7ReRPMOAKNBVn0ihwxEPV9ISmwjaym9eiEUuAk+yMq/B0d1kaR81gPQaVRWPsdkQjj1oFjZG9QoGgbbxMAPjdsUWpSQOAN4BQ6BuVGlFksYq1gGBs1o1DIzdGroaDnRgxoAZp2zZuz67pC+iDb01ggYES9GesrdbGjTNOK2boQOEzaVAXNO6sU0oTjibqmdaZvB2FbRhnymtrvXGPCm7idbo0bl8spUH6cZAboDELXIGG5292qcU/IdSYf9a9WippmqiBfLWRZZ2upV2a+JzWDxpf42hVatK2EpEZWu1amtPIEW2mGTbUepurzGVoavppVgnzREWpjf3ZQtN0ctE2KOfQOOc8QuGwi3axMcOknMbXw1hwRAIwZ2DzYU2Z3Y901FGs4XHguUvvGgrUJnuakaAplOX4mzeMcWOy1NKx4WhDlTSBc/2Aa2nq6GouzwPsfDV0bDh3qNxltgnX5rSChLWMIxQ8sA1tc460RANuhwYPwTb6iPs4Th0yzepzXjak+2Qn8bRymub+SOlhN80yFJrSH4dFUxlC7B1NdCAL9829ndMriIzVF5UfABAbuUCOVvVRSRP3BYI2q5qxkC06qYIm2pRfQdW1taAJSrWNxzoVhtXjKm0TyWE4GbVpWpTOPWnU5A7iFhprXqZhAz2naVKogqZ56xWNNS/TxDpsQm3pKm6dxlqu0W/glmjOiHKc39jAbIOMWLRc3azG2tM81nybNHJxVBjDpnEDZ/Zu9z2tZdt0rXGVdGybC9N1ahsjhngJsNbntIjD2/mg4dL4GsE5crEOd6dpLP2l0cPZHNjl6tY4XW4IHMl+7rU10IimYg6I0pQFGULJDWnMWEF9miqJhkc6pTEbtRVodWQYYYuSIEcQvvS+TuRX4Yj+pUw961cjeBT+VbvfViMVbfO0svcLBMWrO8xZS+yCSj1zKCHg5YipVPK2BLMWq4q4oWpoHykXsKb8xc/n16KKcJrbeC8HxnmABtJ3pjy78u58X0Peq5r335kCb+p9NpQHvzwOU/KJMwvAYb8HypvTlOifvcxuWqzeJgqEGq7Ux0ozXqBmvefWekGhVbF+95rZjNdySXIwo/WSNzfZbjDEKd6Bq19A6LwZdrASerfdYEXY4UZohNxp+iv/A0CV5JmQdHdmAAAAAElFTkSuQmCC"/>
          <p:cNvSpPr>
            <a:spLocks noChangeAspect="1" noChangeArrowheads="1"/>
          </p:cNvSpPr>
          <p:nvPr/>
        </p:nvSpPr>
        <p:spPr bwMode="auto">
          <a:xfrm>
            <a:off x="155575" y="-1790700"/>
            <a:ext cx="31051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 name="AutoShape 6" descr="data:image/jpeg;base64,/9j/4AAQSkZJRgABAQAAAQABAAD/2wCEAAkGBxISEhUUExQWFhQVGBQYGBgWGB0ZHRoVHBcYFhgUHhoaHCggHRwlHRQXITMhJSkrLi4uFx8zODMsNygtLisBCgoKDg0OGxAQGzQmICYsLCwtNDQsLSwvLCwsLCwsLCwsLCwsLCwsNCwsLCwsLCwsLCwsLCwsLC8sLCwsLCwsLP/AABEIAMABBwMBEQACEQEDEQH/xAAcAAABBAMBAAAAAAAAAAAAAAAAAwQFBgIHCAH/xABMEAABAwICBgYGBQkGBAcAAAABAAIDBBEFIQYSMUFRYQcTMnGBoSJCUpGx0RRicsHhCBYjgpKissLwM0NEU2Nzk8PS0xUXNFSz4vH/xAAbAQEAAgMBAQAAAAAAAAAAAAAAAwQBAgUGB//EAD8RAAIBAgMDCgUDAgUEAwEAAAABAgMEESExBRJBEzJRYXGBkaGx0QYUIsHwQlLhI/EVFjNDklNiouJjssI0/9oADAMBAAIRAxEAPwDeKAEAIAQAgBACAEAIAQAgI7HcdpqKMy1MrImbi45uO3Va0ZuPIAlAaf0l6esy2hpx/uT7+6Nh9xLvBAVCp0n0hrdklQ1p2dXaAeDhqkjxK1c4rVk9O2rVOZFv08dBjNonic2c0t/92Yu+ajdeCLcdk3MuHn7DB2BVdPnHO3W/0pXA++wHmtPm6XSWV8PXzWKj54euBJYV0hYxQkXnke2/Zn/StPLWJ1h+q4KWFWE+azn3NjcW3+tBr08dDenRt0jQYq0t1eqqWC74r3Bbe3WMO9uYuNoJ35EyFQu6AEAIAQAgBACAEAIAQAgBACAEAIAQAgBACAEAIAQAgBAYveGgkkAAXJOQA3klAaj076a4YNaKgDZpBkZj/ZNP1d7zzybszKA1fDguIYpJ19XI+zvXk2kcGMyAHdYKKdWMS/a7Pq189I9Pt0l0wvR6ko26waNYbZJM3eHDuAVSdZvVnorXZtKDShHF+P8AYxrdIgMohf6ztngFUlW6DvUdnN51H3Ig6qtkk7bieW73bFC5N6nSp0YU+ahBYJROoLdU61iN4O/ktoY45ENw6fJvlFiujp6it4TizsPrmVEIzhdrAO3tLbOYTwLXFt+a7lKTlBNnyvaFGFK4lCnpw71jh3F+qOnuvJ9Cnpmj6wkcfeJB8FIUxjL014u/s9S37MV/4nFYbS1N405S5qxGb+lXHXbJyOTYIvvjJWvKQXEljaXEtKcvBiR6SMeP+Il/4LP+2scrT/cvE3Wz7p/7Uv8Ai/Yxdp7jp/xE/gxo+DVjl6f7l4ki2Xev/al/xZh+fGO/+5qPcP8ApTl6f7kZ/wAKvf8ApS8Get05x0f4mo8Wg/FqcvT/AHIx/hV7/wBKXgxT/wAxMeH+Im/4TD/Is8tT/cvE1ezrta0pf8X7CjOlTHW7Z3EcHQRf9u6yqkHxRFKzuI605eD9h/B034sztNp3/bicP4XtWyaZDKMovCSwJih6f6gW66jifx6t7meTg5ZNSy4b08UDyBLDPFfeA17R7iHeSAvGAaa4fW2FPUxvcfUJ1H8/QfZ3kgLAgBACAEAIAQAgBACAEBAaXaX0mGxdZUPsTfUjbm95G5rfvNgL7UBz7pTptiONymGJpjp75RMOVvalflreOWWQvtxKSisWSUqU6st2CxZL6OaEw09ny2llGdz2GnkDt7z5KnUrt5I9FabKhTwlUzl5L3/MiSxDH2tyj9I8fVHzVKVVLQ9NQsJSznkvP+Cu1NS+Q3e4k/DuG5QOTep1qdOFNYRWAksEgIDF7wBcrKTbwRpOcYR3paEVVVN7k5AfBWqcMMkefurrfxnLJIhcMi66oBIyvrHuGwfAK9WlyVLDuPMbMou/2gpSWWO8+xaL0RbmwtGxoHgFx3KT4n0WNCnHmxS7kZrBICGQQAgBACAEAIDwhMTVxT1EZKKN21jT+qFuqs1o2Vqlha1OfTi+5DObAYHbGlvcT99wpo3lVccTm1vhywqaRcexv74ojarRxwzjde245HwOz4K1TvovnrA4d38K1IreoT3up5Px09C36A9K1XQSNhrHPmprgHXzkjHtNcc3D6pJyAtbfejJSWKPLVaU6U3CosGuB0jTTtkY17HBzHgOa4ZgtIuCDwIKyRiiAEAIAQAgBACA1n0ldLENBrQU2rNVZg53ZEfrW7TvqjZvI2EDTuG4FV4pKamrkfqvzL39p44MGwN4ZWG4KKpVUO06Fns+pcZvKPT09hfY2U9FEGsaGjc0dpx4neTzKoVKvGR6yysEluUlguL92QGI4q+XLst9kfed6qSqOR6ChaQpZ6vpGC0LQIAQHjnAC52IliaykorF6EXUzlx5bh96tQhuo4NzcOtLq4EHi1Vc6jfHv4K9Qp4fUzy21rvefIQ7+3o/OJYMDoOqjz7bs3cuDfBc+5rcpPLRHr9h7N+Tt/q58s31dC7vXEczVbW8zyUcabZerXtOnks2NnVzt1gpFSRRltCo9EkYGqfx8gtuTj0ETvKz/V6GP0h/tFZ3I9Br81V/czz6Q72im5HoMfM1f3M9+kv9opuR6DPzVb9xkKt/HyCxycTdXtZfq8kZCudyWvJRJFtCqtcBVtfxHuWro9DJo7SX6ojmKUO2FRSi46l6lWhVWMWKLBMCAEBC6T0odHrgZtI/ZOXxt5q7ZVGp7vBnmPiezjUt1XS+qPo/5w8zd/QFjZqMN6pxu6me6PM3PVn02Huzc0fYXVPAGykAIAQAgBAePcACSQAMyTkAOKA0T0ndLzpC6kw1x1SdV87drt2rFbMDdr7Tu4kCtaJaChtpaoXO1sW4c38T9X38FVqV+ETu2Wy8frrLu9/bx6Cz4rjLYvRZYv2cm/jyVCdXDQ9ba2TnnLKJWJpnPJc4kk7yqzbep2oQjBYRWRghsCAEB4TZNTVtJYsjKqo1jy/rNWoQ3Th3Vy6rwWhG4jV6gsO0dnLmrNGnvvPQ4e0b35eG7HnPTq6/Y90dw2561+wdm+8+14LF3Xw/px7/AGNvh3ZW+/m6yyXNx4v93dw68+BKVVVfIbPiqsKeGbO/dXjn9MNPUUwjCZal+rE29trjk1o5lTxi5aHLq1oUljIvmFaFU8YBlvK7nk0dwG3xKnjSS1OXVvqkubkichwyBnZhjHcwfJb7qKrqzerY4ELfZb7gsmuLAwt9lvuCDFiL8PhO2KM97G/JYwRsqk1xY1k0fpHbYI/Btvgsbkeg3VxVX6mMZ9C6N2xrmfZef5rrXkoksb2quJEVmgA/upvB4/mb8lq6PQTw2h+5FXkoJKebq5BZ3kRuIO8ZKrWjgszt7NqqdROOmY6VU9CCAEA0xMjq3NO1zSB7tqloY76fQc7aji7adN6yTS8C0fk2V+rVVUP+ZEx/jG/V/wCcV3T5UdBIAQAgBAJVNQyNjnvcGMYC5znGwa0C5cScgAEBzt0ldJc2JyGjoQ4UxOrkLPnPE72x/V8TwGG8NTaMXJ7sVmLaJaIspQJJLOntt3M5N5/W/o06tbeyWh6aw2aqOE55y9P5/EL4vjd7siOWwu48h81QnV4I9Va2OH11PD3IFQnUBACAEB4ShhvDNkdV1GtkNnxVmnDdzZxLu65V7sdPUY1M4Y258BxPBTwg5PBHLubiNCm5y7utkdhtG6oku7sjtH4NCsVqqowwWvA4uzbGptO5c6nNXOf2X5kix1rw0Bjchbdw3Bc6msXvM9rezVOKowyWHlwRlgmGOqZWxt35uPstG139byFYjHF4HHrVVThvM2zh1DHBGI4xZo95O9xO8q0kksEcGpUlOW9IcrJoCAEAIAQAgBACApGmzmmdltrWWPib293xVG7lmonqvh+g1CVV6aL7kAqZ6QEAnPKGi58FtGLkyGvWjSjiyLkkLjcq0kksEcCpUlUlvSJXoRquqxmJu57Z2HuEbn/GMLqxeKTPBVY7k5R6G0dRLJGCAEBhNK1jS5xDWtBLnE2AAFySTsACA5t6T+kCXFZhSUmt9FDgABkZ3g9t3BgtcNPDWOdg3DaWbNoQlOSjFYtkroro1HRM1nWMpHpv3NG9rb7Bz3+So1au92Hqtn7PVBYvOb/MEN8ZxgyXYzJm8+1+Co1KmOSPV2lmqf1T19CIURfBACAEAIYI6rqb5DZ8VYp08M2ca7ut/wCiOnqM5HhoJOQCmSbeCOdUqRpxc5PJEO1r6mUNH/43eSrjcaEMWeajGttS6UIaei4t/muRbqOmbGwNbsHmd5K5FSo5y3mfRrO0p2tFUqei830sQrYCTrDNSUprDBlO+t5ue/FYln6NpmB0rSQJHBmrfeBe4HkrlFo83tCMsE+BfVOcsEAIAQAgBACAEAxxfE2U7NZ2bj2W7yflxKiq1VTWZesbGpdz3Y6cX0fya8qqh0j3PcbucblcuUnJ4s95SpRpQUILJCSwSGMjw0XKyk28ER1Kkacd6RFTSlxuVajFRWBwK1aVWW8xNbEQlopVdRiLH+yZfON4+9dKm/oR4u9ju3E11s6/W5VBACA576Y+kJ1ZKcPoyTCHasjmf30gPYbbawH9ojgASMpNvBGWiOjTKOPXfYzOHpu3NG3UB4cTvVGrV3uw9Vs+w5FYvOT8upDfGsVMp1W5Rj948Ty5Ln1Km9ktD1tpaKkt6XO9CKUZeBACAEAICPrKm/ojZvPFT06eGbOReXe99ENOPWNCVMc1tJYshauodM4MYCRfIcTxV2nBU470jzN3c1L2qqNFYrHJdL6fzRZss+FYeIWW2uPaPPh3BcuvWdWWPDge72VsyFjR3dZPnP7diHyhOoCAxLQdyym1oaTpwnzliSFNjFRH2ZX24OOt/FdSq4qLic+psi0n+jDsyJCLSyoG0Ru72kHyI+CkV3LiinP4eoPmya8H9h2zTI74R4Pt/KVurzqK0vhx8Knl/I4bphHvjd4EFbfNx6CF/D1fhNeZmNL4fYk9zf8AqWfm4dZp/l+56Y+L9jL87YPZk9w+az83Ax/gFz0x8X7GLtL4dzJPL5rX5uPQbr4er8ZLz9hlV6XvOUcYbzcdbyyHxUcrtvmou0Ph6nF41ZY9Sy/PIrtTUPkcXPcXOO8qrKTk8Wd6lShSjuwWCElgkPCbIYbSWLIupn1jyGz5q1CG6jg3Nw60urgIrcrAgIOpdaYkcfuXRo8xHjto/wD9M+07WUhSBAal6cdPvosRoqd1qiVv6Vw2xxH1b7nv94bnlcFAUbQDRgQtFRKP0rh6APqNO/7RHuHiqlepj9KPQ7Lst1ctNZ8PfvHuO4rrnUYfQG0+0fkubUqY5I9rZ2u4t+evoQyiOgCAEAIAQDGsqfVb4n7lPTp8Wcm8u8f6cO/2GSmOaRGJVmsdRmzYbbzwCuUaW6t6R5zaV86suQpacet9C/MydwPC+qbrO7Z28hwVC5uOUeC0PWbD2QrOnylRf1H5Lo9xzPikLDZzxfln8FHG3qS0Rdr7XsqLwnUWPVn6YilPWxydh4J4Xz921azpThzkTW9/bXGVKab6OPhqOFGXAQAgBACAEAIAQAgBACAEBH1tRf0Rs396sU4YZs497c7z3I6cRopTnggBAJ6JYd9KxFkNr65ly+zG938q6VNYQR4u9lvXE31s6+W5VILTXSWPDqSSpkzLRZjb215T2Ge/M8ACdyA5x0Sw+TEKqSsqSXjXL3E+vKcw37Iyy7goa1TdWWp0dm2nL1MZc1a9vR7/AMlu0hxO14mHP1j/AC/NcqrPgj39ja/7ku73K6oDrAgBACAEAxrKr1W+J+5TU6fFnKvLv9EO9jJTnMIzE6612N27z9ytUaX6mcLae0MMaNN58X9vckcAwnU/SPHpHsg7hx71Wu7ne+iOh2tgbG5FK4rr6nzV0db6/Tt0NJ6xzWtY021rkkcBuSypKTcnwHxRfVKUI0YPDexb7Fw7+JtvRvoKpRE11XLJJK4AuEbg1jSc7A2JdbjlfguoeEK/0k9EDKKnfV0cry2KxfHIRcNuBrMeANhIyPPPcTWOpmMnFpxeDKVh+LDqNeQ5glp4k7RYcbELkVbZ8ruw7T6Hs/bUPkOXuHmnuvpb1yXTg/7DQ6RPc60cV+WZJ8Ap42C/Uzl1viyeP9KmsOt+38mUGkmdpGW4kbvArWdhl9LJbb4rTlhXhgulP7P3J2KQOAc03B2EKhKLi8GetpVYVYKcHinoZrBICAEAIAQAgBANqyfVFhtPkFJThi8WUby45OO7HV+RGqycUEAIDCaTVaTwF1tFYvAirVFTpub4LEt/5PGE9biElQRdtPEc+Eknoj90SLpnh223izo5DBzl006QuxDEGUUBvHA7Uy2OnP8AaO7mj0eRD+KN4GYxcmorVkjJqUVOyGPtAWHf6zzzuuVXq54nv9lbPUYqHBa9b/PIrhN1SPS6AhkEAIAQDKsqvVb4n7lNTp8Wcu8u/wBEO9jFTnLGGJVur6Le1v5firFGlvZvQ4+0tockuTp87j1fyL4BhN7SvHNoP8R+5R3dz+iPf7Fz4f2LjhdV11xX/wCn9vHoLGuce0I7GsN65otk5uz7wrFtX5KWejOLtrZXz1JbrwlHT7olcB6UcXoI2wlrZmMADeuY5xa0CwaHscLgcyeC60asJaM+f1tn3VF4VKbXdl4rIaaUac4pirOpkDY4SQSyNpY0kG4Li4kuttte2V7ZLWdenBZskttlXdxLCEH2tYLxf9ytV9G2N8MbyRFlruAzzd6bgOIAGXILS2qcpvS6/Iubas3Z8lQ1Sjjj0yb+r0S7MDrbRnD6SGnjFG2MQFoLTHYhwtk8u9YniblWThkD0p4LQzUE8lW1jTHG4slIAe19vQaHbTd1hq70BzNhmKGGJ28lw1L8beke4ej71UrW6qVF5/Y9Fsza87K0msMW39Pbh9Xhl3suGjnRfimIxtmc5sMTxdpmcQXNOxzWNByPO19uxTwpQhzUci4v7m4eNWbffl4aDnGOh/FaRhkheycNFy2Fzte2+zHAa3cLk8FmVOMucjWheV6DxpTa7/toV3BMUMt2vye3zGy9txXLurfk846HvNh7Zd6nTq89Z9q6fcllUPQggBAYSyBouVmMcXgRVaqpwcmRL3km53q2lgsDz05ucnJmKyaggBARuMz2AZxzPdu/rkrNvDPeOJtm4wgqS45vs/v6HRvQno59Dw1jni0tSeudfaGkARt/ZANuLyrh5wsmmuOihop6k2vGw6gO+Q+jGO7WI8LoDnLo+pvSmrZrnVuATtL3ZuOe83t4lVrmpuxwO1sO0devvdHq/ZD+sqXSPLnbT5DcFx5PF4n0ilTVOKihFYJAQAgBAMauq3N8Sp6dPizlXd5+in3v2GSmOYMsQrdQWb2j5fip6NLezehyto7QVBbkOd6GGFYcCDNN2BmAfW593xW1eu8eTp6+hHsrZcXB3t3zFnh+7rfV69msxgOEYlij3CkjOo3JzrhjW8LvO08hnyW9O1pwWaxZVvdv3dxJ7ktyPBLLxev26icruinG4G67dWW21scusf2XgX7hcqR0ab1iilT2neQeMasvFv1K7hmKv1zDO0tkBLcxqnWG1rgdjlQuLTcW9DQ9bsb4gdxNULjnPR9PU+vy+8yqJ6swdK0bSB4rKi3wI5VacXg5LxG+IULJm2duzBG4/JSUa0qUsUUtobOo31Lcn3NcPzihnh0uJUdxS1MjWn1WSFo7y0nVuulG9pvXI8ZX+GbyD/p4SXbh64epjXtr6wg1dQ94GwPeX27m31QsTvaa5uZvbfDF3N/1Worxfll5jXHML1ImdWMmX1uOdvSPuUVrcb03vcfzAu7c2OqNrTdBZQxx6c8Pqfhn7I3XoZ00UL4GMrCaeZrWtJ1HOY4gW1mlgJbe17EZcSuieNJbG+mPCoGExymd9smRscLndd7gGgeJPIoDQmFyPnqZqlzQ0SOkfYbNZ79YtHIXPkqF9UW7u8T1fwtaVHWddr6Umu1vD049xOrmHuwQCkERcbDvJ4AbSUSxNJzUViyKxCcOdZvZGQ+atQjgjiXVd1JYcF6jVblUEAIDGR4aCTsCyk28ER1KkacXOWiHnRtoy7FMQa14PUs/STHd1YOUd+LjZvdc7l0oR3VgeLuK0q1RzlxOrwLZBbEJpr8pHFi2Cmpgf7R75HdzAGtB7zIT+qgKPSkMp4oW7GjWdzkdmT4XsuPd1N6o10H0j4es+QtIzess+56eWB4qp3gQAgPCbIYbSWLGFVV3ybs48VYhTwzZyLq93/php09I0UpzxnX1oYLDtHy5qalS383ocy/v1brdjzvTrMMFwoynrJOzff6x+S2ubhU1uQ19CPYmxpXcvmLjmf8A2ft6k9itOXwva3bYWHcQbeSoUJqNRSZ63attKvZTpQWeGXc08PLAu3Qbp7SU0DqKpc2F3WOeyR2TXawF2udsa4W2nIiw3Z9w+VtYZM3U7E4AzXM0YZa+sXt1bcb3tZAc09LWLU1ZiwfRkOAbEx8jRk+VrnXeDvAbqN1vqcLFaVWlBt9BasYTnc04w13l6/YiZG1FXVMo6YEvedUWNrm2s4k7mgAk9xVO0t47u/I9F8QbYq8s7ek8EtcNW+3oWhfqX8n6UtBkrmNfvDIS8A8nF7SfcFfPJ44lW0t6PMRwlvXBwlpwRd8d7NvYDXYezcm1xccwSo6lKFRfUi7abQuLWWNKWHVwfd+Mb4ZWiZmsMjsI4FcatSdKW6fSNmbQjfUFUWT0a6GYVuKxRZON3cG5n5BbU7epUzSyI73bNpaPdnLGXQs37LvYyGksfsv8vmpvkJ9KOWviu14wl5e4R0tJUG7cnbwPRPu2e5HUuKOuniZp2myNpNunlLil9L8NO9IXiwCAG9i7vPystJXlVlql8N2MHi032v2wJJjABYAADYAqrbbxZ24QjCKjFYJGSG560Emw2lDDeGbFsaeII+qH9o+xkPAbQz71PCGGRyLi4clvLsX3f2RXVMc8EAIAQEViUxe4RsBJuBYZkuOQaANvzVy3p4LeZ5va13vy5GLyWvb0d3r2HT3RZoeMMomscB9Ils+Y/W9WO/BgNu/WO9WTilxQHO35SEjvp9O31RTAjvMsgP8AC1AQdI4FjbbLD4LgVE1J4n12zlGVCG7pgvQWWhZBDA2mq2jZmVJGk3qU617ThlHNjGWYu2+5Txio6HKq151X9TE1sQjKvrgzIZu+CnpUt7N6HL2htBUFuQ53oI4bQB36WY2j5+sfkt61Zr+nTWfoVdm7NjUXzd7LCn16yfrh5vgSrtIYW5AOIHAADzIVRWVV5vA9DL4nsaf0wjJpdCSXm16C9NjcL8tbVP1svPYtJ2lSPDEtW3xBZV3hvbr/AO7Lz08wr8GjlOt2XHeN/eEpXU6eWqMX+wba7fKc2T4rj2r+xHfmwf8AM/d/FWPn1+3zON/lGWP+r/4/+xKYdhUcOYzd7R+7gqta4nUyeh39nbHt7L6oZy6X9ugb02Iy4bXx1sTQ7VcTY7CC0tewndcE2PPkuhZ1VKG7xR5D4isJ0bl1kvpnnj0Pin6r+DfWBdLmFVDAXTdQ+2bJgRY8nC7SPHwCtnniH6RelPDhRzwQyColmjfGAwHVbrtLddzyLZXvYXN7bNoA0fhZdDTSSbL21f4db3nyXPr7tSvGHieu2W6tlsutc6Y4bvpj4vyNi9DHRxTVsLqysvKNdzWRXIF22u95BuTc5C9ss73y6B5JtyeL1NtS9H+FObqmhp7cow0/tCx80MGn+lbotZQR/TaJzhE1zdeNxuY7kND2u2ltyAQbkX2kbMNJrBm9OpKnJTg8GtCs4VV9bE1x27D3hcOvT5ObifUtlXru7WNV66PtXvqPFEdEEBM4fCIIjUSbbegDx3H+tymhHBbz7jmXVblJclF5LnP8/MSoVVQZHlzjck3UyWCObUnvyx8OwSWTQEAIBpiNVqNsO0dnLmpqNPfeehzdo3nIQwjznp1dfsbL6B9BOscMRqG+g0n6O0+s8ZGbuabgc7ncFfPJm+kAIDSH5SeEuIpaoDIa8LzwvZ8fwk8kBq7DKklgIOYyPeFza1NbzTPa7Mu5OjGUHmsn3D76a/l7lByUTq/P1sP4EpJnO2lbKKWhBUr1KnOZgtiIEBH12IhvoszPHh+KsUqGOctDjX21FTxhSzl09HuzPBsHMlpJOztAO13M8visXN0ofRDX0JNi7DlcNXFxzdUuMut9Xr2Eto9gRxTE2UuvqRjWuR6rGC7tUbNY2t4jgprWCjTT4vM5+3bqVa7lH9MPpS4LDXxf26DoDDui/CYWBopGP4ulu9x5kk2HgAFYOMQelXQtQVDHGmBpptxaS6Mng5hJsPs2457EBpKgE1NUSUc4IfG5zbHc5vA72kZg91tqoXlFYb67z13w1tOaqfKzeKfN6ms8OzAkavEI4u24A8Np9wVCnRnU5qPU3e0ra0/1Z4Po1fghj+ccN9j++w+asfI1Oo5P+abPHDCXgvcdQYhDN6IcDf1XC1+VjtUMqNWnngdChtOyvVyaknjweWPc9e7EbzaPwuNxrN+yfmCpY3tVdZTrfDVlUeKxj2P3TMqfAYWm9i77R+4ALE7ypLLQ3t/hyyoy3mnLtf2SS8cR9U04ewsOwi3dwKrwm4SUkdW5toXFGVGWjWHZ0eBloFp3UYLI6J8fW08jtZzL2zyHWMdxsBcHbYbNq7lOrGosYny29sa1pUdOqux8H1o27SdNWEPbd0ksZ9l0Tie67LjzUhUNf9J/Su3EITR0cbxHIW673iznBrg4Ma0E2FwDc55WssNpLFm0ISnJRisW9Cs4RSGKJrTtzJ7zuXEuKnKVG0fUdkWbtLWNOWur7X7aD1QnTJXAsN612s4eg3zPDuUlOG88WUby55KO7HV+Qw0uxTrH9W0+gzzKnWbxOZP+nDc4vN/ZfdleWxACAEAlUzhjbnwHE8FvCDk8EV7m4jQpucu7rZJ9GuhcmLVV33FNGQZnjLLdE36x8hc8AehGKisEeOrVpVZuc9WdT0tMyJjY42hrGNDWtaLANAsGgcAAtiIVQAgOcunPS6SqrDQxH9DA4AgevPvJ5NvqgcQ7lbDaSxZvTpyqTUIrFt4LtZrgtkpn2cNvuI4gqHGFeOKOnKNzsutuzXs11P8AOsfxYjG7abHn81XlQmjrUtqW81m8H1+4r9Lj9tvvWnJz6Cx87b/vXiIS4nGNl3dw+akjbzepVq7Wt4c3F9n8jJ9XLKdVgOe5v3lTKnCmt6Ry53l1ey5KkteC173/AGXSTGFYCG2dLYnc3cO/iqde8cvph4npNlfDkaTVW5zf7eC7en07SdVE9WQs0s9FVMrKc2cx2te1wDazgR7LgSD3nYupZ1047j1PB/EWy6kKruaaxi9ep+z6enuN06OdNuHzMH0nWppMrgtc9hP1XMBNvtAW5q8eWJLFumDCYWktnMzwMmRMdc/rOAaPegOf8SxiSsrKive0NuXOsMwDq6jGX32Frnluuq9w00qfT6HY2RTqQlK7SyppvqcsMEvPF9Xai39EPR3Figkqqt7jEyTUDGmxe8Na52s7aGgPbszN9otnPFKKwRyqlSdWbnN4t6m4W9GWEBmp9Cjta17uLv29bWvzusmhRdOOhGLq3S4cXNkaL9Q92s11vVY53pB3DWJBPDagTwNX6PV7ngxv7TOO22zPmD8VyrygoPejoz3/AMObUncwdGq8ZRzT4tdfZ09ZLSSBou4gDiTZU1Ft4I9HUqwpR3ptJdLyGTsbgGWv7gT9ynVpVfA5Utv7Pi8OU8pP7GbKyCYaus119x+RWrpVaeeDRLC+sL1bm9GWPB+zzE3YHAfU9xPzWyu6q4kMvh7Z8njyfm/cc0tFHH2Ggc9/vOajnVnPnMvWuz7a2/0YJevi8xwoy4OsOonTPDRs2uPALaEd54EFesqUN59xOY9WtpoNRmRIs0ct57/xVl5LdRxqb3pOrUzw83wX5wNfudc3K2SwIJScnizxDAIDGWQNBJ2BZjFyeCI6tWNKDnN5IS0bwGoxWqbBCObnHsxx3zeflvNguhTpqCwPH3l1K4qbz04LoOq9FtHoaCmZTwCzGbSdr3ntSOO8k+7IDIBSFUlkAIAQHHMFUJa6SZx7ck0l+bnE3/eVa7x5JpHa+H9xX0ZT4JvywLFPAyQWcA4f1muRGcoPGLwPole3o3ENypFSX5p/BEz6Nxnsuc3zHz81bjfTWqxPPV/hW3m8aU3HzX2fmIfmx/q/u/8A2Unz/wD2+f8ABV/yj/8AN/4/+w5g0diHaLneNh5ZqKV9UemReofC9pDObcu/BeWfmSkFOxgsxoaOQVWU5SeMmd6hbUaEd2lFRXUvzEVWpOCAEMEdUYLA831bH6pt5bFYhdVY8Tj3GwLGs95wwfVl5aeRhHgEA3E95+S2d5VZDT+G7GDxab7X7YD59M0sLLWaQRYZbVXU5KW9xOtO1pSoOglhFprBZahoHptUYJM9jmdbTykF7L2zGXWMOwOttG+wBtYEdylVjUjij5ffWFWzq8nUXY+DXSvzI3ZhfS3hEzQfpHVGwJbKxzSOVwC0nuJUhSI/Sbpmw6njd9Heama3otY0hoNsi57gBb7Nz8UBorAw9z5amT19Yk2tck6zjbgufezTwprU9h8M2sqe/dzyjg0uvi33YepKaD6Iz43UPGv1cMWqXu26odfVY1u9x1TmeBPAG3SpRpxwR53aG0Kt7Vc6jy4Lgl+avibhpOhLCmNs5s0h9p0hB9zAApSiQmkfQNA5pdRTvjk3Mm9Nhy2awAc3v9LuQGqonVFJUOpKppa9p1bOzIO7Pe0gix5hULq2TW/E9ZsHbVSNRW9d4p5JvVPguzh1dhNLmHuhSngc9wa0XJWUsXgjSc1CLlLQt9NAymiNzszceJ/rIBWklBHBqVJ3NTLu/PUoGM4gZ5C47Nw5JFcWYrTWUI6LzfFjBbEIIDx7gBc5ALKTbwRrOcYRcpPBIY0FDPiFQynp2FznH0RuA3vcdwA37lfpU1BdZ5K+vZXMsuatPdnUXR/oZDhdMImWdK+xmltm9/DkwXIA3XJ2kkylAs6AEAIAQHGj4OprJYztZJKzxa4j7lDXX0HS2TLC5XWmS0M7m7NnBc6UFLU9nRuZ0ua8ugexVjTtyPP5qCVJo6lK+pzyeT/OI5UZcBDIIAQAgBACAEAIDCaFrxZwBHArMZOLxTIq1CnWjuVIprrIyXR+E7NZvcfndWo3tVdZw6vwzYzeKTj2P3xM6fAoW56pd9o38ti1nd1ZccCW3+HbGk8XHe7Xj5ZLyJB8YLS3cRbwtZV1Jp4nYnSjKm6fBrDu0Mui/TP/AMGqpGTtJgm1Q8t2tLSdSVo3j0nXG3PiLHvU6inHeR8mu7Wpa1nSqLNea4Ndp0dgukFLVt16aeOUfUcCRyLdrTyIC3Kw5r8QhgYXzSMjYNrnuDR7yUBzN0oaQQ4lijX02cbGsj17W19VznF9jnb0rC/BR1pKMG2XdnUJ1rqnCGuK8Fq+4UYwkgAXJyAXBPrDaSxZbsHw0Qtue2dp4DgFapw3UcG6uXWlgtCs6V411h6th9AbTxPH+vvTnPHgYf8ARju/qevUujv4lbW5XBAeOcALnIBZSxyRrKSinKTwSI6CGatmZBTsc9zzZrRtJ9o8ABc3OQAJKvUqW5m9Tyl/fu4e7Hmrz62dN9GugkWFQWyfUyAdbJz29W2+YYPPadwExzi4oAQAgBACA5W6XMMNJjE5tZsrmzt5h+bz+2JB4LWUd5NEtCryVSM+hkaDfMLmnuE1JYrQ9WDIpFM5uw+C1lBPUmpXFSnzWO464esLdyidF8DoUtoxeU1gP6WIydghx4Ai/uOZ8FHuMtq5pvPH8+3eeSROabOBB5iy1awJYyjLNPExQ2BACAEAIAQAgBACAb1lEyUWeL8DvHcVJTqypvGLKV5YULuO7Wjj0PiuxkNLo1ndknvH3j5K7G//AHI8zW+E8/6VTLrX3Xsefm49xu+W/gSfMrLv1wRHT+Ep4/XUWHUv7ExheFNj9GNpLjlfaTyVOrWnVeZ6Sx2bbWEG4a8W9fzqRd8HwkRDWdm8/u8h81JTp7ubKt1duq92OnqQ+lGPixijP2iPgj+rLgaRXIrefO4Lo6319CKeStyu3jmwQHj3gC5NgFlJt4I0nOMIuUngkR9PBPWzMgp2Oe55s1o3/WJ2ADbc5AK9SpKGfE8rf38rh7sco+vWzpbo06P4cKhubPqpB+ll4Db1TL7GA+LiLncBMc4uqAEAIAQAgBAUXpS6Pm4rE0scI6mLW6tzuy5p2xutmBcAg2Ns8sygOccUw+rw6Yw1EbmOG52xw9prhkRzCiqUozL1pf1bfJZx6PboFqasY/YbHgdqpzpShqektr6jX5rwfQ9f5HCjLgID0GyBPDNEpR6QTsFiRI32ZBree1YwNlN44kjFi1JJ/aROiPFhuPd+C1dOLLELyrHjj2jyPCopc4Z2u5Hb42z8lG6PQyzDaX7o+AjNgk7fV1vsm/ltWjpSRahe0ZccBjJE5uTgR3iy0aaLMZRlo8TBDYEAIAQAgBACAe0OGSS7BZvtHIfitowcitWuqdLV59BZKOhip2lxIvvefgOHcrEYqCORVr1LiWC8CuY/pKXXjiybvdvP4f1yWc5dg+mj1y8l7vyRVyVsV223izxAYSyBouTYLaMXJ4Iiq1YUouc3ghphmH1OI1DYKdhc52wbmt3vcdwF9vzzvU6Sgus8pe307mXRHgvc6a6PNA4MKhs2z6h4HWykZnfqN4MB3b9p5SlEtyAEAIAQAgBACAEBHY5gdNWRGKpibKw7nDMHZrNcM2nmCCgNKaY9BkrC6TD5OsbmepkIDxya/su8bd5QGr6o1NLIYqiN7Ht2tkBa7vz3c8woZ0Iy0yOnb7VrUspfUuvXx/uOIMQY7fY8D81VlRlE7dDaVCrljg+v30HSiL4IZBACAkaTHKiPsyOtwd6Q80MEtBpk/ZJG13cS343Qysh0zHaKTtxFnPV+9ua1cIvgTRuKsdJMVbFQSdmXV/Wt/GFo6USxG+rLof51Cn/gEbuxMD7nfArHJLgyX/EJrnQ+32A6Mn/MH7P4rHI9Zn/E1+3zAaMn/M/d/FOR6zH+Jr9vn/AvHo3GO05x7rD5rZUURy2lN6JDkUNNDmQ0c3m/kVtuwiQuvcVslj3DLENJ42ZM9I8TkPdtPkm/jzUZVso51ZYdWrKlieLyTH0ibcPwRR4s1nXSW7TWC832ketyuCARqalrBc+A3lbwg5vBFa5uqdvHen3Liz3RjRyrxao6qFuQsXvPYjad7jxNjYbTbllfhTUFgjyd1d1LiW9LTgug6c0I0NpsMh6uEXe6xklcPSkcOPBozs0ZC/EkncrFjQAgBACAEAIAQAgBACAEBH4zgtNVs6uohZK3g9oNuYO1p5hAao0o6B4n3fQzGM5/oprubfgHj0mjvDkBq3HtDsTw65mheIx/eM/SR24lzbhv61itJU4y1RZoXdajzJd3DwIqHFvab4j5FQStv2s61HbXCrHw9n7j2KrY7Y4dxy+KglTlHVHUpXtCrzZL09RdRlsEAIAQAgPQUCbWgrHVyN2PcO4lY3Ub8rPpFRiU3+Y/3lN1GeWn+JHjsQlO2R3vWN1GeXqdPkvYQdK47SfesqKXAxKtUlrJ+JgskYIAQDOtrwzIZu8h3/JTU6Llm9DmXu0oUPpjnLyXb7E90f8AR3VYs/rHkx0wPpSkdq21kY3ndfYOZyN6MVFYI8xVqzqy3pvFnSuj2A09DC2CnYGMb73O3vcd7jxWSMk0AIAQAgBACAEAIAQAgBACAEAIAIQFT0h6OMMrLmSma15/vIv0br8Tq5OP2gUBrXHegJ4uaOqDuDJ22P7bAb/shAULFtA8Xo769NKWj1ov0rbcfQvYd4C0lTjLVFild1qXMk1+dBAtxR7TZzRcZHcb71E7aPA6NPbVVc+KfkOY8VYdtx5/BRO3ktC/T2xQlzk15+nsOI6pjtjh8PionTktUXad5Qqc2a9PUWC0LCeOgIZBACAEAIAQDeetY3abngM1JGlKXApV7+hR1li+hZjSKWeoeIoI3Oc7Y2Npc4+7NWoUIx1zOHc7Vq1fph9K8/H2Nt9HvQobtnxLvbTtN+7rHD+FvK52hTnKN3QQtY0MY0Na0ANa0AAAbAAMgEAogBACAEAIAQAgBACAEAIAQAgBACAEAIAQAgIzFtHqSq/9RTxS83saSO5xFx4FAUvFOhTCpb6jZYD/AKchI90msgKhif5P7xc09Y08GyxlvgXNJv8AsoCtVvQvi8WbGxS/7UoH/wAgasNJ6m0ZyjzXgQ1ToPjMV9akqDb2W9Z/BdaOlB8CxG+uI6Tfjj6kdJh+Is7dPOLe1C4fyrV0IdBPHatyv1Y9yGktVUM7TC37TCFj5eButr3HV4HkdZO7Jrbnk0lPl4B7YuOrwH0OFYlJ2Kaod9iB5+DVsqEOgjltS6f6vJE3h/RbjNQReBzGnfM9rQP1b63kt1CK0RVqXFWpz5N95d9HugPMOram/GOAf8x4/l8VsQm2dHNGKOgZqUsLYwbazhm532nm7jv2nK6AmEAIAQAgBACAEAIAQAgBACA//9k="/>
          <p:cNvSpPr>
            <a:spLocks noChangeAspect="1" noChangeArrowheads="1"/>
          </p:cNvSpPr>
          <p:nvPr/>
        </p:nvSpPr>
        <p:spPr bwMode="auto">
          <a:xfrm>
            <a:off x="155575" y="-1684338"/>
            <a:ext cx="4810125"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 name="AutoShape 10" descr="Image result for computer clip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0" name="AutoShape 14" descr="data:image/png;base64,iVBORw0KGgoAAAANSUhEUgAAAQkAAAC+CAMAAAARDgovAAACeVBMVEX////e3gCEhP+cnP8AAAD/hABaWv+1tf8YGP/nAACMjP+Cgv+Fhf9YWP+Ojv9bW//Ozv//iACE/4SRkf//fwCIiP9eXv+YmP//egD/fgCUlP+bm/+9/zGXl/9ra/+5uf9pNgD//wBxcf9rvXt3d/9LS/9jY///9/J7e/9ubv+zs//DZQAdHVFHR8r6+v8dDwD/rXb/uo/d5wD/4M70fgCN12PVbgAKCjBjY7Vz///Jyf/o6HV7QAAhIf9GRv//w57/6t9GJAD/l0a2XgD/2sT/n1jg4CqkVQD/z7MzM/8NDSc2NqfqeQCczgAqFgCQSwBJSdf29s6v80Ompv933n/f0gDy8rZ97YHv76ehoaeXwpxnsnojI2YAggBwy30vL5M0Wzv5+eHk5P/63t7r645MqFXk5FWf06Wh51Kr8EciImDq6oUqKnhbLwB9feRtadJ01n7gwwD/ji45HQDsXV3j40vr6///mk4XF0FMhVf0rKzvg4Nw6NTmQwD399fqQECFAAD1tbUnRS2b0GX/Pf/4yckHBxTilQCzswBu06vkaQDymZk9PXB5eauSks70WPUrKk651QB+fQBRbgBPnV8AIABTTE98pIHU49BXeFw7O1M5OcThrgBKSmlGe1EWKBpQUJL2VPhsxY694b4vLFfExb6EhIYzM67oIyPrUVHjiADucHBUVNciIjDmOAA+PtaDg7obG4NVVQAAAEhKSp5VVSF2nwAsLACmmLKOq5lLZQBv3b62kb3QfdVvb2JqjwAuPgAfVEIsYzbQWtIqAACkAABMcQBtAABVOEBAn0lUUsIqh0UmNwBymrLBhsm7pKlzcwBJjXVflJSLRE0LAAAgAElEQVR4nO2di19U55nHAWcGnMsZyGGOOITBMDAzgETuUlQgCoJAFMSI2VFQYywqIiExahLjxiQkjcaYS5tejLEmu7nf3aRNu22z7abbbrOb9i/a93lv5z1n3nPmnBkS2bS/TxINDDNzvvO8z+193kNBwT/0D/1D/9C3or5mo5JcN/udfctqqSg3qoJpoYWp+Wa/yW9DLRVeS8no9DL13ex3vrRKVpRbg5BqNZdOZ4ip72ZfT87qowZR1t5oUGcZlys63gUq71A/082+RkdqpldS1nm/x6g7mO7v5HJFR7eYU5uZ+tuYbvaFm9XMLGLQ40RrqI4PjnLlSKd5gKol2cd08zi0DawWQKw3yhEapI1MW9q5HMCRuOIKHsV7C77dKN63mvrK9o0ez96xcE2toNSJN6iaZp1C4drB1KizcENHN50BHsaHvjkQvSx4tq/zeI5qoZpI0KAIU4AhqgmNcLnGM8gkeJvsdMoldJp5GF8aEAM8aKC3uVcL1QaLLCShk6qnioVCvmmuYXdwtjduoXLli8t5oIK/VbTkx6GPu4gd6C2N+bQiSxD2cAKBAPlKbYyqXvP5Qk2zTHudQaFaN8jjuENfXJ4fiX7mIswgAopKVBQIsIt0CScSYKpJgN5FGgNpe7mcGM86Hse38DA+mgknPxL9LK1sRyBOj4VrA8wiJqqpGiaQVvj9fjemkmExbEWlmGIYTmKMwhkbGzm9luq0E9PhcbwRh/B8SWxmLmIUPfms4CKCDdXFohCRYjd24ZANpsNiVKpWo2riGlkcZrIFc7wsPxKby+UgApVGDgRG5ZKgyA4H0eFhvN4XptJ4sGqS2MyavEgMseAJIBZHtESEgohMSEDYkvCrJikBs3KEw2JUsL6GKhbS6YxNA5p8Segg1iAQWjgRoW8j0iADUVy9yuZqgsEiNUpUuUIqxaigWzo6HP7X2lh9fU1CC+dHIslWhrcM5ZWLY6EEWxmRBhkHkLN3jt6ivwqQyIlQVYKi/kxFnBsSmExtaFueJBa4i0AgprVwjD57YIUliGp3Fh5ANu1fVVVlYSOWiFYJisJzBO1eV+sp0fIhMcRBdHoARCgVYSCkK0NKgizgrECCfoVcnTsiApsqKhV5DeN7CCbqSjblQ0J3EQwEi542IDJIoNWOro56B7aG5TSw/Irij8KyyBUJKKqIILS6knxIJJs5iB3gKzmIQKTYBkRx9YpMMw0EIqqiCm8UR45okeUyh6+qir0PyQaD2WGwXtuWD4mkl/vK4x7PcDjMQfhtMFiQ0HmokqtTcZhQg5lcyFeAmvtFU0WfKVjrQyByJ9HMOQCI2bDPKQgbElzWQZRz8QtYGJ1INOocSGWQg+gpyYMEb+SXNW73eEa0UMIpCKRsIPAbDAaVKjvrx/GzsooGTR4vcRpV5QAJdRTBVKiuJHcSfadWcxAeDCJGvVxgwjJ66kbhhAR5NhRU1FVVDj7oKhxWqlgrCCHBP2ptWVH2GolQSe4k+nQXgUCsHQMQ9K1LE2wzCZeFBwqgfn9lpQtPEK2qIoEoAgsp4o8gUCYozF0msJMQSXgXHDc7e9t5LQ81OPKVCTcgiqurTNHcKmoacODw6RyGIJS/g0tV/AIM5iRqQhSEQKLCKQkePL1ld3g86wEEy6ccgSgunjCSUFR1xSocNrOmxujbJP3IU1HaF2NOIhcSfc3cRXgRiCbN56shIAKKQxBmEvgKI1EWP6N6aLAGgsJtHpmVDiLEQJRsc0mij296lm3xAIiQjwUNxSEHGQlqq0V+Hj4hMKyo8gOVIgso+OE5JVfMSQggSurCrkjwLh0GsVYAURR1ygHJrspARUGVMVpAuVGpkmCZ+fhIJBh1V59V0pcPJsLbciWhu4h2BOKoLxyqJw3LQJHTlQGqzlZvBRCOqKzWggJqlZJZskG4dVycqZQnDxuuSSRZIx9pOwFB04hAVN6VyZUEvTw/Kj8tP2wcJ1VerwVgDUX8fjVraUYziWBtqKckNxJtuovw3o/SKZRgx6ivVN1wcEwCP3UApQSq/aWROtbPfiAA1a3NoymIlC+0KTcSbXrwbEQgxlDQCLj2lVQmlxlE1xEosomfKJdQneUSVbz7acUjQkGI3tIVic06CNgHHwuHwgyES4vIJIHkhyDAw6cFkGBUrXLEAwtXahGUrBh+hppjJKRtyo3EKT1ooLxyFrmIBAMRdQ1CHkbRgq/ChVPlCl5USR4FLV/nOEg01tcXTW+DMa2nJBcSvEuHgsYg1ODhUA0rudxETy7rjTBUN1WRDxFip4J7s5IH+V03NgkIijPmM4NwRmJIn6VrX+dZhGZEPUuwcwJRrWRcnCgUNIQgivuPOHIamzSosFJcdjVXURD1IZ8ZhCMSQqEBkxHIV3IQRe59hAMS5EoDOCSKF4IiRJWxzYkDp/OWJjHFYEoLbcqFxALPIsoGt2NfqfF9z8BELiAckWA4ZBEAepzss4CgE1QUJ66Uggj4tG0ZILKT6F8w+koAwUcjAq4SqhxIUBxFqkXQgJjJ93igprUTzS0j4XCGk0ClaAiGemCv3IJEr+4iYJNrVhNBFLlOJHIiwYDYBI1KHoD9lkUqdRKRmAwEKUU3llmTWOAcRtfBloZPBBHJEYQliaxbnMGg36bZCxETBRtUvfozoXEQIYmTKCkJHfV47sctqHL5RPkCBwG7nihoJMSpITomsjQk0EeOL8Rvv2+Hy7Mq+97mqlWoTkMORggtlRRljQWIJmQSW2xMgpOATS4NgagxlAx0l3+iAWS73ePMJmgcIPt2pOS0gBJAj5VWqyYi/K/kFYMBzZxb0rUBwxQYRLnFAN4CdxGLmSD42yIOKzpR7JCIjZ9A9YJftGxcXalF0i1CCLTKCkchVAkQEOFwnQREiTbLTcIrB0FIwGTENPKVKLG0vAKBSCWbrcqFBHmioKxZGSXVVcaLOqhWaZJtBaJnTHeXVgOruAIt83jWIl+ZIFMpWVvRNKj5V0xY8bBq3xmfxqZXuUrhDeAAfUG/TQylTiIiyy1hbSR4BLU0CUpiHZDwhX1IIRhbitjtaAtE4L/KRAaQakckiJRots9bn61BzyqtVlnYqA+FZU6ipG6Em4S3zwkJohCSpmmxVG1twBGRALTWIqoApMF5pwYUDGYvP8WtQUTP+HCaW9bKwwYyCQTijjKbCConwWgAkERCg5nIiJO9G7xToUQbJiZcgiDKGjl1KKtQ4BEKceYtizRpSlWyCbvLRmwR5ZYmYUHCCCSUSCTq2e5sdiAu5+eEHy3KqMmcSGUgfFJvWdKDNzowiAqb8zK2JExEErFYLFXkcHcvV6Gw4nfRuEJOgoLXQpoUxDYNhlVJdjlgDcJIIpQpmYnU19cHHAWZ3HGgwOnQNuiYBHISsgIUKQTuckdZNpMwkAhpflUYhVT9NTW1MiT0KzD++Q0CsY+bJhCRGouwgdbGaTKknG1cwEAiphhnHqH+gz9S+FiGzERQ4E3UOg0yXBw2GxCxe6xtWGEWgUDIncQmbS0yiU7iJexA2JMQicB8fSxhsWbCKOzCaLlDIDiDU6FRWWmcnJHtBqKHw3agLYgii9ySZpf3Y5NYbX/ip8/rgITOA14XRRKfxYKB8wco6gYc2QfUnBG/cY+vio6aqvwgVRENRxFZU5Ml9ShBloPYhk2CRNDNWTZ8BsotSEC+K6MBQm+tHpmB0TiEPCSWSNSixzhbMKjMqqq06FVWkinOKjLHCQWIODvDmlRaKCz3lsRdDhKTyHbiVEoC/MOJa9duKKrcSugqTyVC5Ootwi4cbQIUjkqZiKMJErHNp7JjVJYgeiC7XEci6EIWEFIS0ROfeP7yWyTPjWuKzYrBEQZOoEjch2giNfX1KSdRBvPITiMThDS3REqs5RE0+3CVhET0k69bC5Gev/POF3932q/Qi1ZZiJXZh1pbU5OQ4hBMBIXdIAFiRwTxiDqInwIICydREhrzsAiaxV0KJNZDn4aQUE48XVjY2kpQ3Pl5F3gLpabm3aaP/oycIXKI4vkLgz/1x1i4tUxV4dwJHGHKHmWCQduZSzZuae0tkbs8yiNoe/bpEUziuMfTxEgokd8UFt6GRFH8ZQ6+qnZ5/vLp5/t/9MkbY1CYodKMtm0MVHD9HEmQaCulQYH4kL+tR1CLbIGAAanyAKqyxySsckuUSkzD2iCpRF9WEJiEt1EgoX7yNAYBKIDE707gr659ofBO9L+ffuqJafiz9fG4maBDin6dSaCoXpZ7SMNuIEvYDcCuoHxpFEUSlt6ypG5sEZHwZinGbUgoH1MQrQYSR58G14H+3xONpFKJkY8+Cmm+cFisURL4HCzuVsBmPphMTIOmoJV1cCC+WCxRYxd26TSNGYRN2CjZFl7LI6gTk5CQ+LqQWgQh8amZhOpX5i56Pv30Rc/s9HQ487Kod4SjabWwhZWq9YUtURh/tD4Wq7U+AQJbh5gDP6OZQt5SXm6UlGhNbPfPmUmQwQmBhHIDk8DBQ04iCj71efjWnWipWKwAkYqWqrUxC9maqampL5KHXbFKwSAsOJRsg7jhqOBgwjdbEUmcEEgUchLK3Nd3teL//3JOwdGFYlGU2hrNzkHi63MGwowRRWa7UiZo7S1LNiWmuUlYtrPtSfiV3xTStUEu9rcnSGy9cdHz9dN3fvr55S5FmfuMfvMzlSSk/vr6sD2OXIQNKhyOyatdOxAldRo3Cdv+jAWJBL7kPz/dykhgjzlHS/Oad3+293eeP8Mu/txnrYTElyyjUBT0VhM2yYSPnmPNFYjQUqVAEta5JUmz2VZPn2sSvlARLI/Iv1GDIG6ii12rqkQi776Lg+O7wx/fhUl8HiEHC1hzJxBIJaySCXL7AKRcaAhhN4bDbqTWxluWhMFd3u91YxJGEkHsHG98jN1AYSvi8PnrPIvseu/axWuKmgrUhLXQzz747OvPP391Gn1a9Th4whmNSAQn5alAbVgz0Qhr5LYS62dnZ5vCyOS1nMxDaKn6fNYgcKOKmsRmhyAkJPzqiZ98/cILX3/55Yueo13U/JU5zx9Xrlz5n3/wXO5S0WefSoVCb7wBk/5ilAiRU90pVKKkUjEBRXjsqPGoOwrAY1rO6wU7YWsnsQnveblyl2YSCXrZ6okbSJAe8Tp97g9lFWfPIhj/fE2B3kU0GlVqa81FlwFLbQ37jjZmcReE6ZGRabxg3BOxdhIlIewuyXkdxyZhIsF6M5lFp3qxzFtWVoFJKP4u9BHv7epSokqgngRRaU7BQMCq9VxDFWZVV9dlCZD1TSMjYy6BWJuEuDacm4SBhC+Uyqy6mb98BQ9rAQlVff3jT5G7fPHzV4dV3OP0x2KWJTkFcXmuq2vuGrnp1X/s/+KL/VhffCHgWD883dTUFHZIxDqVCI/o7tLFHRl1EvDiodoiVl8aQdTUXIQbTAGJG8Hg7NOtuB7DmRV9eFGwJiHFQSxiGNnCD89fTafTv//5Lzpan78eR5rfuXPnvffG02fOn+dA4L4rNMrYApFOjOC1ERZMwsWdvnBLtxFOQo6NhbUwq6RwdDTYxLX/WjM4ikj8YTEU+oDnmH4S30n7CqqulJYwwAiH6Y2sXj2Txlcf//0TP59qve1x+GvHrVhHjnTEz1x9FSyHA1mc3btXs4u6Vt3sbThK7bCdn5ELDgs3Uoc+O42KJYIjpMWKmMcgjkLtura45o/DTU0iCeojE/RmVfgHUqka/e3j5rLHs//MI49873s/gMuf+v0Tv+jAJNK3cu2cORI/c8Zz8WJXV9fFRSQOBEVdnyzGWJUceKIq27BENhLEOqensWH69LjI2nZqFK11tTZV88HTNMf00O3UkFEJiCoCiDPx+PVffQ/pEUDxyyeeu05I7Lz11pkjnMZMx/WX9q/tgjOPUeRVuroMUbcp7IgEyS6zzM9YkwAX0Dm4RnjlkZEwXqf0GmG8JKjiXiZYydyNTz5+AZH40iPfWGbeIox7BFendk3uQhf+A2ABRvFLZBRAYoqC2HlkJ4XRcT3tWeyK0uAFo7pd165du4jfkTMSiRFuErkfpYdjcDt26DRON0FoI54UX1sItnVU8h5P3IB0wL7qwiBejcdvATEWv0IE7n4u/TxxE+ifnR0zeH1QFvGrKN4a+qMozf8AH/J3QCJEinFXBQcnUVFRUa7fWKCsvX3HRm4di6eHR5qaKA5aC9WTOyFE51B5zncIZSC0kUUAsesWKmBxHXmL6/GpX/96CpOYQQ4COMzg/1IW+z3X5oy5TA0i4XFCgrjLO7y5mEQB3HdzYOBUhX533LIyb+foluN3cOM4unYaAotgHnTjDwY2lSAKn7IOhTaCPQQHobNAHuLf0+Am5o90dOzcOYP+c6ugjqsej4hCqe2pE0hQ8jISm3Ayu470Z8pzvFdmW1vLwubyitUijs4d9+s41s7u1YSYxiuhWCwA53dS5s1BnEacmaIMJifJv5gFOMv0vn1/mpqamu/o6JhBWQW6fh1HfL9nUUcBIKbRSiQvjHejkaQk6rRFj6Nhiew4+vvL21evFqyjrLFxi2cdxzE8TWOa+PngEFMfQdFTKEExiPPxSd0gJndNTs7P7wIW8X37/vbVV39FMNASOTIjrg3sMhCK1/mmrNpTB4tDI69HtkpQTS5JMjeFoVHlYH7GSof2HBL/d2ioRXQdgGNwi+BI0cdD4mxGNxe2hVMkfJLEMi0uDbZCkIfY97dLDd3dDZf27bu3Q6KdM2lUplAUaqgO1gbYYigMzTzcr0LFXWZX24cHiTpzN4lDuBuxe4/BOnp7vYCjnMEwh1kUZ5tI3mHCEcJBAxcY+6eILWCliZBB3Lvvq4bu0oaG0uqGv+37U8cMlsFT3Bp/yXOZ3M9LCfWAReACMczvwCglsS0BafbxHLJLLtajKjw8vvuA8PVkc8uAjgPCrHdwo2Adi55pXDGZE8BwmNx87+qU2SAm5xGJP+1rqC5tCASqS6uRVYDPiFNjwLkmkEgjo8DNMjXRUzdLQqgAQkpiE7FDN+3sDJ0s1LX15LFHx0Uayd5mFGhX69Yx2r5xjWAdp08fHWsyrBYM4rIfLQ4DiclJqLmmwCbQ2ijtRv80fAUkphCD+Q6aXe3Ef8zEz2MSSqqOeUsRhJREHS7GyVZPeY43Lx8vNOnk4T0HROPo6+s/NbBQwe/iA2F28PhxHcfw0bVNYzQNw0vjdX/UQGJyFwoUyGVOgsfct++rS8XV1Q2XEIh7p0ghduQIBNOdNPemJJRUD3MSBhAyEtvwNijZ/XPRnzFpqxkFaMOGccPtq/va2jYvLPA4C56jc+N28U7ss7Mj0J9cDxaBild9dUzOT0IIhfAxn8br48xfz5z5639D7JiPd0zF52dYIYYoAAm8OpQAAjEMh/RMIGBq30yCNKoG84ygGUbBdejYAeNDh/pXw031jWFWFDQsu/zo8+xCHhOyCJxH0JxiciqNw+i9VLhMn5o5MpOeMgTS6/vBY6phBoKfcWeKhE1lOWlUbccR1MGwhJUOWJLAMkZZ5Dt6h07priMzzM5B+1OZ87yanhfdBPo3jWqQ+Px8fD5ONBV/BFXq6ThUH0Jq1YGjqBrqgSn8o3jIxbQLFgTPIbrLBHGXDudnrHXIHgV40t27TdbR29sCOPQw27hjDQVBO5+eq3FD5IiDjcTnJ9NT8/EpZBoz//s/U3HctUjjns3MEeImjlyHJFON4dxyFlIq09rANiGS2ETWhuP5GWsdkHqKTNcxvtuEu61Fv+UT4oEs4/U5lh2qw6wOZc4CaMzfMhW/JR6HePr48z+/ewoKVOjg6BYxE08DTuQkfuYhayPDJMwkevC8/nbSn3EwP2Oj7EbBbOPkoUf5T/X1bR7QQeDT+Rf1ph+sj6s8357EK2XXPFoik8g6bkEk0q13/zxNanWdxc55AHENh431NKXKAGEmQRpVLoYlrJV0SgKEmSeTzQPtFWxlwJ294VD6RbH7qc6h0iM9hVkQILvQH1O7btmFYACJ2x5/7jnatngE6rJ5JPRlz/A1NUjCRhOerDevDTMJ0sR1MT9jJ8dGQUn0b4bSpKy9vZP8CorB9tHtJhAExatXp+aZXQCIyTjUHrcQEq13PwEoCIsfEC+KLEJRlQR2EkfJ3kPm0ICBxDZN6F3aHGZxKJck8DFsY2GGUwDjNok6dxGVH+k4sQtsGJBjpOFfIHHb1O8JiuvMLF7CfRpV66l7w+NZixsiEhBGEqRRtSZ/d+naKDCJ1eSYKdK/3k30oxMwYWXaMYpCX/YMuupdkzyY3gIuI45JPH73E0/8YirONHUe9soUNYxBECchPboJUZSV5cRdUpPIseAw6GR2BDISBw8epE9w++0F+Gb0QQMOSDYxCxQvdu3iIIBE/PHbbos/8QR4zXj8tdd+/DLiMAxJWRFyEqeJk+B3H8y0CZpkbtNwBCVbPfmvjQK7RNOscZFEQ0NDdXV198GDtxM9eHtpQ7GCjy4wFv4utEbOIMW/H49D8YHdBZBobX08nX7t+99/7cf/8vJVFIEv+gUQI/j0jXwYTyBRh/v661zMlmWVY6PYIJIgR0QxjweRMI0C9JfuiYlIUZD2p5G/AO9+/ifpl17+McLxfa74j196+eWXfwQXc7nLj5NTPwIBTgLXtTInYSCxDfdLXc7PZJFjo8ggAVZRTI7hd3d3Ux4FBWjhrFoB9/OENeKfu0jc6g/Pp9P/xHX+h/iLly/PzfnpzEICp1TD2FsmIhbTZqwY3RTGjarj3pxbdjI5NQpGAt+hAEh0l5aWIgTd1cWER3X3g3StFBQ8WHpwQsW3N0WGsSj5vRLoK5fnoiqf2EqQviXZ6QklYrVFEhjBWkrC4C5zLsbNcmoUnEQ7JVGqqxsTwTxKS3Ue3aXVcG8mvK2Fd/q45uBgvbDTg0DUrfV49ibCbFMhUR8LZAzeURKbfJoeQV3u/tlpj3MSLSKJ7tIMMR4HSw8WMBwHu7uDgaKIPt8tGU8I1mEQoL0j02G2QwsnImBaleHAJOqgKwEdU7LV4816mMW5HObcQKKggpHAh8klLDCPasBRihwGM4/bH6yGG3JnJB4MBLIIw+/LGiZbkqxbzM9DwNivhtYGdpeNroclsspZTWog8eGlS5fI7Si65Ti68W8BAmAHSagtQJEWAVqFIoAMxM9MfsSzuJ5sSWLzwBs/qdpACrbBSsgA13ZsEavz/O1WJjlaHwYSoJ/+9KeUB3gJKY5uYh4IB420tz948MGGiYmioICDhg3PltFGsUuKtXbtLO6Ukt2EMN4I6sFnWWjvMp/+jEwbTFd9nx0Jb2dn5xa+Y/jKK8824M8eAZFbBw0v6NsMx+0HD3avWuEP4sRDiZECFKpr2IwcFDYjiWb3jmiwQyvuONLdv9VL/bs4Dxiu+crZlRIUOgna2W1sXLduHcPxyoeAo9sKBwCBWFvafTuPLAdLS1UKYi876Mqees26dSYce2dnfWS0FceNdbnMz7hD0dr6/kqku+xJ8Mb/4BZ9F+SVZ58ltmGDAy0V/DfiOw5u80Mn+yg71Sg8c9mWLZm/w/M0jLaK7vIb+PWsdH203vX2Sqz3W80kTiYzSLCOzZZBvVD/6bPPfkhdh9x3sMwUudLSTT0hFD8/YLff8lYILWMv2YzcmIEDRI9KL627pMLxo5VyQHo7A8UBGQn2npH32Lhju24eH37YgG/bIsdBbudSDL06DEJowfW3DAgb1Xgz0jDzQ0R2/5ao4DDpUcThyvsrdWWsD2sSjEd7e/uajcz9v/feezzUVpsMhNzpp5qQ2MuPPtN+S7KleUGk4SUzP4J1kLN/34xJFBQcu3J2pUFmo8AkKrL8jmq8Z7iDR8NFHGqLIQ2jK6bbTAJSKvrD+ptJ9p0aKDe8FCwVPvOT+7CEAyUfXmnSU62ZJNra2poXNleszoajrLNzjR4N33vllUukdC1mf2ASkFJNswvLyBb70Evp4z6cc+eO7UsxP2OpC2YOmSj0PaCh/l7YHMyKY0uj6P6fBR7F4k2wqlEBushAkH7L7mPHdgtva6h/Qd+F1J/4mzOJeyQcUPww2sShPYfEDbHeoeYKw2q2so5BwxYqCS2ERzWeF6F33yK9SNwj2LpHGHBJDg1VyIxwKXqXZj35lhTEypVnM+JH4cndewQjTrb0bs6KA6Jh+45BMZF+5cNnsS/t8bBkkcaBw/oriTQKejOo5zg/Y6tzFhzeH30mM7/COjYuWnBbc8uCAxxemM0R/P+i59lLH7FdTe9qsjZML3RoXLfCZHOL+CpLbhLJC2/KzQFRaM00Ca6tW/c8KrzLZHKgudyJdYy2N67ZKGbSdOeGNJ4kRfHJDY/yjchkfzNLNnKdn7GUlMP7Z6/cV2hDgdM4fFj4zAr6+tpODVSYvL2Ux2jn6B00HtIRYy+OA4ctXujwYX3Yp6/3FIoo5UvWsiO6551MDG++f+UuBxT0d7lhtziE0982BCM4WRwpXi2NnRu3b/QKa8O2j3h4wzh7mWTbkHdJI6iMw2NPutgL0rVB2EovgNjXUu4td4KDWAQNiFlf5uShPdIryVMPmCk8/NA9+Bu5oAAd2mNIjfqHBqTRT6IK27VhknnWJ189ZMJw4TH9e7miQNpgHHUt6O3NHla8FTggPuriVZaOw2MGCg88XGBMdB1+OnJtLdwzbph0LWhu8drhoN7PxUss2Rq5R1gY5965kNkJdPHxWNA4eXJc9BzJZN9A82aLsELWhrmBaPfsSwVC5/DWA/fIG6LmDCcnndxw2DDpmuzr34wioNk2yNpwvlO9ZCbxEEsp33zyHutHLQkKUOaka+8CKqoEHPjOdAfcPOfScHiTOUgbDEuKAnTokHGWsQ0Vb+W0liWjYsdcPNtSmATNIC486eCx43m5TdkFmK5gqLcX+VGyq+lmbSyBSWAO71xw/Pg8gqmVDu3ebXyNlhbXa2O39M260QMrzz38kKsdI7nJttoVZtm1tXD3uLMXkvWB4wkAAALXSURBVCvfXCL50DvvWMQJG8mMtnX07Nn7XFUmEhqHTx4Qgqwrn3TA+u060ZP3OHENEhQZZXLrfaRadVSs2urwhg1JfFlJZ0PTRPmvjVyVsWPKcpFnRgvzhlFYeGzDATc5VeHhmwbCnHm3PiNk6WffXgIW7rTEO+PuJI4UtD5lLmCf+lZBZPjab1cH9HdynxmEbFP9m9OSFRw5o2ArxLA2QG9/mxyWKM3OT3S8e9QM4tt1E99Iw8qtcO5jXhujf4cg8IDeXSYQeaZX/09BIGdx7G0TCJt33Ur0nQSB8lTjyrADUYgf8dRTS0jj5uWWGUoa9ojMEwVGtQoPvHLlviWgsYxAFLgBYVpHZ79TIMRdgfezfMqtpmhrz82BlpGPKCgQLuxctsNjZhLfKRDCZMG5JIoj9iSMq8PWt2bXyZtcbBglxA2yV5a0tQvD6Noz+ZnEsuIgbpnpHR9rFsYULK8abYn3QPMWXxtvGVpfVmvEQOJKHiZxeHkZhLBp9pbpG0l5u0kkkU8EPXZTrtZGT1qBQHp0/GRmF1Ks1K7kziHP3u3Si08oPib//oHxPUYYYhcj53J163JbGAX62rDrjo+LjXqRRK4RdLl5StBDDkCADvB+p0AiN3e5HDHwtfGAowfvPmQkIZlszY5hGS4LrAdcgACNHxMcpmt3uWF5mgOIbK4/7OZHDrQxEC7bnBv2LLtooYsE0CyjFmbxYOPGXZ48vIwxsGtyCYKTuDCOdHgrkg2BrVjLqgEhExx+ecctCHZU5Jz+ld0gM4M98MVHrZ9mOQnWxjvuf4wmIFKC43uQlrsBZCjp1ldSERLOZ3eWv3JwEViYxJs3dVd7aXUhRxAFb33HTCK58lxuIHDkzcG9LFvl5CJAT+YSeZexLuT8qT7pKjtf9nrooZx/FBKrJXwn/491zrKn8/emc98pd5mPzn2X3GVeOvcdcpd56R5JB/zvU48ta3f5f2hPoJY5NbMvAAAAAElFTkSuQmCC"/>
          <p:cNvSpPr>
            <a:spLocks noChangeAspect="1" noChangeArrowheads="1"/>
          </p:cNvSpPr>
          <p:nvPr/>
        </p:nvSpPr>
        <p:spPr bwMode="auto">
          <a:xfrm>
            <a:off x="155575" y="-1608138"/>
            <a:ext cx="4667250" cy="3352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2" name="AutoShape 20" descr="data:image/jpeg;base64,/9j/4AAQSkZJRgABAQAAAQABAAD/2wCEAAkGBxQTEhQUExMUFhIUFxUVFhUXEhQVFhcVGBcYFxkVFRQYHCggGRomGxYUITIhJSktLi4uGB8zODMsNygvLisBCgoKDg0OGxAQGywkICQvLi8uLCwsLCwsLDQvLCwsLCwsLCwsLCwsLCwsLCwsLCwsLCwsLCwsLCwsLCwsLCwsLP/AABEIAKUBMQMBEQACEQEDEQH/xAAcAAEAAQUBAQAAAAAAAAAAAAAABwEDBAUGAgj/xABNEAACAQIBBgcMBggFAwUAAAABAgADEQQFBhIhMVEHExVBYXGBFCIyUlNyc5GSobHRFjM0k7LBJDVCVGKDs8IXI0TD8EOC4SVjdKLx/8QAGwEBAAIDAQEAAAAAAAAAAAAAAAQFAQMGAgf/xAA4EQACAQMABwYFAwMEAwAAAAAAAQIDBBEFEhMhMVFxFDIzQVKBYZGxwdEiNPAjoeEGQnLxFWLC/9oADAMBAAIRAxEAPwCcYAgCAIAgCAIAgCAIAgCAIAgCAIAgCAIAgCAIAgCAIAgCAIAgCAIAgCAIAgCAIAgCAIAgCAeXcDWSAOk2mUm+BhtLiW+6k8dPaE9bOXJnja0/UvmO6k8dPaEbOXJja0/UvmO6k8dPaEbOXJja0/UvmO6k8dPaEbOXJja0/UvmXEcHYQeo3nlprie1JPgz1MGRAEAt1a6r4TKvWQPjMNpHqMZS4ItcoUvK0/bX5zGsuZ62NT0v5DlCl5Wn7a/ONZcxsanpfyHKFLytP21+cay5jY1PS/kOUKXlaftr841lzGxqel/Ivo4IuCCN4N56PDTXE9QYEAQCxVxtNTZqiA7i6g+8zOqzGUeOUqPlaf3i/OZ1XyGUOUqPlaf3i/ONV8hlDlKj5Wn94vzjVfIZRVMfSJsKtMncHX5zGq+QyjJmDIgCAUZgNZNhvgGPyhS8rT9tfnPeznyZ42keaHKFLytP21+cbOfJjaQ5ocoUvK0/bX5xs58mNpDmhyhS8rT9tfnGznyY2kOaLlHEI3gurdTA/CeXFrij0pJ8GXZgyIAgCAIAgGvy3lMUKeltY6lG87z0Cb7ei6s8eREvLpW9PW8/I4TGZUZzdmJPT+Q5pd06EYrCRy9W7nN5k8mN3aZs2SNO3Y7tMbJDbsd2mNkht2O7TGyQ27L+Fykym6kg7xPE6MZLDNtO6lB5i8M7jIGVhXQ38NbBhv3MOvX6pS3NDZS+DOnsbtXEN/FcfybWRiacvnrnL3KoRLcc4vfxF2aVuc31DqO6aK1XUWFxLPR1j2iTlLur+/wIvxeWGZizEsx2km59cgubZ09O2jFYSwixyo0xrnvYIcqNGuNghyo0a42CAyo0a42CNlkjOOpRbSptY84/ZboYc89wquL3EavZQqxxJEuZAysuKorVXVfUy+Kw2j/m8SwhNTjk5O5t5UKjgzYz2RyL8+c9mNR6FFitNCVdgbF2G0A8yg6tW2TqFDdrM0Tn5I4N8rHmkrUNWTxys0zqDI5WaNQZHKzRqDJVcrGY1Bk6vNTPdqDKtRi1AmzKdegPGTq3c80VaCkt3E2RqYJiVgQCDcHWDvEriQYmVsoph6L1X8FBfpJ2BR0kkCbKVN1JKK8zXVqKnByfkQ9lzOmrXYl21cyDwVG4Dn6zL+jaxprCKCtdSqPL+RqDlVpv2SI+1ZTlVo2SG1Y5VaNkhtWOVWjZIbVl7D5XYEEEgjYQbEdRE8yoprBmNZp5JNzFzrOIJo1TeqBpK3jqNoP8Q1dfZKe8tNn+uPAurK72n6JcTspXlgIAgCAIBw+f1U8bSXmCMe0n/wACXGjEtWT+JzmnG9eC+DOYlmUIgCAZWGybWqDSSk7LvA1dl9vZNU69ODxKSRvp2taotaEG0Y5pMCVKnSW9xY3Ft45ps1ljOTU4STcWt64/A8zJ5N/mPWPdJHMabX7CtpX6Ritkn8S40LJ9oa5p/VEgSkOpIU4RK5OPq3/ZFNR1aIPxYytuX/UZ2WiIpWsff6nNGRyzNhkDALXrCizFS6VOLItrqKukqm/MbNNlOCnLBGu67oU9olnDWenme8fkkpxC0xUeq+HSvVUIToaesLZRcatt94mZU8YxyyeaN0p67lhJScU88cGAmHc2IRiDe1lY3tttq5ufdNeGSXOK4tfMtzB7KgzJjBJXA/WJXErzBqbDrIYH8Ik60e5nM6eilOD+DO/xlTRRyNoViOwEyYuJQHzGlYsASbk6z1nWZdYIImQIB3+afBs2JorWrVTTWoNJEVQWKnYxY6hfba0iVbrVeIo3RpZWWajP7NingKlFEqO/GrUYl9HVoFBq0QPGPqmyhVdRNs8zhqnLzeayunaYB9B5iVy+T8KzG54pRfq1flKissTZMh3UaLhfrlcLSAOpqwB7EYj3gSboxJ1X0IGk29j7kSEy/OfO8zc4PO6cKtZqxRqgJRQoIAuQC+vXe3Na0q6+kdnU1EspcS1oaN16es3hs4avSKMyHwkZlPWpIPvEs4yUkmvMrJxcZOL8jxMnkQBAN1mZiSuPw1jtqKvY11PuMi3kU6MuhLsm1WiT4JzJ0wgCAIAgHBZ+fX0/MP4jLnRncl1Ob054kOj+pzjbJZFEdrSyRRxmGpOhC1AippDXrUWKuvQe2UvaalvVlGW9Z/mDp3Y0buhCUdzwln7NGkrZsYhWUFNJCygshB70kXNto1X5pOV9SlFtPD+JVy0VcRmk45WeK5fUkSnTCgKoAAFgBzAShbbeWdbGKisLgc7nxi1p0QNAsaraNtLRGoE3e2tgN3PJtjBzqbnw/m4rNK1Y06O9Zzu/7/BwYl6ckbvMn7X/AC3+KyDpHwfdfcttDfufZ/YkQyiOrIPz/wD1hX60/prKy48RnZ6J/ax9/qzQTQWZkZMcrXoMpsy1qJB/mKJ7pvEkaLmKlRmnyf0O7pVqpxOUOLL8YMbgl7y+kKQqAEav2NEG/Ntk1N60sc0c9KMFRo63DUm9/PH1MjC0mJLKpKLVyxcgd6t2YLc7BfmmUv8A6PE5rg3vapfREYUD3q9Q+ErjrHxLkGCRuB3/AFXXS/vk604M5rT/AHoe/wBiQcpfVVPMf8Jk1cTnmfMOG8FeofCXZBLsAycFkutiNMUKT1GVbkILkX1AntnmU4x7zMpN8Cb86KOIGSmTCiouJ4ugqimO/HfUw4XcdHT6pV09V1P1cCVLKjuIWyvg8XTZO7DXLENocczMdG40tHSJsL6N+yWVPU/2EaWt/uMCbDyUaYZk+gODv9XYX0Y+JlTW8RkuHdRoOGT7PR9N/tvJ2i/FfT7ogaT8JdSKhL0587XN+jlpMMFwoHc7gtTJNAsobWShZ7jXc2I1Sqr9kdRub3+fH8F3byuVSSjHd5b0c9kvN7E4hqi0qZd6RtU79AQxLDWWYX1q2y+yTp3FKklrPCfDiVsberVk8LeuJTH5AxFGolKpSYVaguiAq5YbNWgTuMzC4pzi5Re5HmdtVhJRa3su43NfF0kNSph3VALlu9NhvYKSR2zzC6ozerGW89TtK0I6zjuNRJBGNnmn9uwvpqfxke78GXQlWfjR6n0EJy505WAIAgCAcFn59fT8w/iMudGdyXU5vTniQ6P6nOSyKI7rM7K3GUgjIQ9OyM1u9aw706Q59G2oyhvaOpUznc951+i7lVaKWN63M6DjJCLIcZAOIz6xoerTpD/pqWboLagPUL9suNG02oufM5zTlVOUaa8t5zssyhN1mT9r/lv8VkHSPg+6+5baG/c+z+xIhlEdWQfn/wDrCv8A9n9NZWXHiM7PRP7WPv8AVmio0yzKo8J2VR5zEKPeRNKWXgsZSUYuT4Lf8iQMo5u4LBLSFehicQ7lRxlJnVeNJsqgK62JOzaemTtjThjKbObjpG6uXLZyjFb9zS4e6fub1M1sGlNsTxWIpsaZqVP0nErVto6RVyKms6tl9s2qlBfq+7IEr64m1SzFpPC/THHtuGTM0sC9Gm9OnWWnUUVVHdWJXVUUG5UVLXKmxiNKDW76sxVvrmM2pNZW7ux8vY53PfMujh6PHYfSUIQHpliw0SbaSljcWJGqR69uox1olto3StStV2VXfng+H0OCkM6Akbgd/wBV10v75OtODOa0/wB6Hv8AYkHKX1VTzH/CZNXE55nzDhvBXqHwl2QS7AN9mdnaMnVKtRqL1RURVsrKttEk3N+uaK9J1EkjZTkoveTLl7OMYbBNizTZwq0m4tSAx4xkUC51atP3SthTcpapJcklkhjPDOnlCslUUmpKlPQCswY30iSbjVu9Us6FLZrBGqS1maObjWUaYZk+gODv9W4X0Y+JlTW8RkuHdRoOGT7PR9N/tvJ2i/FfT7ogaT8JdSKhL0oCd8x2/QML6JZy1140up1Vv4UehyvBe36VlHz1/qVpNv8Aw6fT7IiWXiVOpuc8c5qGAdKpomriai6CgNo2pqbkljcKLnmFz2SNbUKldOKeEiTXq06X6pcTa5sZwJjcOKyqVuWRkaxKsNouNRFiD1Gaq1GVGeqzZSqRqR1kQ3nZgVoYyvTUWQPdRuVgGA6hpW7J0VpUdSjGT4nOXlJU6zS4HjNP7dhfTU/jF34Muhmz8aPU+ghOXOmKwBAEAQDgs/Pr6fmH8RlzozuS6nN6c8SHR/U5yWRRG6yNkzEhhUoVKag2DaxUVh0qvzBlbd16ElqzTyvYvdHWl1CWvBrD4785+R2iObC+s21m1h125pTHSI0WWs6qdK6UyKlbYFBuqne7D4bZMt7OdV5e5FfeaRp0FhPMuX5ONBYks50nclmO8mXsIqEVFcEcjUqSqSc5cWep6PBusyftf8t/isg6R8H3X3LbQ37n2f2JEMojqyD8/wD9YV/+z+msrLjxGdnon9rH3+rNTks2r0Dur0P6qzXT7y6ky58Gf/F/Rkq59P8A5eH/APm4X8ZllW4Lqjj9H9+f/CX0OZOKvXrrpknjcrXXSJsvFJbvb7Ntpq1t7X/InbNKEJY8qf1ZrFAFNUpt/l1KeSeMVqrmmS+kHDm/eqbAEC2oTxndhf8AqSXFOblJb06uN2/dwx9josWwXIjAVBUULoq40rEcdYKunrsNg6psn4LIVHfpFbsb+Ht8COJXHWkjcDv+q66X98nWnBnNaf70Pf7Eg5S+qqeY/wCEyauJzzPmHDeCvUPhLsgl2AeK3gt1H4QgyZc92/8ARn9Hhf6tGVdDxl7/AHJVTuEOy0IogFGmGZPoDg7/AFbhfRj4mVNbxGS4d1Gg4ZPs9H03+28naL8V9PuiBpPwl1IqEvTnyb8yn/QcL6NZy1140up1dv4UeiOY4NWtisoeeP6laTL/AMOn0+yIll4lTr+TW8K5viaPof72kjRXcl1I2leMTf8ABU1sG/p3/BTkTSfje35JejfA9zi8/wA/p9f+X/TSWej/AAF7lZpLx/Yws0/t2F9NT+M23fgy6Guz8aPU+ghOXOmKwBAEAQDgc/8AVXpHmKMPU2v4iXOi3+mS+JzmnE9eD+DOdlkUJZ7lF7qWU71YqfdPMoxlxRshVnDuvBV6LNqerVYbmqOR6iZ5VKmuEV8jZK6rSWHJ/M9UqKqLAWmwjlyAIBusxteLPRTa/ay2kDST/pJfH8lzoWL27fwf1RIhlGdQQhwhLbKFa/OKbDq0APiDK25X9RnZaHknax9/qc663H57umaCzOqwfCJXRFSthkrMtv8AM09Am2xiuiRpdIkuN1u3ooaug4ubdOeE/I9f4g6y3J1PSa+keMW50hZrni9dxqMz2mPpPP8A4WpjG13e/wCTymfqhWUZNpBXtpKHUBrbNIcXYzHaY+ky9DVW03VeV1/Jrcu5z1cWq0+LWhQQgimpvcjZc2AsNwE11a7msLcibZaNjbzdST1pczUGRyzJI4G11YpubSpr2gMT7mEn2i3M5jTz/XBfBkg49b03A2lWA6yCJMXEoD5fwx1AHaBY9YlynkhYL09GDzUFwRvEA6jK+flTEYU4Q4UICtNeM47S+rZGvo6A26G/nkWnbas9bJulUTjg5mSjSIB4qNYTDZk+hOD+mVydhQdR4pT67ke4iVFV5myXDuo5/hkU9y0jbUtYX6Lo4Hvk3RjSqvoQtIxbpe5FCmX5zzOuyTwhPh6NOiMKHFNQulxxW9ue2gbSpraNc5uWtx+BdUtIwjBRa4GvyDnY2FqV6goCocQwYrxmjo2Z2tfRN/D6Nk3XFm6sYxzwNFvexpyk2uLLGcmcDY2otRqQpaCaFtPTv3xN72G+bbS22EWs5yab25jWax5Gbm5nm+DpGkuHFQFy+lxuhtCi1tE+L75purF1p62cG+0vYUqeq0anLWVDiaz1imgX0e90tK1lC7bC+zdJVtR2VNQyQ7usqtTWRkZnKWyhhQNvGqexe+PuBnm8eKEuhssot1Yn0CJzB0hWAIAgCAc9nhkY4il3uqoh0kJ2X5wegj8pJtLjYzz5PiQ721VxT1fNcCMXxbU2KVVKONoOr/8AZ0cJRqLWi8o5SrbTpyxJYPXKK7561TTs5DlFd8ao2Uhyiu+NUzspDlFd8apjZSPIxxchaYLOdQVRczEnGCzJ4Rsp285vCRJOZWRDQplqn1tSxb+EDYoPPbX65z15c7ae7guH5OrsLPs8N/F8fwdNIZOI/wCEzNZsQFr0RetTFivj09ZsP4gSbdZkevS11lcS10Zf9nlqT7r/ALMiQ4rRJVgVYaipFiD0gyA4tHWQqxksp7ivdgmMM9a6HdgjDGuh3YIwxrod2CMMa6L2T6NXEuKdBC7ndsUb2bYBPUKbk8I0XF1Tox1pvH88ieMz8hjB4ZaQN28J28ZztPVsA6AJZ04KEcHGXdzK4qub9uhumGqeyMQPwlZo1cNXfEUULYeoS7BRc0mOs3A16BNzfmvJlGtuwzTOHmcOmUgZL2hq1T1ygI2iGqOUBG0Q1RygI2iGqUbKIjaIap0OZea9bKNVbqy4UH/MqawGHiUzzk7LjZI9WvjqbI0z6Mw9IKoUCwAAAGwAagBIBvNbnPkhcVh6lF9jjUedWBurDqIE2UqjpzUl5HipBTi4s+ess4Ktg6hp10I196/7DjerfltE6OhcwqrKKStZuLMQZREkayI3Z2OURGsh2djlERrIdnY5REayHZ2eTlC5AGsnUANZJ3Ac88ucUsnqNs2SzwVZpVKTHFYhdGow0adM7VU7Wbcx2W5hffKS+u1U/RHgXFpbbP8AU+JJ8rSaIAgCAIBRheAavKORadXw0VusA/GeozlHfF4PMoRluksmqOZtDySeyJs7TW9T+Zr7PS9K+Q+htDySewI7RW9T+Y7PS9K+Q+htDySewI7RW9T+Y7PS9K+QGZtDySeyI7TW9T+Y7PS9K+RtMnZDpUvARV6lA+E1ynKXeeTZGEY91YNqotPJ6KwDy6XgGkynm1RrG700Y/xID7zMOKfE9wqzh3W10ZrvoNhfIUvu1+U86keRs7VW9b+bH0FwvkKX3a/KNnHkO1VvW/mx9BcL5Cl92vyjZx5DtVb1v5squY2F8hS+7X5TOpHkO1VvW/mzeZOyRToiyIqjcqgD3TKSXA1Sk5PMnk2AEyeSsAs16AYa4BzmNzJwtRizYeiSec00v8JnWZjBjf4f4P8AdqP3S/KZ1nzGEP8AD/B/u1H7pflGs+Ywh/h/g/3aj90vyjWfMYRew+YuEU3GGo3H/tJ8pjWfMYR0mGwqoAAAAJgyZEAoRAMDKGSqdUEOqsDzEAj1GZTa3oYyaB8w8If9PR+7X5TZtqnqfzPOpHkU+gWE/d6P3a/KNtU9T+Y1I8h9AsJ+70fu1+Ubap6n8xqR5D6BYT93o/dr8o21T1P5jUjyNhkzNbD0TenRpqd6ooPrAnmVSUuLZlRS4G+RLTwZPUAQBAEAQBAEAQBAEAQBAEAQBAEAQBAEAQBAEAQBAEAQBAEAQBAEAQBAEAQBAEAQBAEAQBAEAQBAMXG5RpUvrKiJ5zAE9Q55hyS4myFKdTupswvpPhPLp6z8p52keZt7HX9LH0nwnl09Z+UbSPMdjr+lj6T4Ty6es/KNpHmOx1/Sx9J8J5dPf8o2keY7HX9LMzBZUo1fq6qOdwYX9W2elJPga6lGpT7yaMuZNQgCAULQCmmIA0xAGmIA0xAKgwCsAQChMAwqmWKCmxqpfrv8JqdemvNGt1oLzPHLmH8qvvmO0U/UY29PmOXMP5VffHaKfqG3p8xy5h/Kr747RT9Q29PmVXLVA/8AVT12+Mben6htqfMzkcEXBBB5wbibU88Dank9TIEAt1qyqLswA3kgTzKcYLMng9RhKTxFZMblaj5RZo7XR9SN3ZK3pZTlej5RffHa6PqQ7JW9LHK9Hyi++O10fUh2St6WOV6PlF98dro+pDslb0su0cfSc2V1J3X1+qe4XFKbxGSPM6FSCzKLMmbjSIAgCAIAgHN59ZydxUAVtx1QlaYOwW1s5G4C3aRNdWeoifo+07RUw+C4kK43LTuxZmLMdZYm5PbILm2dZTtoxWEtxicpvvmNZmzYxHKb741hsYjlN98aw2MRym++NZjYxMnC5YdSCCQRrBBIIO8ETKkeJ28WsEx8H2dHdlJkqEcdStpHxlOx7b9RB/8AMm0qmst5yukrLs80491/zB1s2laWqr80AtXgC8AXgC8AXgFQ0Av03uIB6gEcZ1ZympUamhtSQldX7ZG0novsEpru6cpOK4Iqbm5cpaq4I5lsc0gbRkPXZTu5t8bRmNdju5t8bRjXY7ubfG0Y12VXHNG0ZnXZuchZyNQcG5NM+Gm8bwOYyVQunTfwJFG5cH8CUqdQMAwNwQCDvB2GXqeVlFynnejGypjhRpNUPNsG8nUBNNxXVGm5vyN9vRdaooLzI9x2VXqMWY3J9Q6AOYTk613OpLWkzqqNrCnHVijEOLM0bZkjZIp3WY20hskO6zG2kNkh3WY20hske0xhmVWZ5dFHXZq5bLninNza6E7dW1Tv3+uX+jL51Hsp+z+xQ6SslBbWHv8Ak6iXRTiAIAgCAQ9w2VT3RhxfUKTntLi/wEh3PFHTaBX6J9URzIxfl3C4Z6jrTpqWdzoqoFyTuEylncjzOcYRcpPCR3a8H9DDoGyjjkoltYpqVv621t2LJCoJd5lJPTE5vFvTz8X/AI/Jco5jYHFAjA5QD1QL6D6J9agKwHTYxsIvus8LS9em/wCtT3fD+YOHyxkurhqrUay6Lr2gg7GU86maJRcXhl3QrwrQU4PKMOeTadzwO1SMoML6jQqX7GQiSLfvlNpxLs66r7k3SacmYZPfGAVgCAIAgCAIB6wx1nsgHvFtZGI2hWPuMxLgYfAgqk5IHVOVZzR6mAIAA3bdgHTujiZJGwPB/S4sca7moRrKkBQdwFtfbLmGjYav6m8lrCwhq/qbycTl3JZw1dqRN7WKts0lOw29Y7JWV6LpTcWV1ak6U3FmvLTSayYMz3JwWHJ28WPdcflOltfBj0L628KPQ13CBUIo0xvqa/ZaV+mvAXX7Mv8AQqTrS6fdHEXnLHSnY5IzXo1qFOoTUDOoJswtfqInSUNE0KlGMnnLXM5+40pWpVpQSWEyxjsy3Guk4b+FhonsOz4TRW0JJb6cs/Bm2jpmD3VI4+K3nNYnDvTYq6lWHMR/y4lNUpTpy1ZrDLinUhUjrQeUWprPYgGdkKoRiaFvKKOw6j8ZN0e2riHUiX0U7afQlMTszjRAEAQBAIa4a/tVD0TfjkO54o6bQPhz6r6EeyMX5I3BBhUUYvFuLmgmiu8d6Xc9ZAUeuSbdLfIoNN1ZNworz3v6IpmPmwuVTXxuOZ3LOUVQxUDVfbuFwAOjnmacNrmUjXeXLsdWjRS4ZbOExqdy4pzQc6WHrOKb7CdBiBe229rHfrkfuS3eRcqMbignNd5EncM2HVsNha5FqmmE6dF6Ze3YU98k3K3JlHoObVWdPyxn5MieRDpzteB/9Yfyan4km+375S6b/b+6+5OJk45Mwl2nrgHpmABJ1AayeiAR1lXhDqaZGHRBTBsGcFi3TYEWEvqOiIauarefh5FRV0jLP9NLHxOizRzqGL0kZQlZRcgHvWXZpLfXtIuOkSBe2Lt8NPMWS7W6Vbc9zL2dWci4RVAXSqvfRUmwAG1m6JEp09c6HRejJXsnl4iuL+yOYyfwgVQ445ENM7dAMrKN4uxv1Tc6CxuLuv8A6cpOH9GTUvjhp/2WCQ6VQMoZTdWAIO8HWDIpyEouLcXxR7w/hHsgwesf9W/mt8DMS4MxLgyCqHgjqE5VnNLgXVF9Q1k6gBtJ3ATBk2hzaxdge56nfahqHvF+97bSR2St6WbuzVfSzqMkZmU6K8djKigJZtHS0UW2sF3Nr+4dcsKFgofrqv8ABNo2Sh+qo/wbMcIOA77/ADj3pt9XU77pTVrEmdqpcyT2yjzI+y9lg4vEPW0SqEKqKfCCLztbnJLHtlJd1lVqay4FTcVdrNyNe0jGgl/Mr7Fh/M/MzpLXwY9C/tvCj0NbwhfVUvSf2tIGmvAXX7M6DQnjS6fdHFicsdIbvBPlNKaGidKjYaClEcaPUO+l/b1r2FKLUMxxu4f9lNXp2E6klN4lnfva/wAGfk7PllbQxdLQOw1EB0R56HvlHVeS6GlIyerUWGRa+iHjWoyyv5wfA6fHYKjiqQvZlIujqQSL86tJte3pXMMS38n+CuoV6ttPMd3NfkjrK2TnoVCj9atzMu8fKcjdWs7eepL2fM6y2uYXENePuuRhyMSDKyL9poelT4yZYfuIdSNe/tp9GSsJ2hxZWAIAgCAQ1w1/aqHom/HIdzxR02gfDn1X0I9kYvzquD7Oing6tVMQCcNiFCuQCdFhcAlRzEMQba9k3Uaii2nwZU6Vs514xnT70TueCygUwWIejcrUrVjQDbdFRopfpJGvqm+gsReCm0rPWrxU+KSyR/mzmficRiFSrSqIives7oyiwN2FztY6xq3yPClKUt6L25v6NGhmEk3jckzoeGPLa1KtLCob8Td6ljqDkWVOsLc/9wm25lwiQNB27SlVfnuRHcinRHa8D/6w/k1PxJN9v3yl03+3XVfcnEyccmYS7T1wCxlSiXo1EGosjrfzlI/Oe6ctWalyaZ5nHWi1zIExQamxRwVZTYg9G7onZQnGpFSi8pnNShKD1ZcTseC/Cu2INax4tUZb8xYkahvtb4Sq0tWiqap+eck/R1OWu5+WMGXwoYVxVSsASmjoH+Egki/Xf3SooSWMH0T/AE5cwUZUG9+cr47kv7YOIouzsFUFmJsANpM3tpcTpalSNOLnN4S8yccg4Y08PRRtqIqnsAEgyeW2fNbqqq1edRf7m382bDD+EeyeTQesf9W/mt8DMS4MxLgyCqHgjqE5VnNLgdBmQ6DG0tO2sPoX8pbV220rdNpMsFHbLPsSrPG2WSVjVl+XhwOembeKrOanGtWpDWtEd7odSDU/Xtlbe0a8t8Xlcitu6FWbynlcv5xON7lOvvD3u3vDq69WqU+rLkyt1XyPM8nko0Al/Mr7Fh/M/MzpLXwY9C/tvCj0NbwhfVUvSf2tIGmvAXX7M6DQnjS6fdHFTljpDr8gZ2YanSpUajlGVQpLIQl/P2eudbZXtHZRhnekcze6PryqyqRWU35fg3mUsnUcSnfAG472otiR0huce6Sri1pXEf1Lo/MhW91Vt5fp90+ByWScVUyfiOJqH9Hc9ik7Ki7lPOPlrqrWtUtK2wq8HwZb3NKne0dtS7y/mPwdPnNgBWomw79LsnWNq9o/KWGkLZV6LXmt6/nxKzR9y6FZZ4Pc/wA+xHc4068ysi/aaHpU+Mm2H7iHUjXv7afRkrCdmcWVgCAIAgENcNf2qh6JvxyHc8UdNoHw59V9CPZGL8o0GSTc4ce2CyRg6VFylapxbAqbEW/znbq0ioO+8mSepTSRy1vSV3fTcuG/8I5jEcIWUXTQ45F5tNKaq/r5j1TU7ieCxjoW3UsvecyL6ySSxJJJNySdpJO0zQW0YqKwuBWD0drwP/rD+TU/Ek32/fKXTf7ddV9ycTJxyZhLtPXAPcA1mPyDQrG701Y9Kg/ET3CpOHdbXRnmUIy7yTMzCYRKY0UAA6BaeW297PSWD1icMtQWYAiYMp43owMFkChSbSSmoPQoHwEy23xNlSvVqLE5N9W2bSYNRXD+EeyAesf9W/mt8DMS4MxLgyCsP4I6hOVZzS4Hqol94I1gg2II2EHmMJtPKMl/FZRxNVOLq4mq9M6ipIGkNzEC7DrkmV5VlHDZtlcVZLVcjMyFnFiMKVUPxlC4BSoSdEE2uj7VtttrHRN1vezi1GW9G2hdzg8PeiWC23/l5eF2Rhnjh0p4pwgABVHKjYrNe4A5r2B7Zz99TjCt+nz3lHeQjGq1E0jSGRSXsyvsWH8z8zOktfBj0L+28KPQ13CF9VS9J/a0gaa8BdfszoNCeNLp90cWJyx0h0GSs2kq0g7sQXuQABqGzXfbL2z0TGpSU5yab4YKS70rKlVcIRTxxyWs28U2FxBwzNekzFQOZKnMV3Bt28jpm6xrzo1nbVHnl/Pieb+hCvQVzBYeMvp/g22emED0NK2tD/8AVtRHrsZI0tR1qOuuMSJois4VtTyl9UZubWNNTDUyTdgChO8odG57AJLsqu1oRkRb6kqVxKK6/PecVlOjoVqqjYHa3UdY9xnJ31PZ3E4rmdTZ1NpQhJ8iuRftND0qfGe7D9xDqL39tPoyVhOzOLKwBAEAQCHeG6mRXwz/ALJput+kMCR6mEiXK3pnR6CmtWcfiiORIp0QYaoMmZlTKlTEMhqHVSppSRRewVRa/WTrJ+U9Sm5cSLbWsKGdXzeWYk8koQChgwdzwNUi2PdgO9Si1z0syAD3H1SRbr9WSj05NbFR5v8AJNxk05YwA3fsIBdgCAIAgCAIBTCNdm7BAL2MW6MOcqR6xaYe9GHvRA2HNhY7RqI6RqInLyi095zbWNzL08GBAKOtxY88A2eEzqxtJBTVqTqBZWqIzOBzawwB7RLCGkakY4e8mQvasY43Pqa1nZmZ6jFqjm7MdpPytYdkhVKjqS1pEWUnJuT4lus9hPKRhEyZn0iuCw4IseLU269f5zpbeLjSinyL+gsU4p8jV8IiniUbmWoL9qkfEiQNLwcqCx5MvtCySrtc1+DiUa85Vo6Zoy8HlnE0V0KZQprtpqSVvrOiQRqvzG8tLbSlSjT1MZwV1xo2jWnryyn8PMxVdgQ99KoGD3POwOlrt0yCriW22r45yS3Ri6ezXDGDOxOcOJqqyOlAIwsSq1NLfqu5Esa2lpVKbg0t/X8kCjoqlSmppvK6fg8YPLeIoLoUlpFblu/Dk3PmsNWqeLXScqFPUSX89z3c6Np1568m8/DH4LFfEvUZqlQKGa1wtwuoAarknmkK6ruvUc2iXb0VRpqnHguZfyCNLF0AOZwx6l1n4SRo6DlcRxzNekGo2s88vqSsJ2BxhWAIAgCAc1n1m2uOw5pk6Lg6VN7X0XH5EajPE4KSwSLW5lQqa69yAcrZNr4Vyleky2/asSjdKvsMhSpNHV0NIU6i3MwO7BvnjVJPaIjuwb41R2hDuwb41R2hDuwb41R2iJl5NwdbEsEoUnck2uFOiOlm2Adc9RptmitfU6ay2T3weZqjA0LMQ1aoQ1VhsvbUq8+iNfrJk2nDURyt5dO4qa3kuB1k2EQ1mUaRB0l2j3iAY9PKa8+owC5yim+AOUU3wByim+AOUU3wC0+OLakFzv5oBs8DR0V6efrgGQwgET5+ZrVadVsRh1Lo50qlNdbBudkXnB2kbbyuurTWetEr7m1y9aJxJyqBqa4O4ix9Rla7dor3SaHLC7/fMbBnnZscsLv98bBjZscsLv8AfGwY2bKcsKdmszKoMyqbZ02aWa9bF1FesjJhgbnSBVqn8Kqf2d5PNsk23snnMuBMoWjbzLgTRTWwAlsWph5YwC1qTU28Fhbp6COkHXPFSnGpFxlwZspVZUpqceKIkypga+FYq6lk5qgBKkdO49BnM3Ojp03wyuZ2Vpf0bmPHD5Pj/kwuVl3yF2dk7UQ5WXfHZ2NRDlZd8dnY1EOVl3x2djURWnjmc6NNWdjsCgk+6bKdpKTwka5yp01mbS6khZjZutSvWrfWsLBdugu23nHnnRWNlsFrS4v+xy2k9IK4epT7q/v/AIOzlgVAgCAIAgFCIBh4rJyPtAPZAMA5u0vEX2R8oM5ZT6OUvEX2R8oGWPo5S8RfZHygZZUZu0vEX2R8oGWZ2FyaibAB1AQYM0CAVgFGW8AwMRkxW5oBjHIaboA5DTdAHIaboBVciJugGdh8Gq7BAMoQBALdWkDtgGtr5DpsblQewQCz9HaXiL7I+UYGB9HaXiL7IjAwPo7S8RfZHyjAwXKOQaam+ivqEDBs6NELsgF2AIBjYjBq20QDXNkCmf2R6hMYR61pcyn0ep+KPUIwhrS5j6PU/FHqEYQ1pcx9H6fij1CMIa0uZlYXJSJsAHYJnBhtviZ6raDB6gCAIAgCAIAgCAIAgCAIAgCAIAgCAIAgCAIAgCAIAgCAIAgCAIAgCAIAgCAIAgCAIAgCAIB//9k="/>
          <p:cNvSpPr>
            <a:spLocks noChangeAspect="1" noChangeArrowheads="1"/>
          </p:cNvSpPr>
          <p:nvPr/>
        </p:nvSpPr>
        <p:spPr bwMode="auto">
          <a:xfrm>
            <a:off x="155575" y="-1127125"/>
            <a:ext cx="4343400" cy="2352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nvGrpSpPr>
          <p:cNvPr id="3" name="Group 2"/>
          <p:cNvGrpSpPr/>
          <p:nvPr/>
        </p:nvGrpSpPr>
        <p:grpSpPr>
          <a:xfrm>
            <a:off x="827584" y="1368943"/>
            <a:ext cx="7714532" cy="4507982"/>
            <a:chOff x="827584" y="1368943"/>
            <a:chExt cx="7714532" cy="4507982"/>
          </a:xfrm>
        </p:grpSpPr>
        <p:pic>
          <p:nvPicPr>
            <p:cNvPr id="52226" name="Picture 2" descr="https://encrypted-tbn2.gstatic.com/images?q=tbn:ANd9GcRzLR1RglUEhuRla40EK3HVkiYeblj1wRbmekwayQh3hlzeWhes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986" y="1498983"/>
              <a:ext cx="1331640" cy="1331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3480781" y="1387092"/>
              <a:ext cx="840691" cy="1008829"/>
            </a:xfrm>
            <a:prstGeom prst="rect">
              <a:avLst/>
            </a:prstGeom>
          </p:spPr>
        </p:pic>
        <p:pic>
          <p:nvPicPr>
            <p:cNvPr id="7" name="Picture 6"/>
            <p:cNvPicPr>
              <a:picLocks noChangeAspect="1"/>
            </p:cNvPicPr>
            <p:nvPr/>
          </p:nvPicPr>
          <p:blipFill>
            <a:blip r:embed="rId5"/>
            <a:stretch>
              <a:fillRect/>
            </a:stretch>
          </p:blipFill>
          <p:spPr>
            <a:xfrm>
              <a:off x="4777699" y="1568396"/>
              <a:ext cx="1191417" cy="869779"/>
            </a:xfrm>
            <a:prstGeom prst="rect">
              <a:avLst/>
            </a:prstGeom>
          </p:spPr>
        </p:pic>
        <p:pic>
          <p:nvPicPr>
            <p:cNvPr id="52232" name="Picture 8" descr="Image result for mobile phone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5343" y="1368943"/>
              <a:ext cx="1031445" cy="15028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stretch>
              <a:fillRect/>
            </a:stretch>
          </p:blipFill>
          <p:spPr>
            <a:xfrm>
              <a:off x="6799513" y="2992187"/>
              <a:ext cx="1742603" cy="1305270"/>
            </a:xfrm>
            <a:prstGeom prst="rect">
              <a:avLst/>
            </a:prstGeom>
          </p:spPr>
        </p:pic>
        <p:pic>
          <p:nvPicPr>
            <p:cNvPr id="52236" name="Picture 12" descr="Image result for tablet computer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2207" y="4488079"/>
              <a:ext cx="1157191" cy="898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9"/>
            <a:stretch>
              <a:fillRect/>
            </a:stretch>
          </p:blipFill>
          <p:spPr>
            <a:xfrm>
              <a:off x="4965700" y="4659257"/>
              <a:ext cx="1698326" cy="1217668"/>
            </a:xfrm>
            <a:prstGeom prst="rect">
              <a:avLst/>
            </a:prstGeom>
          </p:spPr>
        </p:pic>
        <p:pic>
          <p:nvPicPr>
            <p:cNvPr id="52240" name="Picture 16" descr="Image result for digital camera clip art"/>
            <p:cNvPicPr>
              <a:picLocks noChangeAspect="1" noChangeArrowheads="1"/>
            </p:cNvPicPr>
            <p:nvPr/>
          </p:nvPicPr>
          <p:blipFill rotWithShape="1">
            <a:blip r:embed="rId10">
              <a:extLst>
                <a:ext uri="{28A0092B-C50C-407E-A947-70E740481C1C}">
                  <a14:useLocalDpi xmlns:a14="http://schemas.microsoft.com/office/drawing/2010/main" val="0"/>
                </a:ext>
              </a:extLst>
            </a:blip>
            <a:srcRect l="16630" t="16906" r="11116" b="21708"/>
            <a:stretch/>
          </p:blipFill>
          <p:spPr bwMode="auto">
            <a:xfrm>
              <a:off x="2643855" y="4742606"/>
              <a:ext cx="1782501" cy="1134319"/>
            </a:xfrm>
            <a:prstGeom prst="rect">
              <a:avLst/>
            </a:prstGeom>
            <a:noFill/>
            <a:extLst>
              <a:ext uri="{909E8E84-426E-40DD-AFC4-6F175D3DCCD1}">
                <a14:hiddenFill xmlns:a14="http://schemas.microsoft.com/office/drawing/2010/main">
                  <a:solidFill>
                    <a:srgbClr val="FFFFFF"/>
                  </a:solidFill>
                </a14:hiddenFill>
              </a:ext>
            </a:extLst>
          </p:spPr>
        </p:pic>
        <p:pic>
          <p:nvPicPr>
            <p:cNvPr id="52242" name="Picture 18" descr="http://ec.l.thumbs.canstockphoto.com/canstock1415331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6603" y="4388352"/>
              <a:ext cx="1182602" cy="11826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a:stretch>
              <a:fillRect/>
            </a:stretch>
          </p:blipFill>
          <p:spPr>
            <a:xfrm>
              <a:off x="827584" y="2951995"/>
              <a:ext cx="1909678" cy="1033105"/>
            </a:xfrm>
            <a:prstGeom prst="rect">
              <a:avLst/>
            </a:prstGeom>
          </p:spPr>
        </p:pic>
      </p:grpSp>
      <p:pic>
        <p:nvPicPr>
          <p:cNvPr id="23" name="Picture 2" descr="https://ruritanrapidandistrict.files.wordpress.com/2014/03/mystery-member-free-clip-art.jpg?w=660"/>
          <p:cNvPicPr>
            <a:picLocks noChangeAspect="1" noChangeArrowheads="1"/>
          </p:cNvPicPr>
          <p:nvPr/>
        </p:nvPicPr>
        <p:blipFill rotWithShape="1">
          <a:blip r:embed="rId1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10445" t="9775" r="13078" b="12185"/>
          <a:stretch/>
        </p:blipFill>
        <p:spPr bwMode="auto">
          <a:xfrm>
            <a:off x="3863712" y="2953091"/>
            <a:ext cx="1412112" cy="143526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334868" y="1491410"/>
            <a:ext cx="1646401" cy="1338348"/>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Rounded Rectangle 24"/>
          <p:cNvSpPr/>
          <p:nvPr/>
        </p:nvSpPr>
        <p:spPr>
          <a:xfrm>
            <a:off x="6425343" y="1387092"/>
            <a:ext cx="1031446" cy="1422934"/>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6" name="Rounded Rectangle 25"/>
          <p:cNvSpPr/>
          <p:nvPr/>
        </p:nvSpPr>
        <p:spPr>
          <a:xfrm>
            <a:off x="6643567" y="2933470"/>
            <a:ext cx="1979571" cy="1363987"/>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7" name="Rounded Rectangle 26"/>
          <p:cNvSpPr/>
          <p:nvPr/>
        </p:nvSpPr>
        <p:spPr>
          <a:xfrm>
            <a:off x="937549" y="4297458"/>
            <a:ext cx="1551651" cy="1385712"/>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453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fltVal val="0"/>
                                          </p:val>
                                        </p:tav>
                                        <p:tav tm="100000">
                                          <p:val>
                                            <p:strVal val="#ppt_w"/>
                                          </p:val>
                                        </p:tav>
                                      </p:tavLst>
                                    </p:anim>
                                    <p:anim calcmode="lin" valueType="num">
                                      <p:cBhvr>
                                        <p:cTn id="13" dur="1000" fill="hold"/>
                                        <p:tgtEl>
                                          <p:spTgt spid="24"/>
                                        </p:tgtEl>
                                        <p:attrNameLst>
                                          <p:attrName>ppt_h</p:attrName>
                                        </p:attrNameLst>
                                      </p:cBhvr>
                                      <p:tavLst>
                                        <p:tav tm="0">
                                          <p:val>
                                            <p:fltVal val="0"/>
                                          </p:val>
                                        </p:tav>
                                        <p:tav tm="100000">
                                          <p:val>
                                            <p:strVal val="#ppt_h"/>
                                          </p:val>
                                        </p:tav>
                                      </p:tavLst>
                                    </p:anim>
                                    <p:anim calcmode="lin" valueType="num">
                                      <p:cBhvr>
                                        <p:cTn id="14" dur="1000" fill="hold"/>
                                        <p:tgtEl>
                                          <p:spTgt spid="24"/>
                                        </p:tgtEl>
                                        <p:attrNameLst>
                                          <p:attrName>style.rotation</p:attrName>
                                        </p:attrNameLst>
                                      </p:cBhvr>
                                      <p:tavLst>
                                        <p:tav tm="0">
                                          <p:val>
                                            <p:fltVal val="90"/>
                                          </p:val>
                                        </p:tav>
                                        <p:tav tm="100000">
                                          <p:val>
                                            <p:fltVal val="0"/>
                                          </p:val>
                                        </p:tav>
                                      </p:tavLst>
                                    </p:anim>
                                    <p:animEffect transition="in" filter="fade">
                                      <p:cBhvr>
                                        <p:cTn id="15" dur="1000"/>
                                        <p:tgtEl>
                                          <p:spTgt spid="24"/>
                                        </p:tgtEl>
                                      </p:cBhvr>
                                    </p:animEffect>
                                  </p:childTnLst>
                                </p:cTn>
                              </p:par>
                            </p:childTnLst>
                          </p:cTn>
                        </p:par>
                        <p:par>
                          <p:cTn id="16" fill="hold">
                            <p:stCondLst>
                              <p:cond delay="1000"/>
                            </p:stCondLst>
                            <p:childTnLst>
                              <p:par>
                                <p:cTn id="17" presetID="31"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 calcmode="lin" valueType="num">
                                      <p:cBhvr>
                                        <p:cTn id="21" dur="1000" fill="hold"/>
                                        <p:tgtEl>
                                          <p:spTgt spid="25"/>
                                        </p:tgtEl>
                                        <p:attrNameLst>
                                          <p:attrName>style.rotation</p:attrName>
                                        </p:attrNameLst>
                                      </p:cBhvr>
                                      <p:tavLst>
                                        <p:tav tm="0">
                                          <p:val>
                                            <p:fltVal val="90"/>
                                          </p:val>
                                        </p:tav>
                                        <p:tav tm="100000">
                                          <p:val>
                                            <p:fltVal val="0"/>
                                          </p:val>
                                        </p:tav>
                                      </p:tavLst>
                                    </p:anim>
                                    <p:animEffect transition="in" filter="fade">
                                      <p:cBhvr>
                                        <p:cTn id="22" dur="1000"/>
                                        <p:tgtEl>
                                          <p:spTgt spid="25"/>
                                        </p:tgtEl>
                                      </p:cBhvr>
                                    </p:animEffect>
                                  </p:childTnLst>
                                </p:cTn>
                              </p:par>
                            </p:childTnLst>
                          </p:cTn>
                        </p:par>
                        <p:par>
                          <p:cTn id="23" fill="hold">
                            <p:stCondLst>
                              <p:cond delay="2000"/>
                            </p:stCondLst>
                            <p:childTnLst>
                              <p:par>
                                <p:cTn id="24" presetID="31"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1000" fill="hold"/>
                                        <p:tgtEl>
                                          <p:spTgt spid="26"/>
                                        </p:tgtEl>
                                        <p:attrNameLst>
                                          <p:attrName>ppt_w</p:attrName>
                                        </p:attrNameLst>
                                      </p:cBhvr>
                                      <p:tavLst>
                                        <p:tav tm="0">
                                          <p:val>
                                            <p:fltVal val="0"/>
                                          </p:val>
                                        </p:tav>
                                        <p:tav tm="100000">
                                          <p:val>
                                            <p:strVal val="#ppt_w"/>
                                          </p:val>
                                        </p:tav>
                                      </p:tavLst>
                                    </p:anim>
                                    <p:anim calcmode="lin" valueType="num">
                                      <p:cBhvr>
                                        <p:cTn id="27" dur="1000" fill="hold"/>
                                        <p:tgtEl>
                                          <p:spTgt spid="26"/>
                                        </p:tgtEl>
                                        <p:attrNameLst>
                                          <p:attrName>ppt_h</p:attrName>
                                        </p:attrNameLst>
                                      </p:cBhvr>
                                      <p:tavLst>
                                        <p:tav tm="0">
                                          <p:val>
                                            <p:fltVal val="0"/>
                                          </p:val>
                                        </p:tav>
                                        <p:tav tm="100000">
                                          <p:val>
                                            <p:strVal val="#ppt_h"/>
                                          </p:val>
                                        </p:tav>
                                      </p:tavLst>
                                    </p:anim>
                                    <p:anim calcmode="lin" valueType="num">
                                      <p:cBhvr>
                                        <p:cTn id="28" dur="1000" fill="hold"/>
                                        <p:tgtEl>
                                          <p:spTgt spid="26"/>
                                        </p:tgtEl>
                                        <p:attrNameLst>
                                          <p:attrName>style.rotation</p:attrName>
                                        </p:attrNameLst>
                                      </p:cBhvr>
                                      <p:tavLst>
                                        <p:tav tm="0">
                                          <p:val>
                                            <p:fltVal val="90"/>
                                          </p:val>
                                        </p:tav>
                                        <p:tav tm="100000">
                                          <p:val>
                                            <p:fltVal val="0"/>
                                          </p:val>
                                        </p:tav>
                                      </p:tavLst>
                                    </p:anim>
                                    <p:animEffect transition="in" filter="fade">
                                      <p:cBhvr>
                                        <p:cTn id="29" dur="1000"/>
                                        <p:tgtEl>
                                          <p:spTgt spid="26"/>
                                        </p:tgtEl>
                                      </p:cBhvr>
                                    </p:animEffect>
                                  </p:childTnLst>
                                </p:cTn>
                              </p:par>
                            </p:childTnLst>
                          </p:cTn>
                        </p:par>
                        <p:par>
                          <p:cTn id="30" fill="hold">
                            <p:stCondLst>
                              <p:cond delay="3000"/>
                            </p:stCondLst>
                            <p:childTnLst>
                              <p:par>
                                <p:cTn id="31" presetID="31"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1000" fill="hold"/>
                                        <p:tgtEl>
                                          <p:spTgt spid="27"/>
                                        </p:tgtEl>
                                        <p:attrNameLst>
                                          <p:attrName>ppt_w</p:attrName>
                                        </p:attrNameLst>
                                      </p:cBhvr>
                                      <p:tavLst>
                                        <p:tav tm="0">
                                          <p:val>
                                            <p:fltVal val="0"/>
                                          </p:val>
                                        </p:tav>
                                        <p:tav tm="100000">
                                          <p:val>
                                            <p:strVal val="#ppt_w"/>
                                          </p:val>
                                        </p:tav>
                                      </p:tavLst>
                                    </p:anim>
                                    <p:anim calcmode="lin" valueType="num">
                                      <p:cBhvr>
                                        <p:cTn id="34" dur="1000" fill="hold"/>
                                        <p:tgtEl>
                                          <p:spTgt spid="27"/>
                                        </p:tgtEl>
                                        <p:attrNameLst>
                                          <p:attrName>ppt_h</p:attrName>
                                        </p:attrNameLst>
                                      </p:cBhvr>
                                      <p:tavLst>
                                        <p:tav tm="0">
                                          <p:val>
                                            <p:fltVal val="0"/>
                                          </p:val>
                                        </p:tav>
                                        <p:tav tm="100000">
                                          <p:val>
                                            <p:strVal val="#ppt_h"/>
                                          </p:val>
                                        </p:tav>
                                      </p:tavLst>
                                    </p:anim>
                                    <p:anim calcmode="lin" valueType="num">
                                      <p:cBhvr>
                                        <p:cTn id="35" dur="1000" fill="hold"/>
                                        <p:tgtEl>
                                          <p:spTgt spid="27"/>
                                        </p:tgtEl>
                                        <p:attrNameLst>
                                          <p:attrName>style.rotation</p:attrName>
                                        </p:attrNameLst>
                                      </p:cBhvr>
                                      <p:tavLst>
                                        <p:tav tm="0">
                                          <p:val>
                                            <p:fltVal val="90"/>
                                          </p:val>
                                        </p:tav>
                                        <p:tav tm="100000">
                                          <p:val>
                                            <p:fltVal val="0"/>
                                          </p:val>
                                        </p:tav>
                                      </p:tavLst>
                                    </p:anim>
                                    <p:animEffect transition="in" filter="fade">
                                      <p:cBhvr>
                                        <p:cTn id="3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de"/>
          <p:cNvSpPr/>
          <p:nvPr/>
        </p:nvSpPr>
        <p:spPr>
          <a:xfrm>
            <a:off x="4473429" y="3642611"/>
            <a:ext cx="283804" cy="2590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p:txBody>
          <a:bodyPr/>
          <a:lstStyle/>
          <a:p>
            <a:r>
              <a:rPr lang="en-GB" dirty="0" err="1" smtClean="0"/>
              <a:t>Cyfalaf</a:t>
            </a:r>
            <a:r>
              <a:rPr lang="en-GB" dirty="0" smtClean="0"/>
              <a:t> </a:t>
            </a:r>
            <a:r>
              <a:rPr lang="en-GB" dirty="0" err="1" smtClean="0"/>
              <a:t>cymdeithasol</a:t>
            </a:r>
            <a:endParaRPr lang="en-GB" dirty="0"/>
          </a:p>
        </p:txBody>
      </p:sp>
      <p:sp>
        <p:nvSpPr>
          <p:cNvPr id="6" name="TextBox 5"/>
          <p:cNvSpPr txBox="1"/>
          <p:nvPr/>
        </p:nvSpPr>
        <p:spPr>
          <a:xfrm>
            <a:off x="386522" y="1422304"/>
            <a:ext cx="4647426" cy="1415772"/>
          </a:xfrm>
          <a:prstGeom prst="rect">
            <a:avLst/>
          </a:prstGeom>
          <a:noFill/>
        </p:spPr>
        <p:txBody>
          <a:bodyPr wrap="none" rtlCol="0">
            <a:spAutoFit/>
          </a:bodyPr>
          <a:lstStyle/>
          <a:p>
            <a:r>
              <a:rPr lang="en-GB" sz="3200" dirty="0" err="1" smtClean="0">
                <a:solidFill>
                  <a:srgbClr val="69A830"/>
                </a:solidFill>
              </a:rPr>
              <a:t>Perthynas</a:t>
            </a:r>
            <a:r>
              <a:rPr lang="en-GB" sz="3200" dirty="0" smtClean="0">
                <a:solidFill>
                  <a:srgbClr val="69A830"/>
                </a:solidFill>
              </a:rPr>
              <a:t> </a:t>
            </a:r>
            <a:r>
              <a:rPr lang="en-GB" sz="3200" dirty="0" err="1" smtClean="0">
                <a:solidFill>
                  <a:srgbClr val="69A830"/>
                </a:solidFill>
              </a:rPr>
              <a:t>agosaf</a:t>
            </a:r>
            <a:endParaRPr lang="en-GB" sz="3200" dirty="0">
              <a:solidFill>
                <a:srgbClr val="69A830"/>
              </a:solidFill>
            </a:endParaRPr>
          </a:p>
          <a:p>
            <a:pPr marL="0" lvl="1"/>
            <a:r>
              <a:rPr lang="en-GB" sz="1800" dirty="0" err="1" smtClean="0">
                <a:solidFill>
                  <a:srgbClr val="582F7A"/>
                </a:solidFill>
              </a:rPr>
              <a:t>Pwy</a:t>
            </a:r>
            <a:r>
              <a:rPr lang="en-GB" sz="1800" dirty="0" smtClean="0">
                <a:solidFill>
                  <a:srgbClr val="582F7A"/>
                </a:solidFill>
              </a:rPr>
              <a:t> </a:t>
            </a:r>
            <a:r>
              <a:rPr lang="en-GB" sz="1800" dirty="0" err="1" smtClean="0">
                <a:solidFill>
                  <a:srgbClr val="582F7A"/>
                </a:solidFill>
              </a:rPr>
              <a:t>yw’r</a:t>
            </a:r>
            <a:r>
              <a:rPr lang="en-GB" sz="1800" dirty="0" smtClean="0">
                <a:solidFill>
                  <a:srgbClr val="582F7A"/>
                </a:solidFill>
              </a:rPr>
              <a:t> </a:t>
            </a:r>
            <a:r>
              <a:rPr lang="en-GB" sz="1800" dirty="0" err="1" smtClean="0">
                <a:solidFill>
                  <a:srgbClr val="582F7A"/>
                </a:solidFill>
              </a:rPr>
              <a:t>perthynas</a:t>
            </a:r>
            <a:r>
              <a:rPr lang="en-GB" sz="1800" dirty="0" smtClean="0">
                <a:solidFill>
                  <a:srgbClr val="582F7A"/>
                </a:solidFill>
              </a:rPr>
              <a:t>?</a:t>
            </a:r>
            <a:endParaRPr lang="en-GB" sz="1800" dirty="0">
              <a:solidFill>
                <a:srgbClr val="582F7A"/>
              </a:solidFill>
            </a:endParaRPr>
          </a:p>
          <a:p>
            <a:pPr marL="0" lvl="1"/>
            <a:r>
              <a:rPr lang="en-GB" sz="1800" dirty="0" err="1" smtClean="0">
                <a:solidFill>
                  <a:srgbClr val="582F7A"/>
                </a:solidFill>
              </a:rPr>
              <a:t>Ble</a:t>
            </a:r>
            <a:r>
              <a:rPr lang="en-GB" sz="1800" dirty="0" smtClean="0">
                <a:solidFill>
                  <a:srgbClr val="582F7A"/>
                </a:solidFill>
              </a:rPr>
              <a:t> </a:t>
            </a:r>
            <a:r>
              <a:rPr lang="en-GB" sz="1800" dirty="0" err="1" smtClean="0">
                <a:solidFill>
                  <a:srgbClr val="582F7A"/>
                </a:solidFill>
              </a:rPr>
              <a:t>mae’n</a:t>
            </a:r>
            <a:r>
              <a:rPr lang="en-GB" sz="1800" dirty="0" smtClean="0">
                <a:solidFill>
                  <a:srgbClr val="582F7A"/>
                </a:solidFill>
              </a:rPr>
              <a:t> </a:t>
            </a:r>
            <a:r>
              <a:rPr lang="en-GB" sz="1800" dirty="0" err="1" smtClean="0">
                <a:solidFill>
                  <a:srgbClr val="582F7A"/>
                </a:solidFill>
              </a:rPr>
              <a:t>byw</a:t>
            </a:r>
            <a:r>
              <a:rPr lang="en-GB" sz="1800" dirty="0" smtClean="0">
                <a:solidFill>
                  <a:srgbClr val="582F7A"/>
                </a:solidFill>
              </a:rPr>
              <a:t>?</a:t>
            </a:r>
            <a:endParaRPr lang="en-GB" sz="1800" dirty="0">
              <a:solidFill>
                <a:srgbClr val="582F7A"/>
              </a:solidFill>
            </a:endParaRPr>
          </a:p>
          <a:p>
            <a:pPr marL="0" lvl="1"/>
            <a:r>
              <a:rPr lang="en-GB" sz="1800" dirty="0" smtClean="0">
                <a:solidFill>
                  <a:srgbClr val="582F7A"/>
                </a:solidFill>
              </a:rPr>
              <a:t>Pa </a:t>
            </a:r>
            <a:r>
              <a:rPr lang="en-GB" sz="1800" dirty="0" err="1" smtClean="0">
                <a:solidFill>
                  <a:srgbClr val="582F7A"/>
                </a:solidFill>
              </a:rPr>
              <a:t>mor</a:t>
            </a:r>
            <a:r>
              <a:rPr lang="en-GB" sz="1800" dirty="0" smtClean="0">
                <a:solidFill>
                  <a:srgbClr val="582F7A"/>
                </a:solidFill>
              </a:rPr>
              <a:t> </a:t>
            </a:r>
            <a:r>
              <a:rPr lang="en-GB" sz="1800" dirty="0" err="1" smtClean="0">
                <a:solidFill>
                  <a:srgbClr val="582F7A"/>
                </a:solidFill>
              </a:rPr>
              <a:t>hawdd</a:t>
            </a:r>
            <a:r>
              <a:rPr lang="en-GB" sz="1800" dirty="0" smtClean="0">
                <a:solidFill>
                  <a:srgbClr val="582F7A"/>
                </a:solidFill>
              </a:rPr>
              <a:t> </a:t>
            </a:r>
            <a:r>
              <a:rPr lang="en-GB" sz="1800" dirty="0" err="1" smtClean="0">
                <a:solidFill>
                  <a:srgbClr val="582F7A"/>
                </a:solidFill>
              </a:rPr>
              <a:t>yw</a:t>
            </a:r>
            <a:r>
              <a:rPr lang="en-GB" sz="1800" dirty="0" smtClean="0">
                <a:solidFill>
                  <a:srgbClr val="582F7A"/>
                </a:solidFill>
              </a:rPr>
              <a:t> hi </a:t>
            </a:r>
            <a:r>
              <a:rPr lang="en-GB" sz="1800" dirty="0" err="1" smtClean="0">
                <a:solidFill>
                  <a:srgbClr val="582F7A"/>
                </a:solidFill>
              </a:rPr>
              <a:t>i</a:t>
            </a:r>
            <a:r>
              <a:rPr lang="en-GB" sz="1800" dirty="0" smtClean="0">
                <a:solidFill>
                  <a:srgbClr val="582F7A"/>
                </a:solidFill>
              </a:rPr>
              <a:t> </a:t>
            </a:r>
            <a:r>
              <a:rPr lang="en-GB" sz="1800" dirty="0" err="1" smtClean="0">
                <a:solidFill>
                  <a:srgbClr val="582F7A"/>
                </a:solidFill>
              </a:rPr>
              <a:t>gysylltu</a:t>
            </a:r>
            <a:r>
              <a:rPr lang="en-GB" sz="1800" dirty="0" smtClean="0">
                <a:solidFill>
                  <a:srgbClr val="582F7A"/>
                </a:solidFill>
              </a:rPr>
              <a:t> </a:t>
            </a:r>
            <a:r>
              <a:rPr lang="cy-GB" sz="1800" dirty="0" smtClean="0">
                <a:solidFill>
                  <a:srgbClr val="633B9F"/>
                </a:solidFill>
              </a:rPr>
              <a:t>â’r unigolyn</a:t>
            </a:r>
            <a:r>
              <a:rPr lang="en-GB" sz="1800" dirty="0" smtClean="0">
                <a:solidFill>
                  <a:srgbClr val="633B9F"/>
                </a:solidFill>
              </a:rPr>
              <a:t>?</a:t>
            </a:r>
            <a:endParaRPr lang="en-GB" sz="1800" dirty="0">
              <a:solidFill>
                <a:srgbClr val="633B9F"/>
              </a:solidFill>
            </a:endParaRPr>
          </a:p>
        </p:txBody>
      </p:sp>
      <p:sp>
        <p:nvSpPr>
          <p:cNvPr id="7" name="TextBox 6"/>
          <p:cNvSpPr txBox="1"/>
          <p:nvPr/>
        </p:nvSpPr>
        <p:spPr>
          <a:xfrm>
            <a:off x="4861466" y="1344502"/>
            <a:ext cx="3667992" cy="1138773"/>
          </a:xfrm>
          <a:prstGeom prst="rect">
            <a:avLst/>
          </a:prstGeom>
          <a:noFill/>
        </p:spPr>
        <p:txBody>
          <a:bodyPr wrap="none" rtlCol="0">
            <a:spAutoFit/>
          </a:bodyPr>
          <a:lstStyle/>
          <a:p>
            <a:r>
              <a:rPr lang="en-GB" sz="3200" dirty="0" err="1" smtClean="0">
                <a:solidFill>
                  <a:srgbClr val="69A830"/>
                </a:solidFill>
              </a:rPr>
              <a:t>Meibion</a:t>
            </a:r>
            <a:r>
              <a:rPr lang="en-GB" sz="3200" dirty="0" smtClean="0">
                <a:solidFill>
                  <a:srgbClr val="69A830"/>
                </a:solidFill>
              </a:rPr>
              <a:t> a </a:t>
            </a:r>
            <a:r>
              <a:rPr lang="en-GB" sz="3200" dirty="0" err="1" smtClean="0">
                <a:solidFill>
                  <a:srgbClr val="69A830"/>
                </a:solidFill>
              </a:rPr>
              <a:t>merched</a:t>
            </a:r>
            <a:endParaRPr lang="en-GB" sz="3200" dirty="0">
              <a:solidFill>
                <a:srgbClr val="69A830"/>
              </a:solidFill>
            </a:endParaRPr>
          </a:p>
          <a:p>
            <a:pPr marL="0" lvl="1" indent="457200"/>
            <a:r>
              <a:rPr lang="en-GB" sz="1800" dirty="0" smtClean="0">
                <a:solidFill>
                  <a:srgbClr val="582F7A"/>
                </a:solidFill>
              </a:rPr>
              <a:t>Faint?</a:t>
            </a:r>
            <a:endParaRPr lang="en-GB" sz="1800" dirty="0">
              <a:solidFill>
                <a:srgbClr val="582F7A"/>
              </a:solidFill>
            </a:endParaRPr>
          </a:p>
          <a:p>
            <a:pPr marL="0" lvl="1" indent="457200"/>
            <a:r>
              <a:rPr lang="en-GB" sz="1800" dirty="0" err="1" smtClean="0">
                <a:solidFill>
                  <a:srgbClr val="582F7A"/>
                </a:solidFill>
              </a:rPr>
              <a:t>Ble</a:t>
            </a:r>
            <a:r>
              <a:rPr lang="en-GB" sz="1800" dirty="0" smtClean="0">
                <a:solidFill>
                  <a:srgbClr val="582F7A"/>
                </a:solidFill>
              </a:rPr>
              <a:t> </a:t>
            </a:r>
            <a:r>
              <a:rPr lang="en-GB" sz="1800" dirty="0" err="1" smtClean="0">
                <a:solidFill>
                  <a:srgbClr val="582F7A"/>
                </a:solidFill>
              </a:rPr>
              <a:t>maen</a:t>
            </a:r>
            <a:r>
              <a:rPr lang="en-GB" sz="1800" dirty="0" smtClean="0">
                <a:solidFill>
                  <a:srgbClr val="582F7A"/>
                </a:solidFill>
              </a:rPr>
              <a:t> </a:t>
            </a:r>
            <a:r>
              <a:rPr lang="en-GB" sz="1800" dirty="0" err="1" smtClean="0">
                <a:solidFill>
                  <a:srgbClr val="582F7A"/>
                </a:solidFill>
              </a:rPr>
              <a:t>nhw</a:t>
            </a:r>
            <a:r>
              <a:rPr lang="en-GB" sz="1800" dirty="0" smtClean="0">
                <a:solidFill>
                  <a:srgbClr val="582F7A"/>
                </a:solidFill>
              </a:rPr>
              <a:t>?</a:t>
            </a:r>
            <a:endParaRPr lang="en-GB" sz="1800" dirty="0">
              <a:solidFill>
                <a:srgbClr val="582F7A"/>
              </a:solidFill>
            </a:endParaRPr>
          </a:p>
        </p:txBody>
      </p:sp>
      <p:cxnSp>
        <p:nvCxnSpPr>
          <p:cNvPr id="18" name="Straight Connector 17"/>
          <p:cNvCxnSpPr/>
          <p:nvPr/>
        </p:nvCxnSpPr>
        <p:spPr bwMode="auto">
          <a:xfrm>
            <a:off x="3265384" y="2013857"/>
            <a:ext cx="1349947" cy="1506184"/>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19" name="Straight Connector 18"/>
          <p:cNvCxnSpPr>
            <a:stCxn id="4" idx="7"/>
          </p:cNvCxnSpPr>
          <p:nvPr/>
        </p:nvCxnSpPr>
        <p:spPr bwMode="auto">
          <a:xfrm flipV="1">
            <a:off x="4715671" y="3138077"/>
            <a:ext cx="1381223" cy="54247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grpSp>
        <p:nvGrpSpPr>
          <p:cNvPr id="8" name="Group 7"/>
          <p:cNvGrpSpPr/>
          <p:nvPr/>
        </p:nvGrpSpPr>
        <p:grpSpPr>
          <a:xfrm>
            <a:off x="4615331" y="3901688"/>
            <a:ext cx="2271912" cy="1979773"/>
            <a:chOff x="4525577" y="4347701"/>
            <a:chExt cx="2271912" cy="1979773"/>
          </a:xfrm>
        </p:grpSpPr>
        <p:sp>
          <p:nvSpPr>
            <p:cNvPr id="12" name="TextBox 11"/>
            <p:cNvSpPr txBox="1"/>
            <p:nvPr/>
          </p:nvSpPr>
          <p:spPr>
            <a:xfrm>
              <a:off x="5019438" y="5742699"/>
              <a:ext cx="1778051" cy="584775"/>
            </a:xfrm>
            <a:prstGeom prst="rect">
              <a:avLst/>
            </a:prstGeom>
            <a:noFill/>
          </p:spPr>
          <p:txBody>
            <a:bodyPr wrap="none" rtlCol="0">
              <a:spAutoFit/>
            </a:bodyPr>
            <a:lstStyle/>
            <a:p>
              <a:r>
                <a:rPr lang="en-GB" sz="3200" dirty="0" err="1" smtClean="0">
                  <a:solidFill>
                    <a:srgbClr val="69A830"/>
                  </a:solidFill>
                </a:rPr>
                <a:t>Ffrindiau</a:t>
              </a:r>
              <a:endParaRPr lang="en-GB" dirty="0">
                <a:solidFill>
                  <a:srgbClr val="69A830"/>
                </a:solidFill>
              </a:endParaRPr>
            </a:p>
          </p:txBody>
        </p:sp>
        <p:cxnSp>
          <p:nvCxnSpPr>
            <p:cNvPr id="20" name="Straight Connector 19"/>
            <p:cNvCxnSpPr>
              <a:stCxn id="4" idx="4"/>
            </p:cNvCxnSpPr>
            <p:nvPr/>
          </p:nvCxnSpPr>
          <p:spPr bwMode="auto">
            <a:xfrm>
              <a:off x="4525577" y="4347701"/>
              <a:ext cx="987722" cy="1464458"/>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grpSp>
      <p:cxnSp>
        <p:nvCxnSpPr>
          <p:cNvPr id="21" name="Straight Connector 20"/>
          <p:cNvCxnSpPr>
            <a:endCxn id="4" idx="0"/>
          </p:cNvCxnSpPr>
          <p:nvPr/>
        </p:nvCxnSpPr>
        <p:spPr bwMode="auto">
          <a:xfrm flipH="1">
            <a:off x="4615331" y="1920240"/>
            <a:ext cx="535789" cy="1722371"/>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grpSp>
        <p:nvGrpSpPr>
          <p:cNvPr id="5" name="Group 4"/>
          <p:cNvGrpSpPr/>
          <p:nvPr/>
        </p:nvGrpSpPr>
        <p:grpSpPr>
          <a:xfrm>
            <a:off x="4715671" y="3863747"/>
            <a:ext cx="3085221" cy="1449021"/>
            <a:chOff x="4730128" y="4276474"/>
            <a:chExt cx="3085221" cy="1449021"/>
          </a:xfrm>
        </p:grpSpPr>
        <p:sp>
          <p:nvSpPr>
            <p:cNvPr id="11" name="TextBox 10"/>
            <p:cNvSpPr txBox="1"/>
            <p:nvPr/>
          </p:nvSpPr>
          <p:spPr>
            <a:xfrm>
              <a:off x="5968369" y="5140720"/>
              <a:ext cx="1846980" cy="584775"/>
            </a:xfrm>
            <a:prstGeom prst="rect">
              <a:avLst/>
            </a:prstGeom>
            <a:noFill/>
          </p:spPr>
          <p:txBody>
            <a:bodyPr wrap="none" rtlCol="0">
              <a:spAutoFit/>
            </a:bodyPr>
            <a:lstStyle/>
            <a:p>
              <a:r>
                <a:rPr lang="en-GB" sz="3200" dirty="0" err="1" smtClean="0">
                  <a:solidFill>
                    <a:srgbClr val="69A830"/>
                  </a:solidFill>
                </a:rPr>
                <a:t>Cefndryd</a:t>
              </a:r>
              <a:endParaRPr lang="en-GB" dirty="0">
                <a:solidFill>
                  <a:srgbClr val="69A830"/>
                </a:solidFill>
              </a:endParaRPr>
            </a:p>
          </p:txBody>
        </p:sp>
        <p:cxnSp>
          <p:nvCxnSpPr>
            <p:cNvPr id="22" name="Straight Connector 21"/>
            <p:cNvCxnSpPr>
              <a:stCxn id="4" idx="5"/>
            </p:cNvCxnSpPr>
            <p:nvPr/>
          </p:nvCxnSpPr>
          <p:spPr bwMode="auto">
            <a:xfrm>
              <a:off x="4730128" y="4276474"/>
              <a:ext cx="1230301" cy="1126711"/>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grpSp>
      <p:grpSp>
        <p:nvGrpSpPr>
          <p:cNvPr id="24" name="Group 23"/>
          <p:cNvGrpSpPr/>
          <p:nvPr/>
        </p:nvGrpSpPr>
        <p:grpSpPr>
          <a:xfrm>
            <a:off x="1725482" y="3901688"/>
            <a:ext cx="3605339" cy="2522113"/>
            <a:chOff x="1868831" y="4281299"/>
            <a:chExt cx="3605339" cy="2522113"/>
          </a:xfrm>
        </p:grpSpPr>
        <p:sp>
          <p:nvSpPr>
            <p:cNvPr id="14" name="TextBox 13"/>
            <p:cNvSpPr txBox="1"/>
            <p:nvPr/>
          </p:nvSpPr>
          <p:spPr>
            <a:xfrm>
              <a:off x="1868831" y="5233752"/>
              <a:ext cx="3605339" cy="1569660"/>
            </a:xfrm>
            <a:prstGeom prst="rect">
              <a:avLst/>
            </a:prstGeom>
            <a:noFill/>
          </p:spPr>
          <p:txBody>
            <a:bodyPr wrap="square" rtlCol="0">
              <a:spAutoFit/>
            </a:bodyPr>
            <a:lstStyle/>
            <a:p>
              <a:r>
                <a:rPr lang="en-GB" sz="3200" dirty="0" err="1" smtClean="0">
                  <a:solidFill>
                    <a:srgbClr val="69A830"/>
                  </a:solidFill>
                </a:rPr>
                <a:t>Grwpiau</a:t>
              </a:r>
              <a:r>
                <a:rPr lang="en-GB" sz="3200" dirty="0" smtClean="0">
                  <a:solidFill>
                    <a:srgbClr val="69A830"/>
                  </a:solidFill>
                </a:rPr>
                <a:t> </a:t>
              </a:r>
              <a:r>
                <a:rPr lang="en-GB" sz="3200" dirty="0" err="1" smtClean="0">
                  <a:solidFill>
                    <a:srgbClr val="69A830"/>
                  </a:solidFill>
                </a:rPr>
                <a:t>cymunedol</a:t>
              </a:r>
              <a:r>
                <a:rPr lang="en-GB" sz="3200" dirty="0" smtClean="0">
                  <a:solidFill>
                    <a:srgbClr val="69A830"/>
                  </a:solidFill>
                </a:rPr>
                <a:t> </a:t>
              </a:r>
              <a:r>
                <a:rPr lang="en-GB" sz="3200" dirty="0" err="1" smtClean="0">
                  <a:solidFill>
                    <a:srgbClr val="69A830"/>
                  </a:solidFill>
                </a:rPr>
                <a:t>neu</a:t>
              </a:r>
              <a:r>
                <a:rPr lang="en-GB" sz="3200" dirty="0" smtClean="0">
                  <a:solidFill>
                    <a:srgbClr val="69A830"/>
                  </a:solidFill>
                </a:rPr>
                <a:t> </a:t>
              </a:r>
              <a:r>
                <a:rPr lang="en-GB" sz="3200" dirty="0" err="1" smtClean="0">
                  <a:solidFill>
                    <a:srgbClr val="69A830"/>
                  </a:solidFill>
                </a:rPr>
                <a:t>eglwysig</a:t>
              </a:r>
              <a:endParaRPr lang="en-GB" sz="3200" dirty="0">
                <a:solidFill>
                  <a:srgbClr val="69A830"/>
                </a:solidFill>
              </a:endParaRPr>
            </a:p>
          </p:txBody>
        </p:sp>
        <p:cxnSp>
          <p:nvCxnSpPr>
            <p:cNvPr id="27" name="Straight Connector 26"/>
            <p:cNvCxnSpPr>
              <a:stCxn id="4" idx="4"/>
            </p:cNvCxnSpPr>
            <p:nvPr/>
          </p:nvCxnSpPr>
          <p:spPr bwMode="auto">
            <a:xfrm flipH="1">
              <a:off x="3534884" y="4281299"/>
              <a:ext cx="1223796" cy="1109224"/>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grpSp>
      <p:grpSp>
        <p:nvGrpSpPr>
          <p:cNvPr id="17" name="Group 16"/>
          <p:cNvGrpSpPr/>
          <p:nvPr/>
        </p:nvGrpSpPr>
        <p:grpSpPr>
          <a:xfrm>
            <a:off x="1129897" y="3863747"/>
            <a:ext cx="3385094" cy="936181"/>
            <a:chOff x="1221994" y="4491184"/>
            <a:chExt cx="3385094" cy="936181"/>
          </a:xfrm>
        </p:grpSpPr>
        <p:sp>
          <p:nvSpPr>
            <p:cNvPr id="13" name="TextBox 12"/>
            <p:cNvSpPr txBox="1"/>
            <p:nvPr/>
          </p:nvSpPr>
          <p:spPr>
            <a:xfrm>
              <a:off x="1221994" y="4842590"/>
              <a:ext cx="2257349" cy="584775"/>
            </a:xfrm>
            <a:prstGeom prst="rect">
              <a:avLst/>
            </a:prstGeom>
            <a:noFill/>
          </p:spPr>
          <p:txBody>
            <a:bodyPr wrap="none" rtlCol="0">
              <a:spAutoFit/>
            </a:bodyPr>
            <a:lstStyle/>
            <a:p>
              <a:r>
                <a:rPr lang="en-GB" sz="3200" dirty="0" err="1" smtClean="0">
                  <a:solidFill>
                    <a:srgbClr val="69A830"/>
                  </a:solidFill>
                </a:rPr>
                <a:t>Cymdogion</a:t>
              </a:r>
              <a:endParaRPr lang="en-GB" sz="3200" dirty="0">
                <a:solidFill>
                  <a:srgbClr val="69A830"/>
                </a:solidFill>
              </a:endParaRPr>
            </a:p>
          </p:txBody>
        </p:sp>
        <p:cxnSp>
          <p:nvCxnSpPr>
            <p:cNvPr id="28" name="Straight Connector 27"/>
            <p:cNvCxnSpPr>
              <a:stCxn id="4" idx="3"/>
            </p:cNvCxnSpPr>
            <p:nvPr/>
          </p:nvCxnSpPr>
          <p:spPr bwMode="auto">
            <a:xfrm flipH="1">
              <a:off x="3151203" y="4491184"/>
              <a:ext cx="1455885" cy="397823"/>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grpSp>
      <p:grpSp>
        <p:nvGrpSpPr>
          <p:cNvPr id="25" name="Group 24"/>
          <p:cNvGrpSpPr/>
          <p:nvPr/>
        </p:nvGrpSpPr>
        <p:grpSpPr>
          <a:xfrm>
            <a:off x="787330" y="3520041"/>
            <a:ext cx="3686099" cy="584775"/>
            <a:chOff x="860027" y="4026867"/>
            <a:chExt cx="3686099" cy="584775"/>
          </a:xfrm>
        </p:grpSpPr>
        <p:sp>
          <p:nvSpPr>
            <p:cNvPr id="15" name="TextBox 14"/>
            <p:cNvSpPr txBox="1"/>
            <p:nvPr/>
          </p:nvSpPr>
          <p:spPr>
            <a:xfrm>
              <a:off x="860027" y="4026867"/>
              <a:ext cx="2781531" cy="584775"/>
            </a:xfrm>
            <a:prstGeom prst="rect">
              <a:avLst/>
            </a:prstGeom>
            <a:noFill/>
          </p:spPr>
          <p:txBody>
            <a:bodyPr wrap="none" rtlCol="0">
              <a:spAutoFit/>
            </a:bodyPr>
            <a:lstStyle/>
            <a:p>
              <a:r>
                <a:rPr lang="en-GB" sz="3200" dirty="0" err="1" smtClean="0">
                  <a:solidFill>
                    <a:srgbClr val="69A830"/>
                  </a:solidFill>
                </a:rPr>
                <a:t>Gwirfoddolwyr</a:t>
              </a:r>
              <a:endParaRPr lang="en-GB" dirty="0">
                <a:solidFill>
                  <a:srgbClr val="69A830"/>
                </a:solidFill>
              </a:endParaRPr>
            </a:p>
          </p:txBody>
        </p:sp>
        <p:cxnSp>
          <p:nvCxnSpPr>
            <p:cNvPr id="29" name="Straight Connector 28"/>
            <p:cNvCxnSpPr>
              <a:stCxn id="4" idx="2"/>
              <a:endCxn id="15" idx="3"/>
            </p:cNvCxnSpPr>
            <p:nvPr/>
          </p:nvCxnSpPr>
          <p:spPr bwMode="auto">
            <a:xfrm flipH="1">
              <a:off x="3641558" y="4278976"/>
              <a:ext cx="904568" cy="40279"/>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grpSp>
      <p:grpSp>
        <p:nvGrpSpPr>
          <p:cNvPr id="26" name="Group 25"/>
          <p:cNvGrpSpPr/>
          <p:nvPr/>
        </p:nvGrpSpPr>
        <p:grpSpPr>
          <a:xfrm>
            <a:off x="492281" y="2876017"/>
            <a:ext cx="4022710" cy="804535"/>
            <a:chOff x="540657" y="3236992"/>
            <a:chExt cx="4022710" cy="804535"/>
          </a:xfrm>
        </p:grpSpPr>
        <p:sp>
          <p:nvSpPr>
            <p:cNvPr id="16" name="TextBox 15"/>
            <p:cNvSpPr txBox="1"/>
            <p:nvPr/>
          </p:nvSpPr>
          <p:spPr>
            <a:xfrm>
              <a:off x="540657" y="3236992"/>
              <a:ext cx="3024161" cy="584775"/>
            </a:xfrm>
            <a:prstGeom prst="rect">
              <a:avLst/>
            </a:prstGeom>
            <a:noFill/>
          </p:spPr>
          <p:txBody>
            <a:bodyPr wrap="none" rtlCol="0">
              <a:spAutoFit/>
            </a:bodyPr>
            <a:lstStyle/>
            <a:p>
              <a:r>
                <a:rPr lang="en-GB" sz="3200" dirty="0" err="1" smtClean="0">
                  <a:solidFill>
                    <a:srgbClr val="69A830"/>
                  </a:solidFill>
                </a:rPr>
                <a:t>Gofalwyr</a:t>
              </a:r>
              <a:r>
                <a:rPr lang="en-GB" sz="3200" dirty="0" smtClean="0">
                  <a:solidFill>
                    <a:srgbClr val="69A830"/>
                  </a:solidFill>
                </a:rPr>
                <a:t> </a:t>
              </a:r>
              <a:r>
                <a:rPr lang="en-GB" sz="3200" dirty="0" err="1" smtClean="0">
                  <a:solidFill>
                    <a:srgbClr val="69A830"/>
                  </a:solidFill>
                </a:rPr>
                <a:t>ffurfiol</a:t>
              </a:r>
              <a:endParaRPr lang="en-GB" sz="3200" dirty="0">
                <a:solidFill>
                  <a:srgbClr val="69A830"/>
                </a:solidFill>
              </a:endParaRPr>
            </a:p>
          </p:txBody>
        </p:sp>
        <p:cxnSp>
          <p:nvCxnSpPr>
            <p:cNvPr id="30" name="Straight Connector 29"/>
            <p:cNvCxnSpPr>
              <a:stCxn id="4" idx="1"/>
              <a:endCxn id="16" idx="3"/>
            </p:cNvCxnSpPr>
            <p:nvPr/>
          </p:nvCxnSpPr>
          <p:spPr bwMode="auto">
            <a:xfrm flipH="1" flipV="1">
              <a:off x="3564818" y="3529380"/>
              <a:ext cx="998549" cy="512147"/>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grpSp>
      <p:grpSp>
        <p:nvGrpSpPr>
          <p:cNvPr id="3" name="Group 2"/>
          <p:cNvGrpSpPr/>
          <p:nvPr/>
        </p:nvGrpSpPr>
        <p:grpSpPr>
          <a:xfrm>
            <a:off x="4757233" y="3452339"/>
            <a:ext cx="3420064" cy="1077218"/>
            <a:chOff x="4856945" y="3903072"/>
            <a:chExt cx="3420064" cy="1077218"/>
          </a:xfrm>
        </p:grpSpPr>
        <p:sp>
          <p:nvSpPr>
            <p:cNvPr id="10" name="TextBox 9"/>
            <p:cNvSpPr txBox="1"/>
            <p:nvPr/>
          </p:nvSpPr>
          <p:spPr>
            <a:xfrm>
              <a:off x="6247286" y="3903072"/>
              <a:ext cx="2029723" cy="1077218"/>
            </a:xfrm>
            <a:prstGeom prst="rect">
              <a:avLst/>
            </a:prstGeom>
            <a:noFill/>
          </p:spPr>
          <p:txBody>
            <a:bodyPr wrap="none" rtlCol="0">
              <a:spAutoFit/>
            </a:bodyPr>
            <a:lstStyle/>
            <a:p>
              <a:r>
                <a:rPr lang="en-GB" sz="3200" dirty="0" err="1" smtClean="0">
                  <a:solidFill>
                    <a:srgbClr val="69A830"/>
                  </a:solidFill>
                </a:rPr>
                <a:t>Brodyr</a:t>
              </a:r>
              <a:r>
                <a:rPr lang="en-GB" sz="3200" dirty="0" smtClean="0">
                  <a:solidFill>
                    <a:srgbClr val="69A830"/>
                  </a:solidFill>
                </a:rPr>
                <a:t> a </a:t>
              </a:r>
            </a:p>
            <a:p>
              <a:r>
                <a:rPr lang="en-GB" sz="3200" dirty="0" err="1" smtClean="0">
                  <a:solidFill>
                    <a:srgbClr val="69A830"/>
                  </a:solidFill>
                </a:rPr>
                <a:t>chwiorydd</a:t>
              </a:r>
              <a:endParaRPr lang="en-GB" sz="3200" dirty="0">
                <a:solidFill>
                  <a:srgbClr val="69A830"/>
                </a:solidFill>
              </a:endParaRPr>
            </a:p>
          </p:txBody>
        </p:sp>
        <p:cxnSp>
          <p:nvCxnSpPr>
            <p:cNvPr id="23" name="Straight Connector 22"/>
            <p:cNvCxnSpPr>
              <a:stCxn id="4" idx="6"/>
              <a:endCxn id="10" idx="1"/>
            </p:cNvCxnSpPr>
            <p:nvPr/>
          </p:nvCxnSpPr>
          <p:spPr bwMode="auto">
            <a:xfrm>
              <a:off x="4856945" y="4222883"/>
              <a:ext cx="1390341" cy="218798"/>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grpSp>
      <p:pic>
        <p:nvPicPr>
          <p:cNvPr id="31" name="Person" descr="https://ruritanrapidandistrict.files.wordpress.com/2014/03/mystery-member-free-clip-art.jpg?w=660"/>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10445" t="9775" r="13078" b="12185"/>
          <a:stretch/>
        </p:blipFill>
        <p:spPr bwMode="auto">
          <a:xfrm>
            <a:off x="3925097" y="3053315"/>
            <a:ext cx="1416774" cy="144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01584" y="2725062"/>
            <a:ext cx="1457066" cy="584775"/>
          </a:xfrm>
          <a:prstGeom prst="rect">
            <a:avLst/>
          </a:prstGeom>
          <a:noFill/>
        </p:spPr>
        <p:txBody>
          <a:bodyPr wrap="none" rtlCol="0">
            <a:spAutoFit/>
          </a:bodyPr>
          <a:lstStyle/>
          <a:p>
            <a:r>
              <a:rPr lang="en-GB" sz="3200" dirty="0" err="1" smtClean="0">
                <a:solidFill>
                  <a:srgbClr val="69A830"/>
                </a:solidFill>
              </a:rPr>
              <a:t>Wyrion</a:t>
            </a:r>
            <a:endParaRPr lang="en-GB" sz="3200" dirty="0">
              <a:solidFill>
                <a:srgbClr val="69A830"/>
              </a:solidFill>
            </a:endParaRPr>
          </a:p>
        </p:txBody>
      </p:sp>
    </p:spTree>
    <p:extLst>
      <p:ext uri="{BB962C8B-B14F-4D97-AF65-F5344CB8AC3E}">
        <p14:creationId xmlns:p14="http://schemas.microsoft.com/office/powerpoint/2010/main" val="49618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fade">
                                      <p:cBhvr>
                                        <p:cTn id="36" dur="500"/>
                                        <p:tgtEl>
                                          <p:spTgt spid="7">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fade">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par>
                                <p:cTn id="45" presetID="22" presetClass="entr" presetSubtype="8"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left)">
                                      <p:cBhvr>
                                        <p:cTn id="51" dur="500"/>
                                        <p:tgtEl>
                                          <p:spTgt spid="3"/>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left)">
                                      <p:cBhvr>
                                        <p:cTn id="55" dur="500"/>
                                        <p:tgtEl>
                                          <p:spTgt spid="5"/>
                                        </p:tgtEl>
                                      </p:cBhvr>
                                    </p:animEffect>
                                  </p:childTnLst>
                                </p:cTn>
                              </p:par>
                            </p:childTnLst>
                          </p:cTn>
                        </p:par>
                        <p:par>
                          <p:cTn id="56" fill="hold">
                            <p:stCondLst>
                              <p:cond delay="1500"/>
                            </p:stCondLst>
                            <p:childTnLst>
                              <p:par>
                                <p:cTn id="57" presetID="22" presetClass="entr" presetSubtype="1"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up)">
                                      <p:cBhvr>
                                        <p:cTn id="59" dur="500"/>
                                        <p:tgtEl>
                                          <p:spTgt spid="8"/>
                                        </p:tgtEl>
                                      </p:cBhvr>
                                    </p:animEffect>
                                  </p:childTnLst>
                                </p:cTn>
                              </p:par>
                            </p:childTnLst>
                          </p:cTn>
                        </p:par>
                        <p:par>
                          <p:cTn id="60" fill="hold">
                            <p:stCondLst>
                              <p:cond delay="2000"/>
                            </p:stCondLst>
                            <p:childTnLst>
                              <p:par>
                                <p:cTn id="61" presetID="22" presetClass="entr" presetSubtype="1"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up)">
                                      <p:cBhvr>
                                        <p:cTn id="63" dur="500"/>
                                        <p:tgtEl>
                                          <p:spTgt spid="24"/>
                                        </p:tgtEl>
                                      </p:cBhvr>
                                    </p:animEffect>
                                  </p:childTnLst>
                                </p:cTn>
                              </p:par>
                            </p:childTnLst>
                          </p:cTn>
                        </p:par>
                        <p:par>
                          <p:cTn id="64" fill="hold">
                            <p:stCondLst>
                              <p:cond delay="2500"/>
                            </p:stCondLst>
                            <p:childTnLst>
                              <p:par>
                                <p:cTn id="65" presetID="22" presetClass="entr" presetSubtype="2"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right)">
                                      <p:cBhvr>
                                        <p:cTn id="67" dur="500"/>
                                        <p:tgtEl>
                                          <p:spTgt spid="17"/>
                                        </p:tgtEl>
                                      </p:cBhvr>
                                    </p:animEffect>
                                  </p:childTnLst>
                                </p:cTn>
                              </p:par>
                            </p:childTnLst>
                          </p:cTn>
                        </p:par>
                        <p:par>
                          <p:cTn id="68" fill="hold">
                            <p:stCondLst>
                              <p:cond delay="3000"/>
                            </p:stCondLst>
                            <p:childTnLst>
                              <p:par>
                                <p:cTn id="69" presetID="22" presetClass="entr" presetSubtype="2" fill="hold"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right)">
                                      <p:cBhvr>
                                        <p:cTn id="71" dur="500"/>
                                        <p:tgtEl>
                                          <p:spTgt spid="25"/>
                                        </p:tgtEl>
                                      </p:cBhvr>
                                    </p:animEffect>
                                  </p:childTnLst>
                                </p:cTn>
                              </p:par>
                            </p:childTnLst>
                          </p:cTn>
                        </p:par>
                        <p:par>
                          <p:cTn id="72" fill="hold">
                            <p:stCondLst>
                              <p:cond delay="3500"/>
                            </p:stCondLst>
                            <p:childTnLst>
                              <p:par>
                                <p:cTn id="73" presetID="22" presetClass="entr" presetSubtype="2" fill="hold"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right)">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err="1"/>
              <a:t>Cysylltiadau</a:t>
            </a:r>
            <a:r>
              <a:rPr lang="en-GB" sz="2800" dirty="0"/>
              <a:t> John – a </a:t>
            </a:r>
            <a:r>
              <a:rPr lang="en-GB" sz="2800" dirty="0" err="1"/>
              <a:t>oes</a:t>
            </a:r>
            <a:r>
              <a:rPr lang="en-GB" sz="2800" dirty="0"/>
              <a:t> </a:t>
            </a:r>
            <a:r>
              <a:rPr lang="en-GB" sz="2800" dirty="0" err="1"/>
              <a:t>ganddo</a:t>
            </a:r>
            <a:r>
              <a:rPr lang="en-GB" sz="2800" dirty="0"/>
              <a:t> </a:t>
            </a:r>
            <a:r>
              <a:rPr lang="en-GB" sz="2800" dirty="0" err="1"/>
              <a:t>gysylltiadau</a:t>
            </a:r>
            <a:r>
              <a:rPr lang="en-GB" sz="2800" dirty="0"/>
              <a:t> da?</a:t>
            </a:r>
          </a:p>
        </p:txBody>
      </p:sp>
      <p:pic>
        <p:nvPicPr>
          <p:cNvPr id="19" name="Picture 2" descr="https://ruritanrapidandistrict.files.wordpress.com/2014/03/mystery-member-free-clip-art.jpg?w=660"/>
          <p:cNvPicPr>
            <a:picLocks noChangeAspect="1" noChangeArrowheads="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10445" t="9775" r="13078" b="12185"/>
          <a:stretch/>
        </p:blipFill>
        <p:spPr bwMode="auto">
          <a:xfrm>
            <a:off x="7649616" y="4639797"/>
            <a:ext cx="1062584" cy="10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70233" y="1379534"/>
            <a:ext cx="1481496" cy="4673074"/>
          </a:xfrm>
          <a:prstGeom prst="rect">
            <a:avLst/>
          </a:prstGeom>
          <a:noFill/>
        </p:spPr>
        <p:txBody>
          <a:bodyPr wrap="none" rtlCol="0">
            <a:spAutoFit/>
          </a:bodyPr>
          <a:lstStyle/>
          <a:p>
            <a:pPr>
              <a:spcBef>
                <a:spcPts val="100"/>
              </a:spcBef>
              <a:spcAft>
                <a:spcPts val="100"/>
              </a:spcAft>
            </a:pPr>
            <a:r>
              <a:rPr lang="en-GB" sz="2000" dirty="0" err="1" smtClean="0">
                <a:solidFill>
                  <a:srgbClr val="69A830"/>
                </a:solidFill>
              </a:rPr>
              <a:t>Merch</a:t>
            </a:r>
            <a:endParaRPr lang="en-GB" sz="2000" dirty="0" smtClean="0">
              <a:solidFill>
                <a:srgbClr val="69A830"/>
              </a:solidFill>
            </a:endParaRPr>
          </a:p>
          <a:p>
            <a:pPr>
              <a:spcBef>
                <a:spcPts val="100"/>
              </a:spcBef>
              <a:spcAft>
                <a:spcPts val="100"/>
              </a:spcAft>
            </a:pPr>
            <a:r>
              <a:rPr lang="en-GB" sz="2000" dirty="0" smtClean="0">
                <a:solidFill>
                  <a:srgbClr val="69A830"/>
                </a:solidFill>
              </a:rPr>
              <a:t>Mab</a:t>
            </a:r>
          </a:p>
          <a:p>
            <a:pPr>
              <a:spcBef>
                <a:spcPts val="100"/>
              </a:spcBef>
              <a:spcAft>
                <a:spcPts val="100"/>
              </a:spcAft>
            </a:pPr>
            <a:endParaRPr lang="en-GB" sz="1600" dirty="0" smtClean="0">
              <a:solidFill>
                <a:srgbClr val="69A830"/>
              </a:solidFill>
            </a:endParaRPr>
          </a:p>
          <a:p>
            <a:pPr>
              <a:spcBef>
                <a:spcPts val="100"/>
              </a:spcBef>
              <a:spcAft>
                <a:spcPts val="100"/>
              </a:spcAft>
            </a:pPr>
            <a:r>
              <a:rPr lang="en-GB" sz="2000" dirty="0" err="1" smtClean="0">
                <a:solidFill>
                  <a:srgbClr val="69A830"/>
                </a:solidFill>
              </a:rPr>
              <a:t>Wyr</a:t>
            </a:r>
            <a:endParaRPr lang="en-GB" sz="2000" dirty="0" smtClean="0">
              <a:solidFill>
                <a:srgbClr val="69A830"/>
              </a:solidFill>
            </a:endParaRPr>
          </a:p>
          <a:p>
            <a:pPr>
              <a:spcBef>
                <a:spcPts val="100"/>
              </a:spcBef>
              <a:spcAft>
                <a:spcPts val="100"/>
              </a:spcAft>
            </a:pPr>
            <a:r>
              <a:rPr lang="en-GB" sz="2000" dirty="0" err="1" smtClean="0">
                <a:solidFill>
                  <a:srgbClr val="69A830"/>
                </a:solidFill>
              </a:rPr>
              <a:t>Wyres</a:t>
            </a:r>
            <a:r>
              <a:rPr lang="en-GB" sz="2000" dirty="0" smtClean="0">
                <a:solidFill>
                  <a:srgbClr val="69A830"/>
                </a:solidFill>
              </a:rPr>
              <a:t> 1</a:t>
            </a:r>
          </a:p>
          <a:p>
            <a:pPr>
              <a:spcBef>
                <a:spcPts val="100"/>
              </a:spcBef>
              <a:spcAft>
                <a:spcPts val="100"/>
              </a:spcAft>
            </a:pPr>
            <a:r>
              <a:rPr lang="en-GB" sz="2000" dirty="0" err="1" smtClean="0">
                <a:solidFill>
                  <a:srgbClr val="69A830"/>
                </a:solidFill>
              </a:rPr>
              <a:t>Wyres</a:t>
            </a:r>
            <a:r>
              <a:rPr lang="en-GB" sz="2000" dirty="0" smtClean="0">
                <a:solidFill>
                  <a:srgbClr val="69A830"/>
                </a:solidFill>
              </a:rPr>
              <a:t> 2</a:t>
            </a:r>
          </a:p>
          <a:p>
            <a:pPr>
              <a:spcBef>
                <a:spcPts val="100"/>
              </a:spcBef>
              <a:spcAft>
                <a:spcPts val="100"/>
              </a:spcAft>
            </a:pPr>
            <a:r>
              <a:rPr lang="en-GB" sz="2000" dirty="0" err="1" smtClean="0">
                <a:solidFill>
                  <a:srgbClr val="69A830"/>
                </a:solidFill>
              </a:rPr>
              <a:t>Chwaer</a:t>
            </a:r>
            <a:endParaRPr lang="en-GB" sz="2000" dirty="0" smtClean="0">
              <a:solidFill>
                <a:srgbClr val="69A830"/>
              </a:solidFill>
            </a:endParaRPr>
          </a:p>
          <a:p>
            <a:pPr>
              <a:spcBef>
                <a:spcPts val="100"/>
              </a:spcBef>
              <a:spcAft>
                <a:spcPts val="100"/>
              </a:spcAft>
            </a:pPr>
            <a:r>
              <a:rPr lang="en-GB" sz="2000" dirty="0" err="1" smtClean="0">
                <a:solidFill>
                  <a:srgbClr val="69A830"/>
                </a:solidFill>
              </a:rPr>
              <a:t>Nai</a:t>
            </a:r>
            <a:endParaRPr lang="en-GB" sz="2000" dirty="0" smtClean="0">
              <a:solidFill>
                <a:srgbClr val="69A830"/>
              </a:solidFill>
            </a:endParaRPr>
          </a:p>
          <a:p>
            <a:pPr>
              <a:spcBef>
                <a:spcPts val="100"/>
              </a:spcBef>
              <a:spcAft>
                <a:spcPts val="100"/>
              </a:spcAft>
            </a:pPr>
            <a:endParaRPr lang="en-GB" sz="2000" dirty="0" smtClean="0">
              <a:solidFill>
                <a:srgbClr val="69A830"/>
              </a:solidFill>
            </a:endParaRPr>
          </a:p>
          <a:p>
            <a:pPr>
              <a:spcBef>
                <a:spcPts val="100"/>
              </a:spcBef>
              <a:spcAft>
                <a:spcPts val="100"/>
              </a:spcAft>
            </a:pPr>
            <a:r>
              <a:rPr lang="en-GB" sz="2000" dirty="0" err="1" smtClean="0">
                <a:solidFill>
                  <a:srgbClr val="69A830"/>
                </a:solidFill>
              </a:rPr>
              <a:t>Cefnder</a:t>
            </a:r>
            <a:endParaRPr lang="en-GB" sz="2000" dirty="0" smtClean="0">
              <a:solidFill>
                <a:srgbClr val="69A830"/>
              </a:solidFill>
            </a:endParaRPr>
          </a:p>
          <a:p>
            <a:pPr>
              <a:spcBef>
                <a:spcPts val="100"/>
              </a:spcBef>
              <a:spcAft>
                <a:spcPts val="100"/>
              </a:spcAft>
            </a:pPr>
            <a:r>
              <a:rPr lang="en-GB" sz="2000" dirty="0" err="1" smtClean="0">
                <a:solidFill>
                  <a:srgbClr val="69A830"/>
                </a:solidFill>
              </a:rPr>
              <a:t>Cymydog</a:t>
            </a:r>
            <a:r>
              <a:rPr lang="en-GB" sz="2000" dirty="0" smtClean="0">
                <a:solidFill>
                  <a:srgbClr val="69A830"/>
                </a:solidFill>
              </a:rPr>
              <a:t> 1</a:t>
            </a:r>
          </a:p>
          <a:p>
            <a:pPr>
              <a:spcBef>
                <a:spcPts val="100"/>
              </a:spcBef>
              <a:spcAft>
                <a:spcPts val="100"/>
              </a:spcAft>
            </a:pPr>
            <a:r>
              <a:rPr lang="en-GB" sz="2000" dirty="0" err="1" smtClean="0">
                <a:solidFill>
                  <a:srgbClr val="69A830"/>
                </a:solidFill>
              </a:rPr>
              <a:t>Cymydog</a:t>
            </a:r>
            <a:r>
              <a:rPr lang="en-GB" sz="2000" dirty="0" smtClean="0">
                <a:solidFill>
                  <a:srgbClr val="69A830"/>
                </a:solidFill>
              </a:rPr>
              <a:t> 2</a:t>
            </a:r>
          </a:p>
          <a:p>
            <a:pPr>
              <a:spcBef>
                <a:spcPts val="100"/>
              </a:spcBef>
              <a:spcAft>
                <a:spcPts val="100"/>
              </a:spcAft>
            </a:pPr>
            <a:r>
              <a:rPr lang="en-GB" sz="2000" dirty="0" err="1" smtClean="0">
                <a:solidFill>
                  <a:srgbClr val="69A830"/>
                </a:solidFill>
              </a:rPr>
              <a:t>Ffrind</a:t>
            </a:r>
            <a:r>
              <a:rPr lang="en-GB" sz="2000" dirty="0" smtClean="0">
                <a:solidFill>
                  <a:srgbClr val="69A830"/>
                </a:solidFill>
              </a:rPr>
              <a:t> 1</a:t>
            </a:r>
          </a:p>
          <a:p>
            <a:pPr>
              <a:spcBef>
                <a:spcPts val="100"/>
              </a:spcBef>
              <a:spcAft>
                <a:spcPts val="100"/>
              </a:spcAft>
            </a:pPr>
            <a:r>
              <a:rPr lang="en-GB" sz="2000" dirty="0" err="1" smtClean="0">
                <a:solidFill>
                  <a:srgbClr val="69A830"/>
                </a:solidFill>
              </a:rPr>
              <a:t>Ffrind</a:t>
            </a:r>
            <a:r>
              <a:rPr lang="en-GB" sz="2000" dirty="0" smtClean="0">
                <a:solidFill>
                  <a:srgbClr val="69A830"/>
                </a:solidFill>
              </a:rPr>
              <a:t> 2</a:t>
            </a:r>
          </a:p>
        </p:txBody>
      </p:sp>
      <p:sp>
        <p:nvSpPr>
          <p:cNvPr id="28" name="TextBox 27"/>
          <p:cNvSpPr txBox="1"/>
          <p:nvPr/>
        </p:nvSpPr>
        <p:spPr>
          <a:xfrm>
            <a:off x="1195114" y="1372995"/>
            <a:ext cx="6449201" cy="384721"/>
          </a:xfrm>
          <a:prstGeom prst="rect">
            <a:avLst/>
          </a:prstGeom>
          <a:noFill/>
        </p:spPr>
        <p:txBody>
          <a:bodyPr wrap="none" rtlCol="0">
            <a:spAutoFit/>
          </a:bodyPr>
          <a:lstStyle/>
          <a:p>
            <a:r>
              <a:rPr lang="en-GB" sz="1900" i="1" dirty="0" smtClean="0">
                <a:solidFill>
                  <a:srgbClr val="633B9F"/>
                </a:solidFill>
              </a:rPr>
              <a:t>- </a:t>
            </a:r>
            <a:r>
              <a:rPr lang="en-GB" sz="1900" i="1" dirty="0" err="1">
                <a:solidFill>
                  <a:srgbClr val="633B9F"/>
                </a:solidFill>
              </a:rPr>
              <a:t>mae’n</a:t>
            </a:r>
            <a:r>
              <a:rPr lang="en-GB" sz="1900" i="1" dirty="0">
                <a:solidFill>
                  <a:srgbClr val="633B9F"/>
                </a:solidFill>
              </a:rPr>
              <a:t> </a:t>
            </a:r>
            <a:r>
              <a:rPr lang="en-GB" sz="1900" i="1" dirty="0" err="1">
                <a:solidFill>
                  <a:srgbClr val="633B9F"/>
                </a:solidFill>
              </a:rPr>
              <a:t>ymweld</a:t>
            </a:r>
            <a:r>
              <a:rPr lang="en-GB" sz="1900" i="1" dirty="0">
                <a:solidFill>
                  <a:srgbClr val="633B9F"/>
                </a:solidFill>
              </a:rPr>
              <a:t> bob </a:t>
            </a:r>
            <a:r>
              <a:rPr lang="en-GB" sz="1900" i="1" dirty="0" err="1">
                <a:solidFill>
                  <a:srgbClr val="633B9F"/>
                </a:solidFill>
              </a:rPr>
              <a:t>dydd</a:t>
            </a:r>
            <a:r>
              <a:rPr lang="en-GB" sz="1900" i="1" dirty="0">
                <a:solidFill>
                  <a:srgbClr val="633B9F"/>
                </a:solidFill>
              </a:rPr>
              <a:t> ac </a:t>
            </a:r>
            <a:r>
              <a:rPr lang="en-GB" sz="1900" i="1" dirty="0" err="1">
                <a:solidFill>
                  <a:srgbClr val="633B9F"/>
                </a:solidFill>
              </a:rPr>
              <a:t>yn</a:t>
            </a:r>
            <a:r>
              <a:rPr lang="en-GB" sz="1900" i="1" dirty="0">
                <a:solidFill>
                  <a:srgbClr val="633B9F"/>
                </a:solidFill>
              </a:rPr>
              <a:t> </a:t>
            </a:r>
            <a:r>
              <a:rPr lang="en-GB" sz="1900" i="1" dirty="0" err="1">
                <a:solidFill>
                  <a:srgbClr val="633B9F"/>
                </a:solidFill>
              </a:rPr>
              <a:t>gwneud</a:t>
            </a:r>
            <a:r>
              <a:rPr lang="en-GB" sz="1900" i="1" dirty="0">
                <a:solidFill>
                  <a:srgbClr val="633B9F"/>
                </a:solidFill>
              </a:rPr>
              <a:t> </a:t>
            </a:r>
            <a:r>
              <a:rPr lang="en-GB" sz="1900" i="1" dirty="0" err="1">
                <a:solidFill>
                  <a:srgbClr val="633B9F"/>
                </a:solidFill>
              </a:rPr>
              <a:t>ychydig</a:t>
            </a:r>
            <a:r>
              <a:rPr lang="en-GB" sz="1900" i="1" dirty="0">
                <a:solidFill>
                  <a:srgbClr val="633B9F"/>
                </a:solidFill>
              </a:rPr>
              <a:t> o </a:t>
            </a:r>
            <a:r>
              <a:rPr lang="en-GB" sz="1900" i="1" dirty="0" err="1">
                <a:solidFill>
                  <a:srgbClr val="633B9F"/>
                </a:solidFill>
              </a:rPr>
              <a:t>lanhau</a:t>
            </a:r>
            <a:endParaRPr lang="en-GB" sz="1900" i="1" dirty="0">
              <a:solidFill>
                <a:srgbClr val="633B9F"/>
              </a:solidFill>
            </a:endParaRPr>
          </a:p>
        </p:txBody>
      </p:sp>
      <p:sp>
        <p:nvSpPr>
          <p:cNvPr id="29" name="TextBox 28"/>
          <p:cNvSpPr txBox="1"/>
          <p:nvPr/>
        </p:nvSpPr>
        <p:spPr>
          <a:xfrm>
            <a:off x="1001486" y="1685331"/>
            <a:ext cx="7710714" cy="677108"/>
          </a:xfrm>
          <a:prstGeom prst="rect">
            <a:avLst/>
          </a:prstGeom>
          <a:noFill/>
        </p:spPr>
        <p:txBody>
          <a:bodyPr wrap="square" rtlCol="0">
            <a:spAutoFit/>
          </a:bodyPr>
          <a:lstStyle/>
          <a:p>
            <a:r>
              <a:rPr lang="en-GB" sz="1900" i="1" dirty="0" smtClean="0">
                <a:solidFill>
                  <a:srgbClr val="633B9F"/>
                </a:solidFill>
              </a:rPr>
              <a:t>- </a:t>
            </a:r>
            <a:r>
              <a:rPr lang="en-GB" sz="1900" i="1" dirty="0" err="1">
                <a:solidFill>
                  <a:srgbClr val="633B9F"/>
                </a:solidFill>
              </a:rPr>
              <a:t>mae’n</a:t>
            </a:r>
            <a:r>
              <a:rPr lang="en-GB" sz="1900" i="1" dirty="0">
                <a:solidFill>
                  <a:srgbClr val="633B9F"/>
                </a:solidFill>
              </a:rPr>
              <a:t> </a:t>
            </a:r>
            <a:r>
              <a:rPr lang="en-GB" sz="1900" i="1" dirty="0" err="1">
                <a:solidFill>
                  <a:srgbClr val="633B9F"/>
                </a:solidFill>
              </a:rPr>
              <a:t>ymweld</a:t>
            </a:r>
            <a:r>
              <a:rPr lang="en-GB" sz="1900" i="1" dirty="0">
                <a:solidFill>
                  <a:srgbClr val="633B9F"/>
                </a:solidFill>
              </a:rPr>
              <a:t> </a:t>
            </a:r>
            <a:r>
              <a:rPr lang="en-GB" sz="1900" i="1" dirty="0" err="1">
                <a:solidFill>
                  <a:srgbClr val="633B9F"/>
                </a:solidFill>
              </a:rPr>
              <a:t>unwaith</a:t>
            </a:r>
            <a:r>
              <a:rPr lang="en-GB" sz="1900" i="1" dirty="0">
                <a:solidFill>
                  <a:srgbClr val="633B9F"/>
                </a:solidFill>
              </a:rPr>
              <a:t> </a:t>
            </a:r>
            <a:r>
              <a:rPr lang="en-GB" sz="1900" i="1" dirty="0" err="1">
                <a:solidFill>
                  <a:srgbClr val="633B9F"/>
                </a:solidFill>
              </a:rPr>
              <a:t>yr</a:t>
            </a:r>
            <a:r>
              <a:rPr lang="en-GB" sz="1900" i="1" dirty="0">
                <a:solidFill>
                  <a:srgbClr val="633B9F"/>
                </a:solidFill>
              </a:rPr>
              <a:t> </a:t>
            </a:r>
            <a:r>
              <a:rPr lang="en-GB" sz="1900" i="1" dirty="0" err="1">
                <a:solidFill>
                  <a:srgbClr val="633B9F"/>
                </a:solidFill>
              </a:rPr>
              <a:t>wythnos</a:t>
            </a:r>
            <a:r>
              <a:rPr lang="en-GB" sz="1900" i="1" dirty="0">
                <a:solidFill>
                  <a:srgbClr val="633B9F"/>
                </a:solidFill>
              </a:rPr>
              <a:t>, </a:t>
            </a:r>
            <a:r>
              <a:rPr lang="en-GB" sz="1900" i="1" dirty="0" err="1">
                <a:solidFill>
                  <a:srgbClr val="633B9F"/>
                </a:solidFill>
              </a:rPr>
              <a:t>yn</a:t>
            </a:r>
            <a:r>
              <a:rPr lang="en-GB" sz="1900" i="1" dirty="0">
                <a:solidFill>
                  <a:srgbClr val="633B9F"/>
                </a:solidFill>
              </a:rPr>
              <a:t> </a:t>
            </a:r>
            <a:r>
              <a:rPr lang="en-GB" sz="1900" i="1" dirty="0" err="1">
                <a:solidFill>
                  <a:srgbClr val="633B9F"/>
                </a:solidFill>
              </a:rPr>
              <a:t>ffonio</a:t>
            </a:r>
            <a:r>
              <a:rPr lang="en-GB" sz="1900" i="1" dirty="0">
                <a:solidFill>
                  <a:srgbClr val="633B9F"/>
                </a:solidFill>
              </a:rPr>
              <a:t> </a:t>
            </a:r>
            <a:r>
              <a:rPr lang="en-GB" sz="1900" i="1" dirty="0" err="1">
                <a:solidFill>
                  <a:srgbClr val="633B9F"/>
                </a:solidFill>
              </a:rPr>
              <a:t>ddwywaith</a:t>
            </a:r>
            <a:r>
              <a:rPr lang="en-GB" sz="1900" i="1" dirty="0">
                <a:solidFill>
                  <a:srgbClr val="633B9F"/>
                </a:solidFill>
              </a:rPr>
              <a:t> </a:t>
            </a:r>
            <a:r>
              <a:rPr lang="en-GB" sz="1900" i="1" dirty="0" err="1" smtClean="0">
                <a:solidFill>
                  <a:srgbClr val="633B9F"/>
                </a:solidFill>
              </a:rPr>
              <a:t>yr</a:t>
            </a:r>
            <a:r>
              <a:rPr lang="en-GB" sz="1900" i="1" dirty="0">
                <a:solidFill>
                  <a:srgbClr val="633B9F"/>
                </a:solidFill>
              </a:rPr>
              <a:t> </a:t>
            </a:r>
            <a:r>
              <a:rPr lang="en-GB" sz="1900" i="1" dirty="0" err="1" smtClean="0">
                <a:solidFill>
                  <a:srgbClr val="633B9F"/>
                </a:solidFill>
              </a:rPr>
              <a:t>wythnos</a:t>
            </a:r>
            <a:r>
              <a:rPr lang="en-GB" sz="1900" i="1" dirty="0">
                <a:solidFill>
                  <a:srgbClr val="633B9F"/>
                </a:solidFill>
              </a:rPr>
              <a:t>, ac </a:t>
            </a:r>
            <a:r>
              <a:rPr lang="en-GB" sz="1900" i="1" dirty="0" err="1">
                <a:solidFill>
                  <a:srgbClr val="633B9F"/>
                </a:solidFill>
              </a:rPr>
              <a:t>yn</a:t>
            </a:r>
            <a:r>
              <a:rPr lang="en-GB" sz="1900" i="1" dirty="0">
                <a:solidFill>
                  <a:srgbClr val="633B9F"/>
                </a:solidFill>
              </a:rPr>
              <a:t> </a:t>
            </a:r>
            <a:r>
              <a:rPr lang="en-GB" sz="1900" i="1" dirty="0" err="1">
                <a:solidFill>
                  <a:srgbClr val="633B9F"/>
                </a:solidFill>
              </a:rPr>
              <a:t>dod</a:t>
            </a:r>
            <a:r>
              <a:rPr lang="en-GB" sz="1900" i="1" dirty="0">
                <a:solidFill>
                  <a:srgbClr val="633B9F"/>
                </a:solidFill>
              </a:rPr>
              <a:t> </a:t>
            </a:r>
            <a:r>
              <a:rPr lang="cy-GB" sz="1900" i="1" dirty="0">
                <a:solidFill>
                  <a:srgbClr val="633B9F"/>
                </a:solidFill>
              </a:rPr>
              <a:t>â </a:t>
            </a:r>
            <a:r>
              <a:rPr lang="en-GB" sz="1900" i="1" dirty="0" err="1">
                <a:solidFill>
                  <a:srgbClr val="633B9F"/>
                </a:solidFill>
              </a:rPr>
              <a:t>tecawê</a:t>
            </a:r>
            <a:endParaRPr lang="en-GB" sz="1900" i="1" dirty="0">
              <a:solidFill>
                <a:srgbClr val="633B9F"/>
              </a:solidFill>
            </a:endParaRPr>
          </a:p>
        </p:txBody>
      </p:sp>
      <p:sp>
        <p:nvSpPr>
          <p:cNvPr id="30" name="TextBox 29"/>
          <p:cNvSpPr txBox="1"/>
          <p:nvPr/>
        </p:nvSpPr>
        <p:spPr>
          <a:xfrm>
            <a:off x="921059" y="2297598"/>
            <a:ext cx="6200171" cy="384721"/>
          </a:xfrm>
          <a:prstGeom prst="rect">
            <a:avLst/>
          </a:prstGeom>
          <a:noFill/>
        </p:spPr>
        <p:txBody>
          <a:bodyPr wrap="square" rtlCol="0">
            <a:spAutoFit/>
          </a:bodyPr>
          <a:lstStyle/>
          <a:p>
            <a:r>
              <a:rPr lang="en-GB" sz="1900" i="1" dirty="0" smtClean="0">
                <a:solidFill>
                  <a:srgbClr val="633B9F"/>
                </a:solidFill>
              </a:rPr>
              <a:t>- </a:t>
            </a:r>
            <a:r>
              <a:rPr lang="en-GB" sz="1900" i="1" dirty="0" err="1">
                <a:solidFill>
                  <a:srgbClr val="633B9F"/>
                </a:solidFill>
              </a:rPr>
              <a:t>mae’n</a:t>
            </a:r>
            <a:r>
              <a:rPr lang="en-GB" sz="1900" i="1" dirty="0">
                <a:solidFill>
                  <a:srgbClr val="633B9F"/>
                </a:solidFill>
              </a:rPr>
              <a:t> </a:t>
            </a:r>
            <a:r>
              <a:rPr lang="en-GB" sz="1900" i="1" dirty="0" err="1">
                <a:solidFill>
                  <a:srgbClr val="633B9F"/>
                </a:solidFill>
              </a:rPr>
              <a:t>galw</a:t>
            </a:r>
            <a:r>
              <a:rPr lang="en-GB" sz="1900" i="1" dirty="0">
                <a:solidFill>
                  <a:srgbClr val="633B9F"/>
                </a:solidFill>
              </a:rPr>
              <a:t> </a:t>
            </a:r>
            <a:r>
              <a:rPr lang="en-GB" sz="1900" i="1" dirty="0" err="1">
                <a:solidFill>
                  <a:srgbClr val="633B9F"/>
                </a:solidFill>
              </a:rPr>
              <a:t>unwaith</a:t>
            </a:r>
            <a:r>
              <a:rPr lang="en-GB" sz="1900" i="1" dirty="0">
                <a:solidFill>
                  <a:srgbClr val="633B9F"/>
                </a:solidFill>
              </a:rPr>
              <a:t> y </a:t>
            </a:r>
            <a:r>
              <a:rPr lang="en-GB" sz="1900" i="1" dirty="0" err="1">
                <a:solidFill>
                  <a:srgbClr val="633B9F"/>
                </a:solidFill>
              </a:rPr>
              <a:t>mis</a:t>
            </a:r>
            <a:r>
              <a:rPr lang="en-GB" sz="1900" i="1" dirty="0">
                <a:solidFill>
                  <a:srgbClr val="633B9F"/>
                </a:solidFill>
              </a:rPr>
              <a:t> </a:t>
            </a:r>
            <a:r>
              <a:rPr lang="en-GB" sz="1900" i="1" dirty="0" err="1">
                <a:solidFill>
                  <a:srgbClr val="633B9F"/>
                </a:solidFill>
              </a:rPr>
              <a:t>gydag</a:t>
            </a:r>
            <a:r>
              <a:rPr lang="en-GB" sz="1900" i="1" dirty="0">
                <a:solidFill>
                  <a:srgbClr val="633B9F"/>
                </a:solidFill>
              </a:rPr>
              <a:t> </a:t>
            </a:r>
            <a:r>
              <a:rPr lang="en-GB" sz="1900" i="1" dirty="0" err="1">
                <a:solidFill>
                  <a:srgbClr val="633B9F"/>
                </a:solidFill>
              </a:rPr>
              <a:t>ychydig</a:t>
            </a:r>
            <a:r>
              <a:rPr lang="en-GB" sz="1900" i="1" dirty="0">
                <a:solidFill>
                  <a:srgbClr val="633B9F"/>
                </a:solidFill>
              </a:rPr>
              <a:t> o gig</a:t>
            </a:r>
          </a:p>
        </p:txBody>
      </p:sp>
      <p:sp>
        <p:nvSpPr>
          <p:cNvPr id="31" name="TextBox 30"/>
          <p:cNvSpPr txBox="1"/>
          <p:nvPr/>
        </p:nvSpPr>
        <p:spPr>
          <a:xfrm>
            <a:off x="1310691" y="2610844"/>
            <a:ext cx="7539395" cy="384721"/>
          </a:xfrm>
          <a:prstGeom prst="rect">
            <a:avLst/>
          </a:prstGeom>
          <a:noFill/>
        </p:spPr>
        <p:txBody>
          <a:bodyPr wrap="square" rtlCol="0">
            <a:spAutoFit/>
          </a:bodyPr>
          <a:lstStyle/>
          <a:p>
            <a:r>
              <a:rPr lang="en-GB" sz="1900" i="1" dirty="0">
                <a:solidFill>
                  <a:srgbClr val="633B9F"/>
                </a:solidFill>
              </a:rPr>
              <a:t>- </a:t>
            </a:r>
            <a:r>
              <a:rPr lang="en-GB" sz="1900" i="1" dirty="0" err="1">
                <a:solidFill>
                  <a:srgbClr val="633B9F"/>
                </a:solidFill>
              </a:rPr>
              <a:t>mae’n</a:t>
            </a:r>
            <a:r>
              <a:rPr lang="en-GB" sz="1900" i="1" dirty="0">
                <a:solidFill>
                  <a:srgbClr val="633B9F"/>
                </a:solidFill>
              </a:rPr>
              <a:t> </a:t>
            </a:r>
            <a:r>
              <a:rPr lang="en-GB" sz="1900" i="1" dirty="0" err="1">
                <a:solidFill>
                  <a:srgbClr val="633B9F"/>
                </a:solidFill>
              </a:rPr>
              <a:t>ffonio</a:t>
            </a:r>
            <a:r>
              <a:rPr lang="en-GB" sz="1900" i="1" dirty="0">
                <a:solidFill>
                  <a:srgbClr val="633B9F"/>
                </a:solidFill>
              </a:rPr>
              <a:t> </a:t>
            </a:r>
            <a:r>
              <a:rPr lang="en-GB" sz="1900" i="1" dirty="0" err="1">
                <a:solidFill>
                  <a:srgbClr val="633B9F"/>
                </a:solidFill>
              </a:rPr>
              <a:t>ddwywaith</a:t>
            </a:r>
            <a:r>
              <a:rPr lang="en-GB" sz="1900" i="1" dirty="0">
                <a:solidFill>
                  <a:srgbClr val="633B9F"/>
                </a:solidFill>
              </a:rPr>
              <a:t> </a:t>
            </a:r>
            <a:r>
              <a:rPr lang="en-GB" sz="1900" i="1" dirty="0" err="1">
                <a:solidFill>
                  <a:srgbClr val="633B9F"/>
                </a:solidFill>
              </a:rPr>
              <a:t>yr</a:t>
            </a:r>
            <a:r>
              <a:rPr lang="en-GB" sz="1900" i="1" dirty="0">
                <a:solidFill>
                  <a:srgbClr val="633B9F"/>
                </a:solidFill>
              </a:rPr>
              <a:t> </a:t>
            </a:r>
            <a:r>
              <a:rPr lang="en-GB" sz="1900" i="1" dirty="0" err="1">
                <a:solidFill>
                  <a:srgbClr val="633B9F"/>
                </a:solidFill>
              </a:rPr>
              <a:t>wythnos</a:t>
            </a:r>
            <a:r>
              <a:rPr lang="en-GB" sz="1900" i="1" dirty="0">
                <a:solidFill>
                  <a:srgbClr val="633B9F"/>
                </a:solidFill>
              </a:rPr>
              <a:t> ac </a:t>
            </a:r>
            <a:r>
              <a:rPr lang="en-GB" sz="1900" i="1" dirty="0" err="1">
                <a:solidFill>
                  <a:srgbClr val="633B9F"/>
                </a:solidFill>
              </a:rPr>
              <a:t>yn</a:t>
            </a:r>
            <a:r>
              <a:rPr lang="en-GB" sz="1900" i="1" dirty="0">
                <a:solidFill>
                  <a:srgbClr val="633B9F"/>
                </a:solidFill>
              </a:rPr>
              <a:t> </a:t>
            </a:r>
            <a:r>
              <a:rPr lang="en-GB" sz="1900" i="1" dirty="0" err="1">
                <a:solidFill>
                  <a:srgbClr val="633B9F"/>
                </a:solidFill>
              </a:rPr>
              <a:t>gofyn</a:t>
            </a:r>
            <a:r>
              <a:rPr lang="en-GB" sz="1900" i="1" dirty="0">
                <a:solidFill>
                  <a:srgbClr val="633B9F"/>
                </a:solidFill>
              </a:rPr>
              <a:t> </a:t>
            </a:r>
            <a:r>
              <a:rPr lang="en-GB" sz="1900" i="1" dirty="0" err="1">
                <a:solidFill>
                  <a:srgbClr val="633B9F"/>
                </a:solidFill>
              </a:rPr>
              <a:t>beth</a:t>
            </a:r>
            <a:r>
              <a:rPr lang="en-GB" sz="1900" i="1" dirty="0">
                <a:solidFill>
                  <a:srgbClr val="633B9F"/>
                </a:solidFill>
              </a:rPr>
              <a:t> </a:t>
            </a:r>
            <a:r>
              <a:rPr lang="en-GB" sz="1900" i="1" dirty="0" err="1">
                <a:solidFill>
                  <a:srgbClr val="633B9F"/>
                </a:solidFill>
              </a:rPr>
              <a:t>mae</a:t>
            </a:r>
            <a:r>
              <a:rPr lang="en-GB" sz="1900" i="1" dirty="0">
                <a:solidFill>
                  <a:srgbClr val="633B9F"/>
                </a:solidFill>
              </a:rPr>
              <a:t> </a:t>
            </a:r>
            <a:r>
              <a:rPr lang="en-GB" sz="1900" i="1" dirty="0" err="1">
                <a:solidFill>
                  <a:srgbClr val="633B9F"/>
                </a:solidFill>
              </a:rPr>
              <a:t>ei</a:t>
            </a:r>
            <a:r>
              <a:rPr lang="en-GB" sz="1900" i="1" dirty="0">
                <a:solidFill>
                  <a:srgbClr val="633B9F"/>
                </a:solidFill>
              </a:rPr>
              <a:t> </a:t>
            </a:r>
            <a:r>
              <a:rPr lang="en-GB" sz="1900" i="1" dirty="0" err="1">
                <a:solidFill>
                  <a:srgbClr val="633B9F"/>
                </a:solidFill>
              </a:rPr>
              <a:t>angen</a:t>
            </a:r>
            <a:endParaRPr lang="en-GB" sz="1900" i="1" dirty="0">
              <a:solidFill>
                <a:srgbClr val="633B9F"/>
              </a:solidFill>
            </a:endParaRPr>
          </a:p>
        </p:txBody>
      </p:sp>
      <p:sp>
        <p:nvSpPr>
          <p:cNvPr id="32" name="TextBox 31"/>
          <p:cNvSpPr txBox="1"/>
          <p:nvPr/>
        </p:nvSpPr>
        <p:spPr>
          <a:xfrm>
            <a:off x="1351527" y="2947767"/>
            <a:ext cx="7010632" cy="384721"/>
          </a:xfrm>
          <a:prstGeom prst="rect">
            <a:avLst/>
          </a:prstGeom>
          <a:noFill/>
        </p:spPr>
        <p:txBody>
          <a:bodyPr wrap="square" rtlCol="0">
            <a:spAutoFit/>
          </a:bodyPr>
          <a:lstStyle/>
          <a:p>
            <a:r>
              <a:rPr lang="en-GB" sz="1900" i="1" dirty="0" smtClean="0">
                <a:solidFill>
                  <a:srgbClr val="633B9F"/>
                </a:solidFill>
              </a:rPr>
              <a:t>- </a:t>
            </a:r>
            <a:r>
              <a:rPr lang="en-GB" sz="1900" i="1" dirty="0" err="1">
                <a:solidFill>
                  <a:srgbClr val="633B9F"/>
                </a:solidFill>
              </a:rPr>
              <a:t>mae’n</a:t>
            </a:r>
            <a:r>
              <a:rPr lang="en-GB" sz="1900" i="1" dirty="0">
                <a:solidFill>
                  <a:srgbClr val="633B9F"/>
                </a:solidFill>
              </a:rPr>
              <a:t> </a:t>
            </a:r>
            <a:r>
              <a:rPr lang="en-GB" sz="1900" i="1" dirty="0" err="1">
                <a:solidFill>
                  <a:srgbClr val="633B9F"/>
                </a:solidFill>
              </a:rPr>
              <a:t>anfon</a:t>
            </a:r>
            <a:r>
              <a:rPr lang="en-GB" sz="1900" i="1" dirty="0">
                <a:solidFill>
                  <a:srgbClr val="633B9F"/>
                </a:solidFill>
              </a:rPr>
              <a:t> </a:t>
            </a:r>
            <a:r>
              <a:rPr lang="en-GB" sz="1900" i="1" dirty="0" err="1">
                <a:solidFill>
                  <a:srgbClr val="633B9F"/>
                </a:solidFill>
              </a:rPr>
              <a:t>neges</a:t>
            </a:r>
            <a:r>
              <a:rPr lang="en-GB" sz="1900" i="1" dirty="0">
                <a:solidFill>
                  <a:srgbClr val="633B9F"/>
                </a:solidFill>
              </a:rPr>
              <a:t> e-</a:t>
            </a:r>
            <a:r>
              <a:rPr lang="en-GB" sz="1900" i="1" dirty="0" err="1">
                <a:solidFill>
                  <a:srgbClr val="633B9F"/>
                </a:solidFill>
              </a:rPr>
              <a:t>bost</a:t>
            </a:r>
            <a:r>
              <a:rPr lang="en-GB" sz="1900" i="1" dirty="0">
                <a:solidFill>
                  <a:srgbClr val="633B9F"/>
                </a:solidFill>
              </a:rPr>
              <a:t> </a:t>
            </a:r>
            <a:r>
              <a:rPr lang="en-GB" sz="1900" i="1" dirty="0" err="1">
                <a:solidFill>
                  <a:srgbClr val="633B9F"/>
                </a:solidFill>
              </a:rPr>
              <a:t>unwaith</a:t>
            </a:r>
            <a:r>
              <a:rPr lang="en-GB" sz="1900" i="1" dirty="0">
                <a:solidFill>
                  <a:srgbClr val="633B9F"/>
                </a:solidFill>
              </a:rPr>
              <a:t> y </a:t>
            </a:r>
            <a:r>
              <a:rPr lang="en-GB" sz="1900" i="1" dirty="0" err="1">
                <a:solidFill>
                  <a:srgbClr val="633B9F"/>
                </a:solidFill>
              </a:rPr>
              <a:t>mis</a:t>
            </a:r>
            <a:r>
              <a:rPr lang="en-GB" sz="1900" i="1" dirty="0">
                <a:solidFill>
                  <a:srgbClr val="633B9F"/>
                </a:solidFill>
              </a:rPr>
              <a:t> </a:t>
            </a:r>
            <a:r>
              <a:rPr lang="en-GB" sz="1900" i="1" dirty="0" err="1">
                <a:solidFill>
                  <a:srgbClr val="633B9F"/>
                </a:solidFill>
              </a:rPr>
              <a:t>o’r</a:t>
            </a:r>
            <a:r>
              <a:rPr lang="en-GB" sz="1900" i="1" dirty="0">
                <a:solidFill>
                  <a:srgbClr val="633B9F"/>
                </a:solidFill>
              </a:rPr>
              <a:t> </a:t>
            </a:r>
            <a:r>
              <a:rPr lang="en-GB" sz="1900" i="1" dirty="0" err="1">
                <a:solidFill>
                  <a:srgbClr val="633B9F"/>
                </a:solidFill>
              </a:rPr>
              <a:t>coleg</a:t>
            </a:r>
            <a:endParaRPr lang="en-GB" sz="1900" i="1" dirty="0">
              <a:solidFill>
                <a:srgbClr val="633B9F"/>
              </a:solidFill>
            </a:endParaRPr>
          </a:p>
        </p:txBody>
      </p:sp>
      <p:sp>
        <p:nvSpPr>
          <p:cNvPr id="33" name="TextBox 32"/>
          <p:cNvSpPr txBox="1"/>
          <p:nvPr/>
        </p:nvSpPr>
        <p:spPr>
          <a:xfrm>
            <a:off x="1323935" y="3291769"/>
            <a:ext cx="3211553" cy="384721"/>
          </a:xfrm>
          <a:prstGeom prst="rect">
            <a:avLst/>
          </a:prstGeom>
          <a:noFill/>
        </p:spPr>
        <p:txBody>
          <a:bodyPr wrap="square" rtlCol="0">
            <a:spAutoFit/>
          </a:bodyPr>
          <a:lstStyle/>
          <a:p>
            <a:r>
              <a:rPr lang="en-GB" sz="1900" i="1" dirty="0" smtClean="0">
                <a:solidFill>
                  <a:srgbClr val="633B9F"/>
                </a:solidFill>
              </a:rPr>
              <a:t>- </a:t>
            </a:r>
            <a:r>
              <a:rPr lang="en-GB" sz="1900" i="1" dirty="0" err="1">
                <a:solidFill>
                  <a:srgbClr val="633B9F"/>
                </a:solidFill>
              </a:rPr>
              <a:t>mae’n</a:t>
            </a:r>
            <a:r>
              <a:rPr lang="en-GB" sz="1900" i="1" dirty="0">
                <a:solidFill>
                  <a:srgbClr val="633B9F"/>
                </a:solidFill>
              </a:rPr>
              <a:t> </a:t>
            </a:r>
            <a:r>
              <a:rPr lang="en-GB" sz="1900" i="1" dirty="0" err="1">
                <a:solidFill>
                  <a:srgbClr val="633B9F"/>
                </a:solidFill>
              </a:rPr>
              <a:t>ffonio</a:t>
            </a:r>
            <a:r>
              <a:rPr lang="en-GB" sz="1900" i="1" dirty="0">
                <a:solidFill>
                  <a:srgbClr val="633B9F"/>
                </a:solidFill>
              </a:rPr>
              <a:t> bob </a:t>
            </a:r>
            <a:r>
              <a:rPr lang="en-GB" sz="1900" i="1" dirty="0" err="1">
                <a:solidFill>
                  <a:srgbClr val="633B9F"/>
                </a:solidFill>
              </a:rPr>
              <a:t>dydd</a:t>
            </a:r>
            <a:endParaRPr lang="en-GB" sz="1900" i="1" dirty="0">
              <a:solidFill>
                <a:srgbClr val="633B9F"/>
              </a:solidFill>
            </a:endParaRPr>
          </a:p>
        </p:txBody>
      </p:sp>
      <p:sp>
        <p:nvSpPr>
          <p:cNvPr id="34" name="TextBox 33"/>
          <p:cNvSpPr txBox="1"/>
          <p:nvPr/>
        </p:nvSpPr>
        <p:spPr>
          <a:xfrm>
            <a:off x="801692" y="3622838"/>
            <a:ext cx="7910507" cy="969496"/>
          </a:xfrm>
          <a:prstGeom prst="rect">
            <a:avLst/>
          </a:prstGeom>
          <a:noFill/>
        </p:spPr>
        <p:txBody>
          <a:bodyPr wrap="square" rtlCol="0">
            <a:spAutoFit/>
          </a:bodyPr>
          <a:lstStyle/>
          <a:p>
            <a:r>
              <a:rPr lang="en-GB" sz="1900" i="1" dirty="0">
                <a:solidFill>
                  <a:srgbClr val="633B9F"/>
                </a:solidFill>
              </a:rPr>
              <a:t>- </a:t>
            </a:r>
            <a:r>
              <a:rPr lang="en-GB" sz="1900" i="1" dirty="0" err="1">
                <a:solidFill>
                  <a:srgbClr val="633B9F"/>
                </a:solidFill>
              </a:rPr>
              <a:t>mae’n</a:t>
            </a:r>
            <a:r>
              <a:rPr lang="en-GB" sz="1900" i="1" dirty="0">
                <a:solidFill>
                  <a:srgbClr val="633B9F"/>
                </a:solidFill>
              </a:rPr>
              <a:t> </a:t>
            </a:r>
            <a:r>
              <a:rPr lang="en-GB" sz="1900" i="1" dirty="0" err="1">
                <a:solidFill>
                  <a:srgbClr val="633B9F"/>
                </a:solidFill>
              </a:rPr>
              <a:t>anfon</a:t>
            </a:r>
            <a:r>
              <a:rPr lang="en-GB" sz="1900" i="1" dirty="0">
                <a:solidFill>
                  <a:srgbClr val="633B9F"/>
                </a:solidFill>
              </a:rPr>
              <a:t> </a:t>
            </a:r>
            <a:r>
              <a:rPr lang="en-GB" sz="1900" i="1" dirty="0" err="1">
                <a:solidFill>
                  <a:srgbClr val="633B9F"/>
                </a:solidFill>
              </a:rPr>
              <a:t>neges</a:t>
            </a:r>
            <a:r>
              <a:rPr lang="en-GB" sz="1900" i="1" dirty="0">
                <a:solidFill>
                  <a:srgbClr val="633B9F"/>
                </a:solidFill>
              </a:rPr>
              <a:t> </a:t>
            </a:r>
            <a:r>
              <a:rPr lang="en-GB" sz="1900" i="1" dirty="0" err="1">
                <a:solidFill>
                  <a:srgbClr val="633B9F"/>
                </a:solidFill>
              </a:rPr>
              <a:t>destun</a:t>
            </a:r>
            <a:r>
              <a:rPr lang="en-GB" sz="1900" i="1" dirty="0">
                <a:solidFill>
                  <a:srgbClr val="633B9F"/>
                </a:solidFill>
              </a:rPr>
              <a:t> </a:t>
            </a:r>
            <a:r>
              <a:rPr lang="en-GB" sz="1900" i="1" dirty="0" err="1">
                <a:solidFill>
                  <a:srgbClr val="633B9F"/>
                </a:solidFill>
              </a:rPr>
              <a:t>unwaith</a:t>
            </a:r>
            <a:r>
              <a:rPr lang="en-GB" sz="1900" i="1" dirty="0">
                <a:solidFill>
                  <a:srgbClr val="633B9F"/>
                </a:solidFill>
              </a:rPr>
              <a:t> </a:t>
            </a:r>
            <a:r>
              <a:rPr lang="en-GB" sz="1900" i="1" dirty="0" err="1">
                <a:solidFill>
                  <a:srgbClr val="633B9F"/>
                </a:solidFill>
              </a:rPr>
              <a:t>yr</a:t>
            </a:r>
            <a:r>
              <a:rPr lang="en-GB" sz="1900" i="1" dirty="0">
                <a:solidFill>
                  <a:srgbClr val="633B9F"/>
                </a:solidFill>
              </a:rPr>
              <a:t> </a:t>
            </a:r>
            <a:r>
              <a:rPr lang="en-GB" sz="1900" i="1" dirty="0" err="1">
                <a:solidFill>
                  <a:srgbClr val="633B9F"/>
                </a:solidFill>
              </a:rPr>
              <a:t>wythnos</a:t>
            </a:r>
            <a:r>
              <a:rPr lang="en-GB" sz="1900" i="1" dirty="0">
                <a:solidFill>
                  <a:srgbClr val="633B9F"/>
                </a:solidFill>
              </a:rPr>
              <a:t>, ac </a:t>
            </a:r>
            <a:r>
              <a:rPr lang="en-GB" sz="1900" i="1" dirty="0" err="1">
                <a:solidFill>
                  <a:srgbClr val="633B9F"/>
                </a:solidFill>
              </a:rPr>
              <a:t>yn</a:t>
            </a:r>
            <a:r>
              <a:rPr lang="en-GB" sz="1900" i="1" dirty="0">
                <a:solidFill>
                  <a:srgbClr val="633B9F"/>
                </a:solidFill>
              </a:rPr>
              <a:t> </a:t>
            </a:r>
            <a:r>
              <a:rPr lang="en-GB" sz="1900" i="1" dirty="0" err="1">
                <a:solidFill>
                  <a:srgbClr val="633B9F"/>
                </a:solidFill>
              </a:rPr>
              <a:t>ffonio</a:t>
            </a:r>
            <a:r>
              <a:rPr lang="en-GB" sz="1900" i="1" dirty="0">
                <a:solidFill>
                  <a:srgbClr val="633B9F"/>
                </a:solidFill>
              </a:rPr>
              <a:t> </a:t>
            </a:r>
            <a:r>
              <a:rPr lang="en-GB" sz="1900" i="1" dirty="0" err="1">
                <a:solidFill>
                  <a:srgbClr val="633B9F"/>
                </a:solidFill>
              </a:rPr>
              <a:t>unwaith</a:t>
            </a:r>
            <a:r>
              <a:rPr lang="en-GB" sz="1900" i="1" dirty="0">
                <a:solidFill>
                  <a:srgbClr val="633B9F"/>
                </a:solidFill>
              </a:rPr>
              <a:t> bob </a:t>
            </a:r>
            <a:r>
              <a:rPr lang="en-GB" sz="1900" i="1" dirty="0" err="1">
                <a:solidFill>
                  <a:srgbClr val="633B9F"/>
                </a:solidFill>
              </a:rPr>
              <a:t>pythefnos</a:t>
            </a:r>
            <a:endParaRPr lang="en-GB" sz="1900" i="1" dirty="0">
              <a:solidFill>
                <a:srgbClr val="633B9F"/>
              </a:solidFill>
            </a:endParaRPr>
          </a:p>
          <a:p>
            <a:endParaRPr lang="en-GB" sz="1900" i="1" dirty="0">
              <a:solidFill>
                <a:srgbClr val="633B9F"/>
              </a:solidFill>
            </a:endParaRPr>
          </a:p>
        </p:txBody>
      </p:sp>
      <p:sp>
        <p:nvSpPr>
          <p:cNvPr id="35" name="TextBox 34"/>
          <p:cNvSpPr txBox="1"/>
          <p:nvPr/>
        </p:nvSpPr>
        <p:spPr>
          <a:xfrm>
            <a:off x="1323935" y="4290726"/>
            <a:ext cx="6655517" cy="677108"/>
          </a:xfrm>
          <a:prstGeom prst="rect">
            <a:avLst/>
          </a:prstGeom>
          <a:noFill/>
        </p:spPr>
        <p:txBody>
          <a:bodyPr wrap="square" rtlCol="0">
            <a:spAutoFit/>
          </a:bodyPr>
          <a:lstStyle/>
          <a:p>
            <a:r>
              <a:rPr lang="en-GB" sz="1900" i="1" dirty="0">
                <a:solidFill>
                  <a:srgbClr val="633B9F"/>
                </a:solidFill>
              </a:rPr>
              <a:t>- </a:t>
            </a:r>
            <a:r>
              <a:rPr lang="en-GB" sz="1900" i="1" dirty="0" err="1">
                <a:solidFill>
                  <a:srgbClr val="633B9F"/>
                </a:solidFill>
              </a:rPr>
              <a:t>mae’n</a:t>
            </a:r>
            <a:r>
              <a:rPr lang="en-GB" sz="1900" i="1" dirty="0">
                <a:solidFill>
                  <a:srgbClr val="633B9F"/>
                </a:solidFill>
              </a:rPr>
              <a:t> </a:t>
            </a:r>
            <a:r>
              <a:rPr lang="en-GB" sz="1900" i="1" dirty="0" err="1">
                <a:solidFill>
                  <a:srgbClr val="633B9F"/>
                </a:solidFill>
              </a:rPr>
              <a:t>galw</a:t>
            </a:r>
            <a:r>
              <a:rPr lang="en-GB" sz="1900" i="1" dirty="0">
                <a:solidFill>
                  <a:srgbClr val="633B9F"/>
                </a:solidFill>
              </a:rPr>
              <a:t> </a:t>
            </a:r>
            <a:r>
              <a:rPr lang="en-GB" sz="1900" i="1" dirty="0" err="1">
                <a:solidFill>
                  <a:srgbClr val="633B9F"/>
                </a:solidFill>
              </a:rPr>
              <a:t>unwaith</a:t>
            </a:r>
            <a:r>
              <a:rPr lang="en-GB" sz="1900" i="1" dirty="0">
                <a:solidFill>
                  <a:srgbClr val="633B9F"/>
                </a:solidFill>
              </a:rPr>
              <a:t> y </a:t>
            </a:r>
            <a:r>
              <a:rPr lang="en-GB" sz="1900" i="1" dirty="0" err="1">
                <a:solidFill>
                  <a:srgbClr val="633B9F"/>
                </a:solidFill>
              </a:rPr>
              <a:t>mis</a:t>
            </a:r>
            <a:r>
              <a:rPr lang="en-GB" sz="1900" i="1" dirty="0">
                <a:solidFill>
                  <a:srgbClr val="633B9F"/>
                </a:solidFill>
              </a:rPr>
              <a:t>, ac </a:t>
            </a:r>
            <a:r>
              <a:rPr lang="en-GB" sz="1900" i="1" dirty="0" err="1">
                <a:solidFill>
                  <a:srgbClr val="633B9F"/>
                </a:solidFill>
              </a:rPr>
              <a:t>yn</a:t>
            </a:r>
            <a:r>
              <a:rPr lang="en-GB" sz="1900" i="1" dirty="0">
                <a:solidFill>
                  <a:srgbClr val="633B9F"/>
                </a:solidFill>
              </a:rPr>
              <a:t> </a:t>
            </a:r>
            <a:r>
              <a:rPr lang="en-GB" sz="1900" i="1" dirty="0" err="1">
                <a:solidFill>
                  <a:srgbClr val="633B9F"/>
                </a:solidFill>
              </a:rPr>
              <a:t>ffonio</a:t>
            </a:r>
            <a:r>
              <a:rPr lang="en-GB" sz="1900" i="1" dirty="0">
                <a:solidFill>
                  <a:srgbClr val="633B9F"/>
                </a:solidFill>
              </a:rPr>
              <a:t> bob </a:t>
            </a:r>
            <a:r>
              <a:rPr lang="en-GB" sz="1900" i="1" dirty="0" err="1">
                <a:solidFill>
                  <a:srgbClr val="633B9F"/>
                </a:solidFill>
              </a:rPr>
              <a:t>yn</a:t>
            </a:r>
            <a:r>
              <a:rPr lang="en-GB" sz="1900" i="1" dirty="0">
                <a:solidFill>
                  <a:srgbClr val="633B9F"/>
                </a:solidFill>
              </a:rPr>
              <a:t> ail </a:t>
            </a:r>
            <a:r>
              <a:rPr lang="en-GB" sz="1900" i="1" dirty="0" err="1">
                <a:solidFill>
                  <a:srgbClr val="633B9F"/>
                </a:solidFill>
              </a:rPr>
              <a:t>wythnos</a:t>
            </a:r>
            <a:endParaRPr lang="en-GB" sz="1900" i="1" dirty="0">
              <a:solidFill>
                <a:srgbClr val="633B9F"/>
              </a:solidFill>
            </a:endParaRPr>
          </a:p>
          <a:p>
            <a:endParaRPr lang="en-GB" sz="1900" i="1" dirty="0">
              <a:solidFill>
                <a:srgbClr val="633B9F"/>
              </a:solidFill>
            </a:endParaRPr>
          </a:p>
        </p:txBody>
      </p:sp>
      <p:sp>
        <p:nvSpPr>
          <p:cNvPr id="36" name="TextBox 35"/>
          <p:cNvSpPr txBox="1"/>
          <p:nvPr/>
        </p:nvSpPr>
        <p:spPr>
          <a:xfrm>
            <a:off x="1701841" y="4615951"/>
            <a:ext cx="6757094" cy="384721"/>
          </a:xfrm>
          <a:prstGeom prst="rect">
            <a:avLst/>
          </a:prstGeom>
          <a:noFill/>
        </p:spPr>
        <p:txBody>
          <a:bodyPr wrap="square" rtlCol="0">
            <a:spAutoFit/>
          </a:bodyPr>
          <a:lstStyle/>
          <a:p>
            <a:r>
              <a:rPr lang="en-GB" sz="1900" i="1" dirty="0">
                <a:solidFill>
                  <a:srgbClr val="633B9F"/>
                </a:solidFill>
              </a:rPr>
              <a:t>- </a:t>
            </a:r>
            <a:r>
              <a:rPr lang="en-GB" sz="1900" i="1" dirty="0" err="1">
                <a:solidFill>
                  <a:srgbClr val="633B9F"/>
                </a:solidFill>
              </a:rPr>
              <a:t>mae</a:t>
            </a:r>
            <a:r>
              <a:rPr lang="en-GB" sz="1900" i="1" dirty="0">
                <a:solidFill>
                  <a:srgbClr val="633B9F"/>
                </a:solidFill>
              </a:rPr>
              <a:t> </a:t>
            </a:r>
            <a:r>
              <a:rPr lang="en-GB" sz="1900" i="1" dirty="0" err="1">
                <a:solidFill>
                  <a:srgbClr val="633B9F"/>
                </a:solidFill>
              </a:rPr>
              <a:t>ganddo</a:t>
            </a:r>
            <a:r>
              <a:rPr lang="en-GB" sz="1900" i="1" dirty="0">
                <a:solidFill>
                  <a:srgbClr val="633B9F"/>
                </a:solidFill>
              </a:rPr>
              <a:t> </a:t>
            </a:r>
            <a:r>
              <a:rPr lang="en-GB" sz="1900" i="1" dirty="0" err="1">
                <a:solidFill>
                  <a:srgbClr val="633B9F"/>
                </a:solidFill>
              </a:rPr>
              <a:t>allwedd</a:t>
            </a:r>
            <a:r>
              <a:rPr lang="en-GB" sz="1900" i="1" dirty="0">
                <a:solidFill>
                  <a:srgbClr val="633B9F"/>
                </a:solidFill>
              </a:rPr>
              <a:t> </a:t>
            </a:r>
            <a:r>
              <a:rPr lang="en-GB" sz="1900" i="1" dirty="0" err="1">
                <a:solidFill>
                  <a:srgbClr val="633B9F"/>
                </a:solidFill>
              </a:rPr>
              <a:t>ond</a:t>
            </a:r>
            <a:r>
              <a:rPr lang="en-GB" sz="1900" i="1" dirty="0">
                <a:solidFill>
                  <a:srgbClr val="633B9F"/>
                </a:solidFill>
              </a:rPr>
              <a:t> </a:t>
            </a:r>
            <a:r>
              <a:rPr lang="en-GB" sz="1900" i="1" dirty="0" err="1">
                <a:solidFill>
                  <a:srgbClr val="633B9F"/>
                </a:solidFill>
              </a:rPr>
              <a:t>nid</a:t>
            </a:r>
            <a:r>
              <a:rPr lang="en-GB" sz="1900" i="1" dirty="0">
                <a:solidFill>
                  <a:srgbClr val="633B9F"/>
                </a:solidFill>
              </a:rPr>
              <a:t> </a:t>
            </a:r>
            <a:r>
              <a:rPr lang="en-GB" sz="1900" i="1" dirty="0" err="1">
                <a:solidFill>
                  <a:srgbClr val="633B9F"/>
                </a:solidFill>
              </a:rPr>
              <a:t>yw</a:t>
            </a:r>
            <a:r>
              <a:rPr lang="en-GB" sz="1900" i="1" dirty="0">
                <a:solidFill>
                  <a:srgbClr val="633B9F"/>
                </a:solidFill>
              </a:rPr>
              <a:t> </a:t>
            </a:r>
            <a:r>
              <a:rPr lang="en-GB" sz="1900" i="1" dirty="0" err="1">
                <a:solidFill>
                  <a:srgbClr val="633B9F"/>
                </a:solidFill>
              </a:rPr>
              <a:t>byth</a:t>
            </a:r>
            <a:r>
              <a:rPr lang="en-GB" sz="1900" i="1" dirty="0">
                <a:solidFill>
                  <a:srgbClr val="633B9F"/>
                </a:solidFill>
              </a:rPr>
              <a:t> </a:t>
            </a:r>
            <a:r>
              <a:rPr lang="en-GB" sz="1900" i="1" dirty="0" err="1">
                <a:solidFill>
                  <a:srgbClr val="633B9F"/>
                </a:solidFill>
              </a:rPr>
              <a:t>yn</a:t>
            </a:r>
            <a:r>
              <a:rPr lang="en-GB" sz="1900" i="1" dirty="0">
                <a:solidFill>
                  <a:srgbClr val="633B9F"/>
                </a:solidFill>
              </a:rPr>
              <a:t> </a:t>
            </a:r>
            <a:r>
              <a:rPr lang="en-GB" sz="1900" i="1" dirty="0" err="1">
                <a:solidFill>
                  <a:srgbClr val="633B9F"/>
                </a:solidFill>
              </a:rPr>
              <a:t>galw</a:t>
            </a:r>
            <a:endParaRPr lang="en-GB" sz="1900" i="1" dirty="0">
              <a:solidFill>
                <a:srgbClr val="633B9F"/>
              </a:solidFill>
            </a:endParaRPr>
          </a:p>
        </p:txBody>
      </p:sp>
      <p:sp>
        <p:nvSpPr>
          <p:cNvPr id="37" name="TextBox 36"/>
          <p:cNvSpPr txBox="1"/>
          <p:nvPr/>
        </p:nvSpPr>
        <p:spPr>
          <a:xfrm>
            <a:off x="1701841" y="4954842"/>
            <a:ext cx="6733944" cy="384721"/>
          </a:xfrm>
          <a:prstGeom prst="rect">
            <a:avLst/>
          </a:prstGeom>
          <a:noFill/>
        </p:spPr>
        <p:txBody>
          <a:bodyPr wrap="square" rtlCol="0">
            <a:spAutoFit/>
          </a:bodyPr>
          <a:lstStyle/>
          <a:p>
            <a:r>
              <a:rPr lang="en-GB" sz="1900" i="1" dirty="0">
                <a:solidFill>
                  <a:srgbClr val="633B9F"/>
                </a:solidFill>
              </a:rPr>
              <a:t>- </a:t>
            </a:r>
            <a:r>
              <a:rPr lang="en-GB" sz="1900" i="1" dirty="0" err="1">
                <a:solidFill>
                  <a:srgbClr val="633B9F"/>
                </a:solidFill>
              </a:rPr>
              <a:t>mae’n</a:t>
            </a:r>
            <a:r>
              <a:rPr lang="en-GB" sz="1900" i="1" dirty="0">
                <a:solidFill>
                  <a:srgbClr val="633B9F"/>
                </a:solidFill>
              </a:rPr>
              <a:t> </a:t>
            </a:r>
            <a:r>
              <a:rPr lang="en-GB" sz="1900" i="1" dirty="0" err="1">
                <a:solidFill>
                  <a:srgbClr val="633B9F"/>
                </a:solidFill>
              </a:rPr>
              <a:t>helpu</a:t>
            </a:r>
            <a:r>
              <a:rPr lang="en-GB" sz="1900" i="1" dirty="0">
                <a:solidFill>
                  <a:srgbClr val="633B9F"/>
                </a:solidFill>
              </a:rPr>
              <a:t> </a:t>
            </a:r>
            <a:r>
              <a:rPr lang="en-GB" sz="1900" i="1" dirty="0" err="1">
                <a:solidFill>
                  <a:srgbClr val="633B9F"/>
                </a:solidFill>
              </a:rPr>
              <a:t>yn</a:t>
            </a:r>
            <a:r>
              <a:rPr lang="en-GB" sz="1900" i="1" dirty="0">
                <a:solidFill>
                  <a:srgbClr val="633B9F"/>
                </a:solidFill>
              </a:rPr>
              <a:t> </a:t>
            </a:r>
            <a:r>
              <a:rPr lang="en-GB" sz="1900" i="1" dirty="0" err="1">
                <a:solidFill>
                  <a:srgbClr val="633B9F"/>
                </a:solidFill>
              </a:rPr>
              <a:t>yr</a:t>
            </a:r>
            <a:r>
              <a:rPr lang="en-GB" sz="1900" i="1" dirty="0">
                <a:solidFill>
                  <a:srgbClr val="633B9F"/>
                </a:solidFill>
              </a:rPr>
              <a:t> </a:t>
            </a:r>
            <a:r>
              <a:rPr lang="en-GB" sz="1900" i="1" dirty="0" err="1">
                <a:solidFill>
                  <a:srgbClr val="633B9F"/>
                </a:solidFill>
              </a:rPr>
              <a:t>ardd</a:t>
            </a:r>
            <a:r>
              <a:rPr lang="en-GB" sz="1900" i="1" dirty="0">
                <a:solidFill>
                  <a:srgbClr val="633B9F"/>
                </a:solidFill>
              </a:rPr>
              <a:t> a </a:t>
            </a:r>
            <a:r>
              <a:rPr lang="en-GB" sz="1900" i="1" dirty="0" err="1">
                <a:solidFill>
                  <a:srgbClr val="633B9F"/>
                </a:solidFill>
              </a:rPr>
              <a:t>gyda’r</a:t>
            </a:r>
            <a:r>
              <a:rPr lang="en-GB" sz="1900" i="1" dirty="0">
                <a:solidFill>
                  <a:srgbClr val="633B9F"/>
                </a:solidFill>
              </a:rPr>
              <a:t> </a:t>
            </a:r>
            <a:r>
              <a:rPr lang="en-GB" sz="1900" i="1" dirty="0" err="1">
                <a:solidFill>
                  <a:srgbClr val="633B9F"/>
                </a:solidFill>
              </a:rPr>
              <a:t>biniau</a:t>
            </a:r>
            <a:endParaRPr lang="en-GB" sz="1900" i="1" dirty="0">
              <a:solidFill>
                <a:srgbClr val="633B9F"/>
              </a:solidFill>
            </a:endParaRPr>
          </a:p>
        </p:txBody>
      </p:sp>
      <p:sp>
        <p:nvSpPr>
          <p:cNvPr id="38" name="TextBox 37"/>
          <p:cNvSpPr txBox="1"/>
          <p:nvPr/>
        </p:nvSpPr>
        <p:spPr>
          <a:xfrm>
            <a:off x="1284412" y="5269887"/>
            <a:ext cx="7262358" cy="384721"/>
          </a:xfrm>
          <a:prstGeom prst="rect">
            <a:avLst/>
          </a:prstGeom>
          <a:noFill/>
        </p:spPr>
        <p:txBody>
          <a:bodyPr wrap="square" rtlCol="0">
            <a:spAutoFit/>
          </a:bodyPr>
          <a:lstStyle/>
          <a:p>
            <a:r>
              <a:rPr lang="en-GB" sz="1900" i="1" dirty="0">
                <a:solidFill>
                  <a:srgbClr val="633B9F"/>
                </a:solidFill>
              </a:rPr>
              <a:t>- </a:t>
            </a:r>
            <a:r>
              <a:rPr lang="en-GB" sz="1900" i="1" dirty="0" err="1">
                <a:solidFill>
                  <a:srgbClr val="633B9F"/>
                </a:solidFill>
              </a:rPr>
              <a:t>mae’n</a:t>
            </a:r>
            <a:r>
              <a:rPr lang="en-GB" sz="1900" i="1" dirty="0">
                <a:solidFill>
                  <a:srgbClr val="633B9F"/>
                </a:solidFill>
              </a:rPr>
              <a:t> </a:t>
            </a:r>
            <a:r>
              <a:rPr lang="en-GB" sz="1900" i="1" dirty="0" err="1">
                <a:solidFill>
                  <a:srgbClr val="633B9F"/>
                </a:solidFill>
              </a:rPr>
              <a:t>mynd</a:t>
            </a:r>
            <a:r>
              <a:rPr lang="en-GB" sz="1900" i="1" dirty="0">
                <a:solidFill>
                  <a:srgbClr val="633B9F"/>
                </a:solidFill>
              </a:rPr>
              <a:t> ag </a:t>
            </a:r>
            <a:r>
              <a:rPr lang="en-GB" sz="1900" i="1" dirty="0" err="1">
                <a:solidFill>
                  <a:srgbClr val="633B9F"/>
                </a:solidFill>
              </a:rPr>
              <a:t>ef</a:t>
            </a:r>
            <a:r>
              <a:rPr lang="en-GB" sz="1900" i="1" dirty="0">
                <a:solidFill>
                  <a:srgbClr val="633B9F"/>
                </a:solidFill>
              </a:rPr>
              <a:t> </a:t>
            </a:r>
            <a:r>
              <a:rPr lang="en-GB" sz="1900" i="1" dirty="0" err="1">
                <a:solidFill>
                  <a:srgbClr val="633B9F"/>
                </a:solidFill>
              </a:rPr>
              <a:t>i’r</a:t>
            </a:r>
            <a:r>
              <a:rPr lang="en-GB" sz="1900" i="1" dirty="0">
                <a:solidFill>
                  <a:srgbClr val="633B9F"/>
                </a:solidFill>
              </a:rPr>
              <a:t> </a:t>
            </a:r>
            <a:r>
              <a:rPr lang="en-GB" sz="1900" i="1" dirty="0" err="1">
                <a:solidFill>
                  <a:srgbClr val="633B9F"/>
                </a:solidFill>
              </a:rPr>
              <a:t>dafarn</a:t>
            </a:r>
            <a:r>
              <a:rPr lang="en-GB" sz="1900" i="1" dirty="0">
                <a:solidFill>
                  <a:srgbClr val="633B9F"/>
                </a:solidFill>
              </a:rPr>
              <a:t> am </a:t>
            </a:r>
            <a:r>
              <a:rPr lang="en-GB" sz="1900" i="1" dirty="0" err="1">
                <a:solidFill>
                  <a:srgbClr val="633B9F"/>
                </a:solidFill>
              </a:rPr>
              <a:t>ginio</a:t>
            </a:r>
            <a:r>
              <a:rPr lang="en-GB" sz="1900" i="1" dirty="0">
                <a:solidFill>
                  <a:srgbClr val="633B9F"/>
                </a:solidFill>
              </a:rPr>
              <a:t> </a:t>
            </a:r>
            <a:r>
              <a:rPr lang="en-GB" sz="1900" i="1" dirty="0" err="1">
                <a:solidFill>
                  <a:srgbClr val="633B9F"/>
                </a:solidFill>
              </a:rPr>
              <a:t>unwaith</a:t>
            </a:r>
            <a:r>
              <a:rPr lang="en-GB" sz="1900" i="1" dirty="0">
                <a:solidFill>
                  <a:srgbClr val="633B9F"/>
                </a:solidFill>
              </a:rPr>
              <a:t> </a:t>
            </a:r>
            <a:r>
              <a:rPr lang="en-GB" sz="1900" i="1" dirty="0" err="1">
                <a:solidFill>
                  <a:srgbClr val="633B9F"/>
                </a:solidFill>
              </a:rPr>
              <a:t>yr</a:t>
            </a:r>
            <a:r>
              <a:rPr lang="en-GB" sz="1900" i="1" dirty="0">
                <a:solidFill>
                  <a:srgbClr val="633B9F"/>
                </a:solidFill>
              </a:rPr>
              <a:t> </a:t>
            </a:r>
            <a:r>
              <a:rPr lang="en-GB" sz="1900" i="1" dirty="0" err="1">
                <a:solidFill>
                  <a:srgbClr val="633B9F"/>
                </a:solidFill>
              </a:rPr>
              <a:t>wythnos</a:t>
            </a:r>
            <a:endParaRPr lang="en-GB" sz="1900" i="1" dirty="0">
              <a:solidFill>
                <a:srgbClr val="633B9F"/>
              </a:solidFill>
            </a:endParaRPr>
          </a:p>
        </p:txBody>
      </p:sp>
      <p:sp>
        <p:nvSpPr>
          <p:cNvPr id="39" name="TextBox 38"/>
          <p:cNvSpPr txBox="1"/>
          <p:nvPr/>
        </p:nvSpPr>
        <p:spPr>
          <a:xfrm>
            <a:off x="1284412" y="5597924"/>
            <a:ext cx="7262358" cy="384721"/>
          </a:xfrm>
          <a:prstGeom prst="rect">
            <a:avLst/>
          </a:prstGeom>
          <a:noFill/>
        </p:spPr>
        <p:txBody>
          <a:bodyPr wrap="square" rtlCol="0">
            <a:spAutoFit/>
          </a:bodyPr>
          <a:lstStyle/>
          <a:p>
            <a:r>
              <a:rPr lang="en-GB" sz="1900" i="1" dirty="0" smtClean="0">
                <a:solidFill>
                  <a:srgbClr val="633B9F"/>
                </a:solidFill>
              </a:rPr>
              <a:t>- </a:t>
            </a:r>
            <a:r>
              <a:rPr lang="en-GB" sz="1900" i="1" dirty="0" err="1">
                <a:solidFill>
                  <a:srgbClr val="633B9F"/>
                </a:solidFill>
              </a:rPr>
              <a:t>mae’n</a:t>
            </a:r>
            <a:r>
              <a:rPr lang="en-GB" sz="1900" i="1" dirty="0">
                <a:solidFill>
                  <a:srgbClr val="633B9F"/>
                </a:solidFill>
              </a:rPr>
              <a:t> </a:t>
            </a:r>
            <a:r>
              <a:rPr lang="en-GB" sz="1900" i="1" dirty="0" err="1">
                <a:solidFill>
                  <a:srgbClr val="633B9F"/>
                </a:solidFill>
              </a:rPr>
              <a:t>galw</a:t>
            </a:r>
            <a:r>
              <a:rPr lang="en-GB" sz="1900" i="1" dirty="0">
                <a:solidFill>
                  <a:srgbClr val="633B9F"/>
                </a:solidFill>
              </a:rPr>
              <a:t> am </a:t>
            </a:r>
            <a:r>
              <a:rPr lang="en-GB" sz="1900" i="1" dirty="0" err="1">
                <a:solidFill>
                  <a:srgbClr val="633B9F"/>
                </a:solidFill>
              </a:rPr>
              <a:t>sgwrs</a:t>
            </a:r>
            <a:r>
              <a:rPr lang="en-GB" sz="1900" i="1" dirty="0">
                <a:solidFill>
                  <a:srgbClr val="633B9F"/>
                </a:solidFill>
              </a:rPr>
              <a:t> </a:t>
            </a:r>
            <a:r>
              <a:rPr lang="en-GB" sz="1900" i="1" dirty="0" smtClean="0">
                <a:solidFill>
                  <a:srgbClr val="633B9F"/>
                </a:solidFill>
              </a:rPr>
              <a:t>bob </a:t>
            </a:r>
            <a:r>
              <a:rPr lang="en-GB" sz="1900" i="1" dirty="0" err="1" smtClean="0">
                <a:solidFill>
                  <a:srgbClr val="633B9F"/>
                </a:solidFill>
              </a:rPr>
              <a:t>yn</a:t>
            </a:r>
            <a:r>
              <a:rPr lang="en-GB" sz="1900" i="1" dirty="0" smtClean="0">
                <a:solidFill>
                  <a:srgbClr val="633B9F"/>
                </a:solidFill>
              </a:rPr>
              <a:t> </a:t>
            </a:r>
            <a:r>
              <a:rPr lang="en-GB" sz="1900" i="1" dirty="0">
                <a:solidFill>
                  <a:srgbClr val="633B9F"/>
                </a:solidFill>
              </a:rPr>
              <a:t>ail </a:t>
            </a:r>
            <a:r>
              <a:rPr lang="en-GB" sz="1900" i="1" dirty="0" err="1" smtClean="0">
                <a:solidFill>
                  <a:srgbClr val="633B9F"/>
                </a:solidFill>
              </a:rPr>
              <a:t>wythnos</a:t>
            </a:r>
            <a:endParaRPr lang="en-GB" sz="1900" i="1" dirty="0">
              <a:solidFill>
                <a:srgbClr val="633B9F"/>
              </a:solidFill>
            </a:endParaRPr>
          </a:p>
        </p:txBody>
      </p:sp>
    </p:spTree>
    <p:extLst>
      <p:ext uri="{BB962C8B-B14F-4D97-AF65-F5344CB8AC3E}">
        <p14:creationId xmlns:p14="http://schemas.microsoft.com/office/powerpoint/2010/main" val="332165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Gofynion</a:t>
            </a:r>
            <a:r>
              <a:rPr lang="en-GB" dirty="0"/>
              <a:t> ac </a:t>
            </a:r>
            <a:r>
              <a:rPr lang="en-GB" dirty="0" err="1"/>
              <a:t>anghenion</a:t>
            </a:r>
            <a:endParaRPr lang="en-GB" dirty="0"/>
          </a:p>
        </p:txBody>
      </p:sp>
      <p:sp>
        <p:nvSpPr>
          <p:cNvPr id="3" name="Content Placeholder 2"/>
          <p:cNvSpPr>
            <a:spLocks noGrp="1"/>
          </p:cNvSpPr>
          <p:nvPr>
            <p:ph idx="1"/>
          </p:nvPr>
        </p:nvSpPr>
        <p:spPr>
          <a:xfrm>
            <a:off x="431801" y="1523906"/>
            <a:ext cx="8280400" cy="4135271"/>
          </a:xfrm>
        </p:spPr>
        <p:txBody>
          <a:bodyPr>
            <a:noAutofit/>
          </a:bodyPr>
          <a:lstStyle/>
          <a:p>
            <a:pPr marL="457200" indent="-457200">
              <a:buFont typeface="Arial" panose="020B0604020202020204" pitchFamily="34" charset="0"/>
              <a:buChar char="•"/>
            </a:pPr>
            <a:r>
              <a:rPr lang="en-GB" sz="2200" dirty="0" err="1"/>
              <a:t>O’r</a:t>
            </a:r>
            <a:r>
              <a:rPr lang="en-GB" sz="2200" dirty="0"/>
              <a:t> </a:t>
            </a:r>
            <a:r>
              <a:rPr lang="en-GB" sz="2200" dirty="0" err="1"/>
              <a:t>proffil</a:t>
            </a:r>
            <a:r>
              <a:rPr lang="en-GB" sz="2200" dirty="0"/>
              <a:t>, </a:t>
            </a:r>
            <a:r>
              <a:rPr lang="en-GB" sz="2200" dirty="0" err="1"/>
              <a:t>dylai</a:t>
            </a:r>
            <a:r>
              <a:rPr lang="en-GB" sz="2200" dirty="0"/>
              <a:t> </a:t>
            </a:r>
            <a:r>
              <a:rPr lang="en-GB" sz="2200" dirty="0" err="1"/>
              <a:t>fod</a:t>
            </a:r>
            <a:r>
              <a:rPr lang="en-GB" sz="2200" dirty="0"/>
              <a:t> </a:t>
            </a:r>
            <a:r>
              <a:rPr lang="en-GB" sz="2200" dirty="0" err="1"/>
              <a:t>yn</a:t>
            </a:r>
            <a:r>
              <a:rPr lang="en-GB" sz="2200" dirty="0"/>
              <a:t> </a:t>
            </a:r>
            <a:r>
              <a:rPr lang="en-GB" sz="2200" dirty="0" err="1"/>
              <a:t>bosibl</a:t>
            </a:r>
            <a:r>
              <a:rPr lang="en-GB" sz="2200" dirty="0"/>
              <a:t> </a:t>
            </a:r>
            <a:r>
              <a:rPr lang="en-GB" sz="2200" dirty="0" err="1"/>
              <a:t>gweithio</a:t>
            </a:r>
            <a:r>
              <a:rPr lang="en-GB" sz="2200" dirty="0"/>
              <a:t> </a:t>
            </a:r>
            <a:r>
              <a:rPr lang="en-GB" sz="2200" dirty="0" err="1"/>
              <a:t>allan</a:t>
            </a:r>
            <a:r>
              <a:rPr lang="en-GB" sz="2200" dirty="0"/>
              <a:t> </a:t>
            </a:r>
            <a:r>
              <a:rPr lang="en-GB" sz="2200" dirty="0" err="1"/>
              <a:t>beth</a:t>
            </a:r>
            <a:r>
              <a:rPr lang="en-GB" sz="2200" dirty="0"/>
              <a:t> </a:t>
            </a:r>
            <a:r>
              <a:rPr lang="en-GB" sz="2200" dirty="0" err="1"/>
              <a:t>yw</a:t>
            </a:r>
            <a:r>
              <a:rPr lang="en-GB" sz="2200" dirty="0"/>
              <a:t> </a:t>
            </a:r>
            <a:r>
              <a:rPr lang="en-GB" sz="2200" dirty="0" err="1"/>
              <a:t>gofynion</a:t>
            </a:r>
            <a:r>
              <a:rPr lang="en-GB" sz="2200" dirty="0"/>
              <a:t> John</a:t>
            </a:r>
          </a:p>
          <a:p>
            <a:pPr marL="457200" indent="-457200">
              <a:buFont typeface="Arial" panose="020B0604020202020204" pitchFamily="34" charset="0"/>
              <a:buChar char="•"/>
            </a:pPr>
            <a:r>
              <a:rPr lang="en-GB" sz="2200" dirty="0" err="1"/>
              <a:t>Mae’n</a:t>
            </a:r>
            <a:r>
              <a:rPr lang="en-GB" sz="2200" dirty="0"/>
              <a:t> </a:t>
            </a:r>
            <a:r>
              <a:rPr lang="en-GB" sz="2200" dirty="0" err="1"/>
              <a:t>awgrymu</a:t>
            </a:r>
            <a:r>
              <a:rPr lang="en-GB" sz="2200" dirty="0"/>
              <a:t> </a:t>
            </a:r>
            <a:r>
              <a:rPr lang="en-GB" sz="2200" dirty="0" err="1"/>
              <a:t>rhai</a:t>
            </a:r>
            <a:r>
              <a:rPr lang="en-GB" sz="2200" dirty="0"/>
              <a:t> </a:t>
            </a:r>
            <a:r>
              <a:rPr lang="en-GB" sz="2200" dirty="0" err="1"/>
              <a:t>o’r</a:t>
            </a:r>
            <a:r>
              <a:rPr lang="en-GB" sz="2200" dirty="0"/>
              <a:t> </a:t>
            </a:r>
            <a:r>
              <a:rPr lang="en-GB" sz="2200" dirty="0" err="1"/>
              <a:t>problemau</a:t>
            </a:r>
            <a:r>
              <a:rPr lang="en-GB" sz="2200" dirty="0"/>
              <a:t> </a:t>
            </a:r>
            <a:r>
              <a:rPr lang="en-GB" sz="2200" dirty="0" err="1"/>
              <a:t>sy’n</a:t>
            </a:r>
            <a:r>
              <a:rPr lang="en-GB" sz="2200" dirty="0"/>
              <a:t> </a:t>
            </a:r>
            <a:r>
              <a:rPr lang="en-GB" sz="2200" dirty="0" err="1"/>
              <a:t>ei</a:t>
            </a:r>
            <a:r>
              <a:rPr lang="en-GB" sz="2200" dirty="0"/>
              <a:t> </a:t>
            </a:r>
            <a:r>
              <a:rPr lang="en-GB" sz="2200" dirty="0" err="1"/>
              <a:t>atal</a:t>
            </a:r>
            <a:r>
              <a:rPr lang="en-GB" sz="2200" dirty="0"/>
              <a:t> </a:t>
            </a:r>
            <a:r>
              <a:rPr lang="en-GB" sz="2200" dirty="0" err="1"/>
              <a:t>rhag</a:t>
            </a:r>
            <a:r>
              <a:rPr lang="en-GB" sz="2200" dirty="0"/>
              <a:t> </a:t>
            </a:r>
            <a:r>
              <a:rPr lang="en-GB" sz="2200" dirty="0" err="1"/>
              <a:t>gallu</a:t>
            </a:r>
            <a:r>
              <a:rPr lang="en-GB" sz="2200" dirty="0"/>
              <a:t> </a:t>
            </a:r>
            <a:r>
              <a:rPr lang="en-GB" sz="2200" dirty="0" err="1"/>
              <a:t>gwneud</a:t>
            </a:r>
            <a:r>
              <a:rPr lang="en-GB" sz="2200" dirty="0"/>
              <a:t> </a:t>
            </a:r>
            <a:r>
              <a:rPr lang="en-GB" sz="2200" dirty="0" err="1"/>
              <a:t>beth</a:t>
            </a:r>
            <a:r>
              <a:rPr lang="en-GB" sz="2200" dirty="0"/>
              <a:t> y </a:t>
            </a:r>
            <a:r>
              <a:rPr lang="en-GB" sz="2200" dirty="0" err="1"/>
              <a:t>mae</a:t>
            </a:r>
            <a:r>
              <a:rPr lang="en-GB" sz="2200" dirty="0"/>
              <a:t> </a:t>
            </a:r>
            <a:r>
              <a:rPr lang="en-GB" sz="2200" dirty="0" err="1"/>
              <a:t>eisiau</a:t>
            </a:r>
            <a:r>
              <a:rPr lang="en-GB" sz="2200" dirty="0"/>
              <a:t> </a:t>
            </a:r>
            <a:r>
              <a:rPr lang="en-GB" sz="2200" dirty="0" err="1"/>
              <a:t>ei</a:t>
            </a:r>
            <a:r>
              <a:rPr lang="en-GB" sz="2200" dirty="0"/>
              <a:t> </a:t>
            </a:r>
            <a:r>
              <a:rPr lang="en-GB" sz="2200" dirty="0" err="1"/>
              <a:t>wneud</a:t>
            </a:r>
            <a:endParaRPr lang="en-GB" sz="2200" dirty="0"/>
          </a:p>
          <a:p>
            <a:pPr marL="457200" indent="-457200">
              <a:buFont typeface="Arial" panose="020B0604020202020204" pitchFamily="34" charset="0"/>
              <a:buChar char="•"/>
            </a:pPr>
            <a:r>
              <a:rPr lang="en-GB" sz="2200" dirty="0" err="1"/>
              <a:t>Mae’n</a:t>
            </a:r>
            <a:r>
              <a:rPr lang="en-GB" sz="2200" dirty="0"/>
              <a:t> </a:t>
            </a:r>
            <a:r>
              <a:rPr lang="en-GB" sz="2200" dirty="0" err="1"/>
              <a:t>bosibl</a:t>
            </a:r>
            <a:r>
              <a:rPr lang="en-GB" sz="2200" dirty="0"/>
              <a:t> </a:t>
            </a:r>
            <a:r>
              <a:rPr lang="en-GB" sz="2200" dirty="0" err="1"/>
              <a:t>gweithio</a:t>
            </a:r>
            <a:r>
              <a:rPr lang="en-GB" sz="2200" dirty="0"/>
              <a:t> </a:t>
            </a:r>
            <a:r>
              <a:rPr lang="en-GB" sz="2200" dirty="0" err="1"/>
              <a:t>allan</a:t>
            </a:r>
            <a:r>
              <a:rPr lang="en-GB" sz="2200" dirty="0"/>
              <a:t> </a:t>
            </a:r>
            <a:r>
              <a:rPr lang="en-GB" sz="2200" dirty="0" err="1"/>
              <a:t>beth</a:t>
            </a:r>
            <a:r>
              <a:rPr lang="en-GB" sz="2200" dirty="0"/>
              <a:t> </a:t>
            </a:r>
            <a:r>
              <a:rPr lang="en-GB" sz="2200" dirty="0" err="1"/>
              <a:t>fydd</a:t>
            </a:r>
            <a:r>
              <a:rPr lang="en-GB" sz="2200" dirty="0"/>
              <a:t> </a:t>
            </a:r>
            <a:r>
              <a:rPr lang="en-GB" sz="2200" dirty="0" err="1"/>
              <a:t>yn</a:t>
            </a:r>
            <a:r>
              <a:rPr lang="en-GB" sz="2200" dirty="0"/>
              <a:t> </a:t>
            </a:r>
            <a:r>
              <a:rPr lang="en-GB" sz="2200" dirty="0" err="1"/>
              <a:t>ei</a:t>
            </a:r>
            <a:r>
              <a:rPr lang="en-GB" sz="2200" dirty="0"/>
              <a:t> </a:t>
            </a:r>
            <a:r>
              <a:rPr lang="en-GB" sz="2200" dirty="0" err="1"/>
              <a:t>dderbyn</a:t>
            </a:r>
            <a:r>
              <a:rPr lang="en-GB" sz="2200" dirty="0"/>
              <a:t> </a:t>
            </a:r>
            <a:r>
              <a:rPr lang="en-GB" sz="2200" dirty="0" err="1"/>
              <a:t>a’i</a:t>
            </a:r>
            <a:r>
              <a:rPr lang="en-GB" sz="2200" dirty="0"/>
              <a:t> </a:t>
            </a:r>
            <a:r>
              <a:rPr lang="en-GB" sz="2200" dirty="0" err="1"/>
              <a:t>groesawu</a:t>
            </a:r>
            <a:r>
              <a:rPr lang="en-GB" sz="2200" dirty="0"/>
              <a:t> – a </a:t>
            </a:r>
            <a:r>
              <a:rPr lang="en-GB" sz="2200" dirty="0" err="1"/>
              <a:t>beth</a:t>
            </a:r>
            <a:r>
              <a:rPr lang="en-GB" sz="2200" dirty="0"/>
              <a:t> </a:t>
            </a:r>
            <a:r>
              <a:rPr lang="en-GB" sz="2200" dirty="0" err="1"/>
              <a:t>na</a:t>
            </a:r>
            <a:r>
              <a:rPr lang="en-GB" sz="2200" dirty="0"/>
              <a:t> </a:t>
            </a:r>
            <a:r>
              <a:rPr lang="en-GB" sz="2200" dirty="0" err="1"/>
              <a:t>fydd</a:t>
            </a:r>
            <a:r>
              <a:rPr lang="en-GB" sz="2200" dirty="0"/>
              <a:t> </a:t>
            </a:r>
            <a:r>
              <a:rPr lang="en-GB" sz="2200" dirty="0" err="1"/>
              <a:t>yn</a:t>
            </a:r>
            <a:r>
              <a:rPr lang="en-GB" sz="2200" dirty="0"/>
              <a:t> </a:t>
            </a:r>
            <a:r>
              <a:rPr lang="en-GB" sz="2200" dirty="0" err="1"/>
              <a:t>gweithio</a:t>
            </a:r>
            <a:r>
              <a:rPr lang="en-GB" sz="2200" dirty="0"/>
              <a:t> </a:t>
            </a:r>
            <a:r>
              <a:rPr lang="en-GB" sz="2200" dirty="0" err="1"/>
              <a:t>oherwydd</a:t>
            </a:r>
            <a:r>
              <a:rPr lang="en-GB" sz="2200" dirty="0"/>
              <a:t> </a:t>
            </a:r>
            <a:r>
              <a:rPr lang="en-GB" sz="2200" dirty="0" err="1"/>
              <a:t>ei</a:t>
            </a:r>
            <a:r>
              <a:rPr lang="en-GB" sz="2200" dirty="0"/>
              <a:t> </a:t>
            </a:r>
            <a:r>
              <a:rPr lang="en-GB" sz="2200" dirty="0" err="1"/>
              <a:t>ffordd</a:t>
            </a:r>
            <a:r>
              <a:rPr lang="en-GB" sz="2200" dirty="0"/>
              <a:t> o </a:t>
            </a:r>
            <a:r>
              <a:rPr lang="en-GB" sz="2200" dirty="0" err="1"/>
              <a:t>fyw</a:t>
            </a:r>
            <a:r>
              <a:rPr lang="en-GB" sz="2200" dirty="0"/>
              <a:t> </a:t>
            </a:r>
          </a:p>
          <a:p>
            <a:pPr marL="457200" indent="-457200">
              <a:buFont typeface="Arial" panose="020B0604020202020204" pitchFamily="34" charset="0"/>
              <a:buChar char="•"/>
            </a:pPr>
            <a:r>
              <a:rPr lang="en-GB" sz="2200" dirty="0" err="1"/>
              <a:t>Nid</a:t>
            </a:r>
            <a:r>
              <a:rPr lang="en-GB" sz="2200" dirty="0"/>
              <a:t> </a:t>
            </a:r>
            <a:r>
              <a:rPr lang="en-GB" sz="2200" dirty="0" err="1"/>
              <a:t>yw</a:t>
            </a:r>
            <a:r>
              <a:rPr lang="en-GB" sz="2200" dirty="0"/>
              <a:t> o </a:t>
            </a:r>
            <a:r>
              <a:rPr lang="en-GB" sz="2200" dirty="0" err="1"/>
              <a:t>angenrheidrwydd</a:t>
            </a:r>
            <a:r>
              <a:rPr lang="en-GB" sz="2200" dirty="0"/>
              <a:t> </a:t>
            </a:r>
            <a:r>
              <a:rPr lang="en-GB" sz="2200" dirty="0" err="1"/>
              <a:t>yn</a:t>
            </a:r>
            <a:r>
              <a:rPr lang="en-GB" sz="2200" dirty="0"/>
              <a:t> </a:t>
            </a:r>
            <a:r>
              <a:rPr lang="en-GB" sz="2200" dirty="0" err="1"/>
              <a:t>dweud</a:t>
            </a:r>
            <a:r>
              <a:rPr lang="en-GB" sz="2200" dirty="0"/>
              <a:t> </a:t>
            </a:r>
            <a:r>
              <a:rPr lang="en-GB" sz="2200" dirty="0" err="1"/>
              <a:t>wrthym</a:t>
            </a:r>
            <a:r>
              <a:rPr lang="en-GB" sz="2200" dirty="0"/>
              <a:t> </a:t>
            </a:r>
            <a:r>
              <a:rPr lang="en-GB" sz="2200" dirty="0" err="1"/>
              <a:t>beth</a:t>
            </a:r>
            <a:r>
              <a:rPr lang="en-GB" sz="2200" dirty="0"/>
              <a:t> </a:t>
            </a:r>
            <a:r>
              <a:rPr lang="en-GB" sz="2200" dirty="0" err="1"/>
              <a:t>mae</a:t>
            </a:r>
            <a:r>
              <a:rPr lang="en-GB" sz="2200" dirty="0"/>
              <a:t> </a:t>
            </a:r>
            <a:r>
              <a:rPr lang="en-GB" sz="2200" dirty="0" err="1"/>
              <a:t>ei</a:t>
            </a:r>
            <a:r>
              <a:rPr lang="en-GB" sz="2200" dirty="0"/>
              <a:t> </a:t>
            </a:r>
            <a:r>
              <a:rPr lang="en-GB" sz="2200" dirty="0" err="1"/>
              <a:t>angen</a:t>
            </a:r>
            <a:endParaRPr lang="en-GB" sz="2200" dirty="0"/>
          </a:p>
          <a:p>
            <a:pPr marL="457200" indent="-457200">
              <a:buFont typeface="Arial" panose="020B0604020202020204" pitchFamily="34" charset="0"/>
              <a:buChar char="•"/>
            </a:pPr>
            <a:r>
              <a:rPr lang="en-GB" sz="2200" dirty="0"/>
              <a:t>A </a:t>
            </a:r>
            <a:r>
              <a:rPr lang="en-GB" sz="2200" dirty="0" err="1"/>
              <a:t>fydd</a:t>
            </a:r>
            <a:r>
              <a:rPr lang="en-GB" sz="2200" dirty="0"/>
              <a:t> </a:t>
            </a:r>
            <a:r>
              <a:rPr lang="en-GB" sz="2200" dirty="0" err="1"/>
              <a:t>yn</a:t>
            </a:r>
            <a:r>
              <a:rPr lang="en-GB" sz="2200" dirty="0"/>
              <a:t> </a:t>
            </a:r>
            <a:r>
              <a:rPr lang="en-GB" sz="2200" dirty="0" err="1"/>
              <a:t>gwneud</a:t>
            </a:r>
            <a:r>
              <a:rPr lang="en-GB" sz="2200" dirty="0"/>
              <a:t> John </a:t>
            </a:r>
            <a:r>
              <a:rPr lang="en-GB" sz="2200" dirty="0" err="1"/>
              <a:t>yn</a:t>
            </a:r>
            <a:r>
              <a:rPr lang="en-GB" sz="2200" dirty="0"/>
              <a:t> </a:t>
            </a:r>
            <a:r>
              <a:rPr lang="en-GB" sz="2200" dirty="0" err="1"/>
              <a:t>hapusach</a:t>
            </a:r>
            <a:r>
              <a:rPr lang="en-GB" sz="2200" dirty="0"/>
              <a:t> </a:t>
            </a:r>
            <a:r>
              <a:rPr lang="en-GB" sz="2200" dirty="0" err="1"/>
              <a:t>os</a:t>
            </a:r>
            <a:r>
              <a:rPr lang="en-GB" sz="2200" dirty="0"/>
              <a:t> </a:t>
            </a:r>
            <a:r>
              <a:rPr lang="en-GB" sz="2200" dirty="0" err="1"/>
              <a:t>gallwn</a:t>
            </a:r>
            <a:r>
              <a:rPr lang="en-GB" sz="2200" dirty="0"/>
              <a:t> </a:t>
            </a:r>
            <a:r>
              <a:rPr lang="en-GB" sz="2200" dirty="0" err="1"/>
              <a:t>fynd</a:t>
            </a:r>
            <a:r>
              <a:rPr lang="en-GB" sz="2200" dirty="0"/>
              <a:t> </a:t>
            </a:r>
            <a:r>
              <a:rPr lang="en-GB" sz="2200" dirty="0" err="1"/>
              <a:t>i’r</a:t>
            </a:r>
            <a:r>
              <a:rPr lang="en-GB" sz="2200" dirty="0"/>
              <a:t> </a:t>
            </a:r>
            <a:r>
              <a:rPr lang="en-GB" sz="2200" dirty="0" err="1"/>
              <a:t>afael</a:t>
            </a:r>
            <a:r>
              <a:rPr lang="en-GB" sz="2200" dirty="0"/>
              <a:t> </a:t>
            </a:r>
            <a:r>
              <a:rPr lang="en-GB" sz="2200" dirty="0" err="1"/>
              <a:t>â’r</a:t>
            </a:r>
            <a:r>
              <a:rPr lang="en-GB" sz="2200" dirty="0"/>
              <a:t> “</a:t>
            </a:r>
            <a:r>
              <a:rPr lang="en-GB" sz="2200" dirty="0" err="1"/>
              <a:t>gofynion</a:t>
            </a:r>
            <a:r>
              <a:rPr lang="en-GB" sz="2200" dirty="0"/>
              <a:t>” </a:t>
            </a:r>
            <a:r>
              <a:rPr lang="en-GB" sz="2200" dirty="0" err="1"/>
              <a:t>hyn</a:t>
            </a:r>
            <a:r>
              <a:rPr lang="en-GB" sz="2200" dirty="0"/>
              <a:t> </a:t>
            </a:r>
            <a:r>
              <a:rPr lang="en-GB" sz="2200" dirty="0" err="1"/>
              <a:t>gan</a:t>
            </a:r>
            <a:r>
              <a:rPr lang="en-GB" sz="2200" dirty="0"/>
              <a:t> </a:t>
            </a:r>
            <a:r>
              <a:rPr lang="en-GB" sz="2200" dirty="0" err="1" smtClean="0"/>
              <a:t>ddefnyddio</a:t>
            </a:r>
            <a:r>
              <a:rPr lang="en-GB" sz="2200" dirty="0" smtClean="0"/>
              <a:t> </a:t>
            </a:r>
            <a:r>
              <a:rPr lang="en-GB" sz="2200" dirty="0" err="1"/>
              <a:t>technoleg</a:t>
            </a:r>
            <a:r>
              <a:rPr lang="en-GB" sz="2200" dirty="0"/>
              <a:t>?</a:t>
            </a:r>
          </a:p>
        </p:txBody>
      </p:sp>
    </p:spTree>
    <p:extLst>
      <p:ext uri="{BB962C8B-B14F-4D97-AF65-F5344CB8AC3E}">
        <p14:creationId xmlns:p14="http://schemas.microsoft.com/office/powerpoint/2010/main" val="193441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Beth </a:t>
            </a:r>
            <a:r>
              <a:rPr lang="en-GB" dirty="0" err="1" smtClean="0"/>
              <a:t>dylid</a:t>
            </a:r>
            <a:r>
              <a:rPr lang="en-GB" dirty="0" smtClean="0"/>
              <a:t> </a:t>
            </a:r>
            <a:r>
              <a:rPr lang="en-GB" dirty="0" err="1" smtClean="0"/>
              <a:t>ei</a:t>
            </a:r>
            <a:r>
              <a:rPr lang="en-GB" dirty="0" smtClean="0"/>
              <a:t> </a:t>
            </a:r>
            <a:r>
              <a:rPr lang="en-GB" dirty="0" err="1" smtClean="0"/>
              <a:t>gynnig</a:t>
            </a:r>
            <a:r>
              <a:rPr lang="en-GB" dirty="0" smtClean="0"/>
              <a:t> </a:t>
            </a:r>
            <a:r>
              <a:rPr lang="en-GB" dirty="0" err="1" smtClean="0"/>
              <a:t>i</a:t>
            </a:r>
            <a:r>
              <a:rPr lang="en-GB" dirty="0" smtClean="0"/>
              <a:t> John </a:t>
            </a:r>
            <a:r>
              <a:rPr lang="en-GB" dirty="0" err="1" smtClean="0"/>
              <a:t>yn</a:t>
            </a:r>
            <a:r>
              <a:rPr lang="en-GB" dirty="0" smtClean="0"/>
              <a:t> </a:t>
            </a:r>
            <a:r>
              <a:rPr lang="en-GB" dirty="0" err="1" smtClean="0"/>
              <a:t>ein</a:t>
            </a:r>
            <a:r>
              <a:rPr lang="en-GB" dirty="0" smtClean="0"/>
              <a:t> barn </a:t>
            </a:r>
            <a:r>
              <a:rPr lang="en-GB" dirty="0" err="1" smtClean="0"/>
              <a:t>ni</a:t>
            </a:r>
            <a:r>
              <a:rPr lang="en-GB" dirty="0" smtClean="0"/>
              <a:t>?</a:t>
            </a:r>
            <a:endParaRPr lang="en-GB" dirty="0"/>
          </a:p>
        </p:txBody>
      </p:sp>
      <p:sp>
        <p:nvSpPr>
          <p:cNvPr id="3" name="Content Placeholder 2"/>
          <p:cNvSpPr>
            <a:spLocks noGrp="1"/>
          </p:cNvSpPr>
          <p:nvPr>
            <p:ph idx="1"/>
          </p:nvPr>
        </p:nvSpPr>
        <p:spPr/>
        <p:txBody>
          <a:bodyPr>
            <a:noAutofit/>
          </a:bodyPr>
          <a:lstStyle/>
          <a:p>
            <a:pPr marL="457200" indent="-457200">
              <a:buFont typeface="Arial" panose="020B0604020202020204" pitchFamily="34" charset="0"/>
              <a:buChar char="•"/>
            </a:pPr>
            <a:r>
              <a:rPr lang="en-GB" sz="2300" dirty="0" err="1" smtClean="0"/>
              <a:t>Nid</a:t>
            </a:r>
            <a:r>
              <a:rPr lang="en-GB" sz="2300" dirty="0" smtClean="0"/>
              <a:t> </a:t>
            </a:r>
            <a:r>
              <a:rPr lang="en-GB" sz="2300" dirty="0" err="1" smtClean="0"/>
              <a:t>oes</a:t>
            </a:r>
            <a:r>
              <a:rPr lang="en-GB" sz="2300" dirty="0" smtClean="0"/>
              <a:t> </a:t>
            </a:r>
            <a:r>
              <a:rPr lang="en-GB" sz="2300" dirty="0" err="1" smtClean="0"/>
              <a:t>unrhyw</a:t>
            </a:r>
            <a:r>
              <a:rPr lang="en-GB" sz="2300" dirty="0" smtClean="0"/>
              <a:t> </a:t>
            </a:r>
            <a:r>
              <a:rPr lang="en-GB" sz="2300" dirty="0" err="1" smtClean="0"/>
              <a:t>atebion</a:t>
            </a:r>
            <a:r>
              <a:rPr lang="en-GB" sz="2300" dirty="0" smtClean="0"/>
              <a:t> </a:t>
            </a:r>
            <a:r>
              <a:rPr lang="en-GB" sz="2300" dirty="0" err="1" smtClean="0"/>
              <a:t>anghywir</a:t>
            </a:r>
            <a:r>
              <a:rPr lang="en-GB" sz="2300" dirty="0" smtClean="0"/>
              <a:t> – </a:t>
            </a:r>
            <a:r>
              <a:rPr lang="en-GB" sz="2300" dirty="0" err="1" smtClean="0"/>
              <a:t>oherwydd</a:t>
            </a:r>
            <a:r>
              <a:rPr lang="en-GB" sz="2300" dirty="0" smtClean="0"/>
              <a:t> </a:t>
            </a:r>
            <a:r>
              <a:rPr lang="en-GB" sz="2300" dirty="0" err="1" smtClean="0"/>
              <a:t>nid</a:t>
            </a:r>
            <a:r>
              <a:rPr lang="en-GB" sz="2300" dirty="0" smtClean="0"/>
              <a:t> </a:t>
            </a:r>
            <a:r>
              <a:rPr lang="en-GB" sz="2300" dirty="0" err="1" smtClean="0"/>
              <a:t>yw’r</a:t>
            </a:r>
            <a:r>
              <a:rPr lang="en-GB" sz="2300" dirty="0" smtClean="0"/>
              <a:t> </a:t>
            </a:r>
            <a:r>
              <a:rPr lang="en-GB" sz="2300" dirty="0" err="1" smtClean="0"/>
              <a:t>awgrymiadau’n</a:t>
            </a:r>
            <a:r>
              <a:rPr lang="en-GB" sz="2300" dirty="0" smtClean="0"/>
              <a:t> </a:t>
            </a:r>
            <a:r>
              <a:rPr lang="en-GB" sz="2300" dirty="0" err="1" smtClean="0"/>
              <a:t>bresgripsiwn</a:t>
            </a:r>
            <a:r>
              <a:rPr lang="en-GB" sz="2300" dirty="0" smtClean="0"/>
              <a:t>!</a:t>
            </a:r>
            <a:endParaRPr lang="en-GB" sz="2300" dirty="0"/>
          </a:p>
          <a:p>
            <a:pPr marL="457200" indent="-457200">
              <a:buFont typeface="Arial" panose="020B0604020202020204" pitchFamily="34" charset="0"/>
              <a:buChar char="•"/>
            </a:pPr>
            <a:r>
              <a:rPr lang="en-GB" sz="2300" dirty="0" err="1" smtClean="0"/>
              <a:t>Meddyliwch</a:t>
            </a:r>
            <a:r>
              <a:rPr lang="en-GB" sz="2300" dirty="0" smtClean="0"/>
              <a:t> </a:t>
            </a:r>
            <a:r>
              <a:rPr lang="en-GB" sz="2300" dirty="0" err="1" smtClean="0"/>
              <a:t>yn</a:t>
            </a:r>
            <a:r>
              <a:rPr lang="en-GB" sz="2300" dirty="0" smtClean="0"/>
              <a:t> </a:t>
            </a:r>
            <a:r>
              <a:rPr lang="en-GB" sz="2300" dirty="0" err="1" smtClean="0"/>
              <a:t>greadigol</a:t>
            </a:r>
            <a:r>
              <a:rPr lang="en-GB" sz="2300" dirty="0" smtClean="0"/>
              <a:t> – </a:t>
            </a:r>
            <a:r>
              <a:rPr lang="en-GB" sz="2300" dirty="0" err="1" smtClean="0"/>
              <a:t>chwiliwch</a:t>
            </a:r>
            <a:r>
              <a:rPr lang="en-GB" sz="2300" dirty="0" smtClean="0"/>
              <a:t> am </a:t>
            </a:r>
            <a:r>
              <a:rPr lang="en-GB" sz="2300" dirty="0" err="1" smtClean="0"/>
              <a:t>beth</a:t>
            </a:r>
            <a:r>
              <a:rPr lang="en-GB" sz="2300" dirty="0" smtClean="0"/>
              <a:t> y </a:t>
            </a:r>
            <a:r>
              <a:rPr lang="en-GB" sz="2300" dirty="0" err="1" smtClean="0"/>
              <a:t>mae</a:t>
            </a:r>
            <a:r>
              <a:rPr lang="en-GB" sz="2300" dirty="0" smtClean="0"/>
              <a:t> </a:t>
            </a:r>
            <a:r>
              <a:rPr lang="en-GB" sz="2300" dirty="0" err="1" smtClean="0"/>
              <a:t>ei</a:t>
            </a:r>
            <a:r>
              <a:rPr lang="en-GB" sz="2300" dirty="0" smtClean="0"/>
              <a:t> </a:t>
            </a:r>
            <a:r>
              <a:rPr lang="en-GB" sz="2300" dirty="0" err="1" smtClean="0"/>
              <a:t>eisiau</a:t>
            </a:r>
            <a:endParaRPr lang="en-GB" sz="2300" dirty="0"/>
          </a:p>
          <a:p>
            <a:pPr marL="457200" indent="-457200">
              <a:buFont typeface="Arial" panose="020B0604020202020204" pitchFamily="34" charset="0"/>
              <a:buChar char="•"/>
            </a:pPr>
            <a:r>
              <a:rPr lang="en-GB" sz="2300" dirty="0" smtClean="0"/>
              <a:t>Beth am </a:t>
            </a:r>
            <a:r>
              <a:rPr lang="en-GB" sz="2300" dirty="0" err="1" smtClean="0"/>
              <a:t>danysgrifiad</a:t>
            </a:r>
            <a:r>
              <a:rPr lang="en-GB" sz="2300" dirty="0" smtClean="0"/>
              <a:t> </a:t>
            </a:r>
            <a:r>
              <a:rPr lang="en-GB" sz="2300" dirty="0" err="1" smtClean="0"/>
              <a:t>i</a:t>
            </a:r>
            <a:r>
              <a:rPr lang="en-GB" sz="2300" dirty="0" smtClean="0"/>
              <a:t> </a:t>
            </a:r>
            <a:r>
              <a:rPr lang="en-GB" sz="2300" dirty="0" err="1" smtClean="0"/>
              <a:t>asiantaeth</a:t>
            </a:r>
            <a:r>
              <a:rPr lang="en-GB" sz="2300" dirty="0" smtClean="0"/>
              <a:t> </a:t>
            </a:r>
            <a:r>
              <a:rPr lang="en-GB" sz="2300" dirty="0" err="1" smtClean="0"/>
              <a:t>cariadon</a:t>
            </a:r>
            <a:r>
              <a:rPr lang="en-GB" sz="2300" dirty="0" smtClean="0"/>
              <a:t>?</a:t>
            </a:r>
            <a:endParaRPr lang="en-GB" sz="2300" dirty="0"/>
          </a:p>
          <a:p>
            <a:pPr marL="457200" indent="-457200">
              <a:buFont typeface="Arial" panose="020B0604020202020204" pitchFamily="34" charset="0"/>
              <a:buChar char="•"/>
            </a:pPr>
            <a:r>
              <a:rPr lang="en-GB" sz="2300" dirty="0" err="1" smtClean="0"/>
              <a:t>Sut</a:t>
            </a:r>
            <a:r>
              <a:rPr lang="en-GB" sz="2300" dirty="0" smtClean="0"/>
              <a:t> </a:t>
            </a:r>
            <a:r>
              <a:rPr lang="en-GB" sz="2300" dirty="0" err="1" smtClean="0"/>
              <a:t>gallwn</a:t>
            </a:r>
            <a:r>
              <a:rPr lang="en-GB" sz="2300" dirty="0" smtClean="0"/>
              <a:t> </a:t>
            </a:r>
            <a:r>
              <a:rPr lang="en-GB" sz="2300" dirty="0" err="1" smtClean="0"/>
              <a:t>ni</a:t>
            </a:r>
            <a:r>
              <a:rPr lang="en-GB" sz="2300" dirty="0" smtClean="0"/>
              <a:t> </a:t>
            </a:r>
            <a:r>
              <a:rPr lang="en-GB" sz="2300" dirty="0" err="1" smtClean="0"/>
              <a:t>roi</a:t>
            </a:r>
            <a:r>
              <a:rPr lang="en-GB" sz="2300" dirty="0" smtClean="0"/>
              <a:t> </a:t>
            </a:r>
            <a:r>
              <a:rPr lang="en-GB" sz="2300" dirty="0" err="1" smtClean="0"/>
              <a:t>rheolaeth</a:t>
            </a:r>
            <a:r>
              <a:rPr lang="en-GB" sz="2300" dirty="0" smtClean="0"/>
              <a:t> </a:t>
            </a:r>
            <a:r>
              <a:rPr lang="en-GB" sz="2300" dirty="0" err="1" smtClean="0"/>
              <a:t>iddo</a:t>
            </a:r>
            <a:r>
              <a:rPr lang="en-GB" sz="2300" dirty="0" smtClean="0"/>
              <a:t> </a:t>
            </a:r>
            <a:r>
              <a:rPr lang="en-GB" sz="2300" dirty="0" err="1" smtClean="0"/>
              <a:t>dros</a:t>
            </a:r>
            <a:r>
              <a:rPr lang="en-GB" sz="2300" dirty="0" smtClean="0"/>
              <a:t> </a:t>
            </a:r>
            <a:r>
              <a:rPr lang="en-GB" sz="2300" dirty="0" err="1" smtClean="0"/>
              <a:t>ei</a:t>
            </a:r>
            <a:r>
              <a:rPr lang="en-GB" sz="2300" dirty="0" smtClean="0"/>
              <a:t> </a:t>
            </a:r>
            <a:r>
              <a:rPr lang="en-GB" sz="2300" dirty="0" err="1" smtClean="0"/>
              <a:t>iechyd</a:t>
            </a:r>
            <a:r>
              <a:rPr lang="en-GB" sz="2300" dirty="0" smtClean="0"/>
              <a:t>?</a:t>
            </a:r>
            <a:endParaRPr lang="en-GB" sz="2300" dirty="0"/>
          </a:p>
          <a:p>
            <a:pPr marL="457200" indent="-457200">
              <a:buFont typeface="Arial" panose="020B0604020202020204" pitchFamily="34" charset="0"/>
              <a:buChar char="•"/>
            </a:pPr>
            <a:r>
              <a:rPr lang="en-GB" sz="2300" dirty="0" smtClean="0"/>
              <a:t>Beth </a:t>
            </a:r>
            <a:r>
              <a:rPr lang="en-GB" sz="2300" dirty="0" err="1" smtClean="0"/>
              <a:t>yw’r</a:t>
            </a:r>
            <a:r>
              <a:rPr lang="en-GB" sz="2300" dirty="0" smtClean="0"/>
              <a:t> </a:t>
            </a:r>
            <a:r>
              <a:rPr lang="en-GB" sz="2300" dirty="0" err="1" smtClean="0"/>
              <a:t>risgiau</a:t>
            </a:r>
            <a:r>
              <a:rPr lang="en-GB" sz="2300" dirty="0" smtClean="0"/>
              <a:t> </a:t>
            </a:r>
            <a:r>
              <a:rPr lang="en-GB" sz="2300" dirty="0" err="1" smtClean="0"/>
              <a:t>sy’n</a:t>
            </a:r>
            <a:r>
              <a:rPr lang="en-GB" sz="2300" dirty="0" smtClean="0"/>
              <a:t> </a:t>
            </a:r>
            <a:r>
              <a:rPr lang="en-GB" sz="2300" dirty="0" err="1" smtClean="0"/>
              <a:t>gysylltiedig</a:t>
            </a:r>
            <a:r>
              <a:rPr lang="en-GB" sz="2300" dirty="0" smtClean="0"/>
              <a:t> </a:t>
            </a:r>
            <a:r>
              <a:rPr lang="cy-GB" sz="2300" dirty="0" smtClean="0"/>
              <a:t>â’r atebion hyn?</a:t>
            </a:r>
            <a:endParaRPr lang="en-GB" sz="2300" dirty="0"/>
          </a:p>
          <a:p>
            <a:pPr marL="457200" indent="-457200">
              <a:buFont typeface="Arial" panose="020B0604020202020204" pitchFamily="34" charset="0"/>
              <a:buChar char="•"/>
            </a:pPr>
            <a:r>
              <a:rPr lang="en-GB" sz="2300" dirty="0" smtClean="0"/>
              <a:t>Beth am y </a:t>
            </a:r>
            <a:r>
              <a:rPr lang="en-GB" sz="2300" dirty="0" err="1" smtClean="0"/>
              <a:t>risgiau</a:t>
            </a:r>
            <a:r>
              <a:rPr lang="en-GB" sz="2300" dirty="0" smtClean="0"/>
              <a:t> y </a:t>
            </a:r>
            <a:r>
              <a:rPr lang="en-GB" sz="2300" dirty="0" err="1" smtClean="0"/>
              <a:t>mae’n</a:t>
            </a:r>
            <a:r>
              <a:rPr lang="en-GB" sz="2300" dirty="0" smtClean="0"/>
              <a:t> </a:t>
            </a:r>
            <a:r>
              <a:rPr lang="en-GB" sz="2300" dirty="0" err="1" smtClean="0"/>
              <a:t>eu</a:t>
            </a:r>
            <a:r>
              <a:rPr lang="en-GB" sz="2300" dirty="0" smtClean="0"/>
              <a:t> </a:t>
            </a:r>
            <a:r>
              <a:rPr lang="en-GB" sz="2300" dirty="0" err="1" smtClean="0"/>
              <a:t>hwynebu</a:t>
            </a:r>
            <a:r>
              <a:rPr lang="en-GB" sz="2300" dirty="0" smtClean="0"/>
              <a:t> </a:t>
            </a:r>
            <a:r>
              <a:rPr lang="en-GB" sz="2300" dirty="0" err="1" smtClean="0"/>
              <a:t>heb</a:t>
            </a:r>
            <a:r>
              <a:rPr lang="en-GB" sz="2300" dirty="0" smtClean="0"/>
              <a:t> </a:t>
            </a:r>
            <a:r>
              <a:rPr lang="en-GB" sz="2300" dirty="0" err="1" smtClean="0"/>
              <a:t>yr</a:t>
            </a:r>
            <a:r>
              <a:rPr lang="en-GB" sz="2300" dirty="0" smtClean="0"/>
              <a:t> </a:t>
            </a:r>
            <a:r>
              <a:rPr lang="en-GB" sz="2300" dirty="0" err="1" smtClean="0"/>
              <a:t>atebion</a:t>
            </a:r>
            <a:r>
              <a:rPr lang="en-GB" sz="2300" dirty="0" smtClean="0"/>
              <a:t> </a:t>
            </a:r>
            <a:r>
              <a:rPr lang="en-GB" sz="2300" dirty="0" err="1" smtClean="0"/>
              <a:t>hyn</a:t>
            </a:r>
            <a:r>
              <a:rPr lang="en-GB" sz="2300" dirty="0" smtClean="0"/>
              <a:t> – </a:t>
            </a:r>
            <a:r>
              <a:rPr lang="en-GB" sz="2300" dirty="0" err="1" smtClean="0"/>
              <a:t>nid</a:t>
            </a:r>
            <a:r>
              <a:rPr lang="en-GB" sz="2300" dirty="0" smtClean="0"/>
              <a:t> </a:t>
            </a:r>
            <a:r>
              <a:rPr lang="en-GB" sz="2300" dirty="0" err="1" smtClean="0"/>
              <a:t>yn</a:t>
            </a:r>
            <a:r>
              <a:rPr lang="en-GB" sz="2300" dirty="0" smtClean="0"/>
              <a:t> </a:t>
            </a:r>
            <a:r>
              <a:rPr lang="en-GB" sz="2300" dirty="0" err="1" smtClean="0"/>
              <a:t>unig</a:t>
            </a:r>
            <a:r>
              <a:rPr lang="en-GB" sz="2300" dirty="0" smtClean="0"/>
              <a:t> </a:t>
            </a:r>
            <a:r>
              <a:rPr lang="en-GB" sz="2300" dirty="0" err="1" smtClean="0"/>
              <a:t>yw</a:t>
            </a:r>
            <a:r>
              <a:rPr lang="en-GB" sz="2300" dirty="0" smtClean="0"/>
              <a:t> </a:t>
            </a:r>
            <a:r>
              <a:rPr lang="en-GB" sz="2300" dirty="0" err="1" smtClean="0"/>
              <a:t>ei</a:t>
            </a:r>
            <a:r>
              <a:rPr lang="en-GB" sz="2300" dirty="0" smtClean="0"/>
              <a:t> </a:t>
            </a:r>
            <a:r>
              <a:rPr lang="en-GB" sz="2300" dirty="0" err="1" smtClean="0"/>
              <a:t>ddiogelwch</a:t>
            </a:r>
            <a:r>
              <a:rPr lang="en-GB" sz="2300" dirty="0" smtClean="0"/>
              <a:t> </a:t>
            </a:r>
            <a:r>
              <a:rPr lang="en-GB" sz="2300" dirty="0" err="1" smtClean="0"/>
              <a:t>ond</a:t>
            </a:r>
            <a:r>
              <a:rPr lang="en-GB" sz="2300" dirty="0" smtClean="0"/>
              <a:t> </a:t>
            </a:r>
            <a:r>
              <a:rPr lang="en-GB" sz="2300" dirty="0" err="1" smtClean="0"/>
              <a:t>i’w</a:t>
            </a:r>
            <a:r>
              <a:rPr lang="en-GB" sz="2300" dirty="0" smtClean="0"/>
              <a:t> </a:t>
            </a:r>
            <a:r>
              <a:rPr lang="en-GB" sz="2300" dirty="0" err="1" smtClean="0"/>
              <a:t>annibynniaeth</a:t>
            </a:r>
            <a:r>
              <a:rPr lang="en-GB" sz="2300" dirty="0" smtClean="0"/>
              <a:t> </a:t>
            </a:r>
            <a:r>
              <a:rPr lang="en-GB" sz="2300" dirty="0" err="1" smtClean="0"/>
              <a:t>a’i</a:t>
            </a:r>
            <a:r>
              <a:rPr lang="en-GB" sz="2300" dirty="0" smtClean="0"/>
              <a:t> les </a:t>
            </a:r>
            <a:r>
              <a:rPr lang="en-GB" sz="2300" dirty="0" err="1" smtClean="0"/>
              <a:t>hefyd</a:t>
            </a:r>
            <a:r>
              <a:rPr lang="en-GB" sz="2300" dirty="0" smtClean="0"/>
              <a:t>?</a:t>
            </a:r>
            <a:endParaRPr lang="en-GB" sz="2300" dirty="0"/>
          </a:p>
        </p:txBody>
      </p:sp>
    </p:spTree>
    <p:extLst>
      <p:ext uri="{BB962C8B-B14F-4D97-AF65-F5344CB8AC3E}">
        <p14:creationId xmlns:p14="http://schemas.microsoft.com/office/powerpoint/2010/main" val="411404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p:cNvSpPr>
          <p:nvPr>
            <p:ph type="title"/>
          </p:nvPr>
        </p:nvSpPr>
        <p:spPr/>
        <p:txBody>
          <a:bodyPr>
            <a:normAutofit/>
          </a:bodyPr>
          <a:lstStyle/>
          <a:p>
            <a:pPr>
              <a:defRPr/>
            </a:pPr>
            <a:r>
              <a:rPr lang="en-GB" dirty="0" err="1" smtClean="0"/>
              <a:t>Peryglon</a:t>
            </a:r>
            <a:r>
              <a:rPr lang="en-GB" dirty="0" smtClean="0"/>
              <a:t> a </a:t>
            </a:r>
            <a:r>
              <a:rPr lang="en-GB" dirty="0" err="1" smtClean="0"/>
              <a:t>risgiau</a:t>
            </a:r>
            <a:endParaRPr lang="en-GB" dirty="0"/>
          </a:p>
        </p:txBody>
      </p:sp>
      <p:sp>
        <p:nvSpPr>
          <p:cNvPr id="881667" name="Rectangle 3"/>
          <p:cNvSpPr>
            <a:spLocks noGrp="1"/>
          </p:cNvSpPr>
          <p:nvPr>
            <p:ph idx="1"/>
          </p:nvPr>
        </p:nvSpPr>
        <p:spPr>
          <a:xfrm>
            <a:off x="404091" y="1399875"/>
            <a:ext cx="8280400" cy="4135271"/>
          </a:xfrm>
        </p:spPr>
        <p:txBody>
          <a:bodyPr>
            <a:noAutofit/>
          </a:bodyPr>
          <a:lstStyle/>
          <a:p>
            <a:pPr marL="342900" indent="-342900">
              <a:lnSpc>
                <a:spcPct val="90000"/>
              </a:lnSpc>
              <a:buFont typeface="Arial" pitchFamily="34" charset="0"/>
              <a:buChar char="•"/>
            </a:pPr>
            <a:r>
              <a:rPr lang="en-GB" sz="2400" dirty="0" smtClean="0"/>
              <a:t>Mae </a:t>
            </a:r>
            <a:r>
              <a:rPr lang="en-GB" sz="2400" dirty="0" err="1" smtClean="0"/>
              <a:t>peryglon</a:t>
            </a:r>
            <a:r>
              <a:rPr lang="en-GB" sz="2400" dirty="0" smtClean="0"/>
              <a:t> </a:t>
            </a:r>
            <a:r>
              <a:rPr lang="en-GB" sz="2400" dirty="0" err="1" smtClean="0"/>
              <a:t>ym</a:t>
            </a:r>
            <a:r>
              <a:rPr lang="en-GB" sz="2400" dirty="0" smtClean="0"/>
              <a:t> </a:t>
            </a:r>
            <a:r>
              <a:rPr lang="en-GB" sz="2400" dirty="0" err="1" smtClean="0"/>
              <a:t>mhobman</a:t>
            </a:r>
            <a:r>
              <a:rPr lang="en-GB" sz="2400" dirty="0" smtClean="0"/>
              <a:t> ac </a:t>
            </a:r>
            <a:r>
              <a:rPr lang="en-GB" sz="2400" dirty="0" err="1" smtClean="0"/>
              <a:t>yn</a:t>
            </a:r>
            <a:r>
              <a:rPr lang="en-GB" sz="2400" dirty="0" smtClean="0"/>
              <a:t> </a:t>
            </a:r>
            <a:r>
              <a:rPr lang="en-GB" sz="2400" dirty="0" err="1" smtClean="0"/>
              <a:t>cynyddu</a:t>
            </a:r>
            <a:r>
              <a:rPr lang="en-GB" sz="2400" dirty="0" smtClean="0"/>
              <a:t> </a:t>
            </a:r>
            <a:r>
              <a:rPr lang="en-GB" sz="2400" dirty="0" err="1" smtClean="0"/>
              <a:t>tebygolrwydd</a:t>
            </a:r>
            <a:r>
              <a:rPr lang="en-GB" sz="2400" dirty="0" smtClean="0"/>
              <a:t> a/</a:t>
            </a:r>
            <a:r>
              <a:rPr lang="en-GB" sz="2400" dirty="0" err="1" smtClean="0"/>
              <a:t>neu</a:t>
            </a:r>
            <a:r>
              <a:rPr lang="en-GB" sz="2400" dirty="0" smtClean="0"/>
              <a:t> </a:t>
            </a:r>
            <a:r>
              <a:rPr lang="en-GB" sz="2400" dirty="0" err="1" smtClean="0"/>
              <a:t>ddifrifoldeb</a:t>
            </a:r>
            <a:r>
              <a:rPr lang="en-GB" sz="2400" dirty="0" smtClean="0"/>
              <a:t> </a:t>
            </a:r>
            <a:r>
              <a:rPr lang="en-GB" sz="2400" dirty="0" err="1" smtClean="0"/>
              <a:t>damweiniau</a:t>
            </a:r>
            <a:r>
              <a:rPr lang="en-GB" sz="2400" dirty="0" smtClean="0"/>
              <a:t> (</a:t>
            </a:r>
            <a:r>
              <a:rPr lang="en-GB" sz="2400" dirty="0" err="1" smtClean="0"/>
              <a:t>h.y</a:t>
            </a:r>
            <a:r>
              <a:rPr lang="en-GB" sz="2400" dirty="0" smtClean="0"/>
              <a:t>. y </a:t>
            </a:r>
            <a:r>
              <a:rPr lang="en-GB" sz="2400" dirty="0" err="1" smtClean="0"/>
              <a:t>risg</a:t>
            </a:r>
            <a:r>
              <a:rPr lang="en-GB" sz="2400" dirty="0" smtClean="0"/>
              <a:t>) </a:t>
            </a:r>
            <a:endParaRPr lang="en-GB" sz="2400" dirty="0"/>
          </a:p>
          <a:p>
            <a:pPr marL="342900" indent="-342900">
              <a:lnSpc>
                <a:spcPct val="90000"/>
              </a:lnSpc>
              <a:buFont typeface="Arial" pitchFamily="34" charset="0"/>
              <a:buChar char="•"/>
            </a:pPr>
            <a:r>
              <a:rPr lang="en-GB" sz="2400" dirty="0" err="1" smtClean="0"/>
              <a:t>Rhaid</a:t>
            </a:r>
            <a:r>
              <a:rPr lang="en-GB" sz="2400" dirty="0" smtClean="0"/>
              <a:t> </a:t>
            </a:r>
            <a:r>
              <a:rPr lang="en-GB" sz="2400" dirty="0" err="1" smtClean="0"/>
              <a:t>i</a:t>
            </a:r>
            <a:r>
              <a:rPr lang="en-GB" sz="2400" dirty="0" smtClean="0"/>
              <a:t> </a:t>
            </a:r>
            <a:r>
              <a:rPr lang="en-GB" sz="2400" dirty="0" err="1" smtClean="0"/>
              <a:t>ni</a:t>
            </a:r>
            <a:r>
              <a:rPr lang="en-GB" sz="2400" dirty="0" smtClean="0"/>
              <a:t> </a:t>
            </a:r>
            <a:r>
              <a:rPr lang="en-GB" sz="2400" dirty="0" err="1" smtClean="0"/>
              <a:t>eu</a:t>
            </a:r>
            <a:r>
              <a:rPr lang="en-GB" sz="2400" dirty="0" smtClean="0"/>
              <a:t> </a:t>
            </a:r>
            <a:r>
              <a:rPr lang="en-GB" sz="2400" dirty="0" err="1" smtClean="0"/>
              <a:t>goresgyn</a:t>
            </a:r>
            <a:r>
              <a:rPr lang="en-GB" sz="2400" dirty="0" smtClean="0"/>
              <a:t> </a:t>
            </a:r>
            <a:r>
              <a:rPr lang="en-GB" sz="2400" dirty="0" err="1" smtClean="0"/>
              <a:t>yn</a:t>
            </a:r>
            <a:r>
              <a:rPr lang="en-GB" sz="2400" dirty="0" smtClean="0"/>
              <a:t> </a:t>
            </a:r>
            <a:r>
              <a:rPr lang="en-GB" sz="2400" dirty="0" err="1" smtClean="0"/>
              <a:t>ddyddiol</a:t>
            </a:r>
            <a:r>
              <a:rPr lang="en-GB" sz="2400" dirty="0" smtClean="0"/>
              <a:t> – </a:t>
            </a:r>
            <a:r>
              <a:rPr lang="en-GB" sz="2400" dirty="0" err="1" smtClean="0"/>
              <a:t>mae’n</a:t>
            </a:r>
            <a:r>
              <a:rPr lang="en-GB" sz="2400" dirty="0" smtClean="0"/>
              <a:t> </a:t>
            </a:r>
            <a:r>
              <a:rPr lang="en-GB" sz="2400" dirty="0" err="1" smtClean="0"/>
              <a:t>agwedd</a:t>
            </a:r>
            <a:r>
              <a:rPr lang="en-GB" sz="2400" dirty="0" smtClean="0"/>
              <a:t> </a:t>
            </a:r>
            <a:r>
              <a:rPr lang="en-GB" sz="2400" dirty="0" err="1" smtClean="0"/>
              <a:t>bwysig</a:t>
            </a:r>
            <a:r>
              <a:rPr lang="en-GB" sz="2400" dirty="0" smtClean="0"/>
              <a:t> </a:t>
            </a:r>
            <a:r>
              <a:rPr lang="en-GB" sz="2400" dirty="0" err="1" smtClean="0"/>
              <a:t>ar</a:t>
            </a:r>
            <a:r>
              <a:rPr lang="en-GB" sz="2400" dirty="0" smtClean="0"/>
              <a:t> </a:t>
            </a:r>
            <a:r>
              <a:rPr lang="en-GB" sz="2400" dirty="0" err="1" smtClean="0"/>
              <a:t>fyw’n</a:t>
            </a:r>
            <a:r>
              <a:rPr lang="en-GB" sz="2400" dirty="0" smtClean="0"/>
              <a:t> </a:t>
            </a:r>
            <a:r>
              <a:rPr lang="en-GB" sz="2400" dirty="0" err="1" smtClean="0"/>
              <a:t>annibynnol</a:t>
            </a:r>
            <a:r>
              <a:rPr lang="en-GB" sz="2400" dirty="0" smtClean="0"/>
              <a:t> </a:t>
            </a:r>
            <a:endParaRPr lang="en-GB" sz="2400" dirty="0"/>
          </a:p>
          <a:p>
            <a:pPr marL="342900" indent="-342900">
              <a:lnSpc>
                <a:spcPct val="90000"/>
              </a:lnSpc>
              <a:buFont typeface="Arial" pitchFamily="34" charset="0"/>
              <a:buChar char="•"/>
            </a:pPr>
            <a:r>
              <a:rPr lang="en-GB" sz="2400" dirty="0" err="1" smtClean="0"/>
              <a:t>Os</a:t>
            </a:r>
            <a:r>
              <a:rPr lang="en-GB" sz="2400" dirty="0" smtClean="0"/>
              <a:t> </a:t>
            </a:r>
            <a:r>
              <a:rPr lang="en-GB" sz="2400" dirty="0" err="1" smtClean="0"/>
              <a:t>oes</a:t>
            </a:r>
            <a:r>
              <a:rPr lang="en-GB" sz="2400" dirty="0" smtClean="0"/>
              <a:t> </a:t>
            </a:r>
            <a:r>
              <a:rPr lang="en-GB" sz="2400" dirty="0" err="1" smtClean="0"/>
              <a:t>gan</a:t>
            </a:r>
            <a:r>
              <a:rPr lang="en-GB" sz="2400" dirty="0" smtClean="0"/>
              <a:t> </a:t>
            </a:r>
            <a:r>
              <a:rPr lang="en-GB" sz="2400" dirty="0" err="1" smtClean="0"/>
              <a:t>unigolyn</a:t>
            </a:r>
            <a:r>
              <a:rPr lang="en-GB" sz="2400" dirty="0" smtClean="0"/>
              <a:t> </a:t>
            </a:r>
            <a:r>
              <a:rPr lang="en-GB" sz="2400" dirty="0" err="1" smtClean="0"/>
              <a:t>weithrediad</a:t>
            </a:r>
            <a:r>
              <a:rPr lang="en-GB" sz="2400" dirty="0" smtClean="0"/>
              <a:t> </a:t>
            </a:r>
            <a:r>
              <a:rPr lang="en-GB" sz="2400" dirty="0" err="1" smtClean="0"/>
              <a:t>synhwyraidd</a:t>
            </a:r>
            <a:r>
              <a:rPr lang="en-GB" sz="2400" dirty="0" smtClean="0"/>
              <a:t> da, </a:t>
            </a:r>
            <a:r>
              <a:rPr lang="en-GB" sz="2400" dirty="0" err="1" smtClean="0"/>
              <a:t>mewnwelediad</a:t>
            </a:r>
            <a:r>
              <a:rPr lang="en-GB" sz="2400" dirty="0" smtClean="0"/>
              <a:t> a </a:t>
            </a:r>
            <a:r>
              <a:rPr lang="en-GB" sz="2400" dirty="0" err="1" smtClean="0"/>
              <a:t>phrofiad</a:t>
            </a:r>
            <a:r>
              <a:rPr lang="en-GB" sz="2400" dirty="0" smtClean="0"/>
              <a:t>, gall </a:t>
            </a:r>
            <a:r>
              <a:rPr lang="en-GB" sz="2400" dirty="0" err="1" smtClean="0"/>
              <a:t>lefelau</a:t>
            </a:r>
            <a:r>
              <a:rPr lang="en-GB" sz="2400" dirty="0" smtClean="0"/>
              <a:t> </a:t>
            </a:r>
            <a:r>
              <a:rPr lang="en-GB" sz="2400" dirty="0" err="1" smtClean="0"/>
              <a:t>peryglon</a:t>
            </a:r>
            <a:r>
              <a:rPr lang="en-GB" sz="2400" dirty="0" smtClean="0"/>
              <a:t> a </a:t>
            </a:r>
            <a:r>
              <a:rPr lang="en-GB" sz="2400" dirty="0" err="1" smtClean="0"/>
              <a:t>risgiau</a:t>
            </a:r>
            <a:r>
              <a:rPr lang="en-GB" sz="2400" dirty="0" smtClean="0"/>
              <a:t> </a:t>
            </a:r>
            <a:r>
              <a:rPr lang="en-GB" sz="2400" dirty="0" err="1" smtClean="0"/>
              <a:t>gael</a:t>
            </a:r>
            <a:r>
              <a:rPr lang="en-GB" sz="2400" dirty="0" smtClean="0"/>
              <a:t> </a:t>
            </a:r>
            <a:r>
              <a:rPr lang="en-GB" sz="2400" dirty="0" err="1" smtClean="0"/>
              <a:t>eu</a:t>
            </a:r>
            <a:r>
              <a:rPr lang="en-GB" sz="2400" dirty="0" smtClean="0"/>
              <a:t> </a:t>
            </a:r>
            <a:r>
              <a:rPr lang="en-GB" sz="2400" dirty="0" err="1" smtClean="0"/>
              <a:t>hadnabod</a:t>
            </a:r>
            <a:r>
              <a:rPr lang="en-GB" sz="2400" dirty="0" smtClean="0"/>
              <a:t> </a:t>
            </a:r>
            <a:r>
              <a:rPr lang="en-GB" sz="2400" dirty="0" err="1" smtClean="0"/>
              <a:t>fel</a:t>
            </a:r>
            <a:r>
              <a:rPr lang="en-GB" sz="2400" dirty="0" smtClean="0"/>
              <a:t> </a:t>
            </a:r>
            <a:r>
              <a:rPr lang="en-GB" sz="2400" dirty="0" err="1" smtClean="0"/>
              <a:t>arfer</a:t>
            </a:r>
            <a:r>
              <a:rPr lang="en-GB" sz="2400" dirty="0" smtClean="0"/>
              <a:t>, a </a:t>
            </a:r>
            <a:r>
              <a:rPr lang="en-GB" sz="2400" dirty="0" err="1" smtClean="0"/>
              <a:t>chymryd</a:t>
            </a:r>
            <a:r>
              <a:rPr lang="en-GB" sz="2400" dirty="0" smtClean="0"/>
              <a:t> </a:t>
            </a:r>
            <a:r>
              <a:rPr lang="en-GB" sz="2400" dirty="0" err="1" smtClean="0"/>
              <a:t>camau</a:t>
            </a:r>
            <a:r>
              <a:rPr lang="en-GB" sz="2400" dirty="0" smtClean="0"/>
              <a:t> </a:t>
            </a:r>
            <a:r>
              <a:rPr lang="en-GB" sz="2400" dirty="0" err="1" smtClean="0"/>
              <a:t>i</a:t>
            </a:r>
            <a:r>
              <a:rPr lang="en-GB" sz="2400" dirty="0" smtClean="0"/>
              <a:t> </a:t>
            </a:r>
            <a:r>
              <a:rPr lang="en-GB" sz="2400" dirty="0" err="1" smtClean="0"/>
              <a:t>osgoi</a:t>
            </a:r>
            <a:r>
              <a:rPr lang="en-GB" sz="2400" dirty="0" smtClean="0"/>
              <a:t> </a:t>
            </a:r>
            <a:r>
              <a:rPr lang="en-GB" sz="2400" dirty="0" err="1" smtClean="0"/>
              <a:t>damwain</a:t>
            </a:r>
            <a:endParaRPr lang="en-GB" sz="2400" dirty="0"/>
          </a:p>
          <a:p>
            <a:pPr marL="342900" indent="-342900">
              <a:lnSpc>
                <a:spcPct val="90000"/>
              </a:lnSpc>
              <a:buFont typeface="Arial" pitchFamily="34" charset="0"/>
              <a:buChar char="•"/>
            </a:pPr>
            <a:r>
              <a:rPr lang="en-GB" sz="2400" dirty="0" smtClean="0"/>
              <a:t>Mae </a:t>
            </a:r>
            <a:r>
              <a:rPr lang="en-GB" sz="2400" dirty="0" err="1" smtClean="0"/>
              <a:t>angen</a:t>
            </a:r>
            <a:r>
              <a:rPr lang="en-GB" sz="2400" dirty="0" smtClean="0"/>
              <a:t> </a:t>
            </a:r>
            <a:r>
              <a:rPr lang="en-GB" sz="2400" dirty="0" err="1" smtClean="0"/>
              <a:t>i</a:t>
            </a:r>
            <a:r>
              <a:rPr lang="en-GB" sz="2400" dirty="0" smtClean="0"/>
              <a:t> </a:t>
            </a:r>
            <a:r>
              <a:rPr lang="en-GB" sz="2400" dirty="0" err="1" smtClean="0"/>
              <a:t>asesiad</a:t>
            </a:r>
            <a:r>
              <a:rPr lang="en-GB" sz="2400" dirty="0" smtClean="0"/>
              <a:t> </a:t>
            </a:r>
            <a:r>
              <a:rPr lang="en-GB" sz="2400" dirty="0" err="1" smtClean="0"/>
              <a:t>risg</a:t>
            </a:r>
            <a:r>
              <a:rPr lang="en-GB" sz="2400" dirty="0" smtClean="0"/>
              <a:t> </a:t>
            </a:r>
            <a:r>
              <a:rPr lang="en-GB" sz="2400" dirty="0" err="1" smtClean="0"/>
              <a:t>ystyried</a:t>
            </a:r>
            <a:r>
              <a:rPr lang="en-GB" sz="2400" dirty="0" smtClean="0"/>
              <a:t> a </a:t>
            </a:r>
            <a:r>
              <a:rPr lang="en-GB" sz="2400" dirty="0" err="1" smtClean="0"/>
              <a:t>chaniat</a:t>
            </a:r>
            <a:r>
              <a:rPr lang="cy-GB" sz="2400" dirty="0" smtClean="0"/>
              <a:t>á</a:t>
            </a:r>
            <a:r>
              <a:rPr lang="en-GB" sz="2400" dirty="0" smtClean="0"/>
              <a:t>u </a:t>
            </a:r>
            <a:r>
              <a:rPr lang="en-GB" sz="2400" dirty="0" err="1" smtClean="0"/>
              <a:t>ar</a:t>
            </a:r>
            <a:r>
              <a:rPr lang="en-GB" sz="2400" dirty="0" smtClean="0"/>
              <a:t> </a:t>
            </a:r>
            <a:r>
              <a:rPr lang="en-GB" sz="2400" dirty="0" err="1" smtClean="0"/>
              <a:t>gyfer</a:t>
            </a:r>
            <a:r>
              <a:rPr lang="en-GB" sz="2400" dirty="0" smtClean="0"/>
              <a:t>:</a:t>
            </a:r>
            <a:endParaRPr lang="en-GB" sz="2400" dirty="0"/>
          </a:p>
          <a:p>
            <a:pPr marL="705785" lvl="1" indent="-342900">
              <a:lnSpc>
                <a:spcPct val="90000"/>
              </a:lnSpc>
              <a:buFont typeface="Courier New" panose="02070309020205020404" pitchFamily="49" charset="0"/>
              <a:buChar char="o"/>
            </a:pPr>
            <a:r>
              <a:rPr lang="en-GB" sz="2000" dirty="0" err="1" smtClean="0"/>
              <a:t>Anghenion</a:t>
            </a:r>
            <a:r>
              <a:rPr lang="en-GB" sz="2000" dirty="0" smtClean="0"/>
              <a:t> </a:t>
            </a:r>
            <a:r>
              <a:rPr lang="en-GB" sz="2000" dirty="0" err="1" smtClean="0"/>
              <a:t>synhwyraidd</a:t>
            </a:r>
            <a:endParaRPr lang="en-GB" sz="2000" dirty="0"/>
          </a:p>
          <a:p>
            <a:pPr marL="705785" lvl="1" indent="-342900">
              <a:lnSpc>
                <a:spcPct val="90000"/>
              </a:lnSpc>
              <a:buFont typeface="Courier New" panose="02070309020205020404" pitchFamily="49" charset="0"/>
              <a:buChar char="o"/>
            </a:pPr>
            <a:r>
              <a:rPr lang="en-GB" sz="2000" dirty="0" err="1" smtClean="0"/>
              <a:t>Namau</a:t>
            </a:r>
            <a:r>
              <a:rPr lang="en-GB" sz="2000" dirty="0" smtClean="0"/>
              <a:t> </a:t>
            </a:r>
            <a:r>
              <a:rPr lang="en-GB" sz="2000" dirty="0" err="1" smtClean="0"/>
              <a:t>gwybyddol</a:t>
            </a:r>
            <a:r>
              <a:rPr lang="en-GB" sz="2000" dirty="0"/>
              <a:t>	</a:t>
            </a:r>
          </a:p>
          <a:p>
            <a:pPr marL="705785" lvl="1" indent="-342900">
              <a:lnSpc>
                <a:spcPct val="90000"/>
              </a:lnSpc>
              <a:buFont typeface="Courier New" panose="02070309020205020404" pitchFamily="49" charset="0"/>
              <a:buChar char="o"/>
            </a:pPr>
            <a:r>
              <a:rPr lang="en-GB" sz="2000" dirty="0" err="1" smtClean="0"/>
              <a:t>Dyletswydd</a:t>
            </a:r>
            <a:r>
              <a:rPr lang="en-GB" sz="2000" dirty="0" smtClean="0"/>
              <a:t> </a:t>
            </a:r>
            <a:r>
              <a:rPr lang="en-GB" sz="2000" dirty="0" err="1" smtClean="0"/>
              <a:t>Gofal</a:t>
            </a:r>
            <a:r>
              <a:rPr lang="en-GB" sz="2000" dirty="0" smtClean="0"/>
              <a:t> tai a </a:t>
            </a:r>
            <a:r>
              <a:rPr lang="en-GB" sz="2000" dirty="0" err="1" smtClean="0"/>
              <a:t>sefydliadau’r</a:t>
            </a:r>
            <a:r>
              <a:rPr lang="en-GB" sz="2000" dirty="0" smtClean="0"/>
              <a:t> sector </a:t>
            </a:r>
            <a:r>
              <a:rPr lang="en-GB" sz="2000" dirty="0" err="1" smtClean="0"/>
              <a:t>cyhoeddus</a:t>
            </a:r>
            <a:endParaRPr lang="en-GB" sz="2000" dirty="0"/>
          </a:p>
        </p:txBody>
      </p:sp>
    </p:spTree>
    <p:extLst>
      <p:ext uri="{BB962C8B-B14F-4D97-AF65-F5344CB8AC3E}">
        <p14:creationId xmlns:p14="http://schemas.microsoft.com/office/powerpoint/2010/main" val="270439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1667">
                                            <p:txEl>
                                              <p:pRg st="0" end="0"/>
                                            </p:txEl>
                                          </p:spTgt>
                                        </p:tgtEl>
                                        <p:attrNameLst>
                                          <p:attrName>style.visibility</p:attrName>
                                        </p:attrNameLst>
                                      </p:cBhvr>
                                      <p:to>
                                        <p:strVal val="visible"/>
                                      </p:to>
                                    </p:set>
                                    <p:animEffect transition="in" filter="fade">
                                      <p:cBhvr>
                                        <p:cTn id="7" dur="500"/>
                                        <p:tgtEl>
                                          <p:spTgt spid="8816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1667">
                                            <p:txEl>
                                              <p:pRg st="1" end="1"/>
                                            </p:txEl>
                                          </p:spTgt>
                                        </p:tgtEl>
                                        <p:attrNameLst>
                                          <p:attrName>style.visibility</p:attrName>
                                        </p:attrNameLst>
                                      </p:cBhvr>
                                      <p:to>
                                        <p:strVal val="visible"/>
                                      </p:to>
                                    </p:set>
                                    <p:animEffect transition="in" filter="fade">
                                      <p:cBhvr>
                                        <p:cTn id="12" dur="500"/>
                                        <p:tgtEl>
                                          <p:spTgt spid="8816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81667">
                                            <p:txEl>
                                              <p:pRg st="2" end="2"/>
                                            </p:txEl>
                                          </p:spTgt>
                                        </p:tgtEl>
                                        <p:attrNameLst>
                                          <p:attrName>style.visibility</p:attrName>
                                        </p:attrNameLst>
                                      </p:cBhvr>
                                      <p:to>
                                        <p:strVal val="visible"/>
                                      </p:to>
                                    </p:set>
                                    <p:animEffect transition="in" filter="fade">
                                      <p:cBhvr>
                                        <p:cTn id="17" dur="500"/>
                                        <p:tgtEl>
                                          <p:spTgt spid="8816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81667">
                                            <p:txEl>
                                              <p:pRg st="3" end="3"/>
                                            </p:txEl>
                                          </p:spTgt>
                                        </p:tgtEl>
                                        <p:attrNameLst>
                                          <p:attrName>style.visibility</p:attrName>
                                        </p:attrNameLst>
                                      </p:cBhvr>
                                      <p:to>
                                        <p:strVal val="visible"/>
                                      </p:to>
                                    </p:set>
                                    <p:animEffect transition="in" filter="fade">
                                      <p:cBhvr>
                                        <p:cTn id="22" dur="500"/>
                                        <p:tgtEl>
                                          <p:spTgt spid="881667">
                                            <p:txEl>
                                              <p:pRg st="3" end="3"/>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81667">
                                            <p:txEl>
                                              <p:pRg st="4" end="4"/>
                                            </p:txEl>
                                          </p:spTgt>
                                        </p:tgtEl>
                                        <p:attrNameLst>
                                          <p:attrName>style.visibility</p:attrName>
                                        </p:attrNameLst>
                                      </p:cBhvr>
                                      <p:to>
                                        <p:strVal val="visible"/>
                                      </p:to>
                                    </p:set>
                                    <p:animEffect transition="in" filter="fade">
                                      <p:cBhvr>
                                        <p:cTn id="26" dur="500"/>
                                        <p:tgtEl>
                                          <p:spTgt spid="881667">
                                            <p:txEl>
                                              <p:pRg st="4" end="4"/>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881667">
                                            <p:txEl>
                                              <p:pRg st="5" end="5"/>
                                            </p:txEl>
                                          </p:spTgt>
                                        </p:tgtEl>
                                        <p:attrNameLst>
                                          <p:attrName>style.visibility</p:attrName>
                                        </p:attrNameLst>
                                      </p:cBhvr>
                                      <p:to>
                                        <p:strVal val="visible"/>
                                      </p:to>
                                    </p:set>
                                    <p:animEffect transition="in" filter="fade">
                                      <p:cBhvr>
                                        <p:cTn id="30" dur="500"/>
                                        <p:tgtEl>
                                          <p:spTgt spid="881667">
                                            <p:txEl>
                                              <p:pRg st="5" end="5"/>
                                            </p:txEl>
                                          </p:spTgt>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881667">
                                            <p:txEl>
                                              <p:pRg st="6" end="6"/>
                                            </p:txEl>
                                          </p:spTgt>
                                        </p:tgtEl>
                                        <p:attrNameLst>
                                          <p:attrName>style.visibility</p:attrName>
                                        </p:attrNameLst>
                                      </p:cBhvr>
                                      <p:to>
                                        <p:strVal val="visible"/>
                                      </p:to>
                                    </p:set>
                                    <p:animEffect transition="in" filter="fade">
                                      <p:cBhvr>
                                        <p:cTn id="34" dur="500"/>
                                        <p:tgtEl>
                                          <p:spTgt spid="8816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6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p:cNvSpPr>
          <p:nvPr>
            <p:ph type="title"/>
          </p:nvPr>
        </p:nvSpPr>
        <p:spPr/>
        <p:txBody>
          <a:bodyPr>
            <a:normAutofit/>
          </a:bodyPr>
          <a:lstStyle/>
          <a:p>
            <a:pPr>
              <a:defRPr/>
            </a:pPr>
            <a:r>
              <a:rPr lang="en-GB" dirty="0" err="1"/>
              <a:t>Mathau</a:t>
            </a:r>
            <a:r>
              <a:rPr lang="en-GB" dirty="0"/>
              <a:t> o </a:t>
            </a:r>
            <a:r>
              <a:rPr lang="en-GB" dirty="0" err="1"/>
              <a:t>beryglon</a:t>
            </a:r>
            <a:endParaRPr lang="en-GB" dirty="0"/>
          </a:p>
        </p:txBody>
      </p:sp>
      <p:graphicFrame>
        <p:nvGraphicFramePr>
          <p:cNvPr id="15" name="Table 14"/>
          <p:cNvGraphicFramePr>
            <a:graphicFrameLocks noGrp="1"/>
          </p:cNvGraphicFramePr>
          <p:nvPr>
            <p:extLst>
              <p:ext uri="{D42A27DB-BD31-4B8C-83A1-F6EECF244321}">
                <p14:modId xmlns:p14="http://schemas.microsoft.com/office/powerpoint/2010/main" val="2494831010"/>
              </p:ext>
            </p:extLst>
          </p:nvPr>
        </p:nvGraphicFramePr>
        <p:xfrm>
          <a:off x="483895" y="1364892"/>
          <a:ext cx="8176210" cy="4551203"/>
        </p:xfrm>
        <a:graphic>
          <a:graphicData uri="http://schemas.openxmlformats.org/drawingml/2006/table">
            <a:tbl>
              <a:tblPr firstRow="1" bandRow="1">
                <a:tableStyleId>{5C22544A-7EE6-4342-B048-85BDC9FD1C3A}</a:tableStyleId>
              </a:tblPr>
              <a:tblGrid>
                <a:gridCol w="1635242">
                  <a:extLst>
                    <a:ext uri="{9D8B030D-6E8A-4147-A177-3AD203B41FA5}">
                      <a16:colId xmlns:a16="http://schemas.microsoft.com/office/drawing/2014/main" xmlns="" val="20000"/>
                    </a:ext>
                  </a:extLst>
                </a:gridCol>
                <a:gridCol w="1635242">
                  <a:extLst>
                    <a:ext uri="{9D8B030D-6E8A-4147-A177-3AD203B41FA5}">
                      <a16:colId xmlns:a16="http://schemas.microsoft.com/office/drawing/2014/main" xmlns="" val="20001"/>
                    </a:ext>
                  </a:extLst>
                </a:gridCol>
                <a:gridCol w="1635242">
                  <a:extLst>
                    <a:ext uri="{9D8B030D-6E8A-4147-A177-3AD203B41FA5}">
                      <a16:colId xmlns:a16="http://schemas.microsoft.com/office/drawing/2014/main" xmlns="" val="20002"/>
                    </a:ext>
                  </a:extLst>
                </a:gridCol>
                <a:gridCol w="1635242">
                  <a:extLst>
                    <a:ext uri="{9D8B030D-6E8A-4147-A177-3AD203B41FA5}">
                      <a16:colId xmlns:a16="http://schemas.microsoft.com/office/drawing/2014/main" xmlns="" val="20003"/>
                    </a:ext>
                  </a:extLst>
                </a:gridCol>
                <a:gridCol w="1635242">
                  <a:extLst>
                    <a:ext uri="{9D8B030D-6E8A-4147-A177-3AD203B41FA5}">
                      <a16:colId xmlns:a16="http://schemas.microsoft.com/office/drawing/2014/main" xmlns="" val="20004"/>
                    </a:ext>
                  </a:extLst>
                </a:gridCol>
              </a:tblGrid>
              <a:tr h="588217">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1800" b="1"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Amgylcheddol</a:t>
                      </a:r>
                      <a:endParaRPr kumimoji="0" lang="en-GB" sz="1800" b="1"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rgbClr val="C00000"/>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1800" b="1"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Synhwyraidd</a:t>
                      </a:r>
                      <a:endParaRPr kumimoji="0" lang="en-GB" sz="1800" b="1"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rgbClr val="FFC000"/>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1800" b="1"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Iechyd</a:t>
                      </a:r>
                      <a:endParaRPr kumimoji="0" lang="en-GB" sz="1800" b="1"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accent1"/>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1800" b="1"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Ffordd</a:t>
                      </a:r>
                      <a:r>
                        <a:rPr kumimoji="0" lang="en-GB" sz="1800" b="1"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o </a:t>
                      </a:r>
                      <a:r>
                        <a:rPr kumimoji="0" lang="en-GB" sz="1800" b="1"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fyw</a:t>
                      </a:r>
                      <a:endParaRPr kumimoji="0" lang="en-GB" sz="1800" b="1"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rgbClr val="69A830"/>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1800" b="1"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Tywydd</a:t>
                      </a:r>
                      <a:endParaRPr kumimoji="0" lang="en-GB" sz="1800" b="1"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tx1">
                        <a:lumMod val="50000"/>
                        <a:lumOff val="50000"/>
                      </a:schemeClr>
                    </a:solidFill>
                  </a:tcPr>
                </a:tc>
                <a:extLst>
                  <a:ext uri="{0D108BD9-81ED-4DB2-BD59-A6C34878D82A}">
                    <a16:rowId xmlns:a16="http://schemas.microsoft.com/office/drawing/2014/main" xmlns="" val="10000"/>
                  </a:ext>
                </a:extLst>
              </a:tr>
              <a:tr h="739284">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Tamprwydd</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rgbClr val="FFB7B7"/>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Golwg</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gwael</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rgbClr val="FFE699"/>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Salwch</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cronig</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Alcohol</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accent3">
                        <a:lumMod val="60000"/>
                        <a:lumOff val="4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Eira</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rhew</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bg1">
                        <a:lumMod val="85000"/>
                      </a:schemeClr>
                    </a:solidFill>
                  </a:tcPr>
                </a:tc>
                <a:extLst>
                  <a:ext uri="{0D108BD9-81ED-4DB2-BD59-A6C34878D82A}">
                    <a16:rowId xmlns:a16="http://schemas.microsoft.com/office/drawing/2014/main" xmlns="" val="10001"/>
                  </a:ext>
                </a:extLst>
              </a:tr>
              <a:tr h="739284">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Grisiau</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rgbClr val="FFB7B7"/>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Diffyg</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clyw</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rgbClr val="FFE699"/>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Nam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gwybyddol</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Ysmygu</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accent3">
                        <a:lumMod val="60000"/>
                        <a:lumOff val="4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Glaw</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trwm</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bg1">
                        <a:lumMod val="85000"/>
                      </a:schemeClr>
                    </a:solidFill>
                  </a:tcPr>
                </a:tc>
                <a:extLst>
                  <a:ext uri="{0D108BD9-81ED-4DB2-BD59-A6C34878D82A}">
                    <a16:rowId xmlns:a16="http://schemas.microsoft.com/office/drawing/2014/main" xmlns="" val="10002"/>
                  </a:ext>
                </a:extLst>
              </a:tr>
              <a:tr h="966681">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Annibendod</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rgbClr val="FFB7B7"/>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Diffyg</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synhwyro</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gwres</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rgbClr val="FFE699"/>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Amlffarmaeth</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Cyffuriau</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adloniant</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accent3">
                        <a:lumMod val="60000"/>
                        <a:lumOff val="4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Tymheredd</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uchel</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bg1">
                        <a:lumMod val="85000"/>
                      </a:schemeClr>
                    </a:solidFill>
                  </a:tcPr>
                </a:tc>
                <a:extLst>
                  <a:ext uri="{0D108BD9-81ED-4DB2-BD59-A6C34878D82A}">
                    <a16:rowId xmlns:a16="http://schemas.microsoft.com/office/drawing/2014/main" xmlns="" val="10003"/>
                  </a:ext>
                </a:extLst>
              </a:tr>
              <a:tr h="739284">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Hen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ddyfeisiau</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coginio</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rgbClr val="FFB7B7"/>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Diffyg</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teimlad</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rgbClr val="FFE699"/>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Diffyg</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nerth</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Diffyg</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ymarfer</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corff</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accent3">
                        <a:lumMod val="60000"/>
                        <a:lumOff val="4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Lleithder</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uchel</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bg1">
                        <a:lumMod val="85000"/>
                      </a:schemeClr>
                    </a:solidFill>
                  </a:tcPr>
                </a:tc>
                <a:extLst>
                  <a:ext uri="{0D108BD9-81ED-4DB2-BD59-A6C34878D82A}">
                    <a16:rowId xmlns:a16="http://schemas.microsoft.com/office/drawing/2014/main" xmlns="" val="10004"/>
                  </a:ext>
                </a:extLst>
              </a:tr>
              <a:tr h="739284">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Goleuo</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gwael</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rgbClr val="FFB7B7"/>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Diffyg</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synnwyr</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arogli</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rgbClr val="FFE699"/>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Cydbwysedd</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gwael</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Gor</a:t>
                      </a: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 - </a:t>
                      </a: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fwyta</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accent3">
                        <a:lumMod val="60000"/>
                        <a:lumOff val="4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err="1" smtClean="0">
                          <a:ln>
                            <a:noFill/>
                          </a:ln>
                          <a:solidFill>
                            <a:schemeClr val="tx1"/>
                          </a:solidFill>
                          <a:effectLst/>
                          <a:latin typeface="Arial Narrow" panose="020B0606020202030204" pitchFamily="34" charset="0"/>
                          <a:cs typeface="Arial" panose="020B0604020202020204" pitchFamily="34" charset="0"/>
                        </a:rPr>
                        <a:t>Oerfel</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bg1">
                        <a:lumMod val="85000"/>
                      </a:schemeClr>
                    </a:solidFill>
                  </a:tcPr>
                </a:tc>
                <a:extLst>
                  <a:ext uri="{0D108BD9-81ED-4DB2-BD59-A6C34878D82A}">
                    <a16:rowId xmlns:a16="http://schemas.microsoft.com/office/drawing/2014/main" xmlns="" val="10005"/>
                  </a:ext>
                </a:extLst>
              </a:tr>
            </a:tbl>
          </a:graphicData>
        </a:graphic>
      </p:graphicFrame>
      <p:sp>
        <p:nvSpPr>
          <p:cNvPr id="3" name="Mask Col 1 Heading"/>
          <p:cNvSpPr/>
          <p:nvPr/>
        </p:nvSpPr>
        <p:spPr>
          <a:xfrm>
            <a:off x="488207" y="1290321"/>
            <a:ext cx="1636686" cy="6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Mask Col 1 Content"/>
          <p:cNvSpPr/>
          <p:nvPr/>
        </p:nvSpPr>
        <p:spPr>
          <a:xfrm>
            <a:off x="488206" y="1953674"/>
            <a:ext cx="1627977" cy="39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Mask Col 2 Heading"/>
          <p:cNvSpPr/>
          <p:nvPr/>
        </p:nvSpPr>
        <p:spPr>
          <a:xfrm>
            <a:off x="2116183" y="1290321"/>
            <a:ext cx="1636686" cy="6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ask Col 2 Content"/>
          <p:cNvSpPr/>
          <p:nvPr/>
        </p:nvSpPr>
        <p:spPr>
          <a:xfrm>
            <a:off x="2116181" y="1953674"/>
            <a:ext cx="1630800" cy="39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ask Col 3 Heading"/>
          <p:cNvSpPr/>
          <p:nvPr/>
        </p:nvSpPr>
        <p:spPr>
          <a:xfrm>
            <a:off x="3753614" y="1290321"/>
            <a:ext cx="1636686" cy="6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ask Col 3 Content"/>
          <p:cNvSpPr/>
          <p:nvPr/>
        </p:nvSpPr>
        <p:spPr>
          <a:xfrm>
            <a:off x="3743626" y="1953674"/>
            <a:ext cx="1638000" cy="39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Mask Col 4 Heading"/>
          <p:cNvSpPr/>
          <p:nvPr/>
        </p:nvSpPr>
        <p:spPr>
          <a:xfrm>
            <a:off x="5390672" y="1290321"/>
            <a:ext cx="1636686" cy="6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Mask Col 4 Content"/>
          <p:cNvSpPr/>
          <p:nvPr/>
        </p:nvSpPr>
        <p:spPr>
          <a:xfrm>
            <a:off x="5380285" y="1953674"/>
            <a:ext cx="1638000" cy="39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sk Col 5 Heading"/>
          <p:cNvSpPr/>
          <p:nvPr/>
        </p:nvSpPr>
        <p:spPr>
          <a:xfrm>
            <a:off x="7023796" y="1290321"/>
            <a:ext cx="1640619" cy="6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Mask Col 5 Content"/>
          <p:cNvSpPr/>
          <p:nvPr/>
        </p:nvSpPr>
        <p:spPr>
          <a:xfrm>
            <a:off x="7015451" y="1953674"/>
            <a:ext cx="1745372" cy="39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278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22" presetClass="exit" presetSubtype="1" fill="hold" grpId="0" nodeType="afterEffect">
                                  <p:stCondLst>
                                    <p:cond delay="0"/>
                                  </p:stCondLst>
                                  <p:childTnLst>
                                    <p:animEffect transition="out" filter="wipe(up)">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0" nodeType="clickEffect">
                                  <p:stCondLst>
                                    <p:cond delay="0"/>
                                  </p:stCondLst>
                                  <p:childTnLst>
                                    <p:animEffect transition="out" filter="wipe(left)">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par>
                          <p:cTn id="17" fill="hold">
                            <p:stCondLst>
                              <p:cond delay="500"/>
                            </p:stCondLst>
                            <p:childTnLst>
                              <p:par>
                                <p:cTn id="18" presetID="22" presetClass="exit" presetSubtype="1" fill="hold" grpId="0" nodeType="afterEffect">
                                  <p:stCondLst>
                                    <p:cond delay="0"/>
                                  </p:stCondLst>
                                  <p:childTnLst>
                                    <p:animEffect transition="out" filter="wipe(up)">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par>
                          <p:cTn id="26" fill="hold">
                            <p:stCondLst>
                              <p:cond delay="500"/>
                            </p:stCondLst>
                            <p:childTnLst>
                              <p:par>
                                <p:cTn id="27" presetID="22" presetClass="exit" presetSubtype="1" fill="hold" grpId="0" nodeType="afterEffect">
                                  <p:stCondLst>
                                    <p:cond delay="0"/>
                                  </p:stCondLst>
                                  <p:childTnLst>
                                    <p:animEffect transition="out" filter="wipe(up)">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childTnLst>
                          </p:cTn>
                        </p:par>
                        <p:par>
                          <p:cTn id="35" fill="hold">
                            <p:stCondLst>
                              <p:cond delay="500"/>
                            </p:stCondLst>
                            <p:childTnLst>
                              <p:par>
                                <p:cTn id="36" presetID="22" presetClass="exit" presetSubtype="1" fill="hold" grpId="0" nodeType="afterEffect">
                                  <p:stCondLst>
                                    <p:cond delay="0"/>
                                  </p:stCondLst>
                                  <p:childTnLst>
                                    <p:animEffect transition="out" filter="wipe(up)">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8" fill="hold" grpId="0" nodeType="clickEffect">
                                  <p:stCondLst>
                                    <p:cond delay="0"/>
                                  </p:stCondLst>
                                  <p:childTnLst>
                                    <p:animEffect transition="out" filter="wipe(left)">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par>
                          <p:cTn id="44" fill="hold">
                            <p:stCondLst>
                              <p:cond delay="500"/>
                            </p:stCondLst>
                            <p:childTnLst>
                              <p:par>
                                <p:cTn id="45" presetID="22" presetClass="exit" presetSubtype="1" fill="hold" grpId="0" nodeType="afterEffect">
                                  <p:stCondLst>
                                    <p:cond delay="0"/>
                                  </p:stCondLst>
                                  <p:childTnLst>
                                    <p:animEffect transition="out" filter="wipe(up)">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Cysylltu</a:t>
            </a:r>
            <a:r>
              <a:rPr lang="en-GB" dirty="0"/>
              <a:t> </a:t>
            </a:r>
            <a:r>
              <a:rPr lang="en-GB" dirty="0" err="1"/>
              <a:t>peryglon</a:t>
            </a:r>
            <a:r>
              <a:rPr lang="en-GB" dirty="0"/>
              <a:t> â </a:t>
            </a:r>
            <a:r>
              <a:rPr lang="en-GB" dirty="0" err="1"/>
              <a:t>risgiau</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3295118926"/>
              </p:ext>
            </p:extLst>
          </p:nvPr>
        </p:nvGraphicFramePr>
        <p:xfrm>
          <a:off x="501267" y="1446355"/>
          <a:ext cx="8176208" cy="4418995"/>
        </p:xfrm>
        <a:graphic>
          <a:graphicData uri="http://schemas.openxmlformats.org/drawingml/2006/table">
            <a:tbl>
              <a:tblPr firstRow="1" bandRow="1">
                <a:tableStyleId>{5C22544A-7EE6-4342-B048-85BDC9FD1C3A}</a:tableStyleId>
              </a:tblPr>
              <a:tblGrid>
                <a:gridCol w="2044052">
                  <a:extLst>
                    <a:ext uri="{9D8B030D-6E8A-4147-A177-3AD203B41FA5}">
                      <a16:colId xmlns:a16="http://schemas.microsoft.com/office/drawing/2014/main" xmlns="" val="20000"/>
                    </a:ext>
                  </a:extLst>
                </a:gridCol>
                <a:gridCol w="2044052">
                  <a:extLst>
                    <a:ext uri="{9D8B030D-6E8A-4147-A177-3AD203B41FA5}">
                      <a16:colId xmlns:a16="http://schemas.microsoft.com/office/drawing/2014/main" xmlns="" val="20001"/>
                    </a:ext>
                  </a:extLst>
                </a:gridCol>
                <a:gridCol w="2044052">
                  <a:extLst>
                    <a:ext uri="{9D8B030D-6E8A-4147-A177-3AD203B41FA5}">
                      <a16:colId xmlns:a16="http://schemas.microsoft.com/office/drawing/2014/main" xmlns="" val="20002"/>
                    </a:ext>
                  </a:extLst>
                </a:gridCol>
                <a:gridCol w="2044052">
                  <a:extLst>
                    <a:ext uri="{9D8B030D-6E8A-4147-A177-3AD203B41FA5}">
                      <a16:colId xmlns:a16="http://schemas.microsoft.com/office/drawing/2014/main" xmlns="" val="20003"/>
                    </a:ext>
                  </a:extLst>
                </a:gridCol>
              </a:tblGrid>
              <a:tr h="883799">
                <a:tc>
                  <a:txBody>
                    <a:bodyPr/>
                    <a:lstStyle/>
                    <a:p>
                      <a:pPr algn="ctr"/>
                      <a:r>
                        <a:rPr lang="en-GB" sz="2400" b="1" dirty="0" err="1" smtClean="0">
                          <a:latin typeface="Arial Narrow" panose="020B0606020202030204" pitchFamily="34" charset="0"/>
                        </a:rPr>
                        <a:t>Ysmygu</a:t>
                      </a:r>
                      <a:endParaRPr lang="en-GB" sz="2400" b="1" dirty="0">
                        <a:latin typeface="Arial Narrow" panose="020B0606020202030204" pitchFamily="34" charset="0"/>
                      </a:endParaRPr>
                    </a:p>
                  </a:txBody>
                  <a:tcPr anchor="ctr">
                    <a:solidFill>
                      <a:srgbClr val="C00000"/>
                    </a:solidFill>
                  </a:tcPr>
                </a:tc>
                <a:tc>
                  <a:txBody>
                    <a:bodyPr/>
                    <a:lstStyle/>
                    <a:p>
                      <a:pPr algn="ctr"/>
                      <a:r>
                        <a:rPr lang="en-GB" sz="2400" b="1" dirty="0" smtClean="0">
                          <a:latin typeface="Arial Narrow" panose="020B0606020202030204" pitchFamily="34" charset="0"/>
                        </a:rPr>
                        <a:t>Nam </a:t>
                      </a:r>
                      <a:r>
                        <a:rPr lang="en-GB" sz="2400" b="1" dirty="0" err="1" smtClean="0">
                          <a:latin typeface="Arial Narrow" panose="020B0606020202030204" pitchFamily="34" charset="0"/>
                        </a:rPr>
                        <a:t>ar</a:t>
                      </a:r>
                      <a:r>
                        <a:rPr lang="en-GB" sz="2400" b="1" dirty="0" smtClean="0">
                          <a:latin typeface="Arial Narrow" panose="020B0606020202030204" pitchFamily="34" charset="0"/>
                        </a:rPr>
                        <a:t> y </a:t>
                      </a:r>
                      <a:r>
                        <a:rPr lang="en-GB" sz="2400" b="1" dirty="0" err="1" smtClean="0">
                          <a:latin typeface="Arial Narrow" panose="020B0606020202030204" pitchFamily="34" charset="0"/>
                        </a:rPr>
                        <a:t>golwg</a:t>
                      </a:r>
                      <a:endParaRPr lang="en-GB" sz="2400" b="1" dirty="0">
                        <a:latin typeface="Arial Narrow" panose="020B0606020202030204" pitchFamily="34" charset="0"/>
                      </a:endParaRPr>
                    </a:p>
                  </a:txBody>
                  <a:tcPr anchor="ctr">
                    <a:solidFill>
                      <a:srgbClr val="6F8E30"/>
                    </a:solidFill>
                  </a:tcPr>
                </a:tc>
                <a:tc>
                  <a:txBody>
                    <a:bodyPr/>
                    <a:lstStyle/>
                    <a:p>
                      <a:pPr algn="ctr"/>
                      <a:r>
                        <a:rPr lang="en-GB" sz="2400" b="1" dirty="0" err="1" smtClean="0">
                          <a:latin typeface="Arial Narrow" panose="020B0606020202030204" pitchFamily="34" charset="0"/>
                        </a:rPr>
                        <a:t>Diffyg</a:t>
                      </a:r>
                      <a:r>
                        <a:rPr lang="en-GB" sz="2400" b="1" dirty="0" smtClean="0">
                          <a:latin typeface="Arial Narrow" panose="020B0606020202030204" pitchFamily="34" charset="0"/>
                        </a:rPr>
                        <a:t> </a:t>
                      </a:r>
                      <a:r>
                        <a:rPr lang="en-GB" sz="2400" b="1" dirty="0" err="1" smtClean="0">
                          <a:latin typeface="Arial Narrow" panose="020B0606020202030204" pitchFamily="34" charset="0"/>
                        </a:rPr>
                        <a:t>dirnadaeth</a:t>
                      </a:r>
                      <a:endParaRPr lang="en-GB" sz="2400" b="1" dirty="0">
                        <a:latin typeface="Arial Narrow" panose="020B0606020202030204" pitchFamily="34" charset="0"/>
                      </a:endParaRPr>
                    </a:p>
                  </a:txBody>
                  <a:tcPr anchor="ctr"/>
                </a:tc>
                <a:tc>
                  <a:txBody>
                    <a:bodyPr/>
                    <a:lstStyle/>
                    <a:p>
                      <a:pPr algn="ctr"/>
                      <a:r>
                        <a:rPr lang="en-GB" sz="2400" b="1" dirty="0" smtClean="0">
                          <a:latin typeface="Arial Narrow" panose="020B0606020202030204" pitchFamily="34" charset="0"/>
                        </a:rPr>
                        <a:t>Diabetes</a:t>
                      </a:r>
                      <a:endParaRPr lang="en-GB" sz="2400" b="1" dirty="0">
                        <a:latin typeface="Arial Narrow" panose="020B0606020202030204" pitchFamily="34" charset="0"/>
                      </a:endParaRPr>
                    </a:p>
                  </a:txBody>
                  <a:tcPr anchor="ctr">
                    <a:solidFill>
                      <a:srgbClr val="7030A0"/>
                    </a:solidFill>
                  </a:tcPr>
                </a:tc>
                <a:extLst>
                  <a:ext uri="{0D108BD9-81ED-4DB2-BD59-A6C34878D82A}">
                    <a16:rowId xmlns:a16="http://schemas.microsoft.com/office/drawing/2014/main" xmlns="" val="10000"/>
                  </a:ext>
                </a:extLst>
              </a:tr>
              <a:tr h="883799">
                <a:tc>
                  <a:txBody>
                    <a:bodyPr/>
                    <a:lstStyle/>
                    <a:p>
                      <a:pPr algn="ctr"/>
                      <a:r>
                        <a:rPr lang="en-GB" sz="2400" dirty="0" err="1" smtClean="0">
                          <a:latin typeface="Arial Narrow" panose="020B0606020202030204" pitchFamily="34" charset="0"/>
                        </a:rPr>
                        <a:t>Cancr</a:t>
                      </a:r>
                      <a:r>
                        <a:rPr lang="en-GB" sz="2400" dirty="0" smtClean="0">
                          <a:latin typeface="Arial Narrow" panose="020B0606020202030204" pitchFamily="34" charset="0"/>
                        </a:rPr>
                        <a:t> </a:t>
                      </a:r>
                      <a:r>
                        <a:rPr lang="en-GB" sz="2400" dirty="0" err="1" smtClean="0">
                          <a:latin typeface="Arial Narrow" panose="020B0606020202030204" pitchFamily="34" charset="0"/>
                        </a:rPr>
                        <a:t>yr</a:t>
                      </a:r>
                      <a:r>
                        <a:rPr lang="en-GB" sz="2400" dirty="0" smtClean="0">
                          <a:latin typeface="Arial Narrow" panose="020B0606020202030204" pitchFamily="34" charset="0"/>
                        </a:rPr>
                        <a:t> </a:t>
                      </a:r>
                      <a:r>
                        <a:rPr lang="en-GB" sz="2400" dirty="0" err="1" smtClean="0">
                          <a:latin typeface="Arial Narrow" panose="020B0606020202030204" pitchFamily="34" charset="0"/>
                        </a:rPr>
                        <a:t>ysgyfaint</a:t>
                      </a:r>
                      <a:endParaRPr lang="en-GB" sz="2400" dirty="0">
                        <a:latin typeface="Arial Narrow" panose="020B0606020202030204" pitchFamily="34" charset="0"/>
                      </a:endParaRPr>
                    </a:p>
                  </a:txBody>
                  <a:tcPr anchor="ctr">
                    <a:solidFill>
                      <a:srgbClr val="FCD8D8"/>
                    </a:solidFill>
                  </a:tcPr>
                </a:tc>
                <a:tc>
                  <a:txBody>
                    <a:bodyPr/>
                    <a:lstStyle/>
                    <a:p>
                      <a:pPr algn="ctr"/>
                      <a:r>
                        <a:rPr lang="en-GB" sz="2400" dirty="0" err="1" smtClean="0">
                          <a:latin typeface="Arial Narrow" panose="020B0606020202030204" pitchFamily="34" charset="0"/>
                        </a:rPr>
                        <a:t>Cwympiadau</a:t>
                      </a:r>
                      <a:endParaRPr lang="en-GB" sz="2400" dirty="0">
                        <a:latin typeface="Arial Narrow" panose="020B0606020202030204" pitchFamily="34" charset="0"/>
                      </a:endParaRPr>
                    </a:p>
                  </a:txBody>
                  <a:tcPr anchor="ctr">
                    <a:solidFill>
                      <a:schemeClr val="accent3">
                        <a:lumMod val="60000"/>
                        <a:lumOff val="40000"/>
                      </a:schemeClr>
                    </a:solidFill>
                  </a:tcPr>
                </a:tc>
                <a:tc>
                  <a:txBody>
                    <a:bodyPr/>
                    <a:lstStyle/>
                    <a:p>
                      <a:pPr algn="ctr"/>
                      <a:r>
                        <a:rPr lang="en-GB" sz="2400" dirty="0" err="1" smtClean="0">
                          <a:latin typeface="Arial Narrow" panose="020B0606020202030204" pitchFamily="34" charset="0"/>
                        </a:rPr>
                        <a:t>Tân</a:t>
                      </a:r>
                      <a:endParaRPr lang="en-GB" sz="2400" dirty="0">
                        <a:latin typeface="Arial Narrow" panose="020B0606020202030204" pitchFamily="34" charset="0"/>
                      </a:endParaRPr>
                    </a:p>
                  </a:txBody>
                  <a:tcPr anchor="ctr">
                    <a:solidFill>
                      <a:schemeClr val="accent1">
                        <a:lumMod val="40000"/>
                        <a:lumOff val="60000"/>
                      </a:schemeClr>
                    </a:solidFill>
                  </a:tcPr>
                </a:tc>
                <a:tc>
                  <a:txBody>
                    <a:bodyPr/>
                    <a:lstStyle/>
                    <a:p>
                      <a:pPr algn="ctr"/>
                      <a:r>
                        <a:rPr lang="en-GB" sz="2400" dirty="0" smtClean="0">
                          <a:latin typeface="Arial Narrow" panose="020B0606020202030204" pitchFamily="34" charset="0"/>
                        </a:rPr>
                        <a:t>Hypoglycaemia</a:t>
                      </a:r>
                      <a:endParaRPr lang="en-GB" sz="2400" dirty="0">
                        <a:latin typeface="Arial Narrow" panose="020B0606020202030204" pitchFamily="34" charset="0"/>
                      </a:endParaRPr>
                    </a:p>
                  </a:txBody>
                  <a:tcPr anchor="ctr">
                    <a:solidFill>
                      <a:schemeClr val="accent4">
                        <a:lumMod val="40000"/>
                        <a:lumOff val="60000"/>
                      </a:schemeClr>
                    </a:solidFill>
                  </a:tcPr>
                </a:tc>
                <a:extLst>
                  <a:ext uri="{0D108BD9-81ED-4DB2-BD59-A6C34878D82A}">
                    <a16:rowId xmlns:a16="http://schemas.microsoft.com/office/drawing/2014/main" xmlns="" val="10001"/>
                  </a:ext>
                </a:extLst>
              </a:tr>
              <a:tr h="883799">
                <a:tc>
                  <a:txBody>
                    <a:bodyPr/>
                    <a:lstStyle/>
                    <a:p>
                      <a:pPr algn="ctr"/>
                      <a:r>
                        <a:rPr lang="en-GB" sz="2400" dirty="0" err="1" smtClean="0">
                          <a:latin typeface="Arial Narrow" panose="020B0606020202030204" pitchFamily="34" charset="0"/>
                        </a:rPr>
                        <a:t>Afiechyd</a:t>
                      </a:r>
                      <a:r>
                        <a:rPr lang="en-GB" sz="2400" dirty="0" smtClean="0">
                          <a:latin typeface="Arial Narrow" panose="020B0606020202030204" pitchFamily="34" charset="0"/>
                        </a:rPr>
                        <a:t> y gallon</a:t>
                      </a:r>
                      <a:endParaRPr lang="en-GB" sz="2400" dirty="0">
                        <a:latin typeface="Arial Narrow" panose="020B0606020202030204" pitchFamily="34" charset="0"/>
                      </a:endParaRPr>
                    </a:p>
                  </a:txBody>
                  <a:tcPr anchor="ctr">
                    <a:solidFill>
                      <a:srgbClr val="FCD8D8"/>
                    </a:solidFill>
                  </a:tcPr>
                </a:tc>
                <a:tc>
                  <a:txBody>
                    <a:bodyPr/>
                    <a:lstStyle/>
                    <a:p>
                      <a:pPr algn="ctr"/>
                      <a:r>
                        <a:rPr lang="en-GB" sz="2400" dirty="0" err="1" smtClean="0">
                          <a:latin typeface="Arial Narrow" panose="020B0606020202030204" pitchFamily="34" charset="0"/>
                        </a:rPr>
                        <a:t>Gwenwyn</a:t>
                      </a:r>
                      <a:r>
                        <a:rPr lang="en-GB" sz="2400" dirty="0" smtClean="0">
                          <a:latin typeface="Arial Narrow" panose="020B0606020202030204" pitchFamily="34" charset="0"/>
                        </a:rPr>
                        <a:t> </a:t>
                      </a:r>
                      <a:r>
                        <a:rPr lang="en-GB" sz="2400" dirty="0" err="1" smtClean="0">
                          <a:latin typeface="Arial Narrow" panose="020B0606020202030204" pitchFamily="34" charset="0"/>
                        </a:rPr>
                        <a:t>bwyd</a:t>
                      </a:r>
                      <a:endParaRPr lang="en-GB" sz="2400" dirty="0">
                        <a:latin typeface="Arial Narrow" panose="020B0606020202030204" pitchFamily="34" charset="0"/>
                      </a:endParaRPr>
                    </a:p>
                  </a:txBody>
                  <a:tcPr anchor="ctr">
                    <a:solidFill>
                      <a:schemeClr val="accent3">
                        <a:lumMod val="60000"/>
                        <a:lumOff val="40000"/>
                      </a:schemeClr>
                    </a:solidFill>
                  </a:tcPr>
                </a:tc>
                <a:tc>
                  <a:txBody>
                    <a:bodyPr/>
                    <a:lstStyle/>
                    <a:p>
                      <a:pPr algn="ctr"/>
                      <a:r>
                        <a:rPr lang="en-GB" sz="2400" dirty="0" err="1" smtClean="0">
                          <a:latin typeface="Arial Narrow" panose="020B0606020202030204" pitchFamily="34" charset="0"/>
                        </a:rPr>
                        <a:t>Mynd</a:t>
                      </a:r>
                      <a:r>
                        <a:rPr lang="en-GB" sz="2400" dirty="0" smtClean="0">
                          <a:latin typeface="Arial Narrow" panose="020B0606020202030204" pitchFamily="34" charset="0"/>
                        </a:rPr>
                        <a:t> </a:t>
                      </a:r>
                      <a:r>
                        <a:rPr lang="en-GB" sz="2400" dirty="0" err="1" smtClean="0">
                          <a:latin typeface="Arial Narrow" panose="020B0606020202030204" pitchFamily="34" charset="0"/>
                        </a:rPr>
                        <a:t>ar</a:t>
                      </a:r>
                      <a:r>
                        <a:rPr lang="en-GB" sz="2400" dirty="0" smtClean="0">
                          <a:latin typeface="Arial Narrow" panose="020B0606020202030204" pitchFamily="34" charset="0"/>
                        </a:rPr>
                        <a:t> </a:t>
                      </a:r>
                      <a:r>
                        <a:rPr lang="en-GB" sz="2400" dirty="0" err="1" smtClean="0">
                          <a:latin typeface="Arial Narrow" panose="020B0606020202030204" pitchFamily="34" charset="0"/>
                        </a:rPr>
                        <a:t>goll</a:t>
                      </a:r>
                      <a:endParaRPr lang="en-GB" sz="2400" dirty="0">
                        <a:latin typeface="Arial Narrow" panose="020B0606020202030204" pitchFamily="34" charset="0"/>
                      </a:endParaRPr>
                    </a:p>
                  </a:txBody>
                  <a:tcPr anchor="ctr">
                    <a:solidFill>
                      <a:schemeClr val="accent1">
                        <a:lumMod val="40000"/>
                        <a:lumOff val="60000"/>
                      </a:schemeClr>
                    </a:solidFill>
                  </a:tcPr>
                </a:tc>
                <a:tc>
                  <a:txBody>
                    <a:bodyPr/>
                    <a:lstStyle/>
                    <a:p>
                      <a:pPr algn="ctr"/>
                      <a:r>
                        <a:rPr lang="en-GB" sz="2400" dirty="0" err="1" smtClean="0">
                          <a:latin typeface="Arial Narrow" panose="020B0606020202030204" pitchFamily="34" charset="0"/>
                        </a:rPr>
                        <a:t>Cwypiadau</a:t>
                      </a:r>
                      <a:endParaRPr lang="en-GB" sz="2400" dirty="0">
                        <a:latin typeface="Arial Narrow" panose="020B0606020202030204" pitchFamily="34" charset="0"/>
                      </a:endParaRPr>
                    </a:p>
                  </a:txBody>
                  <a:tcPr anchor="ctr">
                    <a:solidFill>
                      <a:schemeClr val="accent4">
                        <a:lumMod val="40000"/>
                        <a:lumOff val="60000"/>
                      </a:schemeClr>
                    </a:solidFill>
                  </a:tcPr>
                </a:tc>
                <a:extLst>
                  <a:ext uri="{0D108BD9-81ED-4DB2-BD59-A6C34878D82A}">
                    <a16:rowId xmlns:a16="http://schemas.microsoft.com/office/drawing/2014/main" xmlns="" val="10002"/>
                  </a:ext>
                </a:extLst>
              </a:tr>
              <a:tr h="883799">
                <a:tc>
                  <a:txBody>
                    <a:bodyPr/>
                    <a:lstStyle/>
                    <a:p>
                      <a:pPr algn="ctr"/>
                      <a:r>
                        <a:rPr lang="en-GB" sz="2400" dirty="0" err="1" smtClean="0">
                          <a:latin typeface="Arial Narrow" panose="020B0606020202030204" pitchFamily="34" charset="0"/>
                        </a:rPr>
                        <a:t>Tân</a:t>
                      </a:r>
                      <a:endParaRPr lang="en-GB" sz="2400" dirty="0">
                        <a:latin typeface="Arial Narrow" panose="020B0606020202030204" pitchFamily="34" charset="0"/>
                      </a:endParaRPr>
                    </a:p>
                  </a:txBody>
                  <a:tcPr anchor="ctr">
                    <a:solidFill>
                      <a:srgbClr val="FCD8D8"/>
                    </a:solidFill>
                  </a:tcPr>
                </a:tc>
                <a:tc>
                  <a:txBody>
                    <a:bodyPr/>
                    <a:lstStyle/>
                    <a:p>
                      <a:pPr algn="ctr"/>
                      <a:r>
                        <a:rPr lang="en-GB" sz="2400" dirty="0" err="1" smtClean="0">
                          <a:latin typeface="Arial Narrow" panose="020B0606020202030204" pitchFamily="34" charset="0"/>
                        </a:rPr>
                        <a:t>Camgymeriadau</a:t>
                      </a:r>
                      <a:r>
                        <a:rPr lang="en-GB" sz="2400" dirty="0" smtClean="0">
                          <a:latin typeface="Arial Narrow" panose="020B0606020202030204" pitchFamily="34" charset="0"/>
                        </a:rPr>
                        <a:t> </a:t>
                      </a:r>
                      <a:r>
                        <a:rPr lang="en-GB" sz="2400" dirty="0" err="1" smtClean="0">
                          <a:latin typeface="Arial Narrow" panose="020B0606020202030204" pitchFamily="34" charset="0"/>
                        </a:rPr>
                        <a:t>meddygol</a:t>
                      </a:r>
                      <a:endParaRPr lang="en-GB" sz="2400" dirty="0">
                        <a:latin typeface="Arial Narrow" panose="020B0606020202030204" pitchFamily="34" charset="0"/>
                      </a:endParaRPr>
                    </a:p>
                  </a:txBody>
                  <a:tcPr anchor="ctr">
                    <a:solidFill>
                      <a:schemeClr val="accent3">
                        <a:lumMod val="60000"/>
                        <a:lumOff val="40000"/>
                      </a:schemeClr>
                    </a:solidFill>
                  </a:tcPr>
                </a:tc>
                <a:tc>
                  <a:txBody>
                    <a:bodyPr/>
                    <a:lstStyle/>
                    <a:p>
                      <a:pPr algn="ctr"/>
                      <a:r>
                        <a:rPr lang="en-GB" sz="2400" dirty="0" err="1" smtClean="0">
                          <a:latin typeface="Arial Narrow" panose="020B0606020202030204" pitchFamily="34" charset="0"/>
                        </a:rPr>
                        <a:t>Diffyg</a:t>
                      </a:r>
                      <a:r>
                        <a:rPr lang="en-GB" sz="2400" dirty="0" smtClean="0">
                          <a:latin typeface="Arial Narrow" panose="020B0606020202030204" pitchFamily="34" charset="0"/>
                        </a:rPr>
                        <a:t> </a:t>
                      </a:r>
                      <a:r>
                        <a:rPr lang="en-GB" sz="2400" dirty="0" err="1" smtClean="0">
                          <a:latin typeface="Arial Narrow" panose="020B0606020202030204" pitchFamily="34" charset="0"/>
                        </a:rPr>
                        <a:t>maeth</a:t>
                      </a:r>
                      <a:endParaRPr lang="en-GB" sz="2400" dirty="0">
                        <a:latin typeface="Arial Narrow" panose="020B0606020202030204" pitchFamily="34" charset="0"/>
                      </a:endParaRPr>
                    </a:p>
                  </a:txBody>
                  <a:tcPr anchor="ctr">
                    <a:solidFill>
                      <a:schemeClr val="accent1">
                        <a:lumMod val="40000"/>
                        <a:lumOff val="60000"/>
                      </a:schemeClr>
                    </a:solidFill>
                  </a:tcPr>
                </a:tc>
                <a:tc>
                  <a:txBody>
                    <a:bodyPr/>
                    <a:lstStyle/>
                    <a:p>
                      <a:pPr algn="ctr"/>
                      <a:r>
                        <a:rPr lang="en-GB" sz="2400" dirty="0" smtClean="0">
                          <a:latin typeface="Arial Narrow" panose="020B0606020202030204" pitchFamily="34" charset="0"/>
                        </a:rPr>
                        <a:t>Torri darn </a:t>
                      </a:r>
                      <a:r>
                        <a:rPr lang="en-GB" sz="2400" dirty="0" err="1" smtClean="0">
                          <a:latin typeface="Arial Narrow" panose="020B0606020202030204" pitchFamily="34" charset="0"/>
                        </a:rPr>
                        <a:t>o’r</a:t>
                      </a:r>
                      <a:r>
                        <a:rPr lang="en-GB" sz="2400" dirty="0" smtClean="0">
                          <a:latin typeface="Arial Narrow" panose="020B0606020202030204" pitchFamily="34" charset="0"/>
                        </a:rPr>
                        <a:t> </a:t>
                      </a:r>
                      <a:r>
                        <a:rPr lang="en-GB" sz="2400" dirty="0" err="1" smtClean="0">
                          <a:latin typeface="Arial Narrow" panose="020B0606020202030204" pitchFamily="34" charset="0"/>
                        </a:rPr>
                        <a:t>corff</a:t>
                      </a:r>
                      <a:r>
                        <a:rPr lang="en-GB" sz="2400" dirty="0" smtClean="0">
                          <a:latin typeface="Arial Narrow" panose="020B0606020202030204" pitchFamily="34" charset="0"/>
                        </a:rPr>
                        <a:t> </a:t>
                      </a:r>
                      <a:r>
                        <a:rPr lang="en-GB" sz="2400" dirty="0" err="1" smtClean="0">
                          <a:latin typeface="Arial Narrow" panose="020B0606020202030204" pitchFamily="34" charset="0"/>
                        </a:rPr>
                        <a:t>i</a:t>
                      </a:r>
                      <a:r>
                        <a:rPr lang="en-GB" sz="2400" dirty="0" smtClean="0">
                          <a:latin typeface="Arial Narrow" panose="020B0606020202030204" pitchFamily="34" charset="0"/>
                        </a:rPr>
                        <a:t> </a:t>
                      </a:r>
                      <a:r>
                        <a:rPr lang="en-GB" sz="2400" dirty="0" err="1" smtClean="0">
                          <a:latin typeface="Arial Narrow" panose="020B0606020202030204" pitchFamily="34" charset="0"/>
                        </a:rPr>
                        <a:t>ffwrdd</a:t>
                      </a:r>
                      <a:endParaRPr lang="en-GB" sz="2400" dirty="0">
                        <a:latin typeface="Arial Narrow" panose="020B0606020202030204" pitchFamily="34" charset="0"/>
                      </a:endParaRPr>
                    </a:p>
                  </a:txBody>
                  <a:tcPr anchor="ctr">
                    <a:solidFill>
                      <a:schemeClr val="accent4">
                        <a:lumMod val="40000"/>
                        <a:lumOff val="60000"/>
                      </a:schemeClr>
                    </a:solidFill>
                  </a:tcPr>
                </a:tc>
                <a:extLst>
                  <a:ext uri="{0D108BD9-81ED-4DB2-BD59-A6C34878D82A}">
                    <a16:rowId xmlns:a16="http://schemas.microsoft.com/office/drawing/2014/main" xmlns="" val="10003"/>
                  </a:ext>
                </a:extLst>
              </a:tr>
              <a:tr h="883799">
                <a:tc>
                  <a:txBody>
                    <a:bodyPr/>
                    <a:lstStyle/>
                    <a:p>
                      <a:pPr algn="ctr"/>
                      <a:r>
                        <a:rPr lang="en-GB" sz="2400" dirty="0" err="1" smtClean="0">
                          <a:latin typeface="Arial Narrow" panose="020B0606020202030204" pitchFamily="34" charset="0"/>
                        </a:rPr>
                        <a:t>Colli</a:t>
                      </a:r>
                      <a:r>
                        <a:rPr lang="en-GB" sz="2400" dirty="0" smtClean="0">
                          <a:latin typeface="Arial Narrow" panose="020B0606020202030204" pitchFamily="34" charset="0"/>
                        </a:rPr>
                        <a:t> </a:t>
                      </a:r>
                      <a:r>
                        <a:rPr lang="en-GB" sz="2400" dirty="0" err="1" smtClean="0">
                          <a:latin typeface="Arial Narrow" panose="020B0606020202030204" pitchFamily="34" charset="0"/>
                        </a:rPr>
                        <a:t>ffrindiau</a:t>
                      </a:r>
                      <a:endParaRPr lang="en-GB" sz="2400" dirty="0">
                        <a:latin typeface="Arial Narrow" panose="020B0606020202030204" pitchFamily="34" charset="0"/>
                      </a:endParaRPr>
                    </a:p>
                  </a:txBody>
                  <a:tcPr anchor="ctr">
                    <a:solidFill>
                      <a:srgbClr val="FCD8D8"/>
                    </a:solidFill>
                  </a:tcPr>
                </a:tc>
                <a:tc>
                  <a:txBody>
                    <a:bodyPr/>
                    <a:lstStyle/>
                    <a:p>
                      <a:pPr algn="ctr"/>
                      <a:r>
                        <a:rPr lang="en-GB" sz="2400" dirty="0" err="1" smtClean="0">
                          <a:latin typeface="Arial Narrow" panose="020B0606020202030204" pitchFamily="34" charset="0"/>
                        </a:rPr>
                        <a:t>Eithrio’n</a:t>
                      </a:r>
                      <a:r>
                        <a:rPr lang="en-GB" sz="2400" dirty="0" smtClean="0">
                          <a:latin typeface="Arial Narrow" panose="020B0606020202030204" pitchFamily="34" charset="0"/>
                        </a:rPr>
                        <a:t> </a:t>
                      </a:r>
                      <a:r>
                        <a:rPr lang="en-GB" sz="2400" dirty="0" err="1" smtClean="0">
                          <a:latin typeface="Arial Narrow" panose="020B0606020202030204" pitchFamily="34" charset="0"/>
                        </a:rPr>
                        <a:t>gymdeithasol</a:t>
                      </a:r>
                      <a:endParaRPr lang="en-GB" sz="2400" dirty="0">
                        <a:latin typeface="Arial Narrow" panose="020B0606020202030204" pitchFamily="34" charset="0"/>
                      </a:endParaRPr>
                    </a:p>
                  </a:txBody>
                  <a:tcPr anchor="ctr">
                    <a:solidFill>
                      <a:schemeClr val="accent3">
                        <a:lumMod val="60000"/>
                        <a:lumOff val="40000"/>
                      </a:schemeClr>
                    </a:solidFill>
                  </a:tcPr>
                </a:tc>
                <a:tc>
                  <a:txBody>
                    <a:bodyPr/>
                    <a:lstStyle/>
                    <a:p>
                      <a:pPr algn="ctr"/>
                      <a:r>
                        <a:rPr lang="en-GB" sz="2400" dirty="0" err="1" smtClean="0">
                          <a:latin typeface="Arial Narrow" panose="020B0606020202030204" pitchFamily="34" charset="0"/>
                        </a:rPr>
                        <a:t>Colli</a:t>
                      </a:r>
                      <a:r>
                        <a:rPr lang="en-GB" sz="2400" dirty="0" smtClean="0">
                          <a:latin typeface="Arial Narrow" panose="020B0606020202030204" pitchFamily="34" charset="0"/>
                        </a:rPr>
                        <a:t> </a:t>
                      </a:r>
                      <a:r>
                        <a:rPr lang="en-GB" sz="2400" dirty="0" err="1" smtClean="0">
                          <a:latin typeface="Arial Narrow" panose="020B0606020202030204" pitchFamily="34" charset="0"/>
                        </a:rPr>
                        <a:t>ffrindiau</a:t>
                      </a:r>
                      <a:endParaRPr lang="en-GB" sz="2400" dirty="0">
                        <a:latin typeface="Arial Narrow" panose="020B0606020202030204" pitchFamily="34" charset="0"/>
                      </a:endParaRPr>
                    </a:p>
                  </a:txBody>
                  <a:tcPr anchor="ctr">
                    <a:solidFill>
                      <a:schemeClr val="accent1">
                        <a:lumMod val="40000"/>
                        <a:lumOff val="60000"/>
                      </a:schemeClr>
                    </a:solidFill>
                  </a:tcPr>
                </a:tc>
                <a:tc>
                  <a:txBody>
                    <a:bodyPr/>
                    <a:lstStyle/>
                    <a:p>
                      <a:pPr algn="ctr"/>
                      <a:r>
                        <a:rPr lang="en-GB" sz="2400" dirty="0" err="1" smtClean="0">
                          <a:latin typeface="Arial Narrow" panose="020B0606020202030204" pitchFamily="34" charset="0"/>
                        </a:rPr>
                        <a:t>Diffyg</a:t>
                      </a:r>
                      <a:r>
                        <a:rPr lang="en-GB" sz="2400" dirty="0" smtClean="0">
                          <a:latin typeface="Arial Narrow" panose="020B0606020202030204" pitchFamily="34" charset="0"/>
                        </a:rPr>
                        <a:t> </a:t>
                      </a:r>
                      <a:r>
                        <a:rPr lang="en-GB" sz="2400" dirty="0" err="1" smtClean="0">
                          <a:latin typeface="Arial Narrow" panose="020B0606020202030204" pitchFamily="34" charset="0"/>
                        </a:rPr>
                        <a:t>maeth</a:t>
                      </a:r>
                      <a:endParaRPr lang="en-GB" sz="2400" dirty="0">
                        <a:latin typeface="Arial Narrow" panose="020B0606020202030204" pitchFamily="34" charset="0"/>
                      </a:endParaRPr>
                    </a:p>
                  </a:txBody>
                  <a:tcPr anchor="ctr">
                    <a:solidFill>
                      <a:schemeClr val="accent4">
                        <a:lumMod val="40000"/>
                        <a:lumOff val="60000"/>
                      </a:schemeClr>
                    </a:solidFill>
                  </a:tcPr>
                </a:tc>
                <a:extLst>
                  <a:ext uri="{0D108BD9-81ED-4DB2-BD59-A6C34878D82A}">
                    <a16:rowId xmlns:a16="http://schemas.microsoft.com/office/drawing/2014/main" xmlns="" val="10004"/>
                  </a:ext>
                </a:extLst>
              </a:tr>
            </a:tbl>
          </a:graphicData>
        </a:graphic>
      </p:graphicFrame>
      <p:sp>
        <p:nvSpPr>
          <p:cNvPr id="4" name="Mask Col 1 Heading"/>
          <p:cNvSpPr/>
          <p:nvPr/>
        </p:nvSpPr>
        <p:spPr>
          <a:xfrm>
            <a:off x="488207" y="1437799"/>
            <a:ext cx="2035074" cy="87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ask Col 1 Content"/>
          <p:cNvSpPr/>
          <p:nvPr/>
        </p:nvSpPr>
        <p:spPr>
          <a:xfrm>
            <a:off x="488207" y="2326516"/>
            <a:ext cx="2035074" cy="3541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ask Col 2 Heading"/>
          <p:cNvSpPr/>
          <p:nvPr/>
        </p:nvSpPr>
        <p:spPr>
          <a:xfrm>
            <a:off x="2518087" y="1437799"/>
            <a:ext cx="2053912" cy="87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ask Col 2 Content"/>
          <p:cNvSpPr/>
          <p:nvPr/>
        </p:nvSpPr>
        <p:spPr>
          <a:xfrm>
            <a:off x="2518086" y="2326516"/>
            <a:ext cx="2053913" cy="3541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Mask Col 3 Heading"/>
          <p:cNvSpPr/>
          <p:nvPr/>
        </p:nvSpPr>
        <p:spPr>
          <a:xfrm>
            <a:off x="4571999" y="1437799"/>
            <a:ext cx="2053912" cy="87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ask Col 3 Content"/>
          <p:cNvSpPr/>
          <p:nvPr/>
        </p:nvSpPr>
        <p:spPr>
          <a:xfrm>
            <a:off x="4571999" y="2326516"/>
            <a:ext cx="2053913" cy="3541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Mask Col 4 Heading"/>
          <p:cNvSpPr/>
          <p:nvPr/>
        </p:nvSpPr>
        <p:spPr>
          <a:xfrm>
            <a:off x="6601877" y="1437799"/>
            <a:ext cx="2072751" cy="87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Mask Col 4 Content"/>
          <p:cNvSpPr/>
          <p:nvPr/>
        </p:nvSpPr>
        <p:spPr>
          <a:xfrm>
            <a:off x="6598485" y="2326516"/>
            <a:ext cx="2076143" cy="3541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Question"/>
          <p:cNvSpPr/>
          <p:nvPr/>
        </p:nvSpPr>
        <p:spPr>
          <a:xfrm>
            <a:off x="501267" y="2338086"/>
            <a:ext cx="8176208" cy="3527264"/>
          </a:xfrm>
          <a:prstGeom prst="rect">
            <a:avLst/>
          </a:prstGeom>
          <a:solidFill>
            <a:srgbClr val="000000">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Pa </a:t>
            </a:r>
            <a:r>
              <a:rPr lang="en-GB" dirty="0" err="1"/>
              <a:t>risgiau</a:t>
            </a:r>
            <a:r>
              <a:rPr lang="en-GB" dirty="0"/>
              <a:t> </a:t>
            </a:r>
            <a:r>
              <a:rPr lang="en-GB" dirty="0" err="1"/>
              <a:t>eraill</a:t>
            </a:r>
            <a:r>
              <a:rPr lang="en-GB" dirty="0"/>
              <a:t> </a:t>
            </a:r>
            <a:r>
              <a:rPr lang="en-GB" dirty="0" err="1"/>
              <a:t>sy’n</a:t>
            </a:r>
            <a:r>
              <a:rPr lang="en-GB" dirty="0"/>
              <a:t> </a:t>
            </a:r>
            <a:r>
              <a:rPr lang="en-GB" dirty="0" err="1"/>
              <a:t>gysylltiedig</a:t>
            </a:r>
            <a:r>
              <a:rPr lang="en-GB" dirty="0"/>
              <a:t> â </a:t>
            </a:r>
            <a:r>
              <a:rPr lang="en-GB" dirty="0" err="1"/>
              <a:t>phob</a:t>
            </a:r>
            <a:r>
              <a:rPr lang="en-GB" dirty="0"/>
              <a:t> un </a:t>
            </a:r>
            <a:r>
              <a:rPr lang="en-GB" dirty="0" err="1"/>
              <a:t>o’r</a:t>
            </a:r>
            <a:r>
              <a:rPr lang="en-GB" dirty="0"/>
              <a:t> </a:t>
            </a:r>
            <a:r>
              <a:rPr lang="en-GB" dirty="0" err="1"/>
              <a:t>peryglon</a:t>
            </a:r>
            <a:r>
              <a:rPr lang="en-GB" dirty="0"/>
              <a:t> </a:t>
            </a:r>
            <a:r>
              <a:rPr lang="en-GB" dirty="0" err="1"/>
              <a:t>hyn</a:t>
            </a:r>
            <a:r>
              <a:rPr lang="en-GB" dirty="0"/>
              <a:t>?</a:t>
            </a:r>
          </a:p>
        </p:txBody>
      </p:sp>
    </p:spTree>
    <p:extLst>
      <p:ext uri="{BB962C8B-B14F-4D97-AF65-F5344CB8AC3E}">
        <p14:creationId xmlns:p14="http://schemas.microsoft.com/office/powerpoint/2010/main" val="407111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22" presetClass="exit" presetSubtype="1" fill="hold" grpId="0" nodeType="afterEffect">
                                  <p:stCondLst>
                                    <p:cond delay="0"/>
                                  </p:stCondLst>
                                  <p:childTnLst>
                                    <p:animEffect transition="out" filter="wipe(up)">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0" nodeType="clickEffect">
                                  <p:stCondLst>
                                    <p:cond delay="0"/>
                                  </p:stCondLst>
                                  <p:childTnLst>
                                    <p:animEffect transition="out" filter="wipe(left)">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par>
                          <p:cTn id="17" fill="hold">
                            <p:stCondLst>
                              <p:cond delay="500"/>
                            </p:stCondLst>
                            <p:childTnLst>
                              <p:par>
                                <p:cTn id="18" presetID="22" presetClass="exit" presetSubtype="1" fill="hold" grpId="0" nodeType="afterEffect">
                                  <p:stCondLst>
                                    <p:cond delay="0"/>
                                  </p:stCondLst>
                                  <p:childTnLst>
                                    <p:animEffect transition="out" filter="wipe(up)">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par>
                          <p:cTn id="26" fill="hold">
                            <p:stCondLst>
                              <p:cond delay="500"/>
                            </p:stCondLst>
                            <p:childTnLst>
                              <p:par>
                                <p:cTn id="27" presetID="22" presetClass="exit" presetSubtype="1" fill="hold" grpId="0" nodeType="afterEffect">
                                  <p:stCondLst>
                                    <p:cond delay="0"/>
                                  </p:stCondLst>
                                  <p:childTnLst>
                                    <p:animEffect transition="out" filter="wipe(up)">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par>
                          <p:cTn id="35" fill="hold">
                            <p:stCondLst>
                              <p:cond delay="500"/>
                            </p:stCondLst>
                            <p:childTnLst>
                              <p:par>
                                <p:cTn id="36" presetID="22" presetClass="exit" presetSubtype="1" fill="hold" grpId="0" nodeType="afterEffect">
                                  <p:stCondLst>
                                    <p:cond delay="0"/>
                                  </p:stCondLst>
                                  <p:childTnLst>
                                    <p:animEffect transition="out" filter="wipe(up)">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3" grpId="0" animBg="1"/>
      <p:bldP spid="14" grpId="0" animBg="1"/>
      <p:bldP spid="15" grpId="0" animBg="1"/>
      <p:bldP spid="16"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err="1"/>
              <a:t>Cyflwyniad</a:t>
            </a:r>
            <a:endParaRPr lang="en-GB" dirty="0"/>
          </a:p>
        </p:txBody>
      </p:sp>
    </p:spTree>
    <p:extLst>
      <p:ext uri="{BB962C8B-B14F-4D97-AF65-F5344CB8AC3E}">
        <p14:creationId xmlns:p14="http://schemas.microsoft.com/office/powerpoint/2010/main" val="3107181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err="1"/>
              <a:t>Sesiwn</a:t>
            </a:r>
            <a:r>
              <a:rPr lang="en-GB" dirty="0"/>
              <a:t> 2: </a:t>
            </a:r>
            <a:r>
              <a:rPr lang="en-GB" dirty="0" err="1"/>
              <a:t>Risgiau</a:t>
            </a:r>
            <a:r>
              <a:rPr lang="en-GB" dirty="0"/>
              <a:t>, </a:t>
            </a:r>
            <a:r>
              <a:rPr lang="en-GB" dirty="0" err="1"/>
              <a:t>problemau</a:t>
            </a:r>
            <a:r>
              <a:rPr lang="en-GB" dirty="0"/>
              <a:t> o </a:t>
            </a:r>
            <a:r>
              <a:rPr lang="en-GB" dirty="0" err="1"/>
              <a:t>modelau</a:t>
            </a:r>
            <a:r>
              <a:rPr lang="en-GB" dirty="0"/>
              <a:t> </a:t>
            </a:r>
            <a:r>
              <a:rPr lang="en-GB" dirty="0" err="1"/>
              <a:t>mabwysiadu</a:t>
            </a:r>
            <a:endParaRPr lang="en-GB" dirty="0"/>
          </a:p>
        </p:txBody>
      </p:sp>
    </p:spTree>
    <p:extLst>
      <p:ext uri="{BB962C8B-B14F-4D97-AF65-F5344CB8AC3E}">
        <p14:creationId xmlns:p14="http://schemas.microsoft.com/office/powerpoint/2010/main" val="38318032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Asesu</a:t>
            </a:r>
            <a:r>
              <a:rPr lang="en-GB" dirty="0" smtClean="0"/>
              <a:t> </a:t>
            </a:r>
            <a:r>
              <a:rPr lang="en-GB" dirty="0" err="1" smtClean="0"/>
              <a:t>risg</a:t>
            </a:r>
            <a:endParaRPr lang="en-GB" dirty="0"/>
          </a:p>
        </p:txBody>
      </p:sp>
      <p:sp>
        <p:nvSpPr>
          <p:cNvPr id="4" name="Risk"/>
          <p:cNvSpPr/>
          <p:nvPr/>
        </p:nvSpPr>
        <p:spPr>
          <a:xfrm>
            <a:off x="686523" y="1402289"/>
            <a:ext cx="7905509" cy="1080000"/>
          </a:xfrm>
          <a:prstGeom prst="roundRect">
            <a:avLst/>
          </a:prstGeom>
          <a:solidFill>
            <a:srgbClr val="69A8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smtClean="0">
                <a:solidFill>
                  <a:prstClr val="white"/>
                </a:solidFill>
              </a:rPr>
              <a:t>Y </a:t>
            </a:r>
            <a:r>
              <a:rPr lang="en-GB" sz="2800" b="1" dirty="0" err="1" smtClean="0">
                <a:solidFill>
                  <a:prstClr val="white"/>
                </a:solidFill>
              </a:rPr>
              <a:t>risg</a:t>
            </a:r>
            <a:r>
              <a:rPr lang="en-GB" sz="2800" dirty="0" smtClean="0">
                <a:solidFill>
                  <a:prstClr val="white"/>
                </a:solidFill>
              </a:rPr>
              <a:t> </a:t>
            </a:r>
            <a:r>
              <a:rPr lang="en-GB" sz="2800" dirty="0" err="1" smtClean="0">
                <a:solidFill>
                  <a:prstClr val="white"/>
                </a:solidFill>
              </a:rPr>
              <a:t>sy’n</a:t>
            </a:r>
            <a:r>
              <a:rPr lang="en-GB" sz="2800" dirty="0" smtClean="0">
                <a:solidFill>
                  <a:prstClr val="white"/>
                </a:solidFill>
              </a:rPr>
              <a:t> </a:t>
            </a:r>
            <a:r>
              <a:rPr lang="en-GB" sz="2800" dirty="0" err="1" smtClean="0">
                <a:solidFill>
                  <a:prstClr val="white"/>
                </a:solidFill>
              </a:rPr>
              <a:t>gysylltiedig</a:t>
            </a:r>
            <a:r>
              <a:rPr lang="en-GB" sz="2800" dirty="0" smtClean="0">
                <a:solidFill>
                  <a:prstClr val="white"/>
                </a:solidFill>
              </a:rPr>
              <a:t> </a:t>
            </a:r>
            <a:r>
              <a:rPr lang="cy-GB" sz="2800" dirty="0" smtClean="0">
                <a:solidFill>
                  <a:prstClr val="white"/>
                </a:solidFill>
              </a:rPr>
              <a:t>â damwain/digwyddiad peryglus posibl</a:t>
            </a:r>
            <a:endParaRPr lang="en-GB" sz="2800" dirty="0">
              <a:solidFill>
                <a:prstClr val="white"/>
              </a:solidFill>
            </a:endParaRPr>
          </a:p>
        </p:txBody>
      </p:sp>
      <p:sp>
        <p:nvSpPr>
          <p:cNvPr id="5" name="Equals"/>
          <p:cNvSpPr txBox="1">
            <a:spLocks noChangeArrowheads="1"/>
          </p:cNvSpPr>
          <p:nvPr/>
        </p:nvSpPr>
        <p:spPr bwMode="auto">
          <a:xfrm>
            <a:off x="4312157" y="2375331"/>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4800" b="1" dirty="0">
                <a:solidFill>
                  <a:prstClr val="black">
                    <a:lumMod val="75000"/>
                    <a:lumOff val="25000"/>
                  </a:prstClr>
                </a:solidFill>
              </a:rPr>
              <a:t>=</a:t>
            </a:r>
          </a:p>
        </p:txBody>
      </p:sp>
      <p:sp>
        <p:nvSpPr>
          <p:cNvPr id="6" name="Likelihood"/>
          <p:cNvSpPr/>
          <p:nvPr/>
        </p:nvSpPr>
        <p:spPr>
          <a:xfrm>
            <a:off x="686523" y="3102195"/>
            <a:ext cx="7905509" cy="1080000"/>
          </a:xfrm>
          <a:prstGeom prst="roundRect">
            <a:avLst/>
          </a:prstGeom>
          <a:solidFill>
            <a:srgbClr val="D63B1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smtClean="0">
                <a:solidFill>
                  <a:prstClr val="white"/>
                </a:solidFill>
              </a:rPr>
              <a:t>Y </a:t>
            </a:r>
            <a:r>
              <a:rPr lang="en-GB" sz="2800" b="1" dirty="0" err="1" smtClean="0">
                <a:solidFill>
                  <a:prstClr val="white"/>
                </a:solidFill>
              </a:rPr>
              <a:t>tebygolrwydd</a:t>
            </a:r>
            <a:r>
              <a:rPr lang="en-GB" sz="2800" b="1" dirty="0" smtClean="0">
                <a:solidFill>
                  <a:prstClr val="white"/>
                </a:solidFill>
              </a:rPr>
              <a:t> </a:t>
            </a:r>
            <a:r>
              <a:rPr lang="en-GB" sz="2800" dirty="0" smtClean="0">
                <a:solidFill>
                  <a:prstClr val="white"/>
                </a:solidFill>
              </a:rPr>
              <a:t>y </a:t>
            </a:r>
            <a:r>
              <a:rPr lang="en-GB" sz="2800" dirty="0" err="1" smtClean="0">
                <a:solidFill>
                  <a:prstClr val="white"/>
                </a:solidFill>
              </a:rPr>
              <a:t>bydd</a:t>
            </a:r>
            <a:r>
              <a:rPr lang="en-GB" sz="2800" dirty="0" smtClean="0">
                <a:solidFill>
                  <a:prstClr val="white"/>
                </a:solidFill>
              </a:rPr>
              <a:t> y </a:t>
            </a:r>
            <a:r>
              <a:rPr lang="en-GB" sz="2800" dirty="0" err="1" smtClean="0">
                <a:solidFill>
                  <a:prstClr val="white"/>
                </a:solidFill>
              </a:rPr>
              <a:t>digwyddiad</a:t>
            </a:r>
            <a:r>
              <a:rPr lang="en-GB" sz="2800" dirty="0" smtClean="0">
                <a:solidFill>
                  <a:prstClr val="white"/>
                </a:solidFill>
              </a:rPr>
              <a:t> </a:t>
            </a:r>
            <a:r>
              <a:rPr lang="en-GB" sz="2800" dirty="0" err="1" smtClean="0">
                <a:solidFill>
                  <a:prstClr val="white"/>
                </a:solidFill>
              </a:rPr>
              <a:t>yn</a:t>
            </a:r>
            <a:r>
              <a:rPr lang="en-GB" sz="2800" dirty="0" smtClean="0">
                <a:solidFill>
                  <a:prstClr val="white"/>
                </a:solidFill>
              </a:rPr>
              <a:t> </a:t>
            </a:r>
            <a:r>
              <a:rPr lang="en-GB" sz="2800" dirty="0" err="1" smtClean="0">
                <a:solidFill>
                  <a:prstClr val="white"/>
                </a:solidFill>
              </a:rPr>
              <a:t>digwydd</a:t>
            </a:r>
            <a:endParaRPr lang="en-GB" sz="2800" dirty="0" smtClean="0">
              <a:solidFill>
                <a:prstClr val="white"/>
              </a:solidFill>
            </a:endParaRPr>
          </a:p>
          <a:p>
            <a:pPr algn="ctr"/>
            <a:r>
              <a:rPr lang="en-GB" sz="2800" dirty="0" smtClean="0">
                <a:solidFill>
                  <a:prstClr val="white"/>
                </a:solidFill>
              </a:rPr>
              <a:t>(</a:t>
            </a:r>
            <a:r>
              <a:rPr lang="en-GB" sz="2800" dirty="0" err="1" smtClean="0">
                <a:solidFill>
                  <a:prstClr val="white"/>
                </a:solidFill>
              </a:rPr>
              <a:t>byth</a:t>
            </a:r>
            <a:r>
              <a:rPr lang="en-GB" sz="2800" dirty="0" smtClean="0">
                <a:solidFill>
                  <a:prstClr val="white"/>
                </a:solidFill>
              </a:rPr>
              <a:t>, </a:t>
            </a:r>
            <a:r>
              <a:rPr lang="en-GB" sz="2800" dirty="0" err="1" smtClean="0">
                <a:solidFill>
                  <a:prstClr val="white"/>
                </a:solidFill>
              </a:rPr>
              <a:t>weithiau</a:t>
            </a:r>
            <a:r>
              <a:rPr lang="en-GB" sz="2800" dirty="0" smtClean="0">
                <a:solidFill>
                  <a:prstClr val="white"/>
                </a:solidFill>
              </a:rPr>
              <a:t>, </a:t>
            </a:r>
            <a:r>
              <a:rPr lang="en-GB" sz="2800" dirty="0" err="1" smtClean="0">
                <a:solidFill>
                  <a:prstClr val="white"/>
                </a:solidFill>
              </a:rPr>
              <a:t>yn</a:t>
            </a:r>
            <a:r>
              <a:rPr lang="en-GB" sz="2800" dirty="0" smtClean="0">
                <a:solidFill>
                  <a:prstClr val="white"/>
                </a:solidFill>
              </a:rPr>
              <a:t> </a:t>
            </a:r>
            <a:r>
              <a:rPr lang="en-GB" sz="2800" dirty="0" err="1" smtClean="0">
                <a:solidFill>
                  <a:prstClr val="white"/>
                </a:solidFill>
              </a:rPr>
              <a:t>aml</a:t>
            </a:r>
            <a:r>
              <a:rPr lang="en-GB" sz="2800" dirty="0" smtClean="0">
                <a:solidFill>
                  <a:prstClr val="white"/>
                </a:solidFill>
              </a:rPr>
              <a:t>)</a:t>
            </a:r>
            <a:endParaRPr lang="en-GB" sz="2800" dirty="0">
              <a:solidFill>
                <a:prstClr val="white"/>
              </a:solidFill>
            </a:endParaRPr>
          </a:p>
        </p:txBody>
      </p:sp>
      <p:sp>
        <p:nvSpPr>
          <p:cNvPr id="7" name="Consequence"/>
          <p:cNvSpPr/>
          <p:nvPr/>
        </p:nvSpPr>
        <p:spPr>
          <a:xfrm>
            <a:off x="686523" y="4802101"/>
            <a:ext cx="7905509" cy="1080000"/>
          </a:xfrm>
          <a:prstGeom prst="roundRect">
            <a:avLst/>
          </a:prstGeom>
          <a:solidFill>
            <a:srgbClr val="44546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err="1" smtClean="0">
                <a:solidFill>
                  <a:prstClr val="white"/>
                </a:solidFill>
              </a:rPr>
              <a:t>Graddau’r</a:t>
            </a:r>
            <a:r>
              <a:rPr lang="en-GB" sz="2800" b="1" dirty="0" smtClean="0">
                <a:solidFill>
                  <a:prstClr val="white"/>
                </a:solidFill>
              </a:rPr>
              <a:t> </a:t>
            </a:r>
            <a:r>
              <a:rPr lang="en-GB" sz="2800" b="1" dirty="0" err="1" smtClean="0">
                <a:solidFill>
                  <a:prstClr val="white"/>
                </a:solidFill>
              </a:rPr>
              <a:t>niwed</a:t>
            </a:r>
            <a:r>
              <a:rPr lang="en-GB" sz="2800" dirty="0" smtClean="0">
                <a:solidFill>
                  <a:prstClr val="white"/>
                </a:solidFill>
              </a:rPr>
              <a:t> </a:t>
            </a:r>
            <a:r>
              <a:rPr lang="en-GB" sz="2800" dirty="0" err="1" smtClean="0">
                <a:solidFill>
                  <a:prstClr val="white"/>
                </a:solidFill>
              </a:rPr>
              <a:t>sy’n</a:t>
            </a:r>
            <a:r>
              <a:rPr lang="en-GB" sz="2800" dirty="0" smtClean="0">
                <a:solidFill>
                  <a:prstClr val="white"/>
                </a:solidFill>
              </a:rPr>
              <a:t> </a:t>
            </a:r>
            <a:r>
              <a:rPr lang="en-GB" sz="2800" dirty="0" err="1" smtClean="0">
                <a:solidFill>
                  <a:prstClr val="white"/>
                </a:solidFill>
              </a:rPr>
              <a:t>digwydd</a:t>
            </a:r>
            <a:r>
              <a:rPr lang="en-GB" sz="2800" dirty="0" smtClean="0">
                <a:solidFill>
                  <a:prstClr val="white"/>
                </a:solidFill>
              </a:rPr>
              <a:t> o </a:t>
            </a:r>
            <a:r>
              <a:rPr lang="en-GB" sz="2800" dirty="0" err="1" smtClean="0">
                <a:solidFill>
                  <a:prstClr val="white"/>
                </a:solidFill>
              </a:rPr>
              <a:t>ganlyniad</a:t>
            </a:r>
            <a:endParaRPr lang="en-GB" sz="2800" dirty="0" smtClean="0">
              <a:solidFill>
                <a:prstClr val="white"/>
              </a:solidFill>
            </a:endParaRPr>
          </a:p>
          <a:p>
            <a:pPr algn="ctr"/>
            <a:r>
              <a:rPr lang="en-GB" sz="2800" dirty="0" smtClean="0">
                <a:solidFill>
                  <a:prstClr val="white"/>
                </a:solidFill>
              </a:rPr>
              <a:t>(dim, m</a:t>
            </a:r>
            <a:r>
              <a:rPr lang="cy-GB" sz="2800" dirty="0">
                <a:solidFill>
                  <a:prstClr val="white"/>
                </a:solidFill>
              </a:rPr>
              <a:t>â</a:t>
            </a:r>
            <a:r>
              <a:rPr lang="en-GB" sz="2800" dirty="0" smtClean="0">
                <a:solidFill>
                  <a:prstClr val="white"/>
                </a:solidFill>
              </a:rPr>
              <a:t>n </a:t>
            </a:r>
            <a:r>
              <a:rPr lang="en-GB" sz="2800" dirty="0" err="1" smtClean="0">
                <a:solidFill>
                  <a:prstClr val="white"/>
                </a:solidFill>
              </a:rPr>
              <a:t>anaf</a:t>
            </a:r>
            <a:r>
              <a:rPr lang="en-GB" sz="2800" dirty="0" smtClean="0">
                <a:solidFill>
                  <a:prstClr val="white"/>
                </a:solidFill>
              </a:rPr>
              <a:t>, </a:t>
            </a:r>
            <a:r>
              <a:rPr lang="en-GB" sz="2800" dirty="0" err="1" smtClean="0">
                <a:solidFill>
                  <a:prstClr val="white"/>
                </a:solidFill>
              </a:rPr>
              <a:t>anaf</a:t>
            </a:r>
            <a:r>
              <a:rPr lang="en-GB" sz="2800" dirty="0" smtClean="0">
                <a:solidFill>
                  <a:prstClr val="white"/>
                </a:solidFill>
              </a:rPr>
              <a:t> </a:t>
            </a:r>
            <a:r>
              <a:rPr lang="en-GB" sz="2800" dirty="0" err="1" smtClean="0">
                <a:solidFill>
                  <a:prstClr val="white"/>
                </a:solidFill>
              </a:rPr>
              <a:t>difrifol</a:t>
            </a:r>
            <a:r>
              <a:rPr lang="en-GB" sz="2800" dirty="0" smtClean="0">
                <a:solidFill>
                  <a:prstClr val="white"/>
                </a:solidFill>
              </a:rPr>
              <a:t>, </a:t>
            </a:r>
            <a:r>
              <a:rPr lang="en-GB" sz="2800" dirty="0" err="1" smtClean="0">
                <a:solidFill>
                  <a:prstClr val="white"/>
                </a:solidFill>
              </a:rPr>
              <a:t>marwolaeth</a:t>
            </a:r>
            <a:r>
              <a:rPr lang="en-GB" sz="2800" dirty="0" smtClean="0">
                <a:solidFill>
                  <a:prstClr val="white"/>
                </a:solidFill>
              </a:rPr>
              <a:t>)</a:t>
            </a:r>
            <a:endParaRPr lang="en-GB" sz="2800" dirty="0">
              <a:solidFill>
                <a:prstClr val="white"/>
              </a:solidFill>
            </a:endParaRPr>
          </a:p>
        </p:txBody>
      </p:sp>
      <p:sp>
        <p:nvSpPr>
          <p:cNvPr id="8" name="Multiplied by"/>
          <p:cNvSpPr txBox="1">
            <a:spLocks noChangeArrowheads="1"/>
          </p:cNvSpPr>
          <p:nvPr/>
        </p:nvSpPr>
        <p:spPr bwMode="auto">
          <a:xfrm>
            <a:off x="4335176" y="4045961"/>
            <a:ext cx="498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4400" b="1" dirty="0">
                <a:solidFill>
                  <a:prstClr val="black">
                    <a:lumMod val="75000"/>
                    <a:lumOff val="25000"/>
                  </a:prstClr>
                </a:solidFill>
              </a:rPr>
              <a:t>x</a:t>
            </a:r>
          </a:p>
        </p:txBody>
      </p:sp>
    </p:spTree>
    <p:extLst>
      <p:ext uri="{BB962C8B-B14F-4D97-AF65-F5344CB8AC3E}">
        <p14:creationId xmlns:p14="http://schemas.microsoft.com/office/powerpoint/2010/main" val="207646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8"/>
                                        </p:tgtEl>
                                        <p:attrNameLst>
                                          <p:attrName>style.visibility</p:attrName>
                                        </p:attrNameLst>
                                      </p:cBhvr>
                                      <p:to>
                                        <p:strVal val="visible"/>
                                      </p:to>
                                    </p:se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utoUpdateAnimBg="0"/>
      <p:bldP spid="6" grpId="0" animBg="1"/>
      <p:bldP spid="7" grpId="0" animBg="1"/>
      <p:bldP spid="8"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GB" dirty="0" err="1"/>
              <a:t>Matrics</a:t>
            </a:r>
            <a:r>
              <a:rPr lang="en-GB" dirty="0"/>
              <a:t> cod </a:t>
            </a:r>
            <a:r>
              <a:rPr lang="en-GB" dirty="0" err="1"/>
              <a:t>lliw</a:t>
            </a:r>
            <a:r>
              <a:rPr lang="en-GB" dirty="0"/>
              <a:t> </a:t>
            </a:r>
            <a:r>
              <a:rPr lang="en-GB" dirty="0" err="1"/>
              <a:t>yn</a:t>
            </a:r>
            <a:r>
              <a:rPr lang="en-GB" dirty="0"/>
              <a:t> </a:t>
            </a:r>
            <a:r>
              <a:rPr lang="en-GB" dirty="0" err="1"/>
              <a:t>dangos</a:t>
            </a:r>
            <a:r>
              <a:rPr lang="en-GB" dirty="0"/>
              <a:t> </a:t>
            </a:r>
            <a:r>
              <a:rPr lang="en-GB" dirty="0" err="1"/>
              <a:t>lefelau</a:t>
            </a:r>
            <a:r>
              <a:rPr lang="en-GB" dirty="0"/>
              <a:t> </a:t>
            </a:r>
            <a:r>
              <a:rPr lang="en-GB" dirty="0" err="1"/>
              <a:t>risg</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53728624"/>
              </p:ext>
            </p:extLst>
          </p:nvPr>
        </p:nvGraphicFramePr>
        <p:xfrm>
          <a:off x="431801" y="1376363"/>
          <a:ext cx="8280397" cy="4387831"/>
        </p:xfrm>
        <a:graphic>
          <a:graphicData uri="http://schemas.openxmlformats.org/drawingml/2006/table">
            <a:tbl>
              <a:tblPr/>
              <a:tblGrid>
                <a:gridCol w="1394697">
                  <a:extLst>
                    <a:ext uri="{9D8B030D-6E8A-4147-A177-3AD203B41FA5}">
                      <a16:colId xmlns:a16="http://schemas.microsoft.com/office/drawing/2014/main" xmlns="" val="20000"/>
                    </a:ext>
                  </a:extLst>
                </a:gridCol>
                <a:gridCol w="1412716">
                  <a:extLst>
                    <a:ext uri="{9D8B030D-6E8A-4147-A177-3AD203B41FA5}">
                      <a16:colId xmlns:a16="http://schemas.microsoft.com/office/drawing/2014/main" xmlns="" val="20001"/>
                    </a:ext>
                  </a:extLst>
                </a:gridCol>
                <a:gridCol w="1412716">
                  <a:extLst>
                    <a:ext uri="{9D8B030D-6E8A-4147-A177-3AD203B41FA5}">
                      <a16:colId xmlns:a16="http://schemas.microsoft.com/office/drawing/2014/main" xmlns="" val="20002"/>
                    </a:ext>
                  </a:extLst>
                </a:gridCol>
                <a:gridCol w="1412716">
                  <a:extLst>
                    <a:ext uri="{9D8B030D-6E8A-4147-A177-3AD203B41FA5}">
                      <a16:colId xmlns:a16="http://schemas.microsoft.com/office/drawing/2014/main" xmlns="" val="20003"/>
                    </a:ext>
                  </a:extLst>
                </a:gridCol>
                <a:gridCol w="1412716">
                  <a:extLst>
                    <a:ext uri="{9D8B030D-6E8A-4147-A177-3AD203B41FA5}">
                      <a16:colId xmlns:a16="http://schemas.microsoft.com/office/drawing/2014/main" xmlns="" val="20004"/>
                    </a:ext>
                  </a:extLst>
                </a:gridCol>
                <a:gridCol w="1234836">
                  <a:extLst>
                    <a:ext uri="{9D8B030D-6E8A-4147-A177-3AD203B41FA5}">
                      <a16:colId xmlns:a16="http://schemas.microsoft.com/office/drawing/2014/main" xmlns="" val="20005"/>
                    </a:ext>
                  </a:extLst>
                </a:gridCol>
              </a:tblGrid>
              <a:tr h="451632">
                <a:tc>
                  <a:txBody>
                    <a:bodyPr/>
                    <a:lstStyle/>
                    <a:p>
                      <a:pPr algn="ctr">
                        <a:lnSpc>
                          <a:spcPct val="115000"/>
                        </a:lnSpc>
                        <a:spcAft>
                          <a:spcPts val="0"/>
                        </a:spcAft>
                      </a:pPr>
                      <a:endParaRPr lang="en-GB" sz="2000" dirty="0">
                        <a:latin typeface="Calibri"/>
                        <a:ea typeface="Calibri"/>
                        <a:cs typeface="Times New Roman"/>
                      </a:endParaRPr>
                    </a:p>
                  </a:txBody>
                  <a:tcPr marL="68579" marR="68579" marT="0"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5">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800" b="1" dirty="0" err="1" smtClean="0">
                          <a:latin typeface="+mn-lt"/>
                          <a:ea typeface="Calibri"/>
                          <a:cs typeface="Times New Roman"/>
                        </a:rPr>
                        <a:t>Sgôr</a:t>
                      </a:r>
                      <a:r>
                        <a:rPr lang="en-GB" sz="1800" b="1" dirty="0" smtClean="0">
                          <a:latin typeface="+mn-lt"/>
                          <a:ea typeface="Calibri"/>
                          <a:cs typeface="Times New Roman"/>
                        </a:rPr>
                        <a:t> </a:t>
                      </a:r>
                      <a:r>
                        <a:rPr lang="en-GB" sz="1800" b="1" dirty="0" err="1" smtClean="0">
                          <a:latin typeface="+mn-lt"/>
                          <a:ea typeface="Calibri"/>
                          <a:cs typeface="Times New Roman"/>
                        </a:rPr>
                        <a:t>tebygolrwydd</a:t>
                      </a:r>
                      <a:endParaRPr lang="en-GB" sz="1800" dirty="0">
                        <a:latin typeface="+mn-lt"/>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3B1C"/>
                    </a:solidFill>
                  </a:tcPr>
                </a:tc>
                <a:tc hMerge="1">
                  <a:txBody>
                    <a:bodyPr/>
                    <a:lstStyle/>
                    <a:p>
                      <a:pPr algn="ctr">
                        <a:lnSpc>
                          <a:spcPct val="115000"/>
                        </a:lnSpc>
                        <a:spcAft>
                          <a:spcPts val="0"/>
                        </a:spcAft>
                      </a:pPr>
                      <a:endParaRPr lang="en-GB" sz="2000" dirty="0">
                        <a:latin typeface="Calibri"/>
                        <a:ea typeface="Calibri"/>
                        <a:cs typeface="Times New Roman"/>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9999"/>
                    </a:solidFill>
                  </a:tcPr>
                </a:tc>
                <a:tc hMerge="1">
                  <a:txBody>
                    <a:bodyPr/>
                    <a:lstStyle/>
                    <a:p>
                      <a:pPr algn="ctr">
                        <a:lnSpc>
                          <a:spcPct val="115000"/>
                        </a:lnSpc>
                        <a:spcAft>
                          <a:spcPts val="0"/>
                        </a:spcAft>
                      </a:pPr>
                      <a:endParaRPr lang="en-GB" sz="2000" dirty="0">
                        <a:latin typeface="Calibri"/>
                        <a:ea typeface="Calibri"/>
                        <a:cs typeface="Times New Roman"/>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9999"/>
                    </a:solidFill>
                  </a:tcPr>
                </a:tc>
                <a:tc hMerge="1">
                  <a:txBody>
                    <a:bodyPr/>
                    <a:lstStyle/>
                    <a:p>
                      <a:pPr algn="ctr">
                        <a:lnSpc>
                          <a:spcPct val="115000"/>
                        </a:lnSpc>
                        <a:spcAft>
                          <a:spcPts val="0"/>
                        </a:spcAft>
                      </a:pPr>
                      <a:endParaRPr lang="en-GB" sz="2000" dirty="0">
                        <a:latin typeface="Calibri"/>
                        <a:ea typeface="Calibri"/>
                        <a:cs typeface="Times New Roman"/>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9999"/>
                    </a:solidFill>
                  </a:tcPr>
                </a:tc>
                <a:tc hMerge="1">
                  <a:txBody>
                    <a:bodyPr/>
                    <a:lstStyle/>
                    <a:p>
                      <a:pPr algn="ctr">
                        <a:lnSpc>
                          <a:spcPct val="115000"/>
                        </a:lnSpc>
                        <a:spcAft>
                          <a:spcPts val="0"/>
                        </a:spcAft>
                      </a:pPr>
                      <a:endParaRPr lang="en-GB" sz="2000" dirty="0">
                        <a:latin typeface="Calibri"/>
                        <a:ea typeface="Calibri"/>
                        <a:cs typeface="Times New Roman"/>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9999"/>
                    </a:solidFill>
                  </a:tcPr>
                </a:tc>
                <a:extLst>
                  <a:ext uri="{0D108BD9-81ED-4DB2-BD59-A6C34878D82A}">
                    <a16:rowId xmlns:a16="http://schemas.microsoft.com/office/drawing/2014/main" xmlns="" val="10007"/>
                  </a:ext>
                </a:extLst>
              </a:tr>
              <a:tr h="729895">
                <a:tc>
                  <a:txBody>
                    <a:bodyPr/>
                    <a:lstStyle/>
                    <a:p>
                      <a:pPr algn="ctr">
                        <a:lnSpc>
                          <a:spcPct val="115000"/>
                        </a:lnSpc>
                        <a:spcAft>
                          <a:spcPts val="0"/>
                        </a:spcAft>
                      </a:pPr>
                      <a:endParaRPr lang="en-GB" sz="2000" dirty="0">
                        <a:latin typeface="Calibri"/>
                        <a:ea typeface="Calibri"/>
                        <a:cs typeface="Times New Roman"/>
                      </a:endParaRPr>
                    </a:p>
                  </a:txBody>
                  <a:tcPr marL="68579" marR="68579" marT="0"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GB" sz="1800" b="1" dirty="0" err="1" smtClean="0">
                          <a:latin typeface="+mn-lt"/>
                          <a:ea typeface="Calibri"/>
                          <a:cs typeface="Times New Roman"/>
                        </a:rPr>
                        <a:t>Anhebygol</a:t>
                      </a:r>
                      <a:r>
                        <a:rPr lang="en-GB" sz="1800" b="1" dirty="0" smtClean="0">
                          <a:latin typeface="+mn-lt"/>
                          <a:ea typeface="Calibri"/>
                          <a:cs typeface="Times New Roman"/>
                        </a:rPr>
                        <a:t> </a:t>
                      </a:r>
                      <a:r>
                        <a:rPr lang="en-GB" sz="1800" b="1" dirty="0" err="1" smtClean="0">
                          <a:latin typeface="+mn-lt"/>
                          <a:ea typeface="Calibri"/>
                          <a:cs typeface="Times New Roman"/>
                        </a:rPr>
                        <a:t>iawn</a:t>
                      </a:r>
                      <a:endParaRPr lang="en-GB" sz="1800" dirty="0">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3B1C"/>
                    </a:solidFill>
                  </a:tcPr>
                </a:tc>
                <a:tc>
                  <a:txBody>
                    <a:bodyPr/>
                    <a:lstStyle/>
                    <a:p>
                      <a:pPr algn="ctr">
                        <a:lnSpc>
                          <a:spcPct val="115000"/>
                        </a:lnSpc>
                        <a:spcAft>
                          <a:spcPts val="0"/>
                        </a:spcAft>
                      </a:pPr>
                      <a:r>
                        <a:rPr lang="en-GB" sz="1800" b="1" dirty="0" err="1" smtClean="0">
                          <a:latin typeface="+mn-lt"/>
                          <a:ea typeface="Calibri"/>
                          <a:cs typeface="Times New Roman"/>
                        </a:rPr>
                        <a:t>Anhebygol</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3B1C"/>
                    </a:solidFill>
                  </a:tcPr>
                </a:tc>
                <a:tc>
                  <a:txBody>
                    <a:bodyPr/>
                    <a:lstStyle/>
                    <a:p>
                      <a:pPr algn="ctr">
                        <a:lnSpc>
                          <a:spcPct val="115000"/>
                        </a:lnSpc>
                        <a:spcAft>
                          <a:spcPts val="0"/>
                        </a:spcAft>
                      </a:pPr>
                      <a:r>
                        <a:rPr lang="en-GB" sz="1800" b="1" dirty="0" err="1" smtClean="0">
                          <a:latin typeface="+mn-lt"/>
                          <a:ea typeface="Calibri"/>
                          <a:cs typeface="Times New Roman"/>
                        </a:rPr>
                        <a:t>Posiblrwydd</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3B1C"/>
                    </a:solidFill>
                  </a:tcPr>
                </a:tc>
                <a:tc>
                  <a:txBody>
                    <a:bodyPr/>
                    <a:lstStyle/>
                    <a:p>
                      <a:pPr algn="ctr">
                        <a:lnSpc>
                          <a:spcPct val="115000"/>
                        </a:lnSpc>
                        <a:spcAft>
                          <a:spcPts val="0"/>
                        </a:spcAft>
                      </a:pPr>
                      <a:r>
                        <a:rPr lang="en-GB" sz="1800" b="1" dirty="0" err="1" smtClean="0">
                          <a:latin typeface="+mn-lt"/>
                          <a:ea typeface="Calibri"/>
                          <a:cs typeface="Times New Roman"/>
                        </a:rPr>
                        <a:t>Tebygol</a:t>
                      </a:r>
                      <a:r>
                        <a:rPr lang="en-GB" sz="1800" b="1" dirty="0" smtClean="0">
                          <a:latin typeface="+mn-lt"/>
                          <a:ea typeface="Calibri"/>
                          <a:cs typeface="Times New Roman"/>
                        </a:rPr>
                        <a:t> </a:t>
                      </a:r>
                      <a:r>
                        <a:rPr lang="en-GB" sz="1800" b="1" dirty="0" err="1" smtClean="0">
                          <a:latin typeface="+mn-lt"/>
                          <a:ea typeface="Calibri"/>
                          <a:cs typeface="Times New Roman"/>
                        </a:rPr>
                        <a:t>iawn</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3B1C"/>
                    </a:solidFill>
                  </a:tcPr>
                </a:tc>
                <a:tc>
                  <a:txBody>
                    <a:bodyPr/>
                    <a:lstStyle/>
                    <a:p>
                      <a:pPr algn="ctr">
                        <a:lnSpc>
                          <a:spcPct val="115000"/>
                        </a:lnSpc>
                        <a:spcAft>
                          <a:spcPts val="0"/>
                        </a:spcAft>
                      </a:pPr>
                      <a:r>
                        <a:rPr lang="en-GB" sz="1800" b="1" dirty="0" err="1" smtClean="0">
                          <a:latin typeface="+mn-lt"/>
                          <a:ea typeface="Calibri"/>
                          <a:cs typeface="Times New Roman"/>
                        </a:rPr>
                        <a:t>Yn</a:t>
                      </a:r>
                      <a:r>
                        <a:rPr lang="en-GB" sz="1800" b="1" dirty="0" smtClean="0">
                          <a:latin typeface="+mn-lt"/>
                          <a:ea typeface="Calibri"/>
                          <a:cs typeface="Times New Roman"/>
                        </a:rPr>
                        <a:t> </a:t>
                      </a:r>
                      <a:r>
                        <a:rPr lang="en-GB" sz="1800" b="1" dirty="0" err="1" smtClean="0">
                          <a:latin typeface="+mn-lt"/>
                          <a:ea typeface="Calibri"/>
                          <a:cs typeface="Times New Roman"/>
                        </a:rPr>
                        <a:t>bendant</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3B1C"/>
                    </a:solidFill>
                  </a:tcPr>
                </a:tc>
                <a:extLst>
                  <a:ext uri="{0D108BD9-81ED-4DB2-BD59-A6C34878D82A}">
                    <a16:rowId xmlns:a16="http://schemas.microsoft.com/office/drawing/2014/main" xmlns="" val="10000"/>
                  </a:ext>
                </a:extLst>
              </a:tr>
              <a:tr h="521639">
                <a:tc>
                  <a:txBody>
                    <a:bodyPr/>
                    <a:lstStyle/>
                    <a:p>
                      <a:pPr algn="ctr">
                        <a:lnSpc>
                          <a:spcPct val="90000"/>
                        </a:lnSpc>
                        <a:spcAft>
                          <a:spcPts val="0"/>
                        </a:spcAft>
                      </a:pPr>
                      <a:r>
                        <a:rPr lang="en-GB" sz="1800" b="1" dirty="0" err="1" smtClean="0">
                          <a:solidFill>
                            <a:schemeClr val="bg1"/>
                          </a:solidFill>
                          <a:latin typeface="+mn-lt"/>
                          <a:ea typeface="Calibri"/>
                          <a:cs typeface="Times New Roman"/>
                        </a:rPr>
                        <a:t>Sgôr</a:t>
                      </a:r>
                      <a:r>
                        <a:rPr lang="en-GB" sz="1800" b="1" dirty="0" smtClean="0">
                          <a:solidFill>
                            <a:schemeClr val="bg1"/>
                          </a:solidFill>
                          <a:latin typeface="+mn-lt"/>
                          <a:ea typeface="Calibri"/>
                          <a:cs typeface="Times New Roman"/>
                        </a:rPr>
                        <a:t> </a:t>
                      </a:r>
                      <a:r>
                        <a:rPr lang="en-GB" sz="1800" b="1" dirty="0" err="1" smtClean="0">
                          <a:solidFill>
                            <a:schemeClr val="bg1"/>
                          </a:solidFill>
                          <a:latin typeface="+mn-lt"/>
                          <a:ea typeface="Calibri"/>
                          <a:cs typeface="Times New Roman"/>
                        </a:rPr>
                        <a:t>difrifoldeb</a:t>
                      </a:r>
                      <a:endParaRPr lang="en-GB" sz="1800" dirty="0">
                        <a:solidFill>
                          <a:schemeClr val="bg1"/>
                        </a:solidFill>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ctr">
                        <a:lnSpc>
                          <a:spcPct val="115000"/>
                        </a:lnSpc>
                        <a:spcAft>
                          <a:spcPts val="0"/>
                        </a:spcAft>
                      </a:pPr>
                      <a:r>
                        <a:rPr lang="en-GB" sz="1800" b="1" dirty="0">
                          <a:latin typeface="Calibri"/>
                          <a:ea typeface="Calibri"/>
                          <a:cs typeface="Times New Roman"/>
                        </a:rPr>
                        <a:t>1</a:t>
                      </a:r>
                      <a:endParaRPr lang="en-GB" sz="1800" dirty="0">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3B1C"/>
                    </a:solidFill>
                  </a:tcPr>
                </a:tc>
                <a:tc>
                  <a:txBody>
                    <a:bodyPr/>
                    <a:lstStyle/>
                    <a:p>
                      <a:pPr algn="ctr">
                        <a:lnSpc>
                          <a:spcPct val="115000"/>
                        </a:lnSpc>
                        <a:spcAft>
                          <a:spcPts val="0"/>
                        </a:spcAft>
                      </a:pPr>
                      <a:r>
                        <a:rPr lang="en-GB" sz="1800" b="1" dirty="0">
                          <a:latin typeface="Calibri"/>
                          <a:ea typeface="Calibri"/>
                          <a:cs typeface="Times New Roman"/>
                        </a:rPr>
                        <a:t>2</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3B1C"/>
                    </a:solidFill>
                  </a:tcPr>
                </a:tc>
                <a:tc>
                  <a:txBody>
                    <a:bodyPr/>
                    <a:lstStyle/>
                    <a:p>
                      <a:pPr algn="ctr">
                        <a:lnSpc>
                          <a:spcPct val="115000"/>
                        </a:lnSpc>
                        <a:spcAft>
                          <a:spcPts val="0"/>
                        </a:spcAft>
                      </a:pPr>
                      <a:r>
                        <a:rPr lang="en-GB" sz="1800" b="1" dirty="0">
                          <a:latin typeface="Calibri"/>
                          <a:ea typeface="Calibri"/>
                          <a:cs typeface="Times New Roman"/>
                        </a:rPr>
                        <a:t>3</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3B1C"/>
                    </a:solidFill>
                  </a:tcPr>
                </a:tc>
                <a:tc>
                  <a:txBody>
                    <a:bodyPr/>
                    <a:lstStyle/>
                    <a:p>
                      <a:pPr algn="ctr">
                        <a:lnSpc>
                          <a:spcPct val="115000"/>
                        </a:lnSpc>
                        <a:spcAft>
                          <a:spcPts val="0"/>
                        </a:spcAft>
                      </a:pPr>
                      <a:r>
                        <a:rPr lang="en-GB" sz="1800" b="1" dirty="0">
                          <a:latin typeface="Calibri"/>
                          <a:ea typeface="Calibri"/>
                          <a:cs typeface="Times New Roman"/>
                        </a:rPr>
                        <a:t>4</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3B1C"/>
                    </a:solidFill>
                  </a:tcPr>
                </a:tc>
                <a:tc>
                  <a:txBody>
                    <a:bodyPr/>
                    <a:lstStyle/>
                    <a:p>
                      <a:pPr algn="ctr">
                        <a:lnSpc>
                          <a:spcPct val="115000"/>
                        </a:lnSpc>
                        <a:spcAft>
                          <a:spcPts val="0"/>
                        </a:spcAft>
                      </a:pPr>
                      <a:r>
                        <a:rPr lang="en-GB" sz="1800" b="1" dirty="0">
                          <a:latin typeface="Calibri"/>
                          <a:ea typeface="Calibri"/>
                          <a:cs typeface="Times New Roman"/>
                        </a:rPr>
                        <a:t>5</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3B1C"/>
                    </a:solidFill>
                  </a:tcPr>
                </a:tc>
                <a:extLst>
                  <a:ext uri="{0D108BD9-81ED-4DB2-BD59-A6C34878D82A}">
                    <a16:rowId xmlns:a16="http://schemas.microsoft.com/office/drawing/2014/main" xmlns="" val="10001"/>
                  </a:ext>
                </a:extLst>
              </a:tr>
              <a:tr h="536933">
                <a:tc>
                  <a:txBody>
                    <a:bodyPr/>
                    <a:lstStyle/>
                    <a:p>
                      <a:pPr algn="ctr">
                        <a:lnSpc>
                          <a:spcPct val="115000"/>
                        </a:lnSpc>
                        <a:spcBef>
                          <a:spcPts val="1200"/>
                        </a:spcBef>
                        <a:spcAft>
                          <a:spcPts val="0"/>
                        </a:spcAft>
                      </a:pPr>
                      <a:r>
                        <a:rPr lang="en-GB" sz="1800" b="1" dirty="0">
                          <a:solidFill>
                            <a:schemeClr val="bg1"/>
                          </a:solidFill>
                          <a:latin typeface="Calibri"/>
                          <a:ea typeface="Calibri"/>
                          <a:cs typeface="Times New Roman"/>
                        </a:rPr>
                        <a:t>1</a:t>
                      </a:r>
                      <a:endParaRPr lang="en-GB" sz="1800" dirty="0">
                        <a:solidFill>
                          <a:schemeClr val="bg1"/>
                        </a:solidFill>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ctr">
                        <a:lnSpc>
                          <a:spcPct val="115000"/>
                        </a:lnSpc>
                        <a:spcBef>
                          <a:spcPts val="1200"/>
                        </a:spcBef>
                        <a:spcAft>
                          <a:spcPts val="0"/>
                        </a:spcAft>
                      </a:pPr>
                      <a:r>
                        <a:rPr lang="en-GB" sz="1800" b="1" dirty="0">
                          <a:latin typeface="Calibri"/>
                          <a:ea typeface="Calibri"/>
                          <a:cs typeface="Times New Roman"/>
                        </a:rPr>
                        <a:t>1</a:t>
                      </a:r>
                      <a:endParaRPr lang="en-GB" sz="1800" dirty="0">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2</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3</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4</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5</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02"/>
                  </a:ext>
                </a:extLst>
              </a:tr>
              <a:tr h="536933">
                <a:tc>
                  <a:txBody>
                    <a:bodyPr/>
                    <a:lstStyle/>
                    <a:p>
                      <a:pPr algn="ctr">
                        <a:lnSpc>
                          <a:spcPct val="115000"/>
                        </a:lnSpc>
                        <a:spcBef>
                          <a:spcPts val="1200"/>
                        </a:spcBef>
                        <a:spcAft>
                          <a:spcPts val="0"/>
                        </a:spcAft>
                      </a:pPr>
                      <a:r>
                        <a:rPr lang="en-GB" sz="1800" b="1" dirty="0">
                          <a:solidFill>
                            <a:schemeClr val="bg1"/>
                          </a:solidFill>
                          <a:latin typeface="Calibri"/>
                          <a:ea typeface="Calibri"/>
                          <a:cs typeface="Times New Roman"/>
                        </a:rPr>
                        <a:t>2</a:t>
                      </a:r>
                      <a:endParaRPr lang="en-GB" sz="1800" dirty="0">
                        <a:solidFill>
                          <a:schemeClr val="bg1"/>
                        </a:solidFill>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ctr">
                        <a:lnSpc>
                          <a:spcPct val="115000"/>
                        </a:lnSpc>
                        <a:spcBef>
                          <a:spcPts val="1200"/>
                        </a:spcBef>
                        <a:spcAft>
                          <a:spcPts val="0"/>
                        </a:spcAft>
                      </a:pPr>
                      <a:r>
                        <a:rPr lang="en-GB" sz="1800" b="1" dirty="0">
                          <a:latin typeface="Calibri"/>
                          <a:ea typeface="Calibri"/>
                          <a:cs typeface="Times New Roman"/>
                        </a:rPr>
                        <a:t>2</a:t>
                      </a:r>
                      <a:endParaRPr lang="en-GB" sz="1800" dirty="0">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4</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6</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8</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Bef>
                          <a:spcPts val="1200"/>
                        </a:spcBef>
                        <a:spcAft>
                          <a:spcPts val="0"/>
                        </a:spcAft>
                      </a:pPr>
                      <a:r>
                        <a:rPr lang="en-GB" sz="1800" b="1" dirty="0">
                          <a:latin typeface="Calibri"/>
                          <a:ea typeface="Calibri"/>
                          <a:cs typeface="Times New Roman"/>
                        </a:rPr>
                        <a:t>10</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3"/>
                  </a:ext>
                </a:extLst>
              </a:tr>
              <a:tr h="536933">
                <a:tc>
                  <a:txBody>
                    <a:bodyPr/>
                    <a:lstStyle/>
                    <a:p>
                      <a:pPr algn="ctr">
                        <a:lnSpc>
                          <a:spcPct val="115000"/>
                        </a:lnSpc>
                        <a:spcBef>
                          <a:spcPts val="1200"/>
                        </a:spcBef>
                        <a:spcAft>
                          <a:spcPts val="0"/>
                        </a:spcAft>
                      </a:pPr>
                      <a:r>
                        <a:rPr lang="en-GB" sz="1800" b="1" dirty="0">
                          <a:solidFill>
                            <a:schemeClr val="bg1"/>
                          </a:solidFill>
                          <a:latin typeface="Calibri"/>
                          <a:ea typeface="Calibri"/>
                          <a:cs typeface="Times New Roman"/>
                        </a:rPr>
                        <a:t>3</a:t>
                      </a:r>
                      <a:endParaRPr lang="en-GB" sz="1800" dirty="0">
                        <a:solidFill>
                          <a:schemeClr val="bg1"/>
                        </a:solidFill>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ctr">
                        <a:lnSpc>
                          <a:spcPct val="115000"/>
                        </a:lnSpc>
                        <a:spcBef>
                          <a:spcPts val="1200"/>
                        </a:spcBef>
                        <a:spcAft>
                          <a:spcPts val="0"/>
                        </a:spcAft>
                      </a:pPr>
                      <a:r>
                        <a:rPr lang="en-GB" sz="1800" b="1" dirty="0">
                          <a:latin typeface="Calibri"/>
                          <a:ea typeface="Calibri"/>
                          <a:cs typeface="Times New Roman"/>
                        </a:rPr>
                        <a:t>3</a:t>
                      </a:r>
                      <a:endParaRPr lang="en-GB" sz="1800" dirty="0">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6</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9</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Bef>
                          <a:spcPts val="1200"/>
                        </a:spcBef>
                        <a:spcAft>
                          <a:spcPts val="0"/>
                        </a:spcAft>
                      </a:pPr>
                      <a:r>
                        <a:rPr lang="en-GB" sz="1800" b="1" dirty="0">
                          <a:latin typeface="Calibri"/>
                          <a:ea typeface="Calibri"/>
                          <a:cs typeface="Times New Roman"/>
                        </a:rPr>
                        <a:t>12</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Bef>
                          <a:spcPts val="1200"/>
                        </a:spcBef>
                        <a:spcAft>
                          <a:spcPts val="0"/>
                        </a:spcAft>
                      </a:pPr>
                      <a:r>
                        <a:rPr lang="en-GB" sz="1800" b="1" dirty="0">
                          <a:latin typeface="Calibri"/>
                          <a:ea typeface="Calibri"/>
                          <a:cs typeface="Times New Roman"/>
                        </a:rPr>
                        <a:t>15</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xmlns="" val="10004"/>
                  </a:ext>
                </a:extLst>
              </a:tr>
              <a:tr h="536933">
                <a:tc>
                  <a:txBody>
                    <a:bodyPr/>
                    <a:lstStyle/>
                    <a:p>
                      <a:pPr algn="ctr">
                        <a:lnSpc>
                          <a:spcPct val="115000"/>
                        </a:lnSpc>
                        <a:spcBef>
                          <a:spcPts val="1200"/>
                        </a:spcBef>
                        <a:spcAft>
                          <a:spcPts val="0"/>
                        </a:spcAft>
                      </a:pPr>
                      <a:r>
                        <a:rPr lang="en-GB" sz="1800" b="1" dirty="0">
                          <a:solidFill>
                            <a:schemeClr val="bg1"/>
                          </a:solidFill>
                          <a:latin typeface="Calibri"/>
                          <a:ea typeface="Calibri"/>
                          <a:cs typeface="Times New Roman"/>
                        </a:rPr>
                        <a:t>4</a:t>
                      </a:r>
                      <a:endParaRPr lang="en-GB" sz="1800" dirty="0">
                        <a:solidFill>
                          <a:schemeClr val="bg1"/>
                        </a:solidFill>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ctr">
                        <a:lnSpc>
                          <a:spcPct val="115000"/>
                        </a:lnSpc>
                        <a:spcBef>
                          <a:spcPts val="1200"/>
                        </a:spcBef>
                        <a:spcAft>
                          <a:spcPts val="0"/>
                        </a:spcAft>
                      </a:pPr>
                      <a:r>
                        <a:rPr lang="en-GB" sz="1800" b="1" dirty="0">
                          <a:latin typeface="Calibri"/>
                          <a:ea typeface="Calibri"/>
                          <a:cs typeface="Times New Roman"/>
                        </a:rPr>
                        <a:t>4</a:t>
                      </a:r>
                      <a:endParaRPr lang="en-GB" sz="1800" dirty="0">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8</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Bef>
                          <a:spcPts val="1200"/>
                        </a:spcBef>
                        <a:spcAft>
                          <a:spcPts val="0"/>
                        </a:spcAft>
                      </a:pPr>
                      <a:r>
                        <a:rPr lang="en-GB" sz="1800" b="1" dirty="0">
                          <a:latin typeface="Calibri"/>
                          <a:ea typeface="Calibri"/>
                          <a:cs typeface="Times New Roman"/>
                        </a:rPr>
                        <a:t>12</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Bef>
                          <a:spcPts val="1200"/>
                        </a:spcBef>
                        <a:spcAft>
                          <a:spcPts val="0"/>
                        </a:spcAft>
                      </a:pPr>
                      <a:r>
                        <a:rPr lang="en-GB" sz="1800" b="1" dirty="0">
                          <a:latin typeface="Calibri"/>
                          <a:ea typeface="Calibri"/>
                          <a:cs typeface="Times New Roman"/>
                        </a:rPr>
                        <a:t>16</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Bef>
                          <a:spcPts val="1200"/>
                        </a:spcBef>
                        <a:spcAft>
                          <a:spcPts val="0"/>
                        </a:spcAft>
                      </a:pPr>
                      <a:r>
                        <a:rPr lang="en-GB" sz="1800" b="1" dirty="0">
                          <a:latin typeface="Calibri"/>
                          <a:ea typeface="Calibri"/>
                          <a:cs typeface="Times New Roman"/>
                        </a:rPr>
                        <a:t>20</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xmlns="" val="10005"/>
                  </a:ext>
                </a:extLst>
              </a:tr>
              <a:tr h="536933">
                <a:tc>
                  <a:txBody>
                    <a:bodyPr/>
                    <a:lstStyle/>
                    <a:p>
                      <a:pPr algn="ctr">
                        <a:lnSpc>
                          <a:spcPct val="115000"/>
                        </a:lnSpc>
                        <a:spcBef>
                          <a:spcPts val="1200"/>
                        </a:spcBef>
                        <a:spcAft>
                          <a:spcPts val="0"/>
                        </a:spcAft>
                      </a:pPr>
                      <a:r>
                        <a:rPr lang="en-GB" sz="1800" b="1" dirty="0">
                          <a:solidFill>
                            <a:schemeClr val="bg1"/>
                          </a:solidFill>
                          <a:latin typeface="Calibri"/>
                          <a:ea typeface="Calibri"/>
                          <a:cs typeface="Times New Roman"/>
                        </a:rPr>
                        <a:t>5</a:t>
                      </a:r>
                      <a:endParaRPr lang="en-GB" sz="1800" dirty="0">
                        <a:solidFill>
                          <a:schemeClr val="bg1"/>
                        </a:solidFill>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44546A"/>
                    </a:solidFill>
                  </a:tcPr>
                </a:tc>
                <a:tc>
                  <a:txBody>
                    <a:bodyPr/>
                    <a:lstStyle/>
                    <a:p>
                      <a:pPr algn="ctr">
                        <a:lnSpc>
                          <a:spcPct val="115000"/>
                        </a:lnSpc>
                        <a:spcBef>
                          <a:spcPts val="1200"/>
                        </a:spcBef>
                        <a:spcAft>
                          <a:spcPts val="0"/>
                        </a:spcAft>
                      </a:pPr>
                      <a:r>
                        <a:rPr lang="en-GB" sz="1800" b="1" dirty="0">
                          <a:latin typeface="Calibri"/>
                          <a:ea typeface="Calibri"/>
                          <a:cs typeface="Times New Roman"/>
                        </a:rPr>
                        <a:t>5</a:t>
                      </a:r>
                      <a:endParaRPr lang="en-GB" sz="1800" dirty="0">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10</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Bef>
                          <a:spcPts val="1200"/>
                        </a:spcBef>
                        <a:spcAft>
                          <a:spcPts val="0"/>
                        </a:spcAft>
                      </a:pPr>
                      <a:r>
                        <a:rPr lang="en-GB" sz="1800" b="1">
                          <a:latin typeface="Calibri"/>
                          <a:ea typeface="Calibri"/>
                          <a:cs typeface="Times New Roman"/>
                        </a:rPr>
                        <a:t>15</a:t>
                      </a:r>
                      <a:endParaRPr lang="en-GB" sz="180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Bef>
                          <a:spcPts val="1200"/>
                        </a:spcBef>
                        <a:spcAft>
                          <a:spcPts val="0"/>
                        </a:spcAft>
                      </a:pPr>
                      <a:r>
                        <a:rPr lang="en-GB" sz="1800" b="1">
                          <a:latin typeface="Calibri"/>
                          <a:ea typeface="Calibri"/>
                          <a:cs typeface="Times New Roman"/>
                        </a:rPr>
                        <a:t>20</a:t>
                      </a:r>
                      <a:endParaRPr lang="en-GB" sz="180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Bef>
                          <a:spcPts val="1200"/>
                        </a:spcBef>
                        <a:spcAft>
                          <a:spcPts val="0"/>
                        </a:spcAft>
                      </a:pPr>
                      <a:r>
                        <a:rPr lang="en-GB" sz="1800" b="1" dirty="0">
                          <a:latin typeface="Calibri"/>
                          <a:ea typeface="Calibri"/>
                          <a:cs typeface="Times New Roman"/>
                        </a:rPr>
                        <a:t>25</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xmlns="" val="10006"/>
                  </a:ext>
                </a:extLst>
              </a:tr>
            </a:tbl>
          </a:graphicData>
        </a:graphic>
      </p:graphicFrame>
      <p:sp>
        <p:nvSpPr>
          <p:cNvPr id="6" name="Mask Likelihood Scores Axis"/>
          <p:cNvSpPr/>
          <p:nvPr/>
        </p:nvSpPr>
        <p:spPr>
          <a:xfrm>
            <a:off x="1805651" y="1307940"/>
            <a:ext cx="6941268" cy="17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Mask Severity Scores Axis"/>
          <p:cNvSpPr/>
          <p:nvPr/>
        </p:nvSpPr>
        <p:spPr>
          <a:xfrm>
            <a:off x="300942" y="2534039"/>
            <a:ext cx="1551003" cy="3275515"/>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 name="Mask Low Risk Col 1"/>
          <p:cNvSpPr/>
          <p:nvPr/>
        </p:nvSpPr>
        <p:spPr>
          <a:xfrm>
            <a:off x="1840372" y="3071939"/>
            <a:ext cx="1404000" cy="2737614"/>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2" name="Mask Low Risk Col 2"/>
          <p:cNvSpPr/>
          <p:nvPr/>
        </p:nvSpPr>
        <p:spPr>
          <a:xfrm>
            <a:off x="3225794" y="3071939"/>
            <a:ext cx="1415570" cy="1615807"/>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3" name="Mask Low Risk Col 3"/>
          <p:cNvSpPr/>
          <p:nvPr/>
        </p:nvSpPr>
        <p:spPr>
          <a:xfrm>
            <a:off x="4641450" y="3071939"/>
            <a:ext cx="1418315" cy="10728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 name="Mask Low Risk Col 4 and 5"/>
          <p:cNvSpPr/>
          <p:nvPr/>
        </p:nvSpPr>
        <p:spPr>
          <a:xfrm>
            <a:off x="6040572" y="3071939"/>
            <a:ext cx="2706347" cy="543252"/>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 name="Mask Med Risk Col 2"/>
          <p:cNvSpPr/>
          <p:nvPr/>
        </p:nvSpPr>
        <p:spPr>
          <a:xfrm>
            <a:off x="3237364" y="4687746"/>
            <a:ext cx="1415568" cy="1121808"/>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 name="Mask Med Risk Col 3"/>
          <p:cNvSpPr/>
          <p:nvPr/>
        </p:nvSpPr>
        <p:spPr>
          <a:xfrm>
            <a:off x="4641365" y="4144659"/>
            <a:ext cx="1418402" cy="1090068"/>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 name="Mask Med Risk Col 4"/>
          <p:cNvSpPr/>
          <p:nvPr/>
        </p:nvSpPr>
        <p:spPr>
          <a:xfrm>
            <a:off x="6059767" y="3615192"/>
            <a:ext cx="1424490" cy="1072554"/>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 name="Mask Med Risk Col 5"/>
          <p:cNvSpPr/>
          <p:nvPr/>
        </p:nvSpPr>
        <p:spPr>
          <a:xfrm>
            <a:off x="7478166" y="3615192"/>
            <a:ext cx="1268753" cy="529467"/>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9" name="Mask High Col 3"/>
          <p:cNvSpPr/>
          <p:nvPr/>
        </p:nvSpPr>
        <p:spPr>
          <a:xfrm>
            <a:off x="4652934" y="5234727"/>
            <a:ext cx="1406831" cy="643541"/>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0" name="Mask High Col 4"/>
          <p:cNvSpPr/>
          <p:nvPr/>
        </p:nvSpPr>
        <p:spPr>
          <a:xfrm>
            <a:off x="6059764" y="4674126"/>
            <a:ext cx="1418401" cy="1135428"/>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1" name="Mask High Col 5"/>
          <p:cNvSpPr/>
          <p:nvPr/>
        </p:nvSpPr>
        <p:spPr>
          <a:xfrm>
            <a:off x="7478164" y="4148550"/>
            <a:ext cx="1358022" cy="1661004"/>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694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22" presetClass="exit" presetSubtype="1" fill="hold" grpId="0" nodeType="withEffect">
                                  <p:stCondLst>
                                    <p:cond delay="0"/>
                                  </p:stCondLst>
                                  <p:childTnLst>
                                    <p:animEffect transition="out" filter="wipe(up)">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par>
                          <p:cTn id="16" fill="hold">
                            <p:stCondLst>
                              <p:cond delay="500"/>
                            </p:stCondLst>
                            <p:childTnLst>
                              <p:par>
                                <p:cTn id="17" presetID="22" presetClass="exit" presetSubtype="8" fill="hold" grpId="0" nodeType="afterEffect">
                                  <p:stCondLst>
                                    <p:cond delay="0"/>
                                  </p:stCondLst>
                                  <p:childTnLst>
                                    <p:animEffect transition="out" filter="wipe(left)">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1000"/>
                            </p:stCondLst>
                            <p:childTnLst>
                              <p:par>
                                <p:cTn id="21" presetID="22" presetClass="exit" presetSubtype="8" fill="hold" grpId="0" nodeType="afterEffect">
                                  <p:stCondLst>
                                    <p:cond delay="0"/>
                                  </p:stCondLst>
                                  <p:childTnLst>
                                    <p:animEffect transition="out" filter="wipe(left)">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par>
                          <p:cTn id="24" fill="hold">
                            <p:stCondLst>
                              <p:cond delay="1500"/>
                            </p:stCondLst>
                            <p:childTnLst>
                              <p:par>
                                <p:cTn id="25" presetID="22" presetClass="exit" presetSubtype="8" fill="hold" grpId="0" nodeType="afterEffect">
                                  <p:stCondLst>
                                    <p:cond delay="0"/>
                                  </p:stCondLst>
                                  <p:childTnLst>
                                    <p:animEffect transition="out" filter="wipe(left)">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22" presetClass="exit" presetSubtype="8" fill="hold" grpId="0" nodeType="afterEffect">
                                  <p:stCondLst>
                                    <p:cond delay="0"/>
                                  </p:stCondLst>
                                  <p:childTnLst>
                                    <p:animEffect transition="out" filter="wipe(left)">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par>
                          <p:cTn id="37" fill="hold">
                            <p:stCondLst>
                              <p:cond delay="1000"/>
                            </p:stCondLst>
                            <p:childTnLst>
                              <p:par>
                                <p:cTn id="38" presetID="22" presetClass="exit" presetSubtype="8" fill="hold" grpId="0" nodeType="afterEffect">
                                  <p:stCondLst>
                                    <p:cond delay="0"/>
                                  </p:stCondLst>
                                  <p:childTnLst>
                                    <p:animEffect transition="out" filter="wipe(left)">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par>
                          <p:cTn id="41" fill="hold">
                            <p:stCondLst>
                              <p:cond delay="1500"/>
                            </p:stCondLst>
                            <p:childTnLst>
                              <p:par>
                                <p:cTn id="42" presetID="22" presetClass="exit" presetSubtype="8" fill="hold" grpId="0" nodeType="afterEffect">
                                  <p:stCondLst>
                                    <p:cond delay="0"/>
                                  </p:stCondLst>
                                  <p:childTnLst>
                                    <p:animEffect transition="out" filter="wipe(left)">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8" fill="hold" grpId="0" nodeType="clickEffect">
                                  <p:stCondLst>
                                    <p:cond delay="0"/>
                                  </p:stCondLst>
                                  <p:childTnLst>
                                    <p:animEffect transition="out" filter="wipe(left)">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childTnLst>
                          </p:cTn>
                        </p:par>
                        <p:par>
                          <p:cTn id="50" fill="hold">
                            <p:stCondLst>
                              <p:cond delay="500"/>
                            </p:stCondLst>
                            <p:childTnLst>
                              <p:par>
                                <p:cTn id="51" presetID="22" presetClass="exit" presetSubtype="8" fill="hold" grpId="0" nodeType="afterEffect">
                                  <p:stCondLst>
                                    <p:cond delay="0"/>
                                  </p:stCondLst>
                                  <p:childTnLst>
                                    <p:animEffect transition="out" filter="wipe(left)">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par>
                          <p:cTn id="54" fill="hold">
                            <p:stCondLst>
                              <p:cond delay="1000"/>
                            </p:stCondLst>
                            <p:childTnLst>
                              <p:par>
                                <p:cTn id="55" presetID="22" presetClass="exit" presetSubtype="8" fill="hold" grpId="0" nodeType="afterEffect">
                                  <p:stCondLst>
                                    <p:cond delay="0"/>
                                  </p:stCondLst>
                                  <p:childTnLst>
                                    <p:animEffect transition="out" filter="wipe(left)">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Line 1 - 2"/>
          <p:cNvCxnSpPr/>
          <p:nvPr/>
        </p:nvCxnSpPr>
        <p:spPr>
          <a:xfrm>
            <a:off x="2877263" y="1921438"/>
            <a:ext cx="487421" cy="0"/>
          </a:xfrm>
          <a:prstGeom prst="line">
            <a:avLst/>
          </a:prstGeom>
          <a:ln w="38100">
            <a:solidFill>
              <a:srgbClr val="69A83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dirty="0" err="1" smtClean="0"/>
              <a:t>Rheoli</a:t>
            </a:r>
            <a:r>
              <a:rPr lang="en-GB" dirty="0" smtClean="0"/>
              <a:t> </a:t>
            </a:r>
            <a:r>
              <a:rPr lang="en-GB" dirty="0" err="1" smtClean="0"/>
              <a:t>risg</a:t>
            </a:r>
            <a:endParaRPr lang="en-GB" dirty="0"/>
          </a:p>
        </p:txBody>
      </p:sp>
      <p:sp>
        <p:nvSpPr>
          <p:cNvPr id="16" name="Prompt 1"/>
          <p:cNvSpPr/>
          <p:nvPr/>
        </p:nvSpPr>
        <p:spPr>
          <a:xfrm>
            <a:off x="451003" y="3059392"/>
            <a:ext cx="5040000" cy="1080000"/>
          </a:xfrm>
          <a:prstGeom prst="roundRect">
            <a:avLst>
              <a:gd name="adj" fmla="val 6319"/>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i="1" dirty="0" err="1">
                <a:latin typeface="Arial" panose="020B0604020202020204" pitchFamily="34" charset="0"/>
                <a:cs typeface="Arial" panose="020B0604020202020204" pitchFamily="34" charset="0"/>
              </a:rPr>
              <a:t>Gweithgareddau</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bywyd</a:t>
            </a:r>
            <a:r>
              <a:rPr lang="en-GB" sz="2200" i="1" dirty="0">
                <a:latin typeface="Arial" panose="020B0604020202020204" pitchFamily="34" charset="0"/>
                <a:cs typeface="Arial" panose="020B0604020202020204" pitchFamily="34" charset="0"/>
              </a:rPr>
              <a:t> bob </a:t>
            </a:r>
            <a:r>
              <a:rPr lang="en-GB" sz="2200" i="1" dirty="0" err="1">
                <a:latin typeface="Arial" panose="020B0604020202020204" pitchFamily="34" charset="0"/>
                <a:cs typeface="Arial" panose="020B0604020202020204" pitchFamily="34" charset="0"/>
              </a:rPr>
              <a:t>dydd</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nad</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ydynt</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yn</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cael</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ei</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cyflawni</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gan</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ofalwyr</a:t>
            </a:r>
            <a:endParaRPr lang="en-GB" sz="2200" i="1" dirty="0">
              <a:latin typeface="Arial" panose="020B0604020202020204" pitchFamily="34" charset="0"/>
              <a:cs typeface="Arial" panose="020B0604020202020204" pitchFamily="34" charset="0"/>
            </a:endParaRPr>
          </a:p>
        </p:txBody>
      </p:sp>
      <p:cxnSp>
        <p:nvCxnSpPr>
          <p:cNvPr id="19" name="Line 2 - 3"/>
          <p:cNvCxnSpPr/>
          <p:nvPr/>
        </p:nvCxnSpPr>
        <p:spPr>
          <a:xfrm>
            <a:off x="5776684" y="1921438"/>
            <a:ext cx="487420" cy="0"/>
          </a:xfrm>
          <a:prstGeom prst="line">
            <a:avLst/>
          </a:prstGeom>
          <a:ln w="381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0" name="Line 3 - 4"/>
          <p:cNvCxnSpPr/>
          <p:nvPr/>
        </p:nvCxnSpPr>
        <p:spPr>
          <a:xfrm>
            <a:off x="7470104" y="2371438"/>
            <a:ext cx="0" cy="792600"/>
          </a:xfrm>
          <a:prstGeom prst="line">
            <a:avLst/>
          </a:prstGeom>
          <a:ln w="381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3" name="Line 4 - 5"/>
          <p:cNvCxnSpPr/>
          <p:nvPr/>
        </p:nvCxnSpPr>
        <p:spPr>
          <a:xfrm>
            <a:off x="7470104" y="4064038"/>
            <a:ext cx="0" cy="788424"/>
          </a:xfrm>
          <a:prstGeom prst="line">
            <a:avLst/>
          </a:prstGeom>
          <a:ln w="381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4" name="Line 5 - 6"/>
          <p:cNvCxnSpPr/>
          <p:nvPr/>
        </p:nvCxnSpPr>
        <p:spPr>
          <a:xfrm flipH="1">
            <a:off x="5772093" y="5302462"/>
            <a:ext cx="482829" cy="0"/>
          </a:xfrm>
          <a:prstGeom prst="line">
            <a:avLst/>
          </a:prstGeom>
          <a:ln w="381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7" name="Line 6 - 7"/>
          <p:cNvCxnSpPr/>
          <p:nvPr/>
        </p:nvCxnSpPr>
        <p:spPr>
          <a:xfrm>
            <a:off x="2877263" y="5302462"/>
            <a:ext cx="482830" cy="0"/>
          </a:xfrm>
          <a:prstGeom prst="line">
            <a:avLst/>
          </a:prstGeom>
          <a:ln w="38100">
            <a:solidFill>
              <a:srgbClr val="69A830"/>
            </a:solidFill>
          </a:ln>
        </p:spPr>
        <p:style>
          <a:lnRef idx="1">
            <a:schemeClr val="accent1"/>
          </a:lnRef>
          <a:fillRef idx="0">
            <a:schemeClr val="accent1"/>
          </a:fillRef>
          <a:effectRef idx="0">
            <a:schemeClr val="accent1"/>
          </a:effectRef>
          <a:fontRef idx="minor">
            <a:schemeClr val="tx1"/>
          </a:fontRef>
        </p:style>
      </p:cxnSp>
      <p:sp>
        <p:nvSpPr>
          <p:cNvPr id="33" name="Prompt 2"/>
          <p:cNvSpPr/>
          <p:nvPr/>
        </p:nvSpPr>
        <p:spPr>
          <a:xfrm>
            <a:off x="451003" y="3059392"/>
            <a:ext cx="5040000" cy="1080000"/>
          </a:xfrm>
          <a:prstGeom prst="roundRect">
            <a:avLst>
              <a:gd name="adj" fmla="val 6319"/>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i="1" dirty="0" err="1">
                <a:latin typeface="Arial" panose="020B0604020202020204" pitchFamily="34" charset="0"/>
                <a:cs typeface="Arial" panose="020B0604020202020204" pitchFamily="34" charset="0"/>
              </a:rPr>
              <a:t>Offeryn</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asesu</a:t>
            </a:r>
            <a:r>
              <a:rPr lang="en-GB" sz="2200" i="1" dirty="0">
                <a:latin typeface="Arial" panose="020B0604020202020204" pitchFamily="34" charset="0"/>
                <a:cs typeface="Arial" panose="020B0604020202020204" pitchFamily="34" charset="0"/>
              </a:rPr>
              <a:t> a barn </a:t>
            </a:r>
            <a:r>
              <a:rPr lang="en-GB" sz="2200" i="1" dirty="0" err="1">
                <a:latin typeface="Arial" panose="020B0604020202020204" pitchFamily="34" charset="0"/>
                <a:cs typeface="Arial" panose="020B0604020202020204" pitchFamily="34" charset="0"/>
              </a:rPr>
              <a:t>broffesiynol</a:t>
            </a:r>
            <a:endParaRPr lang="en-GB" sz="2200" i="1" dirty="0">
              <a:latin typeface="Arial" panose="020B0604020202020204" pitchFamily="34" charset="0"/>
              <a:cs typeface="Arial" panose="020B0604020202020204" pitchFamily="34" charset="0"/>
            </a:endParaRPr>
          </a:p>
        </p:txBody>
      </p:sp>
      <p:sp>
        <p:nvSpPr>
          <p:cNvPr id="35" name="Prompt 3"/>
          <p:cNvSpPr/>
          <p:nvPr/>
        </p:nvSpPr>
        <p:spPr>
          <a:xfrm>
            <a:off x="451003" y="3059392"/>
            <a:ext cx="5040000" cy="1080000"/>
          </a:xfrm>
          <a:prstGeom prst="roundRect">
            <a:avLst>
              <a:gd name="adj" fmla="val 6319"/>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i="1" dirty="0">
                <a:latin typeface="Arial" panose="020B0604020202020204" pitchFamily="34" charset="0"/>
                <a:cs typeface="Arial" panose="020B0604020202020204" pitchFamily="34" charset="0"/>
              </a:rPr>
              <a:t>Barn </a:t>
            </a:r>
            <a:r>
              <a:rPr lang="en-GB" sz="2200" i="1" dirty="0" err="1">
                <a:latin typeface="Arial" panose="020B0604020202020204" pitchFamily="34" charset="0"/>
                <a:cs typeface="Arial" panose="020B0604020202020204" pitchFamily="34" charset="0"/>
              </a:rPr>
              <a:t>broffesiynol</a:t>
            </a:r>
            <a:r>
              <a:rPr lang="en-GB" sz="2200" i="1" dirty="0">
                <a:latin typeface="Arial" panose="020B0604020202020204" pitchFamily="34" charset="0"/>
                <a:cs typeface="Arial" panose="020B0604020202020204" pitchFamily="34" charset="0"/>
              </a:rPr>
              <a:t> a </a:t>
            </a:r>
            <a:r>
              <a:rPr lang="en-GB" sz="2200" i="1" dirty="0" err="1">
                <a:latin typeface="Arial" panose="020B0604020202020204" pitchFamily="34" charset="0"/>
                <a:cs typeface="Arial" panose="020B0604020202020204" pitchFamily="34" charset="0"/>
              </a:rPr>
              <a:t>gwerthoedd</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actiwaraidd</a:t>
            </a:r>
            <a:r>
              <a:rPr lang="en-GB" sz="2200" i="1" dirty="0">
                <a:latin typeface="Arial" panose="020B0604020202020204" pitchFamily="34" charset="0"/>
                <a:cs typeface="Arial" panose="020B0604020202020204" pitchFamily="34" charset="0"/>
              </a:rPr>
              <a:t> </a:t>
            </a:r>
          </a:p>
        </p:txBody>
      </p:sp>
      <p:sp>
        <p:nvSpPr>
          <p:cNvPr id="44" name="Prompt 4"/>
          <p:cNvSpPr/>
          <p:nvPr/>
        </p:nvSpPr>
        <p:spPr>
          <a:xfrm>
            <a:off x="451003" y="3059392"/>
            <a:ext cx="5040000" cy="1080000"/>
          </a:xfrm>
          <a:prstGeom prst="roundRect">
            <a:avLst>
              <a:gd name="adj" fmla="val 6319"/>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i="1" dirty="0" err="1">
                <a:latin typeface="Arial" panose="020B0604020202020204" pitchFamily="34" charset="0"/>
                <a:cs typeface="Arial" panose="020B0604020202020204" pitchFamily="34" charset="0"/>
              </a:rPr>
              <a:t>Unigolyn</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gofalwyr</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cymdogion</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neu</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eiddo</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allai</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gael</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ei</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niweidio</a:t>
            </a:r>
            <a:endParaRPr lang="en-GB" sz="2200" i="1" dirty="0">
              <a:latin typeface="Arial" panose="020B0604020202020204" pitchFamily="34" charset="0"/>
              <a:cs typeface="Arial" panose="020B0604020202020204" pitchFamily="34" charset="0"/>
            </a:endParaRPr>
          </a:p>
        </p:txBody>
      </p:sp>
      <p:sp>
        <p:nvSpPr>
          <p:cNvPr id="49" name="Prompt 5"/>
          <p:cNvSpPr/>
          <p:nvPr/>
        </p:nvSpPr>
        <p:spPr>
          <a:xfrm>
            <a:off x="451003" y="3059392"/>
            <a:ext cx="5040000" cy="1080000"/>
          </a:xfrm>
          <a:prstGeom prst="roundRect">
            <a:avLst>
              <a:gd name="adj" fmla="val 6319"/>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i="1" dirty="0" err="1">
                <a:latin typeface="Arial" panose="020B0604020202020204" pitchFamily="34" charset="0"/>
                <a:cs typeface="Arial" panose="020B0604020202020204" pitchFamily="34" charset="0"/>
              </a:rPr>
              <a:t>Rhoi</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gwerth</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tebygolrwydd</a:t>
            </a:r>
            <a:r>
              <a:rPr lang="en-GB" sz="2200" i="1" dirty="0">
                <a:latin typeface="Arial" panose="020B0604020202020204" pitchFamily="34" charset="0"/>
                <a:cs typeface="Arial" panose="020B0604020202020204" pitchFamily="34" charset="0"/>
              </a:rPr>
              <a:t> a </a:t>
            </a:r>
            <a:r>
              <a:rPr lang="en-GB" sz="2200" i="1" dirty="0" err="1">
                <a:latin typeface="Arial" panose="020B0604020202020204" pitchFamily="34" charset="0"/>
                <a:cs typeface="Arial" panose="020B0604020202020204" pitchFamily="34" charset="0"/>
              </a:rPr>
              <a:t>chanlyniad</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rhwng</a:t>
            </a:r>
            <a:r>
              <a:rPr lang="en-GB" sz="2200" i="1" dirty="0">
                <a:latin typeface="Arial" panose="020B0604020202020204" pitchFamily="34" charset="0"/>
                <a:cs typeface="Arial" panose="020B0604020202020204" pitchFamily="34" charset="0"/>
              </a:rPr>
              <a:t> 1 a 5 </a:t>
            </a:r>
            <a:r>
              <a:rPr lang="en-GB" sz="2200" i="1" dirty="0" err="1">
                <a:latin typeface="Arial" panose="020B0604020202020204" pitchFamily="34" charset="0"/>
                <a:cs typeface="Arial" panose="020B0604020202020204" pitchFamily="34" charset="0"/>
              </a:rPr>
              <a:t>i</a:t>
            </a:r>
            <a:r>
              <a:rPr lang="en-GB" sz="2200" i="1" dirty="0">
                <a:latin typeface="Arial" panose="020B0604020202020204" pitchFamily="34" charset="0"/>
                <a:cs typeface="Arial" panose="020B0604020202020204" pitchFamily="34" charset="0"/>
              </a:rPr>
              <a:t> bob </a:t>
            </a:r>
            <a:r>
              <a:rPr lang="en-GB" sz="2200" i="1" dirty="0" err="1">
                <a:latin typeface="Arial" panose="020B0604020202020204" pitchFamily="34" charset="0"/>
                <a:cs typeface="Arial" panose="020B0604020202020204" pitchFamily="34" charset="0"/>
              </a:rPr>
              <a:t>risg</a:t>
            </a:r>
            <a:endParaRPr lang="en-GB" sz="2200" i="1" dirty="0">
              <a:latin typeface="Arial" panose="020B0604020202020204" pitchFamily="34" charset="0"/>
              <a:cs typeface="Arial" panose="020B0604020202020204" pitchFamily="34" charset="0"/>
            </a:endParaRPr>
          </a:p>
        </p:txBody>
      </p:sp>
      <p:sp>
        <p:nvSpPr>
          <p:cNvPr id="52" name="Prompt 6"/>
          <p:cNvSpPr/>
          <p:nvPr/>
        </p:nvSpPr>
        <p:spPr>
          <a:xfrm>
            <a:off x="451003" y="3059392"/>
            <a:ext cx="5040000" cy="1080000"/>
          </a:xfrm>
          <a:prstGeom prst="roundRect">
            <a:avLst>
              <a:gd name="adj" fmla="val 6319"/>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i="1" dirty="0" err="1">
                <a:latin typeface="Arial" panose="020B0604020202020204" pitchFamily="34" charset="0"/>
                <a:cs typeface="Arial" panose="020B0604020202020204" pitchFamily="34" charset="0"/>
              </a:rPr>
              <a:t>Ceisiwch</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leihau</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naill</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ai</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tebygolrwydd</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neu</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ganlyniadau’r</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risgiau</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mwyaf</a:t>
            </a:r>
            <a:endParaRPr lang="en-GB" sz="2200" i="1" dirty="0">
              <a:latin typeface="Arial" panose="020B0604020202020204" pitchFamily="34" charset="0"/>
              <a:cs typeface="Arial" panose="020B0604020202020204" pitchFamily="34" charset="0"/>
            </a:endParaRPr>
          </a:p>
        </p:txBody>
      </p:sp>
      <p:cxnSp>
        <p:nvCxnSpPr>
          <p:cNvPr id="36" name="Line Prompt 1"/>
          <p:cNvCxnSpPr>
            <a:stCxn id="3" idx="2"/>
          </p:cNvCxnSpPr>
          <p:nvPr/>
        </p:nvCxnSpPr>
        <p:spPr>
          <a:xfrm>
            <a:off x="1671263" y="2371438"/>
            <a:ext cx="0" cy="777954"/>
          </a:xfrm>
          <a:prstGeom prst="line">
            <a:avLst/>
          </a:prstGeom>
          <a:ln w="38100">
            <a:solidFill>
              <a:srgbClr val="582F7A"/>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0" name="Line Prompt 2"/>
          <p:cNvCxnSpPr>
            <a:stCxn id="10" idx="2"/>
          </p:cNvCxnSpPr>
          <p:nvPr/>
        </p:nvCxnSpPr>
        <p:spPr>
          <a:xfrm>
            <a:off x="4570684" y="2371438"/>
            <a:ext cx="1316" cy="713070"/>
          </a:xfrm>
          <a:prstGeom prst="line">
            <a:avLst/>
          </a:prstGeom>
          <a:ln w="38100">
            <a:solidFill>
              <a:srgbClr val="582F7A"/>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3" name="Line Prompt 3"/>
          <p:cNvCxnSpPr>
            <a:endCxn id="52" idx="3"/>
          </p:cNvCxnSpPr>
          <p:nvPr/>
        </p:nvCxnSpPr>
        <p:spPr>
          <a:xfrm flipH="1">
            <a:off x="5491003" y="2301696"/>
            <a:ext cx="818359" cy="1297696"/>
          </a:xfrm>
          <a:prstGeom prst="line">
            <a:avLst/>
          </a:prstGeom>
          <a:ln w="38100">
            <a:solidFill>
              <a:srgbClr val="582F7A"/>
            </a:solidFill>
            <a:prstDash val="sysDash"/>
          </a:ln>
          <a:effectLst/>
        </p:spPr>
        <p:style>
          <a:lnRef idx="2">
            <a:schemeClr val="accent1"/>
          </a:lnRef>
          <a:fillRef idx="0">
            <a:schemeClr val="accent1"/>
          </a:fillRef>
          <a:effectRef idx="1">
            <a:schemeClr val="accent1"/>
          </a:effectRef>
          <a:fontRef idx="minor">
            <a:schemeClr val="tx1"/>
          </a:fontRef>
        </p:style>
      </p:cxnSp>
      <p:sp>
        <p:nvSpPr>
          <p:cNvPr id="3" name="Step 1"/>
          <p:cNvSpPr/>
          <p:nvPr/>
        </p:nvSpPr>
        <p:spPr>
          <a:xfrm>
            <a:off x="465263" y="1471438"/>
            <a:ext cx="2412000" cy="900000"/>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dirty="0" err="1">
                <a:solidFill>
                  <a:schemeClr val="bg1"/>
                </a:solidFill>
                <a:latin typeface="Arial" panose="020B0604020202020204" pitchFamily="34" charset="0"/>
                <a:cs typeface="Arial" panose="020B0604020202020204" pitchFamily="34" charset="0"/>
              </a:rPr>
              <a:t>Amlygu</a:t>
            </a:r>
            <a:r>
              <a:rPr lang="en-GB" sz="2200" dirty="0">
                <a:solidFill>
                  <a:schemeClr val="bg1"/>
                </a:solidFill>
                <a:latin typeface="Arial" panose="020B0604020202020204" pitchFamily="34" charset="0"/>
                <a:cs typeface="Arial" panose="020B0604020202020204" pitchFamily="34" charset="0"/>
              </a:rPr>
              <a:t> </a:t>
            </a:r>
            <a:r>
              <a:rPr lang="en-GB" sz="2200" dirty="0" err="1">
                <a:solidFill>
                  <a:schemeClr val="bg1"/>
                </a:solidFill>
                <a:latin typeface="Arial" panose="020B0604020202020204" pitchFamily="34" charset="0"/>
                <a:cs typeface="Arial" panose="020B0604020202020204" pitchFamily="34" charset="0"/>
              </a:rPr>
              <a:t>tasgau</a:t>
            </a:r>
            <a:endParaRPr lang="en-GB" sz="2200" dirty="0">
              <a:solidFill>
                <a:schemeClr val="bg1"/>
              </a:solidFill>
              <a:latin typeface="Arial" panose="020B0604020202020204" pitchFamily="34" charset="0"/>
              <a:cs typeface="Arial" panose="020B0604020202020204" pitchFamily="34" charset="0"/>
            </a:endParaRPr>
          </a:p>
        </p:txBody>
      </p:sp>
      <p:sp>
        <p:nvSpPr>
          <p:cNvPr id="10" name="Step 2"/>
          <p:cNvSpPr/>
          <p:nvPr/>
        </p:nvSpPr>
        <p:spPr>
          <a:xfrm>
            <a:off x="3364684" y="1471438"/>
            <a:ext cx="2412000" cy="900000"/>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dirty="0" err="1">
                <a:solidFill>
                  <a:schemeClr val="bg1"/>
                </a:solidFill>
                <a:latin typeface="Arial" panose="020B0604020202020204" pitchFamily="34" charset="0"/>
                <a:cs typeface="Arial" panose="020B0604020202020204" pitchFamily="34" charset="0"/>
              </a:rPr>
              <a:t>Amlygu</a:t>
            </a:r>
            <a:r>
              <a:rPr lang="en-GB" sz="2200" dirty="0">
                <a:solidFill>
                  <a:schemeClr val="bg1"/>
                </a:solidFill>
                <a:latin typeface="Arial" panose="020B0604020202020204" pitchFamily="34" charset="0"/>
                <a:cs typeface="Arial" panose="020B0604020202020204" pitchFamily="34" charset="0"/>
              </a:rPr>
              <a:t> </a:t>
            </a:r>
            <a:r>
              <a:rPr lang="en-GB" sz="2200" dirty="0" err="1">
                <a:solidFill>
                  <a:schemeClr val="bg1"/>
                </a:solidFill>
                <a:latin typeface="Arial" panose="020B0604020202020204" pitchFamily="34" charset="0"/>
                <a:cs typeface="Arial" panose="020B0604020202020204" pitchFamily="34" charset="0"/>
              </a:rPr>
              <a:t>peryglon</a:t>
            </a:r>
            <a:endParaRPr lang="en-GB" sz="2200" dirty="0">
              <a:solidFill>
                <a:schemeClr val="bg1"/>
              </a:solidFill>
              <a:latin typeface="Arial" panose="020B0604020202020204" pitchFamily="34" charset="0"/>
              <a:cs typeface="Arial" panose="020B0604020202020204" pitchFamily="34" charset="0"/>
            </a:endParaRPr>
          </a:p>
        </p:txBody>
      </p:sp>
      <p:sp>
        <p:nvSpPr>
          <p:cNvPr id="11" name="Step 3"/>
          <p:cNvSpPr/>
          <p:nvPr/>
        </p:nvSpPr>
        <p:spPr>
          <a:xfrm>
            <a:off x="6264104" y="1471438"/>
            <a:ext cx="2412000" cy="900000"/>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dirty="0" err="1">
                <a:solidFill>
                  <a:schemeClr val="bg1"/>
                </a:solidFill>
                <a:latin typeface="Arial" panose="020B0604020202020204" pitchFamily="34" charset="0"/>
                <a:cs typeface="Arial" panose="020B0604020202020204" pitchFamily="34" charset="0"/>
              </a:rPr>
              <a:t>Pennu</a:t>
            </a:r>
            <a:r>
              <a:rPr lang="en-GB" sz="2200" dirty="0">
                <a:solidFill>
                  <a:schemeClr val="bg1"/>
                </a:solidFill>
                <a:latin typeface="Arial" panose="020B0604020202020204" pitchFamily="34" charset="0"/>
                <a:cs typeface="Arial" panose="020B0604020202020204" pitchFamily="34" charset="0"/>
              </a:rPr>
              <a:t> </a:t>
            </a:r>
            <a:r>
              <a:rPr lang="en-GB" sz="2200" dirty="0" err="1">
                <a:solidFill>
                  <a:schemeClr val="bg1"/>
                </a:solidFill>
                <a:latin typeface="Arial" panose="020B0604020202020204" pitchFamily="34" charset="0"/>
                <a:cs typeface="Arial" panose="020B0604020202020204" pitchFamily="34" charset="0"/>
              </a:rPr>
              <a:t>tebygolrwydd</a:t>
            </a:r>
            <a:endParaRPr lang="en-GB" sz="2200" dirty="0">
              <a:solidFill>
                <a:schemeClr val="bg1"/>
              </a:solidFill>
              <a:latin typeface="Arial" panose="020B0604020202020204" pitchFamily="34" charset="0"/>
              <a:cs typeface="Arial" panose="020B0604020202020204" pitchFamily="34" charset="0"/>
            </a:endParaRPr>
          </a:p>
        </p:txBody>
      </p:sp>
      <p:sp>
        <p:nvSpPr>
          <p:cNvPr id="12" name="Step 4"/>
          <p:cNvSpPr/>
          <p:nvPr/>
        </p:nvSpPr>
        <p:spPr>
          <a:xfrm>
            <a:off x="6264104" y="3149392"/>
            <a:ext cx="2412000" cy="900000"/>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1900" dirty="0" err="1">
                <a:solidFill>
                  <a:schemeClr val="bg1"/>
                </a:solidFill>
                <a:latin typeface="Arial" panose="020B0604020202020204" pitchFamily="34" charset="0"/>
                <a:cs typeface="Arial" panose="020B0604020202020204" pitchFamily="34" charset="0"/>
              </a:rPr>
              <a:t>Ystyried</a:t>
            </a:r>
            <a:r>
              <a:rPr lang="en-GB" sz="1900" dirty="0">
                <a:solidFill>
                  <a:schemeClr val="bg1"/>
                </a:solidFill>
                <a:latin typeface="Arial" panose="020B0604020202020204" pitchFamily="34" charset="0"/>
                <a:cs typeface="Arial" panose="020B0604020202020204" pitchFamily="34" charset="0"/>
              </a:rPr>
              <a:t> </a:t>
            </a:r>
            <a:r>
              <a:rPr lang="en-GB" sz="1900" dirty="0" err="1">
                <a:solidFill>
                  <a:schemeClr val="bg1"/>
                </a:solidFill>
                <a:latin typeface="Arial" panose="020B0604020202020204" pitchFamily="34" charset="0"/>
                <a:cs typeface="Arial" panose="020B0604020202020204" pitchFamily="34" charset="0"/>
              </a:rPr>
              <a:t>canlyniadau</a:t>
            </a:r>
            <a:r>
              <a:rPr lang="en-GB" sz="1900" dirty="0">
                <a:solidFill>
                  <a:schemeClr val="bg1"/>
                </a:solidFill>
                <a:latin typeface="Arial" panose="020B0604020202020204" pitchFamily="34" charset="0"/>
                <a:cs typeface="Arial" panose="020B0604020202020204" pitchFamily="34" charset="0"/>
              </a:rPr>
              <a:t> </a:t>
            </a:r>
            <a:r>
              <a:rPr lang="en-GB" sz="1900" dirty="0" err="1">
                <a:solidFill>
                  <a:schemeClr val="bg1"/>
                </a:solidFill>
                <a:latin typeface="Arial" panose="020B0604020202020204" pitchFamily="34" charset="0"/>
                <a:cs typeface="Arial" panose="020B0604020202020204" pitchFamily="34" charset="0"/>
              </a:rPr>
              <a:t>niweidiol</a:t>
            </a:r>
            <a:endParaRPr lang="en-GB" sz="1900" dirty="0">
              <a:solidFill>
                <a:schemeClr val="bg1"/>
              </a:solidFill>
              <a:latin typeface="Arial" panose="020B0604020202020204" pitchFamily="34" charset="0"/>
              <a:cs typeface="Arial" panose="020B0604020202020204" pitchFamily="34" charset="0"/>
            </a:endParaRPr>
          </a:p>
        </p:txBody>
      </p:sp>
      <p:sp>
        <p:nvSpPr>
          <p:cNvPr id="14" name="Step 6"/>
          <p:cNvSpPr/>
          <p:nvPr/>
        </p:nvSpPr>
        <p:spPr>
          <a:xfrm>
            <a:off x="3360093" y="4852462"/>
            <a:ext cx="2412000" cy="900000"/>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dirty="0" err="1">
                <a:solidFill>
                  <a:schemeClr val="bg1"/>
                </a:solidFill>
                <a:latin typeface="Arial" panose="020B0604020202020204" pitchFamily="34" charset="0"/>
                <a:cs typeface="Arial" panose="020B0604020202020204" pitchFamily="34" charset="0"/>
              </a:rPr>
              <a:t>Rheoli</a:t>
            </a:r>
            <a:r>
              <a:rPr lang="en-GB" sz="2200" dirty="0">
                <a:solidFill>
                  <a:schemeClr val="bg1"/>
                </a:solidFill>
                <a:latin typeface="Arial" panose="020B0604020202020204" pitchFamily="34" charset="0"/>
                <a:cs typeface="Arial" panose="020B0604020202020204" pitchFamily="34" charset="0"/>
              </a:rPr>
              <a:t> </a:t>
            </a:r>
            <a:r>
              <a:rPr lang="en-GB" sz="2200" dirty="0" err="1">
                <a:solidFill>
                  <a:schemeClr val="bg1"/>
                </a:solidFill>
                <a:latin typeface="Arial" panose="020B0604020202020204" pitchFamily="34" charset="0"/>
                <a:cs typeface="Arial" panose="020B0604020202020204" pitchFamily="34" charset="0"/>
              </a:rPr>
              <a:t>risgiau</a:t>
            </a:r>
            <a:endParaRPr lang="en-GB" sz="2200" dirty="0">
              <a:solidFill>
                <a:schemeClr val="bg1"/>
              </a:solidFill>
              <a:latin typeface="Arial" panose="020B0604020202020204" pitchFamily="34" charset="0"/>
              <a:cs typeface="Arial" panose="020B0604020202020204" pitchFamily="34" charset="0"/>
            </a:endParaRPr>
          </a:p>
        </p:txBody>
      </p:sp>
      <p:sp>
        <p:nvSpPr>
          <p:cNvPr id="15" name="Step 7"/>
          <p:cNvSpPr/>
          <p:nvPr/>
        </p:nvSpPr>
        <p:spPr>
          <a:xfrm>
            <a:off x="465263" y="4852462"/>
            <a:ext cx="2412000" cy="900000"/>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spcBef>
                <a:spcPts val="0"/>
              </a:spcBef>
              <a:spcAft>
                <a:spcPts val="0"/>
              </a:spcAft>
              <a:defRPr/>
            </a:pPr>
            <a:r>
              <a:rPr lang="en-GB" sz="1900" dirty="0" err="1">
                <a:solidFill>
                  <a:prstClr val="white"/>
                </a:solidFill>
                <a:latin typeface="Arial" panose="020B0604020202020204" pitchFamily="34" charset="0"/>
                <a:cs typeface="Arial" panose="020B0604020202020204" pitchFamily="34" charset="0"/>
              </a:rPr>
              <a:t>Cofnodi</a:t>
            </a:r>
            <a:r>
              <a:rPr lang="en-GB" sz="1900" dirty="0">
                <a:solidFill>
                  <a:prstClr val="white"/>
                </a:solidFill>
                <a:latin typeface="Arial" panose="020B0604020202020204" pitchFamily="34" charset="0"/>
                <a:cs typeface="Arial" panose="020B0604020202020204" pitchFamily="34" charset="0"/>
              </a:rPr>
              <a:t> </a:t>
            </a:r>
            <a:r>
              <a:rPr lang="en-GB" sz="1900" dirty="0" err="1">
                <a:solidFill>
                  <a:prstClr val="white"/>
                </a:solidFill>
                <a:latin typeface="Arial" panose="020B0604020202020204" pitchFamily="34" charset="0"/>
                <a:cs typeface="Arial" panose="020B0604020202020204" pitchFamily="34" charset="0"/>
              </a:rPr>
              <a:t>risgiau</a:t>
            </a:r>
            <a:r>
              <a:rPr lang="en-GB" sz="1900" dirty="0">
                <a:solidFill>
                  <a:prstClr val="white"/>
                </a:solidFill>
                <a:latin typeface="Arial" panose="020B0604020202020204" pitchFamily="34" charset="0"/>
                <a:cs typeface="Arial" panose="020B0604020202020204" pitchFamily="34" charset="0"/>
              </a:rPr>
              <a:t> </a:t>
            </a:r>
            <a:r>
              <a:rPr lang="en-GB" sz="1900" dirty="0" err="1">
                <a:solidFill>
                  <a:prstClr val="white"/>
                </a:solidFill>
                <a:latin typeface="Arial" panose="020B0604020202020204" pitchFamily="34" charset="0"/>
                <a:cs typeface="Arial" panose="020B0604020202020204" pitchFamily="34" charset="0"/>
              </a:rPr>
              <a:t>a’r</a:t>
            </a:r>
            <a:r>
              <a:rPr lang="en-GB" sz="1900" dirty="0">
                <a:solidFill>
                  <a:prstClr val="white"/>
                </a:solidFill>
                <a:latin typeface="Arial" panose="020B0604020202020204" pitchFamily="34" charset="0"/>
                <a:cs typeface="Arial" panose="020B0604020202020204" pitchFamily="34" charset="0"/>
              </a:rPr>
              <a:t> </a:t>
            </a:r>
            <a:r>
              <a:rPr lang="en-GB" sz="1900" dirty="0" err="1">
                <a:solidFill>
                  <a:prstClr val="white"/>
                </a:solidFill>
                <a:latin typeface="Arial" panose="020B0604020202020204" pitchFamily="34" charset="0"/>
                <a:cs typeface="Arial" panose="020B0604020202020204" pitchFamily="34" charset="0"/>
              </a:rPr>
              <a:t>camau</a:t>
            </a:r>
            <a:r>
              <a:rPr lang="en-GB" sz="1900" dirty="0">
                <a:solidFill>
                  <a:prstClr val="white"/>
                </a:solidFill>
                <a:latin typeface="Arial" panose="020B0604020202020204" pitchFamily="34" charset="0"/>
                <a:cs typeface="Arial" panose="020B0604020202020204" pitchFamily="34" charset="0"/>
              </a:rPr>
              <a:t> a </a:t>
            </a:r>
            <a:r>
              <a:rPr lang="en-GB" sz="1900" dirty="0" err="1">
                <a:solidFill>
                  <a:prstClr val="white"/>
                </a:solidFill>
                <a:latin typeface="Arial" panose="020B0604020202020204" pitchFamily="34" charset="0"/>
                <a:cs typeface="Arial" panose="020B0604020202020204" pitchFamily="34" charset="0"/>
              </a:rPr>
              <a:t>gymerwyd</a:t>
            </a:r>
            <a:endParaRPr lang="en-GB" sz="1900" dirty="0">
              <a:solidFill>
                <a:prstClr val="white"/>
              </a:solidFill>
              <a:latin typeface="Arial" panose="020B0604020202020204" pitchFamily="34" charset="0"/>
              <a:cs typeface="Arial" panose="020B0604020202020204" pitchFamily="34" charset="0"/>
            </a:endParaRPr>
          </a:p>
        </p:txBody>
      </p:sp>
      <p:cxnSp>
        <p:nvCxnSpPr>
          <p:cNvPr id="53" name="Line Prompt 4"/>
          <p:cNvCxnSpPr/>
          <p:nvPr/>
        </p:nvCxnSpPr>
        <p:spPr>
          <a:xfrm flipH="1">
            <a:off x="5491003" y="3599392"/>
            <a:ext cx="773101" cy="0"/>
          </a:xfrm>
          <a:prstGeom prst="line">
            <a:avLst/>
          </a:prstGeom>
          <a:ln w="38100">
            <a:solidFill>
              <a:srgbClr val="582F7A"/>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6" name="Line Prompt 5"/>
          <p:cNvCxnSpPr>
            <a:endCxn id="52" idx="3"/>
          </p:cNvCxnSpPr>
          <p:nvPr/>
        </p:nvCxnSpPr>
        <p:spPr>
          <a:xfrm flipH="1" flipV="1">
            <a:off x="5491003" y="3599392"/>
            <a:ext cx="818359" cy="1328426"/>
          </a:xfrm>
          <a:prstGeom prst="line">
            <a:avLst/>
          </a:prstGeom>
          <a:ln w="38100">
            <a:solidFill>
              <a:srgbClr val="582F7A"/>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3" name="Line Prompt 6"/>
          <p:cNvCxnSpPr>
            <a:endCxn id="14" idx="0"/>
          </p:cNvCxnSpPr>
          <p:nvPr/>
        </p:nvCxnSpPr>
        <p:spPr>
          <a:xfrm flipH="1">
            <a:off x="4566093" y="4139392"/>
            <a:ext cx="0" cy="713070"/>
          </a:xfrm>
          <a:prstGeom prst="line">
            <a:avLst/>
          </a:prstGeom>
          <a:ln w="38100">
            <a:solidFill>
              <a:srgbClr val="582F7A"/>
            </a:solidFill>
            <a:prstDash val="sysDash"/>
          </a:ln>
          <a:effectLst/>
        </p:spPr>
        <p:style>
          <a:lnRef idx="2">
            <a:schemeClr val="accent1"/>
          </a:lnRef>
          <a:fillRef idx="0">
            <a:schemeClr val="accent1"/>
          </a:fillRef>
          <a:effectRef idx="1">
            <a:schemeClr val="accent1"/>
          </a:effectRef>
          <a:fontRef idx="minor">
            <a:schemeClr val="tx1"/>
          </a:fontRef>
        </p:style>
      </p:cxnSp>
      <p:sp>
        <p:nvSpPr>
          <p:cNvPr id="13" name="Step 5"/>
          <p:cNvSpPr/>
          <p:nvPr/>
        </p:nvSpPr>
        <p:spPr>
          <a:xfrm>
            <a:off x="6264104" y="4852462"/>
            <a:ext cx="2412000" cy="900000"/>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dirty="0" err="1">
                <a:solidFill>
                  <a:schemeClr val="bg1"/>
                </a:solidFill>
                <a:latin typeface="Arial" panose="020B0604020202020204" pitchFamily="34" charset="0"/>
                <a:cs typeface="Arial" panose="020B0604020202020204" pitchFamily="34" charset="0"/>
              </a:rPr>
              <a:t>Cyfrifo</a:t>
            </a:r>
            <a:r>
              <a:rPr lang="en-GB" sz="2200" dirty="0">
                <a:solidFill>
                  <a:schemeClr val="bg1"/>
                </a:solidFill>
                <a:latin typeface="Arial" panose="020B0604020202020204" pitchFamily="34" charset="0"/>
                <a:cs typeface="Arial" panose="020B0604020202020204" pitchFamily="34" charset="0"/>
              </a:rPr>
              <a:t> </a:t>
            </a:r>
            <a:r>
              <a:rPr lang="en-GB" sz="2200" dirty="0" err="1">
                <a:solidFill>
                  <a:schemeClr val="bg1"/>
                </a:solidFill>
                <a:latin typeface="Arial" panose="020B0604020202020204" pitchFamily="34" charset="0"/>
                <a:cs typeface="Arial" panose="020B0604020202020204" pitchFamily="34" charset="0"/>
              </a:rPr>
              <a:t>sgorau</a:t>
            </a:r>
            <a:r>
              <a:rPr lang="en-GB" sz="2200" dirty="0">
                <a:solidFill>
                  <a:schemeClr val="bg1"/>
                </a:solidFill>
                <a:latin typeface="Arial" panose="020B0604020202020204" pitchFamily="34" charset="0"/>
                <a:cs typeface="Arial" panose="020B0604020202020204" pitchFamily="34" charset="0"/>
              </a:rPr>
              <a:t> </a:t>
            </a:r>
            <a:r>
              <a:rPr lang="en-GB" sz="2200" dirty="0" err="1">
                <a:solidFill>
                  <a:schemeClr val="bg1"/>
                </a:solidFill>
                <a:latin typeface="Arial" panose="020B0604020202020204" pitchFamily="34" charset="0"/>
                <a:cs typeface="Arial" panose="020B0604020202020204" pitchFamily="34" charset="0"/>
              </a:rPr>
              <a:t>risg</a:t>
            </a:r>
            <a:endParaRPr lang="en-GB" sz="2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37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up)">
                                      <p:cBhvr>
                                        <p:cTn id="11" dur="500"/>
                                        <p:tgtEl>
                                          <p:spTgt spid="36"/>
                                        </p:tgtEl>
                                      </p:cBhvr>
                                    </p:animEffect>
                                  </p:childTnLst>
                                  <p:subTnLst>
                                    <p:set>
                                      <p:cBhvr override="childStyle">
                                        <p:cTn dur="1" fill="hold" display="0" masterRel="nextClick" afterEffect="1"/>
                                        <p:tgtEl>
                                          <p:spTgt spid="36"/>
                                        </p:tgtEl>
                                        <p:attrNameLst>
                                          <p:attrName>style.visibility</p:attrName>
                                        </p:attrNameLst>
                                      </p:cBhvr>
                                      <p:to>
                                        <p:strVal val="hidden"/>
                                      </p:to>
                                    </p:set>
                                  </p:sub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subTnLst>
                                    <p:set>
                                      <p:cBhvr override="childStyle">
                                        <p:cTn dur="1" fill="hold" display="0" masterRel="nextClick" afterEffect="1"/>
                                        <p:tgtEl>
                                          <p:spTgt spid="40"/>
                                        </p:tgtEl>
                                        <p:attrNameLst>
                                          <p:attrName>style.visibility</p:attrName>
                                        </p:attrNameLst>
                                      </p:cBhvr>
                                      <p:to>
                                        <p:strVal val="hidden"/>
                                      </p:to>
                                    </p:set>
                                  </p:sub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par>
                          <p:cTn id="38" fill="hold">
                            <p:stCondLst>
                              <p:cond delay="500"/>
                            </p:stCondLst>
                            <p:childTnLst>
                              <p:par>
                                <p:cTn id="39" presetID="22" presetClass="entr" presetSubtype="2"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right)">
                                      <p:cBhvr>
                                        <p:cTn id="41"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par>
                                <p:cTn id="42" presetID="22" presetClass="entr" presetSubtype="2"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right)">
                                      <p:cBhvr>
                                        <p:cTn id="44"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par>
                          <p:cTn id="53" fill="hold">
                            <p:stCondLst>
                              <p:cond delay="500"/>
                            </p:stCondLst>
                            <p:childTnLst>
                              <p:par>
                                <p:cTn id="54" presetID="22" presetClass="entr" presetSubtype="2" fill="hold" nodeType="after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right)">
                                      <p:cBhvr>
                                        <p:cTn id="56" dur="5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subTnLst>
                                </p:cTn>
                              </p:par>
                              <p:par>
                                <p:cTn id="57" presetID="22" presetClass="entr" presetSubtype="2"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right)">
                                      <p:cBhvr>
                                        <p:cTn id="59" dur="500"/>
                                        <p:tgtEl>
                                          <p:spTgt spid="44"/>
                                        </p:tgtEl>
                                      </p:cBhvr>
                                    </p:animEffec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up)">
                                      <p:cBhvr>
                                        <p:cTn id="64" dur="500"/>
                                        <p:tgtEl>
                                          <p:spTgt spid="2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par>
                          <p:cTn id="68" fill="hold">
                            <p:stCondLst>
                              <p:cond delay="500"/>
                            </p:stCondLst>
                            <p:childTnLst>
                              <p:par>
                                <p:cTn id="69" presetID="22" presetClass="entr" presetSubtype="2" fill="hold"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right)">
                                      <p:cBhvr>
                                        <p:cTn id="71" dur="500"/>
                                        <p:tgtEl>
                                          <p:spTgt spid="56"/>
                                        </p:tgtEl>
                                      </p:cBhvr>
                                    </p:animEffect>
                                  </p:childTnLst>
                                  <p:subTnLst>
                                    <p:set>
                                      <p:cBhvr override="childStyle">
                                        <p:cTn dur="1" fill="hold" display="0" masterRel="nextClick" afterEffect="1"/>
                                        <p:tgtEl>
                                          <p:spTgt spid="56"/>
                                        </p:tgtEl>
                                        <p:attrNameLst>
                                          <p:attrName>style.visibility</p:attrName>
                                        </p:attrNameLst>
                                      </p:cBhvr>
                                      <p:to>
                                        <p:strVal val="hidden"/>
                                      </p:to>
                                    </p:set>
                                  </p:subTnLst>
                                </p:cTn>
                              </p:par>
                              <p:par>
                                <p:cTn id="72" presetID="22" presetClass="entr" presetSubtype="2"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right)">
                                      <p:cBhvr>
                                        <p:cTn id="74" dur="500"/>
                                        <p:tgtEl>
                                          <p:spTgt spid="49"/>
                                        </p:tgtEl>
                                      </p:cBhvr>
                                    </p:animEffect>
                                  </p:childTnLst>
                                  <p:subTnLst>
                                    <p:set>
                                      <p:cBhvr override="childStyle">
                                        <p:cTn dur="1" fill="hold" display="0" masterRel="nextClick" afterEffect="1"/>
                                        <p:tgtEl>
                                          <p:spTgt spid="49"/>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22" presetClass="entr" presetSubtype="2"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right)">
                                      <p:cBhvr>
                                        <p:cTn id="79" dur="500"/>
                                        <p:tgtEl>
                                          <p:spTgt spid="2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
                                        <p:tgtEl>
                                          <p:spTgt spid="14"/>
                                        </p:tgtEl>
                                      </p:cBhvr>
                                    </p:animEffect>
                                  </p:childTnLst>
                                </p:cTn>
                              </p:par>
                            </p:childTnLst>
                          </p:cTn>
                        </p:par>
                        <p:par>
                          <p:cTn id="83" fill="hold">
                            <p:stCondLst>
                              <p:cond delay="500"/>
                            </p:stCondLst>
                            <p:childTnLst>
                              <p:par>
                                <p:cTn id="84" presetID="22" presetClass="entr" presetSubtype="4" fill="hold" nodeType="afterEffect">
                                  <p:stCondLst>
                                    <p:cond delay="0"/>
                                  </p:stCondLst>
                                  <p:childTnLst>
                                    <p:set>
                                      <p:cBhvr>
                                        <p:cTn id="85" dur="1" fill="hold">
                                          <p:stCondLst>
                                            <p:cond delay="0"/>
                                          </p:stCondLst>
                                        </p:cTn>
                                        <p:tgtEl>
                                          <p:spTgt spid="63"/>
                                        </p:tgtEl>
                                        <p:attrNameLst>
                                          <p:attrName>style.visibility</p:attrName>
                                        </p:attrNameLst>
                                      </p:cBhvr>
                                      <p:to>
                                        <p:strVal val="visible"/>
                                      </p:to>
                                    </p:set>
                                    <p:animEffect transition="in" filter="wipe(down)">
                                      <p:cBhvr>
                                        <p:cTn id="86" dur="500"/>
                                        <p:tgtEl>
                                          <p:spTgt spid="63"/>
                                        </p:tgtEl>
                                      </p:cBhvr>
                                    </p:animEffect>
                                  </p:childTnLst>
                                  <p:subTnLst>
                                    <p:set>
                                      <p:cBhvr override="childStyle">
                                        <p:cTn dur="1" fill="hold" display="0" masterRel="nextClick" afterEffect="1"/>
                                        <p:tgtEl>
                                          <p:spTgt spid="63"/>
                                        </p:tgtEl>
                                        <p:attrNameLst>
                                          <p:attrName>style.visibility</p:attrName>
                                        </p:attrNameLst>
                                      </p:cBhvr>
                                      <p:to>
                                        <p:strVal val="hidden"/>
                                      </p:to>
                                    </p:set>
                                  </p:subTnLst>
                                </p:cTn>
                              </p:par>
                              <p:par>
                                <p:cTn id="87" presetID="22" presetClass="entr" presetSubtype="4"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wipe(down)">
                                      <p:cBhvr>
                                        <p:cTn id="89" dur="500"/>
                                        <p:tgtEl>
                                          <p:spTgt spid="52"/>
                                        </p:tgtEl>
                                      </p:cBhvr>
                                    </p:animEffec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right)">
                                      <p:cBhvr>
                                        <p:cTn id="94" dur="500"/>
                                        <p:tgtEl>
                                          <p:spTgt spid="2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fade">
                                      <p:cBhvr>
                                        <p:cTn id="9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5" grpId="0" animBg="1"/>
      <p:bldP spid="44" grpId="0" animBg="1"/>
      <p:bldP spid="49" grpId="0" animBg="1"/>
      <p:bldP spid="52" grpId="0" animBg="1"/>
      <p:bldP spid="3" grpId="0" animBg="1"/>
      <p:bldP spid="10" grpId="0" animBg="1"/>
      <p:bldP spid="11" grpId="0" animBg="1"/>
      <p:bldP spid="12" grpId="0" animBg="1"/>
      <p:bldP spid="14" grpId="0" animBg="1"/>
      <p:bldP spid="15"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Title 1"/>
          <p:cNvSpPr>
            <a:spLocks noGrp="1"/>
          </p:cNvSpPr>
          <p:nvPr>
            <p:ph type="title"/>
          </p:nvPr>
        </p:nvSpPr>
        <p:spPr>
          <a:xfrm>
            <a:off x="431800" y="360680"/>
            <a:ext cx="8280400" cy="1008063"/>
          </a:xfrm>
        </p:spPr>
        <p:txBody>
          <a:bodyPr>
            <a:noAutofit/>
          </a:bodyPr>
          <a:lstStyle/>
          <a:p>
            <a:pPr>
              <a:lnSpc>
                <a:spcPct val="85000"/>
              </a:lnSpc>
              <a:defRPr/>
            </a:pPr>
            <a:r>
              <a:rPr lang="en-GB" dirty="0" err="1"/>
              <a:t>Dogfennu</a:t>
            </a:r>
            <a:r>
              <a:rPr lang="en-GB" dirty="0"/>
              <a:t> </a:t>
            </a:r>
            <a:r>
              <a:rPr lang="en-GB" dirty="0" err="1"/>
              <a:t>rheoli</a:t>
            </a:r>
            <a:r>
              <a:rPr lang="en-GB" dirty="0"/>
              <a:t> </a:t>
            </a:r>
            <a:r>
              <a:rPr lang="en-GB" dirty="0" err="1"/>
              <a:t>risg</a:t>
            </a:r>
            <a:r>
              <a:rPr lang="en-GB" dirty="0"/>
              <a:t> </a:t>
            </a:r>
            <a:r>
              <a:rPr lang="en-GB" dirty="0" err="1"/>
              <a:t>mewn</a:t>
            </a:r>
            <a:r>
              <a:rPr lang="en-GB" dirty="0"/>
              <a:t> </a:t>
            </a:r>
            <a:r>
              <a:rPr lang="en-GB" dirty="0" err="1"/>
              <a:t>gofal</a:t>
            </a:r>
            <a:r>
              <a:rPr lang="en-GB" dirty="0"/>
              <a:t> </a:t>
            </a:r>
            <a:r>
              <a:rPr lang="en-GB" dirty="0" err="1"/>
              <a:t>cymdeithasol</a:t>
            </a:r>
            <a:r>
              <a:rPr lang="en-GB" dirty="0"/>
              <a:t> a </a:t>
            </a:r>
            <a:r>
              <a:rPr lang="en-GB" dirty="0" err="1"/>
              <a:t>thai</a:t>
            </a:r>
            <a:r>
              <a:rPr lang="en-GB" dirty="0"/>
              <a:t> </a:t>
            </a:r>
          </a:p>
        </p:txBody>
      </p:sp>
      <p:graphicFrame>
        <p:nvGraphicFramePr>
          <p:cNvPr id="3" name="Table 2"/>
          <p:cNvGraphicFramePr>
            <a:graphicFrameLocks noGrp="1"/>
          </p:cNvGraphicFramePr>
          <p:nvPr>
            <p:extLst>
              <p:ext uri="{D42A27DB-BD31-4B8C-83A1-F6EECF244321}">
                <p14:modId xmlns:p14="http://schemas.microsoft.com/office/powerpoint/2010/main" val="855782179"/>
              </p:ext>
            </p:extLst>
          </p:nvPr>
        </p:nvGraphicFramePr>
        <p:xfrm>
          <a:off x="431800" y="1397000"/>
          <a:ext cx="8280399" cy="4460243"/>
        </p:xfrm>
        <a:graphic>
          <a:graphicData uri="http://schemas.openxmlformats.org/drawingml/2006/table">
            <a:tbl>
              <a:tblPr firstRow="1" bandRow="1">
                <a:tableStyleId>{073A0DAA-6AF3-43AB-8588-CEC1D06C72B9}</a:tableStyleId>
              </a:tblPr>
              <a:tblGrid>
                <a:gridCol w="2597727"/>
                <a:gridCol w="1514764"/>
                <a:gridCol w="2433781"/>
                <a:gridCol w="1734127"/>
              </a:tblGrid>
              <a:tr h="770091">
                <a:tc>
                  <a:txBody>
                    <a:bodyPr/>
                    <a:lstStyle/>
                    <a:p>
                      <a:r>
                        <a:rPr lang="en-GB" sz="1800" dirty="0" err="1" smtClean="0"/>
                        <a:t>Risgiau</a:t>
                      </a:r>
                      <a:r>
                        <a:rPr lang="en-GB" sz="1800" dirty="0" smtClean="0"/>
                        <a:t> </a:t>
                      </a:r>
                      <a:r>
                        <a:rPr lang="en-GB" sz="1800" dirty="0" err="1" smtClean="0"/>
                        <a:t>adnabyddedig</a:t>
                      </a:r>
                      <a:endParaRPr lang="en-GB" sz="1800" b="0" dirty="0">
                        <a:latin typeface="Arial" panose="020B0604020202020204" pitchFamily="34" charset="0"/>
                        <a:cs typeface="Arial" panose="020B0604020202020204" pitchFamily="34" charset="0"/>
                      </a:endParaRPr>
                    </a:p>
                  </a:txBody>
                  <a:tcPr anchor="ctr">
                    <a:solidFill>
                      <a:srgbClr val="582F7A"/>
                    </a:solidFill>
                  </a:tcPr>
                </a:tc>
                <a:tc>
                  <a:txBody>
                    <a:bodyPr/>
                    <a:lstStyle/>
                    <a:p>
                      <a:pPr algn="ctr"/>
                      <a:r>
                        <a:rPr lang="fi-FI" sz="1800" dirty="0" smtClean="0"/>
                        <a:t>Sgôr risg wedi ei asesu</a:t>
                      </a:r>
                      <a:endParaRPr lang="en-GB" sz="1800" b="0" dirty="0">
                        <a:latin typeface="Arial" panose="020B0604020202020204" pitchFamily="34" charset="0"/>
                        <a:cs typeface="Arial" panose="020B0604020202020204" pitchFamily="34" charset="0"/>
                      </a:endParaRPr>
                    </a:p>
                  </a:txBody>
                  <a:tcPr anchor="ctr">
                    <a:solidFill>
                      <a:srgbClr val="582F7A"/>
                    </a:solidFill>
                  </a:tcPr>
                </a:tc>
                <a:tc>
                  <a:txBody>
                    <a:bodyPr/>
                    <a:lstStyle/>
                    <a:p>
                      <a:pPr algn="ctr"/>
                      <a:r>
                        <a:rPr lang="en-GB" sz="1800" dirty="0" err="1" smtClean="0"/>
                        <a:t>Datrysiad</a:t>
                      </a:r>
                      <a:r>
                        <a:rPr lang="en-GB" sz="1800" dirty="0" smtClean="0"/>
                        <a:t> </a:t>
                      </a:r>
                      <a:r>
                        <a:rPr lang="en-GB" sz="1800" dirty="0" err="1" smtClean="0"/>
                        <a:t>technolegol</a:t>
                      </a:r>
                      <a:r>
                        <a:rPr lang="en-GB" sz="1800" dirty="0" smtClean="0"/>
                        <a:t> </a:t>
                      </a:r>
                      <a:r>
                        <a:rPr lang="en-GB" sz="1800" dirty="0" err="1" smtClean="0"/>
                        <a:t>awgrymedig</a:t>
                      </a:r>
                      <a:endParaRPr lang="en-GB" sz="1800" b="0" dirty="0">
                        <a:latin typeface="Arial" panose="020B0604020202020204" pitchFamily="34" charset="0"/>
                        <a:cs typeface="Arial" panose="020B0604020202020204" pitchFamily="34" charset="0"/>
                      </a:endParaRPr>
                    </a:p>
                  </a:txBody>
                  <a:tcPr anchor="ctr">
                    <a:solidFill>
                      <a:srgbClr val="582F7A"/>
                    </a:solidFill>
                  </a:tcPr>
                </a:tc>
                <a:tc>
                  <a:txBody>
                    <a:bodyPr/>
                    <a:lstStyle/>
                    <a:p>
                      <a:pPr algn="ctr"/>
                      <a:r>
                        <a:rPr lang="en-GB" sz="1800" dirty="0" err="1" smtClean="0"/>
                        <a:t>Sgôr</a:t>
                      </a:r>
                      <a:r>
                        <a:rPr lang="en-GB" sz="1800" dirty="0" smtClean="0"/>
                        <a:t> </a:t>
                      </a:r>
                      <a:r>
                        <a:rPr lang="en-GB" sz="1800" dirty="0" err="1" smtClean="0"/>
                        <a:t>risg</a:t>
                      </a:r>
                      <a:r>
                        <a:rPr lang="en-GB" sz="1800" dirty="0" smtClean="0"/>
                        <a:t> </a:t>
                      </a:r>
                      <a:r>
                        <a:rPr lang="en-GB" sz="1800" dirty="0" err="1" smtClean="0"/>
                        <a:t>gyda</a:t>
                      </a:r>
                      <a:r>
                        <a:rPr lang="en-GB" sz="1800" dirty="0" smtClean="0"/>
                        <a:t> </a:t>
                      </a:r>
                      <a:r>
                        <a:rPr lang="en-GB" sz="1800" dirty="0" err="1" smtClean="0"/>
                        <a:t>thechnoleg</a:t>
                      </a:r>
                      <a:endParaRPr lang="en-GB" sz="1800" b="0" dirty="0">
                        <a:latin typeface="Arial" panose="020B0604020202020204" pitchFamily="34" charset="0"/>
                        <a:cs typeface="Arial" panose="020B0604020202020204" pitchFamily="34" charset="0"/>
                      </a:endParaRPr>
                    </a:p>
                  </a:txBody>
                  <a:tcPr anchor="ctr">
                    <a:solidFill>
                      <a:srgbClr val="582F7A"/>
                    </a:solidFill>
                  </a:tcPr>
                </a:tc>
              </a:tr>
              <a:tr h="519196">
                <a:tc>
                  <a:txBody>
                    <a:bodyPr/>
                    <a:lstStyle/>
                    <a:p>
                      <a:r>
                        <a:rPr lang="en-GB" dirty="0" err="1" smtClean="0"/>
                        <a:t>Cwympo</a:t>
                      </a:r>
                      <a:r>
                        <a:rPr lang="en-GB" dirty="0" smtClean="0"/>
                        <a:t> </a:t>
                      </a:r>
                      <a:r>
                        <a:rPr lang="en-GB" dirty="0" err="1" smtClean="0"/>
                        <a:t>yn</a:t>
                      </a:r>
                      <a:r>
                        <a:rPr lang="en-GB" dirty="0" smtClean="0"/>
                        <a:t> y </a:t>
                      </a:r>
                      <a:r>
                        <a:rPr lang="en-GB" dirty="0" err="1" smtClean="0"/>
                        <a:t>nos</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20</a:t>
                      </a:r>
                      <a:endParaRPr lang="en-GB" b="1" dirty="0">
                        <a:latin typeface="Arial Narrow" panose="020B0606020202030204" pitchFamily="34" charset="0"/>
                        <a:cs typeface="Arial" panose="020B0604020202020204" pitchFamily="34" charset="0"/>
                      </a:endParaRPr>
                    </a:p>
                  </a:txBody>
                  <a:tcPr anchor="ctr">
                    <a:solidFill>
                      <a:srgbClr val="C00000"/>
                    </a:solidFill>
                  </a:tcPr>
                </a:tc>
                <a:tc>
                  <a:txBody>
                    <a:bodyPr/>
                    <a:lstStyle/>
                    <a:p>
                      <a:r>
                        <a:rPr lang="en-GB" dirty="0" err="1" smtClean="0"/>
                        <a:t>Synhwyrydd</a:t>
                      </a:r>
                      <a:r>
                        <a:rPr lang="en-GB" dirty="0" smtClean="0"/>
                        <a:t> </a:t>
                      </a:r>
                      <a:r>
                        <a:rPr lang="en-GB" dirty="0" err="1" smtClean="0"/>
                        <a:t>gwely</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12</a:t>
                      </a:r>
                      <a:endParaRPr lang="en-GB" b="1" dirty="0">
                        <a:latin typeface="Arial Narrow" panose="020B0606020202030204" pitchFamily="34" charset="0"/>
                        <a:cs typeface="Arial" panose="020B0604020202020204" pitchFamily="34" charset="0"/>
                      </a:endParaRPr>
                    </a:p>
                  </a:txBody>
                  <a:tcPr anchor="ctr">
                    <a:solidFill>
                      <a:srgbClr val="FFC000"/>
                    </a:solidFill>
                  </a:tcPr>
                </a:tc>
              </a:tr>
              <a:tr h="589805">
                <a:tc>
                  <a:txBody>
                    <a:bodyPr/>
                    <a:lstStyle/>
                    <a:p>
                      <a:r>
                        <a:rPr lang="en-GB" dirty="0" err="1" smtClean="0"/>
                        <a:t>Llifogydd</a:t>
                      </a:r>
                      <a:r>
                        <a:rPr lang="en-GB" dirty="0" smtClean="0"/>
                        <a:t> </a:t>
                      </a:r>
                      <a:r>
                        <a:rPr lang="en-GB" dirty="0" err="1" smtClean="0"/>
                        <a:t>oherwydd</a:t>
                      </a:r>
                      <a:r>
                        <a:rPr lang="en-GB" dirty="0" smtClean="0"/>
                        <a:t> </a:t>
                      </a:r>
                      <a:r>
                        <a:rPr lang="en-GB" dirty="0" err="1" smtClean="0"/>
                        <a:t>fod</a:t>
                      </a:r>
                      <a:r>
                        <a:rPr lang="en-GB" dirty="0" smtClean="0"/>
                        <a:t> </a:t>
                      </a:r>
                      <a:r>
                        <a:rPr lang="en-GB" dirty="0" err="1" smtClean="0"/>
                        <a:t>tapiau</a:t>
                      </a:r>
                      <a:r>
                        <a:rPr lang="en-GB" dirty="0" smtClean="0"/>
                        <a:t> </a:t>
                      </a:r>
                      <a:r>
                        <a:rPr lang="en-GB" dirty="0" err="1" smtClean="0"/>
                        <a:t>heb</a:t>
                      </a:r>
                      <a:r>
                        <a:rPr lang="en-GB" dirty="0" smtClean="0"/>
                        <a:t> </a:t>
                      </a:r>
                      <a:r>
                        <a:rPr lang="en-GB" dirty="0" err="1" smtClean="0"/>
                        <a:t>eu</a:t>
                      </a:r>
                      <a:r>
                        <a:rPr lang="en-GB" dirty="0" smtClean="0"/>
                        <a:t> </a:t>
                      </a:r>
                      <a:r>
                        <a:rPr lang="en-GB" dirty="0" err="1" smtClean="0"/>
                        <a:t>diffodd</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16</a:t>
                      </a:r>
                      <a:endParaRPr lang="en-GB" b="1" dirty="0">
                        <a:latin typeface="Arial Narrow" panose="020B0606020202030204" pitchFamily="34" charset="0"/>
                        <a:cs typeface="Arial" panose="020B0604020202020204" pitchFamily="34" charset="0"/>
                      </a:endParaRPr>
                    </a:p>
                  </a:txBody>
                  <a:tcPr anchor="ctr">
                    <a:solidFill>
                      <a:srgbClr val="C00000"/>
                    </a:solidFill>
                  </a:tcPr>
                </a:tc>
                <a:tc>
                  <a:txBody>
                    <a:bodyPr/>
                    <a:lstStyle/>
                    <a:p>
                      <a:r>
                        <a:rPr lang="en-GB" dirty="0" err="1" smtClean="0"/>
                        <a:t>Synhwyrydd</a:t>
                      </a:r>
                      <a:r>
                        <a:rPr lang="en-GB" dirty="0" smtClean="0"/>
                        <a:t> </a:t>
                      </a:r>
                      <a:r>
                        <a:rPr lang="en-GB" dirty="0" err="1" smtClean="0"/>
                        <a:t>llifogydd</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12</a:t>
                      </a:r>
                      <a:endParaRPr lang="en-GB" b="1" dirty="0">
                        <a:latin typeface="Arial Narrow" panose="020B0606020202030204" pitchFamily="34" charset="0"/>
                        <a:cs typeface="Arial" panose="020B0604020202020204" pitchFamily="34" charset="0"/>
                      </a:endParaRPr>
                    </a:p>
                  </a:txBody>
                  <a:tcPr anchor="ctr">
                    <a:solidFill>
                      <a:srgbClr val="FFC000"/>
                    </a:solidFill>
                  </a:tcPr>
                </a:tc>
              </a:tr>
              <a:tr h="842578">
                <a:tc>
                  <a:txBody>
                    <a:bodyPr/>
                    <a:lstStyle/>
                    <a:p>
                      <a:r>
                        <a:rPr lang="en-GB" dirty="0" err="1" smtClean="0"/>
                        <a:t>Tân</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16</a:t>
                      </a:r>
                      <a:endParaRPr lang="en-GB" b="1" dirty="0">
                        <a:latin typeface="Arial Narrow" panose="020B0606020202030204" pitchFamily="34" charset="0"/>
                        <a:cs typeface="Arial" panose="020B0604020202020204" pitchFamily="34" charset="0"/>
                      </a:endParaRPr>
                    </a:p>
                  </a:txBody>
                  <a:tcPr anchor="ctr">
                    <a:solidFill>
                      <a:srgbClr val="C00000"/>
                    </a:solidFill>
                  </a:tcPr>
                </a:tc>
                <a:tc>
                  <a:txBody>
                    <a:bodyPr/>
                    <a:lstStyle/>
                    <a:p>
                      <a:r>
                        <a:rPr lang="en-GB" dirty="0" err="1" smtClean="0"/>
                        <a:t>Synhwyrydd</a:t>
                      </a:r>
                      <a:r>
                        <a:rPr lang="en-GB" dirty="0" smtClean="0"/>
                        <a:t> </a:t>
                      </a:r>
                      <a:r>
                        <a:rPr lang="en-GB" dirty="0" err="1" smtClean="0"/>
                        <a:t>mwg</a:t>
                      </a:r>
                      <a:r>
                        <a:rPr lang="en-GB" dirty="0" smtClean="0"/>
                        <a:t>, </a:t>
                      </a:r>
                      <a:r>
                        <a:rPr lang="en-GB" dirty="0" err="1" smtClean="0"/>
                        <a:t>synhwyrydd</a:t>
                      </a:r>
                      <a:r>
                        <a:rPr lang="en-GB" dirty="0" smtClean="0"/>
                        <a:t> </a:t>
                      </a:r>
                      <a:r>
                        <a:rPr lang="en-GB" dirty="0" err="1" smtClean="0"/>
                        <a:t>eithafion</a:t>
                      </a:r>
                      <a:r>
                        <a:rPr lang="en-GB" dirty="0" smtClean="0"/>
                        <a:t> </a:t>
                      </a:r>
                      <a:r>
                        <a:rPr lang="en-GB" dirty="0" err="1" smtClean="0"/>
                        <a:t>tymheredd</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9</a:t>
                      </a:r>
                      <a:endParaRPr lang="en-GB" b="1" dirty="0">
                        <a:latin typeface="Arial Narrow" panose="020B0606020202030204" pitchFamily="34" charset="0"/>
                        <a:cs typeface="Arial" panose="020B0604020202020204" pitchFamily="34" charset="0"/>
                      </a:endParaRPr>
                    </a:p>
                  </a:txBody>
                  <a:tcPr anchor="ctr">
                    <a:solidFill>
                      <a:srgbClr val="FFC000"/>
                    </a:solidFill>
                  </a:tcPr>
                </a:tc>
              </a:tr>
              <a:tr h="337031">
                <a:tc>
                  <a:txBody>
                    <a:bodyPr/>
                    <a:lstStyle/>
                    <a:p>
                      <a:r>
                        <a:rPr lang="en-GB" dirty="0" err="1" smtClean="0"/>
                        <a:t>Crwydro</a:t>
                      </a:r>
                      <a:r>
                        <a:rPr lang="en-GB" dirty="0" smtClean="0"/>
                        <a:t> </a:t>
                      </a:r>
                      <a:r>
                        <a:rPr lang="en-GB" dirty="0" err="1" smtClean="0"/>
                        <a:t>yn</a:t>
                      </a:r>
                      <a:r>
                        <a:rPr lang="en-GB" dirty="0" smtClean="0"/>
                        <a:t> y </a:t>
                      </a:r>
                      <a:r>
                        <a:rPr lang="en-GB" dirty="0" err="1" smtClean="0"/>
                        <a:t>nos</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15</a:t>
                      </a:r>
                      <a:endParaRPr lang="en-GB" b="1" dirty="0">
                        <a:latin typeface="Arial Narrow" panose="020B0606020202030204" pitchFamily="34" charset="0"/>
                        <a:cs typeface="Arial" panose="020B0604020202020204" pitchFamily="34" charset="0"/>
                      </a:endParaRPr>
                    </a:p>
                  </a:txBody>
                  <a:tcPr anchor="ctr">
                    <a:solidFill>
                      <a:srgbClr val="C00000"/>
                    </a:solidFill>
                  </a:tcPr>
                </a:tc>
                <a:tc>
                  <a:txBody>
                    <a:bodyPr/>
                    <a:lstStyle/>
                    <a:p>
                      <a:r>
                        <a:rPr lang="en-GB" dirty="0" err="1" smtClean="0"/>
                        <a:t>Larwm</a:t>
                      </a:r>
                      <a:r>
                        <a:rPr lang="en-GB" dirty="0" smtClean="0"/>
                        <a:t> </a:t>
                      </a:r>
                      <a:r>
                        <a:rPr lang="en-GB" dirty="0" err="1" smtClean="0"/>
                        <a:t>gadael</a:t>
                      </a:r>
                      <a:r>
                        <a:rPr lang="en-GB" dirty="0" smtClean="0"/>
                        <a:t> </a:t>
                      </a:r>
                      <a:r>
                        <a:rPr lang="en-GB" dirty="0" err="1" smtClean="0"/>
                        <a:t>adeilad</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9</a:t>
                      </a:r>
                      <a:endParaRPr lang="en-GB" b="1" dirty="0">
                        <a:latin typeface="Arial Narrow" panose="020B0606020202030204" pitchFamily="34" charset="0"/>
                        <a:cs typeface="Arial" panose="020B0604020202020204" pitchFamily="34" charset="0"/>
                      </a:endParaRPr>
                    </a:p>
                  </a:txBody>
                  <a:tcPr anchor="ctr">
                    <a:solidFill>
                      <a:srgbClr val="FFC000"/>
                    </a:solidFill>
                  </a:tcPr>
                </a:tc>
              </a:tr>
              <a:tr h="519196">
                <a:tc>
                  <a:txBody>
                    <a:bodyPr/>
                    <a:lstStyle/>
                    <a:p>
                      <a:r>
                        <a:rPr lang="en-GB" dirty="0" err="1" smtClean="0"/>
                        <a:t>Camreoli</a:t>
                      </a:r>
                      <a:r>
                        <a:rPr lang="en-GB" dirty="0" smtClean="0"/>
                        <a:t> </a:t>
                      </a:r>
                      <a:r>
                        <a:rPr lang="en-GB" dirty="0" err="1" smtClean="0"/>
                        <a:t>meddyginiaeth</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15</a:t>
                      </a:r>
                      <a:endParaRPr lang="en-GB" b="1" dirty="0">
                        <a:latin typeface="Arial Narrow" panose="020B0606020202030204" pitchFamily="34" charset="0"/>
                        <a:cs typeface="Arial" panose="020B0604020202020204" pitchFamily="34" charset="0"/>
                      </a:endParaRPr>
                    </a:p>
                  </a:txBody>
                  <a:tcPr anchor="ctr">
                    <a:solidFill>
                      <a:srgbClr val="C00000"/>
                    </a:solidFill>
                  </a:tcPr>
                </a:tc>
                <a:tc>
                  <a:txBody>
                    <a:bodyPr/>
                    <a:lstStyle/>
                    <a:p>
                      <a:r>
                        <a:rPr lang="en-GB" dirty="0" err="1" smtClean="0"/>
                        <a:t>Didolwr</a:t>
                      </a:r>
                      <a:r>
                        <a:rPr lang="en-GB" dirty="0" smtClean="0"/>
                        <a:t> </a:t>
                      </a:r>
                      <a:r>
                        <a:rPr lang="en-GB" dirty="0" err="1" smtClean="0"/>
                        <a:t>meddyginiaeth</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6</a:t>
                      </a:r>
                      <a:endParaRPr lang="en-GB" b="1" dirty="0">
                        <a:latin typeface="Arial Narrow" panose="020B0606020202030204" pitchFamily="34" charset="0"/>
                        <a:cs typeface="Arial" panose="020B0604020202020204" pitchFamily="34" charset="0"/>
                      </a:endParaRPr>
                    </a:p>
                  </a:txBody>
                  <a:tcPr anchor="ctr">
                    <a:solidFill>
                      <a:srgbClr val="69A830"/>
                    </a:solidFill>
                  </a:tcPr>
                </a:tc>
              </a:tr>
              <a:tr h="337031">
                <a:tc>
                  <a:txBody>
                    <a:bodyPr/>
                    <a:lstStyle/>
                    <a:p>
                      <a:r>
                        <a:rPr lang="en-GB" dirty="0" err="1" smtClean="0"/>
                        <a:t>Ffrwydriad</a:t>
                      </a:r>
                      <a:r>
                        <a:rPr lang="en-GB" dirty="0" smtClean="0"/>
                        <a:t> </a:t>
                      </a:r>
                      <a:r>
                        <a:rPr lang="en-GB" dirty="0" err="1" smtClean="0"/>
                        <a:t>nwy</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15</a:t>
                      </a:r>
                      <a:endParaRPr lang="en-GB" b="1" dirty="0">
                        <a:latin typeface="Arial Narrow" panose="020B0606020202030204" pitchFamily="34" charset="0"/>
                        <a:cs typeface="Arial" panose="020B0604020202020204" pitchFamily="34" charset="0"/>
                      </a:endParaRPr>
                    </a:p>
                  </a:txBody>
                  <a:tcPr anchor="ctr">
                    <a:solidFill>
                      <a:srgbClr val="C00000"/>
                    </a:solidFill>
                  </a:tcPr>
                </a:tc>
                <a:tc>
                  <a:txBody>
                    <a:bodyPr/>
                    <a:lstStyle/>
                    <a:p>
                      <a:r>
                        <a:rPr lang="en-GB" dirty="0" err="1" smtClean="0"/>
                        <a:t>Larwm</a:t>
                      </a:r>
                      <a:r>
                        <a:rPr lang="en-GB" dirty="0" smtClean="0"/>
                        <a:t> </a:t>
                      </a:r>
                      <a:r>
                        <a:rPr lang="en-GB" dirty="0" err="1" smtClean="0"/>
                        <a:t>nwy</a:t>
                      </a:r>
                      <a:r>
                        <a:rPr lang="en-GB" dirty="0" smtClean="0"/>
                        <a:t> </a:t>
                      </a:r>
                      <a:r>
                        <a:rPr lang="en-GB" dirty="0" err="1" smtClean="0"/>
                        <a:t>cysylltiedig</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10</a:t>
                      </a:r>
                      <a:endParaRPr lang="en-GB" b="1" dirty="0">
                        <a:latin typeface="Arial Narrow" panose="020B0606020202030204" pitchFamily="34" charset="0"/>
                        <a:cs typeface="Arial" panose="020B0604020202020204" pitchFamily="34" charset="0"/>
                      </a:endParaRPr>
                    </a:p>
                  </a:txBody>
                  <a:tcPr anchor="ctr">
                    <a:solidFill>
                      <a:srgbClr val="FFC000"/>
                    </a:solidFill>
                  </a:tcPr>
                </a:tc>
              </a:tr>
              <a:tr h="337031">
                <a:tc>
                  <a:txBody>
                    <a:bodyPr/>
                    <a:lstStyle/>
                    <a:p>
                      <a:r>
                        <a:rPr lang="en-GB" dirty="0" err="1" smtClean="0"/>
                        <a:t>Mygu</a:t>
                      </a:r>
                      <a:r>
                        <a:rPr lang="en-GB" dirty="0" smtClean="0"/>
                        <a:t> </a:t>
                      </a:r>
                      <a:r>
                        <a:rPr lang="en-GB" dirty="0" err="1" smtClean="0"/>
                        <a:t>gan</a:t>
                      </a:r>
                      <a:r>
                        <a:rPr lang="en-GB" dirty="0" smtClean="0"/>
                        <a:t> CO2</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10</a:t>
                      </a:r>
                      <a:endParaRPr lang="en-GB" b="1" dirty="0">
                        <a:latin typeface="Arial Narrow" panose="020B0606020202030204" pitchFamily="34" charset="0"/>
                        <a:cs typeface="Arial" panose="020B0604020202020204" pitchFamily="34" charset="0"/>
                      </a:endParaRPr>
                    </a:p>
                  </a:txBody>
                  <a:tcPr anchor="ctr">
                    <a:solidFill>
                      <a:srgbClr val="FFC000"/>
                    </a:solidFill>
                  </a:tcPr>
                </a:tc>
                <a:tc>
                  <a:txBody>
                    <a:bodyPr/>
                    <a:lstStyle/>
                    <a:p>
                      <a:r>
                        <a:rPr lang="en-GB" dirty="0" err="1" smtClean="0"/>
                        <a:t>Larwm</a:t>
                      </a:r>
                      <a:r>
                        <a:rPr lang="en-GB" dirty="0" smtClean="0"/>
                        <a:t> CO2 </a:t>
                      </a:r>
                      <a:r>
                        <a:rPr lang="en-GB" dirty="0" err="1" smtClean="0"/>
                        <a:t>cysylltiedig</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5</a:t>
                      </a:r>
                      <a:endParaRPr lang="en-GB" b="1" dirty="0">
                        <a:latin typeface="Arial Narrow" panose="020B0606020202030204" pitchFamily="34" charset="0"/>
                        <a:cs typeface="Arial" panose="020B0604020202020204" pitchFamily="34" charset="0"/>
                      </a:endParaRPr>
                    </a:p>
                  </a:txBody>
                  <a:tcPr anchor="ctr">
                    <a:solidFill>
                      <a:srgbClr val="69A830"/>
                    </a:solidFill>
                  </a:tcPr>
                </a:tc>
              </a:tr>
            </a:tbl>
          </a:graphicData>
        </a:graphic>
      </p:graphicFrame>
      <p:sp>
        <p:nvSpPr>
          <p:cNvPr id="8" name="Mask - Technology solution"/>
          <p:cNvSpPr/>
          <p:nvPr/>
        </p:nvSpPr>
        <p:spPr>
          <a:xfrm>
            <a:off x="4553526" y="1397000"/>
            <a:ext cx="2412000" cy="45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Mask - Technology risk score"/>
          <p:cNvSpPr/>
          <p:nvPr/>
        </p:nvSpPr>
        <p:spPr>
          <a:xfrm>
            <a:off x="6964219" y="1368742"/>
            <a:ext cx="1838036" cy="45364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Mask - Hazards and scores"/>
          <p:cNvSpPr/>
          <p:nvPr/>
        </p:nvSpPr>
        <p:spPr>
          <a:xfrm>
            <a:off x="431800" y="1388633"/>
            <a:ext cx="4121726" cy="45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067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Canolbwyntio</a:t>
            </a:r>
            <a:r>
              <a:rPr lang="en-GB" dirty="0" smtClean="0"/>
              <a:t> </a:t>
            </a:r>
            <a:r>
              <a:rPr lang="en-GB" dirty="0" err="1" smtClean="0"/>
              <a:t>ar</a:t>
            </a:r>
            <a:r>
              <a:rPr lang="en-GB" dirty="0" smtClean="0"/>
              <a:t> </a:t>
            </a:r>
            <a:r>
              <a:rPr lang="en-GB" dirty="0" err="1" smtClean="0"/>
              <a:t>broblemau</a:t>
            </a:r>
            <a:r>
              <a:rPr lang="en-GB" dirty="0" smtClean="0"/>
              <a:t> (1)</a:t>
            </a:r>
            <a:endParaRPr lang="en-GB" dirty="0"/>
          </a:p>
        </p:txBody>
      </p:sp>
      <p:sp>
        <p:nvSpPr>
          <p:cNvPr id="4" name="Content Placeholder 3"/>
          <p:cNvSpPr>
            <a:spLocks noGrp="1"/>
          </p:cNvSpPr>
          <p:nvPr>
            <p:ph idx="1"/>
          </p:nvPr>
        </p:nvSpPr>
        <p:spPr/>
        <p:txBody>
          <a:bodyPr numCol="2">
            <a:normAutofit/>
          </a:bodyPr>
          <a:lstStyle/>
          <a:p>
            <a:r>
              <a:rPr lang="en-GB" sz="2400" dirty="0" err="1" smtClean="0">
                <a:solidFill>
                  <a:srgbClr val="582F7A"/>
                </a:solidFill>
              </a:rPr>
              <a:t>Salwch</a:t>
            </a:r>
            <a:endParaRPr lang="en-GB" sz="2400" dirty="0" smtClean="0">
              <a:solidFill>
                <a:srgbClr val="582F7A"/>
              </a:solidFill>
            </a:endParaRPr>
          </a:p>
          <a:p>
            <a:pPr marL="457200" indent="-457200">
              <a:buFont typeface="Arial" panose="020B0604020202020204" pitchFamily="34" charset="0"/>
              <a:buChar char="•"/>
            </a:pPr>
            <a:r>
              <a:rPr lang="en-GB" sz="2400" dirty="0" err="1" smtClean="0"/>
              <a:t>Gwella</a:t>
            </a:r>
            <a:r>
              <a:rPr lang="en-GB" sz="2400" dirty="0" smtClean="0"/>
              <a:t> </a:t>
            </a:r>
            <a:r>
              <a:rPr lang="cy-GB" sz="2400" dirty="0"/>
              <a:t>ar </a:t>
            </a:r>
            <a:r>
              <a:rPr lang="cy-GB" sz="2400" dirty="0" smtClean="0"/>
              <a:t>ôl damwain</a:t>
            </a:r>
            <a:endParaRPr lang="en-GB" sz="2400" dirty="0" smtClean="0"/>
          </a:p>
          <a:p>
            <a:pPr marL="457200" indent="-457200">
              <a:buFont typeface="Arial" panose="020B0604020202020204" pitchFamily="34" charset="0"/>
              <a:buChar char="•"/>
            </a:pPr>
            <a:r>
              <a:rPr lang="en-GB" sz="2400" dirty="0" err="1" smtClean="0"/>
              <a:t>Dychwelyd</a:t>
            </a:r>
            <a:r>
              <a:rPr lang="en-GB" sz="2400" dirty="0" smtClean="0"/>
              <a:t> </a:t>
            </a:r>
            <a:r>
              <a:rPr lang="en-GB" sz="2400" dirty="0" err="1" smtClean="0"/>
              <a:t>adref</a:t>
            </a:r>
            <a:r>
              <a:rPr lang="en-GB" sz="2400" dirty="0" smtClean="0"/>
              <a:t> </a:t>
            </a:r>
            <a:r>
              <a:rPr lang="cy-GB" sz="2400" dirty="0"/>
              <a:t>ar ôl </a:t>
            </a:r>
            <a:r>
              <a:rPr lang="cy-GB" sz="2400" dirty="0" smtClean="0"/>
              <a:t>llawdriniaeth</a:t>
            </a:r>
            <a:endParaRPr lang="en-GB" sz="2400" dirty="0" smtClean="0"/>
          </a:p>
          <a:p>
            <a:pPr marL="457200" indent="-457200">
              <a:buFont typeface="Arial" panose="020B0604020202020204" pitchFamily="34" charset="0"/>
              <a:buChar char="•"/>
            </a:pPr>
            <a:r>
              <a:rPr lang="en-GB" sz="2400" dirty="0" err="1" smtClean="0"/>
              <a:t>Gwella</a:t>
            </a:r>
            <a:r>
              <a:rPr lang="en-GB" sz="2400" dirty="0" smtClean="0"/>
              <a:t> </a:t>
            </a:r>
            <a:r>
              <a:rPr lang="cy-GB" sz="2400" dirty="0"/>
              <a:t>ar ôl </a:t>
            </a:r>
            <a:r>
              <a:rPr lang="cy-GB" sz="2400" dirty="0" smtClean="0"/>
              <a:t>haint, firws neu glefyd</a:t>
            </a:r>
            <a:endParaRPr lang="en-GB" sz="2400" dirty="0" smtClean="0"/>
          </a:p>
          <a:p>
            <a:pPr marL="457200" indent="-457200">
              <a:buFont typeface="Arial" panose="020B0604020202020204" pitchFamily="34" charset="0"/>
              <a:buChar char="•"/>
            </a:pPr>
            <a:r>
              <a:rPr lang="en-GB" sz="2400" dirty="0" err="1" smtClean="0"/>
              <a:t>Breguster</a:t>
            </a:r>
            <a:endParaRPr lang="en-GB" sz="2400" dirty="0" smtClean="0"/>
          </a:p>
          <a:p>
            <a:endParaRPr lang="en-GB" sz="2400" dirty="0" smtClean="0"/>
          </a:p>
          <a:p>
            <a:r>
              <a:rPr lang="en-GB" sz="2400" dirty="0" err="1" smtClean="0">
                <a:solidFill>
                  <a:srgbClr val="582F7A"/>
                </a:solidFill>
              </a:rPr>
              <a:t>Cyflyrau</a:t>
            </a:r>
            <a:r>
              <a:rPr lang="en-GB" sz="2400" dirty="0" smtClean="0">
                <a:solidFill>
                  <a:srgbClr val="582F7A"/>
                </a:solidFill>
              </a:rPr>
              <a:t> </a:t>
            </a:r>
            <a:r>
              <a:rPr lang="en-GB" sz="2400" dirty="0" err="1" smtClean="0">
                <a:solidFill>
                  <a:srgbClr val="582F7A"/>
                </a:solidFill>
              </a:rPr>
              <a:t>hirdymor</a:t>
            </a:r>
            <a:endParaRPr lang="en-GB" sz="2400" dirty="0" smtClean="0">
              <a:solidFill>
                <a:srgbClr val="582F7A"/>
              </a:solidFill>
            </a:endParaRPr>
          </a:p>
          <a:p>
            <a:pPr marL="342900" indent="-342900">
              <a:buFont typeface="Arial" panose="020B0604020202020204" pitchFamily="34" charset="0"/>
              <a:buChar char="•"/>
            </a:pPr>
            <a:r>
              <a:rPr lang="en-GB" sz="2400" dirty="0" err="1" smtClean="0"/>
              <a:t>Canser</a:t>
            </a:r>
            <a:endParaRPr lang="en-GB" sz="2400" dirty="0" smtClean="0"/>
          </a:p>
          <a:p>
            <a:pPr marL="342900" indent="-342900">
              <a:buFont typeface="Arial" panose="020B0604020202020204" pitchFamily="34" charset="0"/>
              <a:buChar char="•"/>
            </a:pPr>
            <a:r>
              <a:rPr lang="en-GB" sz="2400" dirty="0" err="1" smtClean="0"/>
              <a:t>Clefyd</a:t>
            </a:r>
            <a:r>
              <a:rPr lang="en-GB" sz="2400" dirty="0" smtClean="0"/>
              <a:t> </a:t>
            </a:r>
            <a:r>
              <a:rPr lang="en-GB" sz="2400" dirty="0" err="1" smtClean="0"/>
              <a:t>niwrolegol</a:t>
            </a:r>
            <a:endParaRPr lang="en-GB" sz="2400" dirty="0" smtClean="0"/>
          </a:p>
          <a:p>
            <a:pPr marL="342900" indent="-342900">
              <a:buFont typeface="Arial" panose="020B0604020202020204" pitchFamily="34" charset="0"/>
              <a:buChar char="•"/>
            </a:pPr>
            <a:r>
              <a:rPr lang="en-GB" sz="2400" dirty="0" smtClean="0"/>
              <a:t>Diabetes</a:t>
            </a:r>
          </a:p>
          <a:p>
            <a:pPr marL="342900" indent="-342900">
              <a:buFont typeface="Arial" panose="020B0604020202020204" pitchFamily="34" charset="0"/>
              <a:buChar char="•"/>
            </a:pPr>
            <a:r>
              <a:rPr lang="en-GB" sz="2400" dirty="0" smtClean="0"/>
              <a:t>Arthritis</a:t>
            </a:r>
          </a:p>
          <a:p>
            <a:pPr marL="342900" indent="-342900">
              <a:buFont typeface="Arial" panose="020B0604020202020204" pitchFamily="34" charset="0"/>
              <a:buChar char="•"/>
            </a:pPr>
            <a:r>
              <a:rPr lang="en-GB" sz="2400" dirty="0" err="1" smtClean="0"/>
              <a:t>Iselder</a:t>
            </a:r>
            <a:endParaRPr lang="en-GB" sz="2400" dirty="0"/>
          </a:p>
        </p:txBody>
      </p:sp>
    </p:spTree>
    <p:extLst>
      <p:ext uri="{BB962C8B-B14F-4D97-AF65-F5344CB8AC3E}">
        <p14:creationId xmlns:p14="http://schemas.microsoft.com/office/powerpoint/2010/main" val="3806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Effect transition="in" filter="fade">
                                      <p:cBhvr>
                                        <p:cTn id="29" dur="500"/>
                                        <p:tgtEl>
                                          <p:spTgt spid="4">
                                            <p:txEl>
                                              <p:pRg st="7" end="7"/>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animEffect transition="in" filter="fade">
                                      <p:cBhvr>
                                        <p:cTn id="35" dur="500"/>
                                        <p:tgtEl>
                                          <p:spTgt spid="4">
                                            <p:txEl>
                                              <p:pRg st="9" end="9"/>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xEl>
                                              <p:pRg st="10" end="10"/>
                                            </p:txEl>
                                          </p:spTgt>
                                        </p:tgtEl>
                                        <p:attrNameLst>
                                          <p:attrName>style.visibility</p:attrName>
                                        </p:attrNameLst>
                                      </p:cBhvr>
                                      <p:to>
                                        <p:strVal val="visible"/>
                                      </p:to>
                                    </p:set>
                                    <p:animEffect transition="in" filter="fade">
                                      <p:cBhvr>
                                        <p:cTn id="38" dur="500"/>
                                        <p:tgtEl>
                                          <p:spTgt spid="4">
                                            <p:txEl>
                                              <p:pRg st="10" end="1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animEffect transition="in" filter="fade">
                                      <p:cBhvr>
                                        <p:cTn id="41"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Canolbwyntio</a:t>
            </a:r>
            <a:r>
              <a:rPr lang="en-GB" dirty="0" smtClean="0"/>
              <a:t> </a:t>
            </a:r>
            <a:r>
              <a:rPr lang="en-GB" dirty="0" err="1" smtClean="0"/>
              <a:t>ar</a:t>
            </a:r>
            <a:r>
              <a:rPr lang="en-GB" dirty="0" smtClean="0"/>
              <a:t> </a:t>
            </a:r>
            <a:r>
              <a:rPr lang="en-GB" dirty="0" err="1" smtClean="0"/>
              <a:t>broblemau</a:t>
            </a:r>
            <a:r>
              <a:rPr lang="en-GB" dirty="0" smtClean="0"/>
              <a:t> (2)</a:t>
            </a:r>
            <a:endParaRPr lang="en-GB" dirty="0"/>
          </a:p>
        </p:txBody>
      </p:sp>
      <p:sp>
        <p:nvSpPr>
          <p:cNvPr id="4" name="Content Placeholder 3"/>
          <p:cNvSpPr>
            <a:spLocks noGrp="1"/>
          </p:cNvSpPr>
          <p:nvPr>
            <p:ph idx="1"/>
          </p:nvPr>
        </p:nvSpPr>
        <p:spPr/>
        <p:txBody>
          <a:bodyPr numCol="2">
            <a:normAutofit/>
          </a:bodyPr>
          <a:lstStyle/>
          <a:p>
            <a:r>
              <a:rPr lang="en-GB" sz="2400" dirty="0" err="1" smtClean="0">
                <a:solidFill>
                  <a:srgbClr val="582F7A"/>
                </a:solidFill>
              </a:rPr>
              <a:t>Anabledd</a:t>
            </a:r>
            <a:endParaRPr lang="en-GB" sz="2400" dirty="0" smtClean="0">
              <a:solidFill>
                <a:srgbClr val="582F7A"/>
              </a:solidFill>
            </a:endParaRPr>
          </a:p>
          <a:p>
            <a:pPr marL="457200" indent="-457200">
              <a:buFont typeface="Arial" panose="020B0604020202020204" pitchFamily="34" charset="0"/>
              <a:buChar char="•"/>
            </a:pPr>
            <a:r>
              <a:rPr lang="en-GB" sz="2400" dirty="0" err="1" smtClean="0"/>
              <a:t>Corfforol</a:t>
            </a:r>
            <a:endParaRPr lang="en-GB" sz="2400" dirty="0"/>
          </a:p>
          <a:p>
            <a:pPr marL="457200" indent="-457200">
              <a:buFont typeface="Arial" panose="020B0604020202020204" pitchFamily="34" charset="0"/>
              <a:buChar char="•"/>
            </a:pPr>
            <a:r>
              <a:rPr lang="en-GB" sz="2400" dirty="0" err="1" smtClean="0"/>
              <a:t>Gwybyddol</a:t>
            </a:r>
            <a:endParaRPr lang="en-GB" sz="2400" dirty="0"/>
          </a:p>
          <a:p>
            <a:pPr marL="457200" indent="-457200">
              <a:buFont typeface="Arial" panose="020B0604020202020204" pitchFamily="34" charset="0"/>
              <a:buChar char="•"/>
            </a:pPr>
            <a:r>
              <a:rPr lang="en-GB" sz="2400" dirty="0" err="1" smtClean="0"/>
              <a:t>Golwg</a:t>
            </a:r>
            <a:r>
              <a:rPr lang="en-GB" sz="2400" dirty="0" smtClean="0"/>
              <a:t> a </a:t>
            </a:r>
            <a:r>
              <a:rPr lang="en-GB" sz="2400" dirty="0" err="1" smtClean="0"/>
              <a:t>chlyw</a:t>
            </a:r>
            <a:endParaRPr lang="en-GB" sz="2400" dirty="0"/>
          </a:p>
          <a:p>
            <a:pPr marL="457200" indent="-457200">
              <a:buFont typeface="Arial" panose="020B0604020202020204" pitchFamily="34" charset="0"/>
              <a:buChar char="•"/>
            </a:pPr>
            <a:r>
              <a:rPr lang="en-GB" sz="2400" dirty="0" err="1" smtClean="0"/>
              <a:t>Lleferydd</a:t>
            </a:r>
            <a:r>
              <a:rPr lang="en-GB" sz="2400" dirty="0" smtClean="0"/>
              <a:t> a </a:t>
            </a:r>
            <a:r>
              <a:rPr lang="en-GB" sz="2400" dirty="0" err="1" smtClean="0"/>
              <a:t>chyfathrebu</a:t>
            </a:r>
            <a:endParaRPr lang="en-GB" sz="2400" dirty="0" smtClean="0"/>
          </a:p>
          <a:p>
            <a:endParaRPr lang="en-GB" sz="2400" dirty="0"/>
          </a:p>
          <a:p>
            <a:endParaRPr lang="en-GB" sz="2400" dirty="0" smtClean="0"/>
          </a:p>
          <a:p>
            <a:endParaRPr lang="en-GB" sz="2400" dirty="0" smtClean="0"/>
          </a:p>
          <a:p>
            <a:r>
              <a:rPr lang="en-GB" sz="2400" dirty="0" err="1" smtClean="0">
                <a:solidFill>
                  <a:srgbClr val="582F7A"/>
                </a:solidFill>
              </a:rPr>
              <a:t>Amgylchedd</a:t>
            </a:r>
            <a:r>
              <a:rPr lang="en-GB" sz="2400" dirty="0" smtClean="0">
                <a:solidFill>
                  <a:srgbClr val="582F7A"/>
                </a:solidFill>
              </a:rPr>
              <a:t> y </a:t>
            </a:r>
            <a:r>
              <a:rPr lang="en-GB" sz="2400" dirty="0" err="1" smtClean="0">
                <a:solidFill>
                  <a:srgbClr val="582F7A"/>
                </a:solidFill>
              </a:rPr>
              <a:t>cartref</a:t>
            </a:r>
            <a:endParaRPr lang="en-GB" sz="2400" dirty="0" smtClean="0">
              <a:solidFill>
                <a:srgbClr val="582F7A"/>
              </a:solidFill>
            </a:endParaRPr>
          </a:p>
          <a:p>
            <a:pPr marL="342900" indent="-342900">
              <a:buFont typeface="Arial" panose="020B0604020202020204" pitchFamily="34" charset="0"/>
              <a:buChar char="•"/>
            </a:pPr>
            <a:r>
              <a:rPr lang="en-GB" sz="2400" dirty="0" err="1" smtClean="0"/>
              <a:t>Grisiau</a:t>
            </a:r>
            <a:endParaRPr lang="en-GB" sz="2400" dirty="0"/>
          </a:p>
          <a:p>
            <a:pPr marL="342900" indent="-342900">
              <a:buFont typeface="Arial" panose="020B0604020202020204" pitchFamily="34" charset="0"/>
              <a:buChar char="•"/>
            </a:pPr>
            <a:r>
              <a:rPr lang="en-GB" sz="2400" dirty="0" err="1" smtClean="0"/>
              <a:t>Lleithder</a:t>
            </a:r>
            <a:endParaRPr lang="en-GB" sz="2400" dirty="0"/>
          </a:p>
          <a:p>
            <a:pPr marL="342900" indent="-342900">
              <a:buFont typeface="Arial" panose="020B0604020202020204" pitchFamily="34" charset="0"/>
              <a:buChar char="•"/>
            </a:pPr>
            <a:r>
              <a:rPr lang="en-GB" sz="2400" dirty="0" err="1" smtClean="0"/>
              <a:t>Diffyg</a:t>
            </a:r>
            <a:r>
              <a:rPr lang="en-GB" sz="2400" dirty="0" smtClean="0"/>
              <a:t> </a:t>
            </a:r>
            <a:r>
              <a:rPr lang="en-GB" sz="2400" dirty="0" err="1" smtClean="0"/>
              <a:t>gwres</a:t>
            </a:r>
            <a:endParaRPr lang="en-GB" sz="2400" dirty="0"/>
          </a:p>
          <a:p>
            <a:pPr marL="342900" indent="-342900">
              <a:buFont typeface="Arial" panose="020B0604020202020204" pitchFamily="34" charset="0"/>
              <a:buChar char="•"/>
            </a:pPr>
            <a:r>
              <a:rPr lang="en-GB" sz="2400" dirty="0" err="1" smtClean="0"/>
              <a:t>Cyfleusterau</a:t>
            </a:r>
            <a:r>
              <a:rPr lang="en-GB" sz="2400" dirty="0" smtClean="0"/>
              <a:t> </a:t>
            </a:r>
            <a:r>
              <a:rPr lang="en-GB" sz="2400" dirty="0" err="1" smtClean="0"/>
              <a:t>budr</a:t>
            </a:r>
            <a:endParaRPr lang="en-GB" sz="2400" dirty="0"/>
          </a:p>
        </p:txBody>
      </p:sp>
    </p:spTree>
    <p:extLst>
      <p:ext uri="{BB962C8B-B14F-4D97-AF65-F5344CB8AC3E}">
        <p14:creationId xmlns:p14="http://schemas.microsoft.com/office/powerpoint/2010/main" val="199428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Effect transition="in" filter="fade">
                                      <p:cBhvr>
                                        <p:cTn id="25" dur="500"/>
                                        <p:tgtEl>
                                          <p:spTgt spid="4">
                                            <p:txEl>
                                              <p:pRg st="8" end="8"/>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animEffect transition="in" filter="fade">
                                      <p:cBhvr>
                                        <p:cTn id="29" dur="500"/>
                                        <p:tgtEl>
                                          <p:spTgt spid="4">
                                            <p:txEl>
                                              <p:pRg st="9" end="9"/>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fade">
                                      <p:cBhvr>
                                        <p:cTn id="32" dur="500"/>
                                        <p:tgtEl>
                                          <p:spTgt spid="4">
                                            <p:txEl>
                                              <p:pRg st="10" end="1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animEffect transition="in" filter="fade">
                                      <p:cBhvr>
                                        <p:cTn id="35" dur="500"/>
                                        <p:tgtEl>
                                          <p:spTgt spid="4">
                                            <p:txEl>
                                              <p:pRg st="11" end="1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xEl>
                                              <p:pRg st="12" end="12"/>
                                            </p:txEl>
                                          </p:spTgt>
                                        </p:tgtEl>
                                        <p:attrNameLst>
                                          <p:attrName>style.visibility</p:attrName>
                                        </p:attrNameLst>
                                      </p:cBhvr>
                                      <p:to>
                                        <p:strVal val="visible"/>
                                      </p:to>
                                    </p:set>
                                    <p:animEffect transition="in" filter="fade">
                                      <p:cBhvr>
                                        <p:cTn id="38"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err="1" smtClean="0"/>
              <a:t>Canolbwyntio</a:t>
            </a:r>
            <a:r>
              <a:rPr lang="en-GB" dirty="0" smtClean="0"/>
              <a:t> </a:t>
            </a:r>
            <a:r>
              <a:rPr lang="en-GB" dirty="0" err="1" smtClean="0"/>
              <a:t>ar</a:t>
            </a:r>
            <a:r>
              <a:rPr lang="en-GB" dirty="0" smtClean="0"/>
              <a:t> </a:t>
            </a:r>
            <a:r>
              <a:rPr lang="en-GB" dirty="0" err="1" smtClean="0"/>
              <a:t>broblemau</a:t>
            </a:r>
            <a:r>
              <a:rPr lang="en-GB" dirty="0" smtClean="0"/>
              <a:t> (3) - </a:t>
            </a:r>
            <a:r>
              <a:rPr lang="en-GB" dirty="0" err="1" smtClean="0"/>
              <a:t>rhwystrau</a:t>
            </a:r>
            <a:endParaRPr lang="en-GB" dirty="0"/>
          </a:p>
        </p:txBody>
      </p:sp>
      <p:sp>
        <p:nvSpPr>
          <p:cNvPr id="4" name="Content Placeholder 3"/>
          <p:cNvSpPr>
            <a:spLocks noGrp="1"/>
          </p:cNvSpPr>
          <p:nvPr>
            <p:ph idx="1"/>
          </p:nvPr>
        </p:nvSpPr>
        <p:spPr/>
        <p:txBody>
          <a:bodyPr numCol="2">
            <a:normAutofit/>
          </a:bodyPr>
          <a:lstStyle/>
          <a:p>
            <a:r>
              <a:rPr lang="en-GB" sz="2400" dirty="0" err="1" smtClean="0">
                <a:solidFill>
                  <a:srgbClr val="582F7A"/>
                </a:solidFill>
              </a:rPr>
              <a:t>Cymorth</a:t>
            </a:r>
            <a:r>
              <a:rPr lang="en-GB" sz="2400" dirty="0" smtClean="0">
                <a:solidFill>
                  <a:srgbClr val="582F7A"/>
                </a:solidFill>
              </a:rPr>
              <a:t> </a:t>
            </a:r>
            <a:r>
              <a:rPr lang="en-GB" sz="2400" dirty="0" err="1" smtClean="0">
                <a:solidFill>
                  <a:srgbClr val="582F7A"/>
                </a:solidFill>
              </a:rPr>
              <a:t>teuluol</a:t>
            </a:r>
            <a:endParaRPr lang="en-GB" sz="2400" dirty="0" smtClean="0">
              <a:solidFill>
                <a:srgbClr val="582F7A"/>
              </a:solidFill>
            </a:endParaRPr>
          </a:p>
          <a:p>
            <a:pPr marL="457200" indent="-457200">
              <a:buFont typeface="Arial" panose="020B0604020202020204" pitchFamily="34" charset="0"/>
              <a:buChar char="•"/>
            </a:pPr>
            <a:r>
              <a:rPr lang="en-GB" sz="2400" dirty="0" smtClean="0"/>
              <a:t>Neb </a:t>
            </a:r>
            <a:r>
              <a:rPr lang="en-GB" sz="2400" dirty="0" err="1" smtClean="0"/>
              <a:t>yn</a:t>
            </a:r>
            <a:r>
              <a:rPr lang="en-GB" sz="2400" dirty="0" smtClean="0"/>
              <a:t> </a:t>
            </a:r>
            <a:r>
              <a:rPr lang="en-GB" sz="2400" dirty="0" err="1" smtClean="0"/>
              <a:t>ddigon</a:t>
            </a:r>
            <a:r>
              <a:rPr lang="en-GB" sz="2400" dirty="0" smtClean="0"/>
              <a:t> </a:t>
            </a:r>
            <a:r>
              <a:rPr lang="en-GB" sz="2400" dirty="0" err="1" smtClean="0"/>
              <a:t>agos</a:t>
            </a:r>
            <a:r>
              <a:rPr lang="en-GB" sz="2400" dirty="0" smtClean="0"/>
              <a:t> </a:t>
            </a:r>
            <a:r>
              <a:rPr lang="en-GB" sz="2400" dirty="0" err="1" smtClean="0"/>
              <a:t>i</a:t>
            </a:r>
            <a:r>
              <a:rPr lang="en-GB" sz="2400" dirty="0" smtClean="0"/>
              <a:t> </a:t>
            </a:r>
            <a:r>
              <a:rPr lang="en-GB" sz="2400" dirty="0" err="1" smtClean="0"/>
              <a:t>helpu</a:t>
            </a:r>
            <a:endParaRPr lang="en-GB" sz="2400" dirty="0"/>
          </a:p>
          <a:p>
            <a:pPr marL="457200" indent="-457200">
              <a:buFont typeface="Arial" panose="020B0604020202020204" pitchFamily="34" charset="0"/>
              <a:buChar char="•"/>
            </a:pPr>
            <a:r>
              <a:rPr lang="en-GB" sz="2400" dirty="0" err="1" smtClean="0"/>
              <a:t>Nid</a:t>
            </a:r>
            <a:r>
              <a:rPr lang="en-GB" sz="2400" dirty="0" smtClean="0"/>
              <a:t> </a:t>
            </a:r>
            <a:r>
              <a:rPr lang="en-GB" sz="2400" dirty="0" err="1" smtClean="0"/>
              <a:t>yw’n</a:t>
            </a:r>
            <a:r>
              <a:rPr lang="en-GB" sz="2400" dirty="0" smtClean="0"/>
              <a:t> </a:t>
            </a:r>
            <a:r>
              <a:rPr lang="en-GB" sz="2400" dirty="0" err="1" smtClean="0"/>
              <a:t>gofyn</a:t>
            </a:r>
            <a:r>
              <a:rPr lang="en-GB" sz="2400" dirty="0" smtClean="0"/>
              <a:t> </a:t>
            </a:r>
            <a:r>
              <a:rPr lang="en-GB" sz="2400" dirty="0" err="1" smtClean="0"/>
              <a:t>iddynt</a:t>
            </a:r>
            <a:r>
              <a:rPr lang="en-GB" sz="2400" dirty="0" smtClean="0"/>
              <a:t> am help</a:t>
            </a:r>
            <a:endParaRPr lang="en-GB" sz="2400" dirty="0"/>
          </a:p>
          <a:p>
            <a:pPr marL="457200" indent="-457200">
              <a:buFont typeface="Arial" panose="020B0604020202020204" pitchFamily="34" charset="0"/>
              <a:buChar char="•"/>
            </a:pPr>
            <a:r>
              <a:rPr lang="en-GB" sz="2400" dirty="0" err="1" smtClean="0"/>
              <a:t>Nid</a:t>
            </a:r>
            <a:r>
              <a:rPr lang="en-GB" sz="2400" dirty="0" smtClean="0"/>
              <a:t> </a:t>
            </a:r>
            <a:r>
              <a:rPr lang="en-GB" sz="2400" dirty="0" err="1" smtClean="0"/>
              <a:t>yw’n</a:t>
            </a:r>
            <a:r>
              <a:rPr lang="en-GB" sz="2400" dirty="0" smtClean="0"/>
              <a:t> </a:t>
            </a:r>
            <a:r>
              <a:rPr lang="en-GB" sz="2400" dirty="0" err="1" smtClean="0"/>
              <a:t>ymddiried</a:t>
            </a:r>
            <a:r>
              <a:rPr lang="en-GB" sz="2400" dirty="0" smtClean="0"/>
              <a:t> </a:t>
            </a:r>
            <a:r>
              <a:rPr lang="en-GB" sz="2400" dirty="0" err="1" smtClean="0"/>
              <a:t>ynddynt</a:t>
            </a:r>
            <a:endParaRPr lang="en-GB" sz="2400" dirty="0" smtClean="0"/>
          </a:p>
          <a:p>
            <a:endParaRPr lang="en-GB" sz="2400" dirty="0" smtClean="0"/>
          </a:p>
          <a:p>
            <a:endParaRPr lang="en-GB" sz="2400" dirty="0" smtClean="0"/>
          </a:p>
          <a:p>
            <a:r>
              <a:rPr lang="en-GB" sz="2400" dirty="0" err="1" smtClean="0">
                <a:solidFill>
                  <a:srgbClr val="582F7A"/>
                </a:solidFill>
              </a:rPr>
              <a:t>Agwedd</a:t>
            </a:r>
            <a:r>
              <a:rPr lang="en-GB" sz="2400" dirty="0" smtClean="0">
                <a:solidFill>
                  <a:srgbClr val="582F7A"/>
                </a:solidFill>
              </a:rPr>
              <a:t> at </a:t>
            </a:r>
            <a:r>
              <a:rPr lang="en-GB" sz="2400" dirty="0" err="1" smtClean="0">
                <a:solidFill>
                  <a:srgbClr val="582F7A"/>
                </a:solidFill>
              </a:rPr>
              <a:t>dechnoleg</a:t>
            </a:r>
            <a:endParaRPr lang="en-GB" sz="2400" dirty="0" smtClean="0">
              <a:solidFill>
                <a:srgbClr val="582F7A"/>
              </a:solidFill>
            </a:endParaRPr>
          </a:p>
          <a:p>
            <a:pPr marL="342900" indent="-342900">
              <a:buFont typeface="Arial" panose="020B0604020202020204" pitchFamily="34" charset="0"/>
              <a:buChar char="•"/>
            </a:pPr>
            <a:r>
              <a:rPr lang="en-GB" sz="2400" dirty="0" err="1" smtClean="0"/>
              <a:t>Nid</a:t>
            </a:r>
            <a:r>
              <a:rPr lang="en-GB" sz="2400" dirty="0" smtClean="0"/>
              <a:t> </a:t>
            </a:r>
            <a:r>
              <a:rPr lang="en-GB" sz="2400" dirty="0" err="1" smtClean="0"/>
              <a:t>yw’n</a:t>
            </a:r>
            <a:r>
              <a:rPr lang="en-GB" sz="2400" dirty="0" smtClean="0"/>
              <a:t> </a:t>
            </a:r>
            <a:r>
              <a:rPr lang="en-GB" sz="2400" dirty="0" err="1" smtClean="0"/>
              <a:t>gyfarwydd</a:t>
            </a:r>
            <a:r>
              <a:rPr lang="en-GB" sz="2400" dirty="0" smtClean="0"/>
              <a:t> </a:t>
            </a:r>
            <a:r>
              <a:rPr lang="cy-GB" sz="2400" dirty="0" smtClean="0"/>
              <a:t>â th</a:t>
            </a:r>
            <a:r>
              <a:rPr lang="en-GB" sz="2400" dirty="0" err="1" smtClean="0"/>
              <a:t>echnoleg</a:t>
            </a:r>
            <a:r>
              <a:rPr lang="en-GB" sz="2400" dirty="0" smtClean="0"/>
              <a:t> </a:t>
            </a:r>
            <a:endParaRPr lang="en-GB" sz="2400" dirty="0"/>
          </a:p>
          <a:p>
            <a:pPr marL="342900" indent="-342900">
              <a:buFont typeface="Arial" panose="020B0604020202020204" pitchFamily="34" charset="0"/>
              <a:buChar char="•"/>
            </a:pPr>
            <a:r>
              <a:rPr lang="en-GB" sz="2400" dirty="0" err="1" smtClean="0"/>
              <a:t>Heb</a:t>
            </a:r>
            <a:r>
              <a:rPr lang="en-GB" sz="2400" dirty="0" smtClean="0"/>
              <a:t> offer</a:t>
            </a:r>
            <a:endParaRPr lang="en-GB" sz="2400" dirty="0"/>
          </a:p>
          <a:p>
            <a:pPr marL="342900" indent="-342900">
              <a:buFont typeface="Arial" panose="020B0604020202020204" pitchFamily="34" charset="0"/>
              <a:buChar char="•"/>
            </a:pPr>
            <a:r>
              <a:rPr lang="en-GB" sz="2400" dirty="0" err="1" smtClean="0"/>
              <a:t>Heb</a:t>
            </a:r>
            <a:r>
              <a:rPr lang="en-GB" sz="2400" dirty="0" smtClean="0"/>
              <a:t> </a:t>
            </a:r>
            <a:r>
              <a:rPr lang="en-GB" sz="2400" dirty="0" err="1" smtClean="0"/>
              <a:t>fand</a:t>
            </a:r>
            <a:r>
              <a:rPr lang="en-GB" sz="2400" dirty="0" smtClean="0"/>
              <a:t> </a:t>
            </a:r>
            <a:r>
              <a:rPr lang="en-GB" sz="2400" dirty="0" err="1" smtClean="0"/>
              <a:t>eang</a:t>
            </a:r>
            <a:endParaRPr lang="en-GB" sz="2400" dirty="0"/>
          </a:p>
          <a:p>
            <a:pPr marL="342900" indent="-342900">
              <a:buFont typeface="Arial" panose="020B0604020202020204" pitchFamily="34" charset="0"/>
              <a:buChar char="•"/>
            </a:pPr>
            <a:r>
              <a:rPr lang="en-GB" sz="2400" dirty="0" err="1" smtClean="0"/>
              <a:t>Nid</a:t>
            </a:r>
            <a:r>
              <a:rPr lang="en-GB" sz="2400" dirty="0" smtClean="0"/>
              <a:t> </a:t>
            </a:r>
            <a:r>
              <a:rPr lang="en-GB" sz="2400" dirty="0" err="1" smtClean="0"/>
              <a:t>yw’n</a:t>
            </a:r>
            <a:r>
              <a:rPr lang="en-GB" sz="2400" dirty="0" smtClean="0"/>
              <a:t> </a:t>
            </a:r>
            <a:r>
              <a:rPr lang="en-GB" sz="2400" dirty="0" err="1" smtClean="0"/>
              <a:t>deall</a:t>
            </a:r>
            <a:r>
              <a:rPr lang="en-GB" sz="2400" dirty="0" smtClean="0"/>
              <a:t> y </a:t>
            </a:r>
            <a:r>
              <a:rPr lang="en-GB" sz="2400" dirty="0" err="1" smtClean="0"/>
              <a:t>buddion</a:t>
            </a:r>
            <a:endParaRPr lang="en-GB" sz="2400" dirty="0"/>
          </a:p>
        </p:txBody>
      </p:sp>
    </p:spTree>
    <p:extLst>
      <p:ext uri="{BB962C8B-B14F-4D97-AF65-F5344CB8AC3E}">
        <p14:creationId xmlns:p14="http://schemas.microsoft.com/office/powerpoint/2010/main" val="258562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500"/>
                                        <p:tgtEl>
                                          <p:spTgt spid="4">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fade">
                                      <p:cBhvr>
                                        <p:cTn id="29" dur="500"/>
                                        <p:tgtEl>
                                          <p:spTgt spid="4">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animEffect transition="in" filter="fade">
                                      <p:cBhvr>
                                        <p:cTn id="32" dur="500"/>
                                        <p:tgtEl>
                                          <p:spTgt spid="4">
                                            <p:txEl>
                                              <p:pRg st="9" end="9"/>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animEffect transition="in" filter="fade">
                                      <p:cBhvr>
                                        <p:cTn id="35"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Breguster</a:t>
            </a:r>
            <a:endParaRPr lang="en-GB" dirty="0"/>
          </a:p>
        </p:txBody>
      </p:sp>
      <p:sp>
        <p:nvSpPr>
          <p:cNvPr id="3" name="Rectangle 2"/>
          <p:cNvSpPr/>
          <p:nvPr/>
        </p:nvSpPr>
        <p:spPr>
          <a:xfrm>
            <a:off x="431800" y="1376363"/>
            <a:ext cx="8280400" cy="978729"/>
          </a:xfrm>
          <a:prstGeom prst="rect">
            <a:avLst/>
          </a:prstGeom>
        </p:spPr>
        <p:txBody>
          <a:bodyPr wrap="square">
            <a:spAutoFit/>
          </a:bodyPr>
          <a:lstStyle/>
          <a:p>
            <a:pPr algn="just">
              <a:lnSpc>
                <a:spcPct val="80000"/>
              </a:lnSpc>
            </a:pPr>
            <a:r>
              <a:rPr lang="en-GB" sz="2400" dirty="0" err="1">
                <a:solidFill>
                  <a:srgbClr val="69A830"/>
                </a:solidFill>
              </a:rPr>
              <a:t>Nid</a:t>
            </a:r>
            <a:r>
              <a:rPr lang="en-GB" sz="2400" dirty="0">
                <a:solidFill>
                  <a:srgbClr val="69A830"/>
                </a:solidFill>
              </a:rPr>
              <a:t> </a:t>
            </a:r>
            <a:r>
              <a:rPr lang="en-GB" sz="2400" dirty="0" err="1">
                <a:solidFill>
                  <a:srgbClr val="69A830"/>
                </a:solidFill>
              </a:rPr>
              <a:t>yw</a:t>
            </a:r>
            <a:r>
              <a:rPr lang="en-GB" sz="2400" dirty="0">
                <a:solidFill>
                  <a:srgbClr val="69A830"/>
                </a:solidFill>
              </a:rPr>
              <a:t> </a:t>
            </a:r>
            <a:r>
              <a:rPr lang="en-GB" sz="2400" dirty="0" err="1">
                <a:solidFill>
                  <a:srgbClr val="69A830"/>
                </a:solidFill>
              </a:rPr>
              <a:t>breguster</a:t>
            </a:r>
            <a:r>
              <a:rPr lang="en-GB" sz="2400" dirty="0">
                <a:solidFill>
                  <a:srgbClr val="69A830"/>
                </a:solidFill>
              </a:rPr>
              <a:t> </a:t>
            </a:r>
            <a:r>
              <a:rPr lang="en-GB" sz="2400" dirty="0" err="1">
                <a:solidFill>
                  <a:srgbClr val="69A830"/>
                </a:solidFill>
              </a:rPr>
              <a:t>yn</a:t>
            </a:r>
            <a:r>
              <a:rPr lang="en-GB" sz="2400" dirty="0">
                <a:solidFill>
                  <a:srgbClr val="69A830"/>
                </a:solidFill>
              </a:rPr>
              <a:t> </a:t>
            </a:r>
            <a:r>
              <a:rPr lang="en-GB" sz="2400" dirty="0" err="1">
                <a:solidFill>
                  <a:srgbClr val="69A830"/>
                </a:solidFill>
              </a:rPr>
              <a:t>salwch</a:t>
            </a:r>
            <a:r>
              <a:rPr lang="en-GB" sz="2400" dirty="0">
                <a:solidFill>
                  <a:srgbClr val="69A830"/>
                </a:solidFill>
              </a:rPr>
              <a:t> </a:t>
            </a:r>
            <a:r>
              <a:rPr lang="en-GB" sz="2400" dirty="0" err="1">
                <a:solidFill>
                  <a:srgbClr val="69A830"/>
                </a:solidFill>
              </a:rPr>
              <a:t>ond</a:t>
            </a:r>
            <a:r>
              <a:rPr lang="en-GB" sz="2400" dirty="0">
                <a:solidFill>
                  <a:srgbClr val="69A830"/>
                </a:solidFill>
              </a:rPr>
              <a:t> </a:t>
            </a:r>
            <a:r>
              <a:rPr lang="en-GB" sz="2400" dirty="0" err="1">
                <a:solidFill>
                  <a:srgbClr val="69A830"/>
                </a:solidFill>
              </a:rPr>
              <a:t>yn</a:t>
            </a:r>
            <a:r>
              <a:rPr lang="en-GB" sz="2400" dirty="0">
                <a:solidFill>
                  <a:srgbClr val="69A830"/>
                </a:solidFill>
              </a:rPr>
              <a:t> </a:t>
            </a:r>
            <a:r>
              <a:rPr lang="en-GB" sz="2400" dirty="0" err="1">
                <a:solidFill>
                  <a:srgbClr val="69A830"/>
                </a:solidFill>
              </a:rPr>
              <a:t>syndrom</a:t>
            </a:r>
            <a:r>
              <a:rPr lang="en-GB" sz="2400" dirty="0">
                <a:solidFill>
                  <a:srgbClr val="69A830"/>
                </a:solidFill>
              </a:rPr>
              <a:t> </a:t>
            </a:r>
            <a:r>
              <a:rPr lang="en-GB" sz="2400" dirty="0" err="1">
                <a:solidFill>
                  <a:srgbClr val="69A830"/>
                </a:solidFill>
              </a:rPr>
              <a:t>sy’n</a:t>
            </a:r>
            <a:r>
              <a:rPr lang="en-GB" sz="2400" dirty="0">
                <a:solidFill>
                  <a:srgbClr val="69A830"/>
                </a:solidFill>
              </a:rPr>
              <a:t> </a:t>
            </a:r>
            <a:r>
              <a:rPr lang="en-GB" sz="2400" dirty="0" err="1">
                <a:solidFill>
                  <a:srgbClr val="69A830"/>
                </a:solidFill>
              </a:rPr>
              <a:t>cyfuno</a:t>
            </a:r>
            <a:r>
              <a:rPr lang="en-GB" sz="2400" dirty="0">
                <a:solidFill>
                  <a:srgbClr val="69A830"/>
                </a:solidFill>
              </a:rPr>
              <a:t> </a:t>
            </a:r>
            <a:r>
              <a:rPr lang="en-GB" sz="2400" dirty="0" err="1">
                <a:solidFill>
                  <a:srgbClr val="69A830"/>
                </a:solidFill>
              </a:rPr>
              <a:t>effeithiau</a:t>
            </a:r>
            <a:r>
              <a:rPr lang="en-GB" sz="2400" dirty="0">
                <a:solidFill>
                  <a:srgbClr val="69A830"/>
                </a:solidFill>
              </a:rPr>
              <a:t> </a:t>
            </a:r>
            <a:r>
              <a:rPr lang="en-GB" sz="2400" dirty="0" err="1">
                <a:solidFill>
                  <a:srgbClr val="69A830"/>
                </a:solidFill>
              </a:rPr>
              <a:t>heneiddio</a:t>
            </a:r>
            <a:r>
              <a:rPr lang="en-GB" sz="2400" dirty="0">
                <a:solidFill>
                  <a:srgbClr val="69A830"/>
                </a:solidFill>
              </a:rPr>
              <a:t> </a:t>
            </a:r>
            <a:r>
              <a:rPr lang="en-GB" sz="2400" dirty="0" err="1">
                <a:solidFill>
                  <a:srgbClr val="69A830"/>
                </a:solidFill>
              </a:rPr>
              <a:t>naturiol</a:t>
            </a:r>
            <a:r>
              <a:rPr lang="en-GB" sz="2400" dirty="0">
                <a:solidFill>
                  <a:srgbClr val="69A830"/>
                </a:solidFill>
              </a:rPr>
              <a:t> </a:t>
            </a:r>
            <a:r>
              <a:rPr lang="cy-GB" sz="2400" dirty="0">
                <a:solidFill>
                  <a:srgbClr val="69A830"/>
                </a:solidFill>
              </a:rPr>
              <a:t>â chanlyniadau’r posibilrwydd o ddioddef nifer o gyflyrau hirdymor</a:t>
            </a:r>
            <a:r>
              <a:rPr lang="en-GB" sz="2400" dirty="0">
                <a:solidFill>
                  <a:srgbClr val="69A830"/>
                </a:solidFill>
              </a:rPr>
              <a:t>.</a:t>
            </a:r>
          </a:p>
        </p:txBody>
      </p:sp>
      <p:sp>
        <p:nvSpPr>
          <p:cNvPr id="5" name="Rounded Rectangle 4"/>
          <p:cNvSpPr/>
          <p:nvPr/>
        </p:nvSpPr>
        <p:spPr>
          <a:xfrm>
            <a:off x="1841741" y="2486043"/>
            <a:ext cx="2340000" cy="900000"/>
          </a:xfrm>
          <a:prstGeom prst="roundRect">
            <a:avLst/>
          </a:prstGeom>
          <a:solidFill>
            <a:srgbClr val="582F7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dirty="0" err="1">
                <a:latin typeface="Arial" panose="020B0604020202020204" pitchFamily="34" charset="0"/>
                <a:cs typeface="Arial" panose="020B0604020202020204" pitchFamily="34" charset="0"/>
              </a:rPr>
              <a:t>Lleihau</a:t>
            </a:r>
            <a:r>
              <a:rPr lang="en-GB" sz="2400" dirty="0">
                <a:latin typeface="Arial" panose="020B0604020202020204" pitchFamily="34" charset="0"/>
                <a:cs typeface="Arial" panose="020B0604020202020204" pitchFamily="34" charset="0"/>
              </a:rPr>
              <a:t> o ran </a:t>
            </a:r>
            <a:r>
              <a:rPr lang="en-GB" sz="2400" dirty="0" err="1" smtClean="0">
                <a:latin typeface="Arial" panose="020B0604020202020204" pitchFamily="34" charset="0"/>
                <a:cs typeface="Arial" panose="020B0604020202020204" pitchFamily="34" charset="0"/>
              </a:rPr>
              <a:t>maint</a:t>
            </a:r>
            <a:endParaRPr lang="en-GB" sz="2400" dirty="0">
              <a:latin typeface="Arial" panose="020B0604020202020204" pitchFamily="34" charset="0"/>
              <a:cs typeface="Arial" panose="020B0604020202020204" pitchFamily="34" charset="0"/>
            </a:endParaRPr>
          </a:p>
        </p:txBody>
      </p:sp>
      <p:sp>
        <p:nvSpPr>
          <p:cNvPr id="6" name="Rounded Rectangle 5"/>
          <p:cNvSpPr/>
          <p:nvPr/>
        </p:nvSpPr>
        <p:spPr>
          <a:xfrm>
            <a:off x="491578" y="3726546"/>
            <a:ext cx="2340000" cy="900000"/>
          </a:xfrm>
          <a:prstGeom prst="roundRect">
            <a:avLst/>
          </a:prstGeom>
          <a:solidFill>
            <a:srgbClr val="582F7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Blinder</a:t>
            </a:r>
            <a:endParaRPr lang="en-GB" sz="2800" dirty="0">
              <a:latin typeface="Arial" panose="020B0604020202020204" pitchFamily="34" charset="0"/>
              <a:cs typeface="Arial" panose="020B0604020202020204" pitchFamily="34" charset="0"/>
            </a:endParaRPr>
          </a:p>
        </p:txBody>
      </p:sp>
      <p:sp>
        <p:nvSpPr>
          <p:cNvPr id="7" name="Rounded Rectangle 6"/>
          <p:cNvSpPr/>
          <p:nvPr/>
        </p:nvSpPr>
        <p:spPr>
          <a:xfrm>
            <a:off x="3406311" y="4967459"/>
            <a:ext cx="2340000" cy="900000"/>
          </a:xfrm>
          <a:prstGeom prst="roundRect">
            <a:avLst/>
          </a:prstGeom>
          <a:solidFill>
            <a:srgbClr val="582F7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dirty="0" err="1">
                <a:latin typeface="Arial" panose="020B0604020202020204" pitchFamily="34" charset="0"/>
                <a:cs typeface="Arial" panose="020B0604020202020204" pitchFamily="34" charset="0"/>
              </a:rPr>
              <a:t>Cryfder</a:t>
            </a:r>
            <a:endParaRPr lang="en-GB" sz="2400" dirty="0">
              <a:latin typeface="Arial" panose="020B0604020202020204" pitchFamily="34" charset="0"/>
              <a:cs typeface="Arial" panose="020B0604020202020204" pitchFamily="34" charset="0"/>
            </a:endParaRPr>
          </a:p>
        </p:txBody>
      </p:sp>
      <p:sp>
        <p:nvSpPr>
          <p:cNvPr id="8" name="Rounded Rectangle 7"/>
          <p:cNvSpPr/>
          <p:nvPr/>
        </p:nvSpPr>
        <p:spPr>
          <a:xfrm>
            <a:off x="6321044" y="3728214"/>
            <a:ext cx="2340000" cy="900000"/>
          </a:xfrm>
          <a:prstGeom prst="roundRect">
            <a:avLst/>
          </a:prstGeom>
          <a:solidFill>
            <a:srgbClr val="582F7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dirty="0" err="1">
                <a:latin typeface="Arial" panose="020B0604020202020204" pitchFamily="34" charset="0"/>
                <a:cs typeface="Arial" panose="020B0604020202020204" pitchFamily="34" charset="0"/>
              </a:rPr>
              <a:t>Arafwch</a:t>
            </a:r>
            <a:endParaRPr lang="en-GB" sz="3200" dirty="0">
              <a:latin typeface="Arial" panose="020B0604020202020204" pitchFamily="34" charset="0"/>
              <a:cs typeface="Arial" panose="020B0604020202020204" pitchFamily="34" charset="0"/>
            </a:endParaRPr>
          </a:p>
        </p:txBody>
      </p:sp>
      <p:cxnSp>
        <p:nvCxnSpPr>
          <p:cNvPr id="12" name="Straight Connector 11"/>
          <p:cNvCxnSpPr>
            <a:endCxn id="9" idx="2"/>
          </p:cNvCxnSpPr>
          <p:nvPr/>
        </p:nvCxnSpPr>
        <p:spPr>
          <a:xfrm flipV="1">
            <a:off x="4572000" y="3385633"/>
            <a:ext cx="1592750" cy="680786"/>
          </a:xfrm>
          <a:prstGeom prst="line">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5" idx="2"/>
          </p:cNvCxnSpPr>
          <p:nvPr/>
        </p:nvCxnSpPr>
        <p:spPr>
          <a:xfrm flipH="1" flipV="1">
            <a:off x="3011741" y="3386043"/>
            <a:ext cx="1592750" cy="680376"/>
          </a:xfrm>
          <a:prstGeom prst="line">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4" idx="3"/>
            <a:endCxn id="8" idx="1"/>
          </p:cNvCxnSpPr>
          <p:nvPr/>
        </p:nvCxnSpPr>
        <p:spPr>
          <a:xfrm>
            <a:off x="5746311" y="4176546"/>
            <a:ext cx="574733" cy="1668"/>
          </a:xfrm>
          <a:prstGeom prst="line">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4" idx="2"/>
            <a:endCxn id="7" idx="0"/>
          </p:cNvCxnSpPr>
          <p:nvPr/>
        </p:nvCxnSpPr>
        <p:spPr>
          <a:xfrm>
            <a:off x="4576311" y="4626546"/>
            <a:ext cx="0" cy="340913"/>
          </a:xfrm>
          <a:prstGeom prst="line">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4" idx="1"/>
            <a:endCxn id="6" idx="3"/>
          </p:cNvCxnSpPr>
          <p:nvPr/>
        </p:nvCxnSpPr>
        <p:spPr>
          <a:xfrm flipH="1">
            <a:off x="2831578" y="4176546"/>
            <a:ext cx="574733" cy="0"/>
          </a:xfrm>
          <a:prstGeom prst="line">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994750" y="2485633"/>
            <a:ext cx="2340000" cy="900000"/>
          </a:xfrm>
          <a:prstGeom prst="roundRect">
            <a:avLst/>
          </a:prstGeom>
          <a:solidFill>
            <a:srgbClr val="582F7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dirty="0" err="1">
                <a:latin typeface="Arial" panose="020B0604020202020204" pitchFamily="34" charset="0"/>
                <a:cs typeface="Arial" panose="020B0604020202020204" pitchFamily="34" charset="0"/>
              </a:rPr>
              <a:t>Gweithgarwch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corfforol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isel</a:t>
            </a:r>
            <a:endParaRPr lang="en-GB" sz="2400" dirty="0">
              <a:latin typeface="Arial" panose="020B0604020202020204" pitchFamily="34" charset="0"/>
              <a:cs typeface="Arial" panose="020B0604020202020204" pitchFamily="34" charset="0"/>
            </a:endParaRPr>
          </a:p>
        </p:txBody>
      </p:sp>
      <p:sp>
        <p:nvSpPr>
          <p:cNvPr id="4" name="Rounded Rectangle 3"/>
          <p:cNvSpPr/>
          <p:nvPr/>
        </p:nvSpPr>
        <p:spPr>
          <a:xfrm>
            <a:off x="3406311" y="3726546"/>
            <a:ext cx="2340000"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Breguster</a:t>
            </a:r>
            <a:endParaRPr lang="en-GB" sz="2800" dirty="0">
              <a:latin typeface="Arial" panose="020B0604020202020204" pitchFamily="34" charset="0"/>
              <a:cs typeface="Arial" panose="020B0604020202020204" pitchFamily="34" charset="0"/>
            </a:endParaRPr>
          </a:p>
        </p:txBody>
      </p:sp>
      <p:sp>
        <p:nvSpPr>
          <p:cNvPr id="26" name="TextBox 25"/>
          <p:cNvSpPr txBox="1"/>
          <p:nvPr/>
        </p:nvSpPr>
        <p:spPr>
          <a:xfrm>
            <a:off x="654173" y="4999827"/>
            <a:ext cx="1580147" cy="792000"/>
          </a:xfrm>
          <a:prstGeom prst="rect">
            <a:avLst/>
          </a:prstGeom>
          <a:solidFill>
            <a:srgbClr val="C00000"/>
          </a:solidFill>
        </p:spPr>
        <p:txBody>
          <a:bodyPr wrap="square" rtlCol="0">
            <a:spAutoFit/>
          </a:bodyPr>
          <a:lstStyle/>
          <a:p>
            <a:pPr algn="ctr"/>
            <a:r>
              <a:rPr lang="en-GB" sz="2200" b="1" dirty="0" err="1">
                <a:solidFill>
                  <a:schemeClr val="bg1"/>
                </a:solidFill>
                <a:latin typeface="Calibri" panose="020F0502020204030204" pitchFamily="34" charset="0"/>
              </a:rPr>
              <a:t>Troseddau</a:t>
            </a:r>
            <a:endParaRPr lang="en-GB" sz="2200" b="1" dirty="0">
              <a:solidFill>
                <a:schemeClr val="bg1"/>
              </a:solidFill>
              <a:latin typeface="Calibri" panose="020F0502020204030204" pitchFamily="34" charset="0"/>
            </a:endParaRPr>
          </a:p>
          <a:p>
            <a:pPr algn="ctr"/>
            <a:r>
              <a:rPr lang="en-GB" sz="2200" b="1" dirty="0" err="1">
                <a:solidFill>
                  <a:schemeClr val="bg1"/>
                </a:solidFill>
                <a:latin typeface="Calibri" panose="020F0502020204030204" pitchFamily="34" charset="0"/>
              </a:rPr>
              <a:t>carreg</a:t>
            </a:r>
            <a:r>
              <a:rPr lang="en-GB" sz="2200" b="1" dirty="0">
                <a:solidFill>
                  <a:schemeClr val="bg1"/>
                </a:solidFill>
                <a:latin typeface="Calibri" panose="020F0502020204030204" pitchFamily="34" charset="0"/>
              </a:rPr>
              <a:t> </a:t>
            </a:r>
            <a:r>
              <a:rPr lang="en-GB" sz="2200" b="1" dirty="0" err="1">
                <a:solidFill>
                  <a:schemeClr val="bg1"/>
                </a:solidFill>
                <a:latin typeface="Calibri" panose="020F0502020204030204" pitchFamily="34" charset="0"/>
              </a:rPr>
              <a:t>drws</a:t>
            </a:r>
            <a:endParaRPr lang="en-GB" sz="2200" b="1" dirty="0">
              <a:solidFill>
                <a:schemeClr val="bg1"/>
              </a:solidFill>
              <a:latin typeface="Calibri" panose="020F0502020204030204" pitchFamily="34" charset="0"/>
            </a:endParaRPr>
          </a:p>
        </p:txBody>
      </p:sp>
      <p:sp>
        <p:nvSpPr>
          <p:cNvPr id="27" name="TextBox 26"/>
          <p:cNvSpPr txBox="1"/>
          <p:nvPr/>
        </p:nvSpPr>
        <p:spPr>
          <a:xfrm>
            <a:off x="2720633" y="4999827"/>
            <a:ext cx="1707968" cy="792000"/>
          </a:xfrm>
          <a:prstGeom prst="rect">
            <a:avLst/>
          </a:prstGeom>
          <a:solidFill>
            <a:srgbClr val="C00000"/>
          </a:solidFill>
        </p:spPr>
        <p:txBody>
          <a:bodyPr wrap="none" rtlCol="0" anchor="ctr">
            <a:spAutoFit/>
          </a:bodyPr>
          <a:lstStyle/>
          <a:p>
            <a:r>
              <a:rPr lang="en-GB" sz="2200" b="1" dirty="0" err="1">
                <a:solidFill>
                  <a:schemeClr val="bg1"/>
                </a:solidFill>
                <a:latin typeface="Calibri" panose="020F0502020204030204" pitchFamily="34" charset="0"/>
              </a:rPr>
              <a:t>Cwympiadau</a:t>
            </a:r>
            <a:endParaRPr lang="en-GB" sz="2200" b="1" dirty="0">
              <a:solidFill>
                <a:schemeClr val="bg1"/>
              </a:solidFill>
              <a:latin typeface="Calibri" panose="020F0502020204030204" pitchFamily="34" charset="0"/>
            </a:endParaRPr>
          </a:p>
        </p:txBody>
      </p:sp>
      <p:sp>
        <p:nvSpPr>
          <p:cNvPr id="28" name="TextBox 27"/>
          <p:cNvSpPr txBox="1"/>
          <p:nvPr/>
        </p:nvSpPr>
        <p:spPr>
          <a:xfrm>
            <a:off x="4914914" y="4999827"/>
            <a:ext cx="1120577" cy="792000"/>
          </a:xfrm>
          <a:prstGeom prst="rect">
            <a:avLst/>
          </a:prstGeom>
          <a:solidFill>
            <a:srgbClr val="C00000"/>
          </a:solidFill>
        </p:spPr>
        <p:txBody>
          <a:bodyPr wrap="square" rtlCol="0">
            <a:spAutoFit/>
          </a:bodyPr>
          <a:lstStyle/>
          <a:p>
            <a:pPr algn="ctr"/>
            <a:r>
              <a:rPr lang="en-GB" sz="2200" b="1" dirty="0" err="1" smtClean="0">
                <a:solidFill>
                  <a:schemeClr val="bg1"/>
                </a:solidFill>
                <a:latin typeface="Calibri" panose="020F0502020204030204" pitchFamily="34" charset="0"/>
              </a:rPr>
              <a:t>Cadw’n</a:t>
            </a:r>
            <a:endParaRPr lang="en-GB" sz="2200" b="1" dirty="0">
              <a:solidFill>
                <a:schemeClr val="bg1"/>
              </a:solidFill>
              <a:latin typeface="Calibri" panose="020F0502020204030204" pitchFamily="34" charset="0"/>
            </a:endParaRPr>
          </a:p>
          <a:p>
            <a:pPr algn="ctr"/>
            <a:r>
              <a:rPr lang="en-GB" sz="2200" b="1" dirty="0" err="1" smtClean="0">
                <a:solidFill>
                  <a:schemeClr val="bg1"/>
                </a:solidFill>
                <a:latin typeface="Calibri" panose="020F0502020204030204" pitchFamily="34" charset="0"/>
              </a:rPr>
              <a:t>gynnes</a:t>
            </a:r>
            <a:endParaRPr lang="en-GB" sz="2200" b="1" dirty="0">
              <a:solidFill>
                <a:schemeClr val="bg1"/>
              </a:solidFill>
              <a:latin typeface="Calibri" panose="020F0502020204030204" pitchFamily="34" charset="0"/>
            </a:endParaRPr>
          </a:p>
        </p:txBody>
      </p:sp>
      <p:sp>
        <p:nvSpPr>
          <p:cNvPr id="29" name="TextBox 28"/>
          <p:cNvSpPr txBox="1"/>
          <p:nvPr/>
        </p:nvSpPr>
        <p:spPr>
          <a:xfrm>
            <a:off x="6521804" y="4999827"/>
            <a:ext cx="1938479" cy="792000"/>
          </a:xfrm>
          <a:prstGeom prst="rect">
            <a:avLst/>
          </a:prstGeom>
          <a:solidFill>
            <a:srgbClr val="C00000"/>
          </a:solidFill>
        </p:spPr>
        <p:txBody>
          <a:bodyPr wrap="none" rtlCol="0">
            <a:spAutoFit/>
          </a:bodyPr>
          <a:lstStyle/>
          <a:p>
            <a:pPr algn="ctr"/>
            <a:r>
              <a:rPr lang="en-GB" sz="2200" b="1" dirty="0" err="1" smtClean="0">
                <a:solidFill>
                  <a:schemeClr val="bg1"/>
                </a:solidFill>
                <a:latin typeface="Calibri" panose="020F0502020204030204" pitchFamily="34" charset="0"/>
              </a:rPr>
              <a:t>Rheoli</a:t>
            </a:r>
            <a:endParaRPr lang="en-GB" sz="2200" b="1" dirty="0" smtClean="0">
              <a:solidFill>
                <a:schemeClr val="bg1"/>
              </a:solidFill>
              <a:latin typeface="Calibri" panose="020F0502020204030204" pitchFamily="34" charset="0"/>
            </a:endParaRPr>
          </a:p>
          <a:p>
            <a:pPr algn="ctr"/>
            <a:r>
              <a:rPr lang="en-GB" sz="2200" b="1" dirty="0" err="1" smtClean="0">
                <a:solidFill>
                  <a:schemeClr val="bg1"/>
                </a:solidFill>
                <a:latin typeface="Calibri" panose="020F0502020204030204" pitchFamily="34" charset="0"/>
              </a:rPr>
              <a:t>meddyginiaeth</a:t>
            </a:r>
            <a:endParaRPr lang="en-GB" sz="22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37255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right)">
                                      <p:cBhvr>
                                        <p:cTn id="48" dur="500"/>
                                        <p:tgtEl>
                                          <p:spTgt spid="21"/>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6"/>
                                        </p:tgtEl>
                                      </p:cBhvr>
                                    </p:animEffect>
                                    <p:set>
                                      <p:cBhvr>
                                        <p:cTn id="84" dur="1" fill="hold">
                                          <p:stCondLst>
                                            <p:cond delay="499"/>
                                          </p:stCondLst>
                                        </p:cTn>
                                        <p:tgtEl>
                                          <p:spTgt spid="6"/>
                                        </p:tgtEl>
                                        <p:attrNameLst>
                                          <p:attrName>style.visibility</p:attrName>
                                        </p:attrNameLst>
                                      </p:cBhvr>
                                      <p:to>
                                        <p:strVal val="hidden"/>
                                      </p:to>
                                    </p:se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500"/>
                                        <p:tgtEl>
                                          <p:spTgt spid="26"/>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500"/>
                                        <p:tgtEl>
                                          <p:spTgt spid="28"/>
                                        </p:tgtEl>
                                      </p:cBhvr>
                                    </p:animEffect>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4" grpId="0" animBg="1"/>
      <p:bldP spid="26" grpId="0" animBg="1"/>
      <p:bldP spid="27" grpId="0" animBg="1"/>
      <p:bldP spid="28" grpId="0" animBg="1"/>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Rhai</a:t>
            </a:r>
            <a:r>
              <a:rPr lang="en-GB" dirty="0"/>
              <a:t> </a:t>
            </a:r>
            <a:r>
              <a:rPr lang="en-GB" dirty="0" err="1"/>
              <a:t>cyflyrau</a:t>
            </a:r>
            <a:r>
              <a:rPr lang="en-GB" dirty="0"/>
              <a:t> a </a:t>
            </a:r>
            <a:r>
              <a:rPr lang="en-GB" dirty="0" err="1"/>
              <a:t>phroblemau</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536685614"/>
              </p:ext>
            </p:extLst>
          </p:nvPr>
        </p:nvGraphicFramePr>
        <p:xfrm>
          <a:off x="801361" y="1690367"/>
          <a:ext cx="7164888" cy="4186558"/>
        </p:xfrm>
        <a:graphic>
          <a:graphicData uri="http://schemas.openxmlformats.org/drawingml/2006/table">
            <a:tbl>
              <a:tblPr firstRow="1" bandRow="1">
                <a:tableStyleId>{5C22544A-7EE6-4342-B048-85BDC9FD1C3A}</a:tableStyleId>
              </a:tblPr>
              <a:tblGrid>
                <a:gridCol w="2388296">
                  <a:extLst>
                    <a:ext uri="{9D8B030D-6E8A-4147-A177-3AD203B41FA5}">
                      <a16:colId xmlns:a16="http://schemas.microsoft.com/office/drawing/2014/main" xmlns="" val="20000"/>
                    </a:ext>
                  </a:extLst>
                </a:gridCol>
                <a:gridCol w="2388296">
                  <a:extLst>
                    <a:ext uri="{9D8B030D-6E8A-4147-A177-3AD203B41FA5}">
                      <a16:colId xmlns:a16="http://schemas.microsoft.com/office/drawing/2014/main" xmlns="" val="20001"/>
                    </a:ext>
                  </a:extLst>
                </a:gridCol>
                <a:gridCol w="2388296">
                  <a:extLst>
                    <a:ext uri="{9D8B030D-6E8A-4147-A177-3AD203B41FA5}">
                      <a16:colId xmlns:a16="http://schemas.microsoft.com/office/drawing/2014/main" xmlns="" val="20002"/>
                    </a:ext>
                  </a:extLst>
                </a:gridCol>
              </a:tblGrid>
              <a:tr h="532008">
                <a:tc>
                  <a:txBody>
                    <a:bodyPr/>
                    <a:lstStyle/>
                    <a:p>
                      <a:pPr algn="ctr"/>
                      <a:r>
                        <a:rPr lang="en-GB" sz="2000" dirty="0" err="1" smtClean="0">
                          <a:latin typeface="Arial" panose="020B0604020202020204" pitchFamily="34" charset="0"/>
                          <a:cs typeface="Arial" panose="020B0604020202020204" pitchFamily="34" charset="0"/>
                        </a:rPr>
                        <a:t>Strôc</a:t>
                      </a:r>
                      <a:endParaRPr lang="en-GB" sz="2000" dirty="0">
                        <a:latin typeface="Arial" panose="020B0604020202020204" pitchFamily="34" charset="0"/>
                        <a:cs typeface="Arial" panose="020B0604020202020204" pitchFamily="34" charset="0"/>
                      </a:endParaRPr>
                    </a:p>
                  </a:txBody>
                  <a:tcPr anchor="ctr">
                    <a:solidFill>
                      <a:srgbClr val="A50021"/>
                    </a:solidFill>
                  </a:tcPr>
                </a:tc>
                <a:tc>
                  <a:txBody>
                    <a:bodyPr/>
                    <a:lstStyle/>
                    <a:p>
                      <a:pPr algn="ctr"/>
                      <a:r>
                        <a:rPr lang="en-GB" sz="2000" dirty="0" err="1" smtClean="0">
                          <a:latin typeface="Arial" panose="020B0604020202020204" pitchFamily="34" charset="0"/>
                          <a:cs typeface="Arial" panose="020B0604020202020204" pitchFamily="34" charset="0"/>
                        </a:rPr>
                        <a:t>Golwg</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gwael</a:t>
                      </a:r>
                      <a:endParaRPr lang="en-GB" sz="2000" dirty="0">
                        <a:latin typeface="Arial" panose="020B0604020202020204" pitchFamily="34" charset="0"/>
                        <a:cs typeface="Arial" panose="020B0604020202020204" pitchFamily="34" charset="0"/>
                      </a:endParaRPr>
                    </a:p>
                  </a:txBody>
                  <a:tcPr anchor="ctr">
                    <a:solidFill>
                      <a:srgbClr val="69A830"/>
                    </a:solidFill>
                  </a:tcPr>
                </a:tc>
                <a:tc>
                  <a:txBody>
                    <a:bodyPr/>
                    <a:lstStyle/>
                    <a:p>
                      <a:pPr algn="ctr"/>
                      <a:r>
                        <a:rPr lang="en-GB" sz="2000" dirty="0" smtClean="0">
                          <a:latin typeface="Arial" panose="020B0604020202020204" pitchFamily="34" charset="0"/>
                          <a:cs typeface="Arial" panose="020B0604020202020204" pitchFamily="34" charset="0"/>
                        </a:rPr>
                        <a:t>Diabetes</a:t>
                      </a:r>
                      <a:endParaRPr lang="en-GB" sz="2000" dirty="0">
                        <a:latin typeface="Arial" panose="020B0604020202020204" pitchFamily="34" charset="0"/>
                        <a:cs typeface="Arial" panose="020B0604020202020204" pitchFamily="34" charset="0"/>
                      </a:endParaRPr>
                    </a:p>
                  </a:txBody>
                  <a:tcPr anchor="ctr">
                    <a:solidFill>
                      <a:srgbClr val="582F7A"/>
                    </a:solidFill>
                  </a:tcPr>
                </a:tc>
                <a:extLst>
                  <a:ext uri="{0D108BD9-81ED-4DB2-BD59-A6C34878D82A}">
                    <a16:rowId xmlns:a16="http://schemas.microsoft.com/office/drawing/2014/main" xmlns="" val="10000"/>
                  </a:ext>
                </a:extLst>
              </a:tr>
              <a:tr h="730910">
                <a:tc>
                  <a:txBody>
                    <a:bodyPr/>
                    <a:lstStyle/>
                    <a:p>
                      <a:pPr algn="ctr"/>
                      <a:r>
                        <a:rPr lang="en-GB" sz="2000" dirty="0" err="1" smtClean="0">
                          <a:latin typeface="Arial" panose="020B0604020202020204" pitchFamily="34" charset="0"/>
                          <a:cs typeface="Arial" panose="020B0604020202020204" pitchFamily="34" charset="0"/>
                        </a:rPr>
                        <a:t>Anhawster</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llefaru</a:t>
                      </a:r>
                      <a:endParaRPr lang="en-GB" sz="2000" dirty="0">
                        <a:latin typeface="Arial" panose="020B0604020202020204" pitchFamily="34" charset="0"/>
                        <a:cs typeface="Arial" panose="020B0604020202020204" pitchFamily="34" charset="0"/>
                      </a:endParaRPr>
                    </a:p>
                  </a:txBody>
                  <a:tcPr anchor="ctr">
                    <a:solidFill>
                      <a:srgbClr val="FCD8D8"/>
                    </a:solidFill>
                  </a:tcPr>
                </a:tc>
                <a:tc>
                  <a:txBody>
                    <a:bodyPr/>
                    <a:lstStyle/>
                    <a:p>
                      <a:pPr algn="ctr"/>
                      <a:r>
                        <a:rPr lang="en-GB" sz="2000" dirty="0" err="1" smtClean="0">
                          <a:latin typeface="Arial" panose="020B0604020202020204" pitchFamily="34" charset="0"/>
                          <a:cs typeface="Arial" panose="020B0604020202020204" pitchFamily="34" charset="0"/>
                        </a:rPr>
                        <a:t>Risg</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cwympo</a:t>
                      </a:r>
                      <a:endParaRPr lang="en-GB" sz="2000" dirty="0">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GB" sz="2000" dirty="0" err="1" smtClean="0">
                          <a:latin typeface="Arial" panose="020B0604020202020204" pitchFamily="34" charset="0"/>
                          <a:cs typeface="Arial" panose="020B0604020202020204" pitchFamily="34" charset="0"/>
                        </a:rPr>
                        <a:t>Risg</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cwympo</a:t>
                      </a:r>
                      <a:endParaRPr lang="en-GB" sz="2000" dirty="0">
                        <a:latin typeface="Arial" panose="020B0604020202020204" pitchFamily="34" charset="0"/>
                        <a:cs typeface="Arial" panose="020B0604020202020204" pitchFamily="34" charset="0"/>
                      </a:endParaRPr>
                    </a:p>
                  </a:txBody>
                  <a:tcPr anchor="ctr">
                    <a:solidFill>
                      <a:schemeClr val="accent4">
                        <a:lumMod val="60000"/>
                        <a:lumOff val="40000"/>
                      </a:schemeClr>
                    </a:solidFill>
                  </a:tcPr>
                </a:tc>
                <a:extLst>
                  <a:ext uri="{0D108BD9-81ED-4DB2-BD59-A6C34878D82A}">
                    <a16:rowId xmlns:a16="http://schemas.microsoft.com/office/drawing/2014/main" xmlns="" val="10001"/>
                  </a:ext>
                </a:extLst>
              </a:tr>
              <a:tr h="730910">
                <a:tc>
                  <a:txBody>
                    <a:bodyPr/>
                    <a:lstStyle/>
                    <a:p>
                      <a:pPr algn="ctr"/>
                      <a:r>
                        <a:rPr lang="en-GB" sz="2000" dirty="0" err="1" smtClean="0">
                          <a:latin typeface="Arial" panose="020B0604020202020204" pitchFamily="34" charset="0"/>
                          <a:cs typeface="Arial" panose="020B0604020202020204" pitchFamily="34" charset="0"/>
                        </a:rPr>
                        <a:t>Symudiad</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aelodau</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cyfyngedig</a:t>
                      </a:r>
                      <a:endParaRPr lang="en-GB" sz="2000" dirty="0">
                        <a:latin typeface="Arial" panose="020B0604020202020204" pitchFamily="34" charset="0"/>
                        <a:cs typeface="Arial" panose="020B0604020202020204" pitchFamily="34" charset="0"/>
                      </a:endParaRPr>
                    </a:p>
                  </a:txBody>
                  <a:tcPr anchor="ctr">
                    <a:solidFill>
                      <a:srgbClr val="FCD8D8"/>
                    </a:solidFill>
                  </a:tcPr>
                </a:tc>
                <a:tc>
                  <a:txBody>
                    <a:bodyPr/>
                    <a:lstStyle/>
                    <a:p>
                      <a:pPr algn="ctr"/>
                      <a:r>
                        <a:rPr lang="en-GB" sz="2000" dirty="0" err="1" smtClean="0">
                          <a:latin typeface="Arial" panose="020B0604020202020204" pitchFamily="34" charset="0"/>
                          <a:cs typeface="Arial" panose="020B0604020202020204" pitchFamily="34" charset="0"/>
                        </a:rPr>
                        <a:t>Galwyr</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ffug</a:t>
                      </a:r>
                      <a:endParaRPr lang="en-GB" sz="2000" dirty="0">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GB" sz="2000" dirty="0" err="1" smtClean="0">
                          <a:latin typeface="Arial" panose="020B0604020202020204" pitchFamily="34" charset="0"/>
                          <a:cs typeface="Arial" panose="020B0604020202020204" pitchFamily="34" charset="0"/>
                        </a:rPr>
                        <a:t>Diffyg</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maeth</a:t>
                      </a:r>
                      <a:endParaRPr lang="en-GB" sz="2000" dirty="0">
                        <a:latin typeface="Arial" panose="020B0604020202020204" pitchFamily="34" charset="0"/>
                        <a:cs typeface="Arial" panose="020B0604020202020204" pitchFamily="34" charset="0"/>
                      </a:endParaRPr>
                    </a:p>
                  </a:txBody>
                  <a:tcPr anchor="ctr">
                    <a:solidFill>
                      <a:schemeClr val="accent4">
                        <a:lumMod val="60000"/>
                        <a:lumOff val="40000"/>
                      </a:schemeClr>
                    </a:solidFill>
                  </a:tcPr>
                </a:tc>
                <a:extLst>
                  <a:ext uri="{0D108BD9-81ED-4DB2-BD59-A6C34878D82A}">
                    <a16:rowId xmlns:a16="http://schemas.microsoft.com/office/drawing/2014/main" xmlns="" val="10002"/>
                  </a:ext>
                </a:extLst>
              </a:tr>
              <a:tr h="730910">
                <a:tc>
                  <a:txBody>
                    <a:bodyPr/>
                    <a:lstStyle/>
                    <a:p>
                      <a:pPr algn="ctr"/>
                      <a:r>
                        <a:rPr lang="en-GB" sz="2000" dirty="0" err="1" smtClean="0">
                          <a:latin typeface="Arial" panose="020B0604020202020204" pitchFamily="34" charset="0"/>
                          <a:cs typeface="Arial" panose="020B0604020202020204" pitchFamily="34" charset="0"/>
                        </a:rPr>
                        <a:t>Symudedd</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cyfyngedig</a:t>
                      </a:r>
                      <a:endParaRPr lang="en-GB" sz="2000" dirty="0">
                        <a:latin typeface="Arial" panose="020B0604020202020204" pitchFamily="34" charset="0"/>
                        <a:cs typeface="Arial" panose="020B0604020202020204" pitchFamily="34" charset="0"/>
                      </a:endParaRPr>
                    </a:p>
                  </a:txBody>
                  <a:tcPr anchor="ctr">
                    <a:solidFill>
                      <a:srgbClr val="FCD8D8"/>
                    </a:solidFill>
                  </a:tcPr>
                </a:tc>
                <a:tc>
                  <a:txBody>
                    <a:bodyPr/>
                    <a:lstStyle/>
                    <a:p>
                      <a:pPr algn="ctr"/>
                      <a:r>
                        <a:rPr lang="en-GB" sz="2000" dirty="0" err="1" smtClean="0">
                          <a:latin typeface="Arial" panose="020B0604020202020204" pitchFamily="34" charset="0"/>
                          <a:cs typeface="Arial" panose="020B0604020202020204" pitchFamily="34" charset="0"/>
                        </a:rPr>
                        <a:t>Damweiniau</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coginio</a:t>
                      </a:r>
                      <a:endParaRPr lang="en-GB" sz="2000" dirty="0">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GB" sz="2000" dirty="0" smtClean="0">
                          <a:latin typeface="Arial" panose="020B0604020202020204" pitchFamily="34" charset="0"/>
                          <a:cs typeface="Arial" panose="020B0604020202020204" pitchFamily="34" charset="0"/>
                        </a:rPr>
                        <a:t>Stamina</a:t>
                      </a:r>
                      <a:endParaRPr lang="en-GB" sz="2000" dirty="0">
                        <a:latin typeface="Arial" panose="020B0604020202020204" pitchFamily="34" charset="0"/>
                        <a:cs typeface="Arial" panose="020B0604020202020204" pitchFamily="34" charset="0"/>
                      </a:endParaRPr>
                    </a:p>
                  </a:txBody>
                  <a:tcPr anchor="ctr">
                    <a:solidFill>
                      <a:schemeClr val="accent4">
                        <a:lumMod val="60000"/>
                        <a:lumOff val="40000"/>
                      </a:schemeClr>
                    </a:solidFill>
                  </a:tcPr>
                </a:tc>
                <a:extLst>
                  <a:ext uri="{0D108BD9-81ED-4DB2-BD59-A6C34878D82A}">
                    <a16:rowId xmlns:a16="http://schemas.microsoft.com/office/drawing/2014/main" xmlns="" val="10003"/>
                  </a:ext>
                </a:extLst>
              </a:tr>
              <a:tr h="730910">
                <a:tc>
                  <a:txBody>
                    <a:bodyPr/>
                    <a:lstStyle/>
                    <a:p>
                      <a:pPr algn="ctr"/>
                      <a:r>
                        <a:rPr lang="en-GB" sz="2000" dirty="0" err="1" smtClean="0">
                          <a:latin typeface="Arial" panose="020B0604020202020204" pitchFamily="34" charset="0"/>
                          <a:cs typeface="Arial" panose="020B0604020202020204" pitchFamily="34" charset="0"/>
                        </a:rPr>
                        <a:t>Anymataliaeth</a:t>
                      </a:r>
                      <a:endParaRPr lang="en-GB" sz="2000" dirty="0">
                        <a:latin typeface="Arial" panose="020B0604020202020204" pitchFamily="34" charset="0"/>
                        <a:cs typeface="Arial" panose="020B0604020202020204" pitchFamily="34" charset="0"/>
                      </a:endParaRPr>
                    </a:p>
                  </a:txBody>
                  <a:tcPr anchor="ctr">
                    <a:solidFill>
                      <a:srgbClr val="FCD8D8"/>
                    </a:solidFill>
                  </a:tcPr>
                </a:tc>
                <a:tc>
                  <a:txBody>
                    <a:bodyPr/>
                    <a:lstStyle/>
                    <a:p>
                      <a:pPr algn="ctr"/>
                      <a:r>
                        <a:rPr lang="en-GB" sz="2000" dirty="0" err="1" smtClean="0">
                          <a:latin typeface="Arial" panose="020B0604020202020204" pitchFamily="34" charset="0"/>
                          <a:cs typeface="Arial" panose="020B0604020202020204" pitchFamily="34" charset="0"/>
                        </a:rPr>
                        <a:t>Arwahanrwydd</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cymdeithasol</a:t>
                      </a:r>
                      <a:endParaRPr lang="en-GB" sz="2000" dirty="0">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GB" sz="2000" dirty="0" err="1" smtClean="0">
                          <a:latin typeface="Arial" panose="020B0604020202020204" pitchFamily="34" charset="0"/>
                          <a:cs typeface="Arial" panose="020B0604020202020204" pitchFamily="34" charset="0"/>
                        </a:rPr>
                        <a:t>Gofal</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traed</a:t>
                      </a:r>
                      <a:endParaRPr lang="en-GB" sz="2000" dirty="0">
                        <a:latin typeface="Arial" panose="020B0604020202020204" pitchFamily="34" charset="0"/>
                        <a:cs typeface="Arial" panose="020B0604020202020204" pitchFamily="34" charset="0"/>
                      </a:endParaRPr>
                    </a:p>
                  </a:txBody>
                  <a:tcPr anchor="ctr">
                    <a:solidFill>
                      <a:schemeClr val="accent4">
                        <a:lumMod val="60000"/>
                        <a:lumOff val="40000"/>
                      </a:schemeClr>
                    </a:solidFill>
                  </a:tcPr>
                </a:tc>
                <a:extLst>
                  <a:ext uri="{0D108BD9-81ED-4DB2-BD59-A6C34878D82A}">
                    <a16:rowId xmlns:a16="http://schemas.microsoft.com/office/drawing/2014/main" xmlns="" val="10004"/>
                  </a:ext>
                </a:extLst>
              </a:tr>
              <a:tr h="730910">
                <a:tc>
                  <a:txBody>
                    <a:bodyPr/>
                    <a:lstStyle/>
                    <a:p>
                      <a:pPr algn="ctr"/>
                      <a:r>
                        <a:rPr lang="en-GB" sz="2000" dirty="0" err="1" smtClean="0">
                          <a:latin typeface="Arial" panose="020B0604020202020204" pitchFamily="34" charset="0"/>
                          <a:cs typeface="Arial" panose="020B0604020202020204" pitchFamily="34" charset="0"/>
                        </a:rPr>
                        <a:t>Diffygion</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cof</a:t>
                      </a:r>
                      <a:endParaRPr lang="en-GB" sz="2000" dirty="0">
                        <a:latin typeface="Arial" panose="020B0604020202020204" pitchFamily="34" charset="0"/>
                        <a:cs typeface="Arial" panose="020B0604020202020204" pitchFamily="34" charset="0"/>
                      </a:endParaRPr>
                    </a:p>
                  </a:txBody>
                  <a:tcPr anchor="ctr">
                    <a:solidFill>
                      <a:srgbClr val="FCD8D8"/>
                    </a:solidFill>
                  </a:tcPr>
                </a:tc>
                <a:tc>
                  <a:txBody>
                    <a:bodyPr/>
                    <a:lstStyle/>
                    <a:p>
                      <a:pPr algn="ctr"/>
                      <a:r>
                        <a:rPr lang="en-GB" sz="2000" dirty="0" err="1" smtClean="0">
                          <a:latin typeface="Arial" panose="020B0604020202020204" pitchFamily="34" charset="0"/>
                          <a:cs typeface="Arial" panose="020B0604020202020204" pitchFamily="34" charset="0"/>
                        </a:rPr>
                        <a:t>Materion</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hylendid</a:t>
                      </a:r>
                      <a:endParaRPr lang="en-GB" sz="2000" dirty="0">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GB" sz="2000" dirty="0" err="1" smtClean="0">
                          <a:latin typeface="Arial" panose="020B0604020202020204" pitchFamily="34" charset="0"/>
                          <a:cs typeface="Arial" panose="020B0604020202020204" pitchFamily="34" charset="0"/>
                        </a:rPr>
                        <a:t>Diffyg</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ymarfer</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corff</a:t>
                      </a:r>
                      <a:endParaRPr lang="en-GB" sz="2000" dirty="0">
                        <a:latin typeface="Arial" panose="020B0604020202020204" pitchFamily="34" charset="0"/>
                        <a:cs typeface="Arial" panose="020B0604020202020204" pitchFamily="34" charset="0"/>
                      </a:endParaRPr>
                    </a:p>
                  </a:txBody>
                  <a:tcPr anchor="ctr">
                    <a:solidFill>
                      <a:schemeClr val="accent4">
                        <a:lumMod val="60000"/>
                        <a:lumOff val="40000"/>
                      </a:schemeClr>
                    </a:solidFill>
                  </a:tcPr>
                </a:tc>
                <a:extLst>
                  <a:ext uri="{0D108BD9-81ED-4DB2-BD59-A6C34878D82A}">
                    <a16:rowId xmlns:a16="http://schemas.microsoft.com/office/drawing/2014/main" xmlns="" val="10005"/>
                  </a:ext>
                </a:extLst>
              </a:tr>
            </a:tbl>
          </a:graphicData>
        </a:graphic>
      </p:graphicFrame>
      <p:sp>
        <p:nvSpPr>
          <p:cNvPr id="4" name="Mask Col 1 Heading"/>
          <p:cNvSpPr/>
          <p:nvPr/>
        </p:nvSpPr>
        <p:spPr>
          <a:xfrm>
            <a:off x="801361" y="1690367"/>
            <a:ext cx="2383200" cy="519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ask Col 1 Content"/>
          <p:cNvSpPr/>
          <p:nvPr/>
        </p:nvSpPr>
        <p:spPr>
          <a:xfrm>
            <a:off x="796333" y="2209849"/>
            <a:ext cx="2392694" cy="3667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Mask Col 2 Heading"/>
          <p:cNvSpPr/>
          <p:nvPr/>
        </p:nvSpPr>
        <p:spPr>
          <a:xfrm>
            <a:off x="3172529" y="1690367"/>
            <a:ext cx="2417524" cy="519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Mask Col 2 Content"/>
          <p:cNvSpPr/>
          <p:nvPr/>
        </p:nvSpPr>
        <p:spPr>
          <a:xfrm>
            <a:off x="3189027" y="2209849"/>
            <a:ext cx="2419476" cy="3667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Mask Col 3 Heading"/>
          <p:cNvSpPr/>
          <p:nvPr/>
        </p:nvSpPr>
        <p:spPr>
          <a:xfrm>
            <a:off x="5588905" y="1690367"/>
            <a:ext cx="2417524" cy="519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ask Col 3 Content"/>
          <p:cNvSpPr/>
          <p:nvPr/>
        </p:nvSpPr>
        <p:spPr>
          <a:xfrm>
            <a:off x="5584439" y="2209849"/>
            <a:ext cx="2419476" cy="3667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393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err="1" smtClean="0"/>
              <a:t>Rhaglen</a:t>
            </a:r>
            <a:r>
              <a:rPr lang="en-GB" dirty="0" smtClean="0"/>
              <a:t> y </a:t>
            </a:r>
            <a:r>
              <a:rPr lang="en-GB" dirty="0" err="1" smtClean="0"/>
              <a:t>cwrs</a:t>
            </a:r>
            <a:r>
              <a:rPr lang="en-GB" dirty="0" smtClean="0"/>
              <a:t> (1)</a:t>
            </a:r>
            <a:endParaRPr lang="en-GB" dirty="0"/>
          </a:p>
        </p:txBody>
      </p:sp>
      <p:sp>
        <p:nvSpPr>
          <p:cNvPr id="6" name="Content Placeholder 5"/>
          <p:cNvSpPr>
            <a:spLocks noGrp="1"/>
          </p:cNvSpPr>
          <p:nvPr>
            <p:ph idx="1"/>
          </p:nvPr>
        </p:nvSpPr>
        <p:spPr/>
        <p:txBody>
          <a:bodyPr>
            <a:noAutofit/>
          </a:bodyPr>
          <a:lstStyle/>
          <a:p>
            <a:r>
              <a:rPr lang="en-GB" sz="2800" b="1" dirty="0" err="1" smtClean="0"/>
              <a:t>Sesiwn</a:t>
            </a:r>
            <a:r>
              <a:rPr lang="en-GB" sz="2800" b="1" dirty="0" smtClean="0"/>
              <a:t> </a:t>
            </a:r>
            <a:r>
              <a:rPr lang="en-GB" sz="2800" b="1" dirty="0"/>
              <a:t>1 </a:t>
            </a:r>
            <a:r>
              <a:rPr lang="en-GB" sz="2800" dirty="0"/>
              <a:t>– </a:t>
            </a:r>
            <a:r>
              <a:rPr lang="en-GB" sz="2800" dirty="0" err="1"/>
              <a:t>Asesu</a:t>
            </a:r>
            <a:r>
              <a:rPr lang="en-GB" sz="2800" dirty="0"/>
              <a:t> </a:t>
            </a:r>
            <a:r>
              <a:rPr lang="en-GB" sz="2800" dirty="0" err="1"/>
              <a:t>anghenion</a:t>
            </a:r>
            <a:r>
              <a:rPr lang="en-GB" sz="2800" dirty="0"/>
              <a:t> </a:t>
            </a:r>
            <a:r>
              <a:rPr lang="en-GB" sz="2800" dirty="0" err="1"/>
              <a:t>gofal</a:t>
            </a:r>
            <a:r>
              <a:rPr lang="en-GB" sz="2800" dirty="0"/>
              <a:t> a </a:t>
            </a:r>
            <a:r>
              <a:rPr lang="en-GB" sz="2800" dirty="0" err="1"/>
              <a:t>chymorth</a:t>
            </a:r>
            <a:r>
              <a:rPr lang="en-GB" sz="2800" dirty="0"/>
              <a:t> </a:t>
            </a:r>
            <a:r>
              <a:rPr lang="en-GB" sz="2800" dirty="0" err="1"/>
              <a:t>yr</a:t>
            </a:r>
            <a:r>
              <a:rPr lang="en-GB" sz="2800" dirty="0"/>
              <a:t> </a:t>
            </a:r>
            <a:r>
              <a:rPr lang="en-GB" sz="2800" dirty="0" err="1"/>
              <a:t>unigolyn</a:t>
            </a:r>
            <a:r>
              <a:rPr lang="en-GB" sz="2800" dirty="0"/>
              <a:t>; ac </a:t>
            </a:r>
            <a:r>
              <a:rPr lang="en-GB" sz="2800" dirty="0" err="1"/>
              <a:t>amlygu</a:t>
            </a:r>
            <a:r>
              <a:rPr lang="en-GB" sz="2800" dirty="0"/>
              <a:t> </a:t>
            </a:r>
            <a:r>
              <a:rPr lang="en-GB" sz="2800" dirty="0" err="1"/>
              <a:t>peryglon</a:t>
            </a:r>
            <a:r>
              <a:rPr lang="en-GB" sz="2800" dirty="0"/>
              <a:t> a </a:t>
            </a:r>
            <a:r>
              <a:rPr lang="en-GB" sz="2800" dirty="0" err="1"/>
              <a:t>rhwystrau</a:t>
            </a:r>
            <a:r>
              <a:rPr lang="en-GB" sz="2800" dirty="0"/>
              <a:t> </a:t>
            </a:r>
            <a:r>
              <a:rPr lang="en-GB" sz="2800" dirty="0" err="1"/>
              <a:t>rhag</a:t>
            </a:r>
            <a:r>
              <a:rPr lang="en-GB" sz="2800" dirty="0"/>
              <a:t> </a:t>
            </a:r>
            <a:r>
              <a:rPr lang="en-GB" sz="2800" dirty="0" err="1"/>
              <a:t>canlyniadau</a:t>
            </a:r>
            <a:r>
              <a:rPr lang="en-GB" sz="2800" dirty="0"/>
              <a:t> </a:t>
            </a:r>
            <a:r>
              <a:rPr lang="en-GB" sz="2800" dirty="0" err="1"/>
              <a:t>cadarnhaol</a:t>
            </a:r>
            <a:endParaRPr lang="en-GB" sz="2800" b="1" dirty="0"/>
          </a:p>
          <a:p>
            <a:r>
              <a:rPr lang="en-GB" sz="2800" b="1" dirty="0" err="1"/>
              <a:t>Sesiwn</a:t>
            </a:r>
            <a:r>
              <a:rPr lang="en-GB" sz="2800" b="1" dirty="0"/>
              <a:t> 2 </a:t>
            </a:r>
            <a:r>
              <a:rPr lang="en-GB" sz="2800" dirty="0"/>
              <a:t>– </a:t>
            </a:r>
            <a:r>
              <a:rPr lang="en-GB" sz="2800" dirty="0" err="1"/>
              <a:t>Cysylltu</a:t>
            </a:r>
            <a:r>
              <a:rPr lang="en-GB" sz="2800" dirty="0"/>
              <a:t> </a:t>
            </a:r>
            <a:r>
              <a:rPr lang="en-GB" sz="2800" dirty="0" err="1"/>
              <a:t>cyflyrau</a:t>
            </a:r>
            <a:r>
              <a:rPr lang="en-GB" sz="2800" dirty="0"/>
              <a:t>, </a:t>
            </a:r>
            <a:r>
              <a:rPr lang="en-GB" sz="2800" dirty="0" err="1"/>
              <a:t>problemau</a:t>
            </a:r>
            <a:r>
              <a:rPr lang="en-GB" sz="2800" dirty="0"/>
              <a:t> a </a:t>
            </a:r>
            <a:r>
              <a:rPr lang="en-GB" sz="2800" dirty="0" err="1"/>
              <a:t>risgiau</a:t>
            </a:r>
            <a:r>
              <a:rPr lang="en-GB" sz="2800" dirty="0"/>
              <a:t>; </a:t>
            </a:r>
            <a:r>
              <a:rPr lang="en-GB" sz="2800" dirty="0" err="1"/>
              <a:t>defnyddio</a:t>
            </a:r>
            <a:r>
              <a:rPr lang="en-GB" sz="2800" dirty="0"/>
              <a:t> </a:t>
            </a:r>
            <a:r>
              <a:rPr lang="en-GB" sz="2800" dirty="0" err="1"/>
              <a:t>technoleg</a:t>
            </a:r>
            <a:r>
              <a:rPr lang="en-GB" sz="2800" dirty="0"/>
              <a:t> </a:t>
            </a:r>
            <a:r>
              <a:rPr lang="en-GB" sz="2800" dirty="0" err="1"/>
              <a:t>i</a:t>
            </a:r>
            <a:r>
              <a:rPr lang="en-GB" sz="2800" dirty="0"/>
              <a:t> </a:t>
            </a:r>
            <a:r>
              <a:rPr lang="en-GB" sz="2800" dirty="0" err="1"/>
              <a:t>gadarnhau</a:t>
            </a:r>
            <a:r>
              <a:rPr lang="en-GB" sz="2800" dirty="0"/>
              <a:t> </a:t>
            </a:r>
            <a:r>
              <a:rPr lang="en-GB" sz="2800" dirty="0" err="1"/>
              <a:t>ffordd</a:t>
            </a:r>
            <a:r>
              <a:rPr lang="en-GB" sz="2800" dirty="0"/>
              <a:t> o </a:t>
            </a:r>
            <a:r>
              <a:rPr lang="en-GB" sz="2800" dirty="0" err="1"/>
              <a:t>fyw</a:t>
            </a:r>
            <a:r>
              <a:rPr lang="en-GB" sz="2800" dirty="0"/>
              <a:t> ac </a:t>
            </a:r>
            <a:r>
              <a:rPr lang="en-GB" sz="2800" dirty="0" err="1"/>
              <a:t>anghenion</a:t>
            </a:r>
            <a:r>
              <a:rPr lang="en-GB" sz="2800" dirty="0"/>
              <a:t> </a:t>
            </a:r>
            <a:r>
              <a:rPr lang="en-GB" sz="2800" dirty="0" err="1"/>
              <a:t>heb</a:t>
            </a:r>
            <a:r>
              <a:rPr lang="en-GB" sz="2800" dirty="0"/>
              <a:t> </a:t>
            </a:r>
            <a:r>
              <a:rPr lang="en-GB" sz="2800" dirty="0" err="1"/>
              <a:t>eu</a:t>
            </a:r>
            <a:r>
              <a:rPr lang="en-GB" sz="2800" dirty="0"/>
              <a:t> </a:t>
            </a:r>
            <a:r>
              <a:rPr lang="en-GB" sz="2800" dirty="0" err="1"/>
              <a:t>bodloni</a:t>
            </a:r>
            <a:endParaRPr lang="en-GB" sz="2800" dirty="0"/>
          </a:p>
          <a:p>
            <a:r>
              <a:rPr lang="en-GB" sz="2800" b="1" dirty="0" err="1" smtClean="0"/>
              <a:t>Egwyl</a:t>
            </a:r>
            <a:endParaRPr lang="en-GB" sz="2800" b="1" dirty="0"/>
          </a:p>
        </p:txBody>
      </p:sp>
    </p:spTree>
    <p:extLst>
      <p:ext uri="{BB962C8B-B14F-4D97-AF65-F5344CB8AC3E}">
        <p14:creationId xmlns:p14="http://schemas.microsoft.com/office/powerpoint/2010/main" val="66005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Rhai</a:t>
            </a:r>
            <a:r>
              <a:rPr lang="en-GB" dirty="0"/>
              <a:t> </a:t>
            </a:r>
            <a:r>
              <a:rPr lang="en-GB" dirty="0" err="1"/>
              <a:t>cyflyrau</a:t>
            </a:r>
            <a:r>
              <a:rPr lang="en-GB" dirty="0"/>
              <a:t> a </a:t>
            </a:r>
            <a:r>
              <a:rPr lang="en-GB" dirty="0" err="1"/>
              <a:t>phroblemau</a:t>
            </a:r>
            <a:r>
              <a:rPr lang="en-GB" dirty="0"/>
              <a:t> (2)</a:t>
            </a:r>
          </a:p>
        </p:txBody>
      </p:sp>
      <p:graphicFrame>
        <p:nvGraphicFramePr>
          <p:cNvPr id="3" name="Table 2"/>
          <p:cNvGraphicFramePr>
            <a:graphicFrameLocks noGrp="1"/>
          </p:cNvGraphicFramePr>
          <p:nvPr>
            <p:extLst>
              <p:ext uri="{D42A27DB-BD31-4B8C-83A1-F6EECF244321}">
                <p14:modId xmlns:p14="http://schemas.microsoft.com/office/powerpoint/2010/main" val="2546481629"/>
              </p:ext>
            </p:extLst>
          </p:nvPr>
        </p:nvGraphicFramePr>
        <p:xfrm>
          <a:off x="977029" y="1521335"/>
          <a:ext cx="7189941" cy="4186558"/>
        </p:xfrm>
        <a:graphic>
          <a:graphicData uri="http://schemas.openxmlformats.org/drawingml/2006/table">
            <a:tbl>
              <a:tblPr firstRow="1" bandRow="1">
                <a:tableStyleId>{5C22544A-7EE6-4342-B048-85BDC9FD1C3A}</a:tableStyleId>
              </a:tblPr>
              <a:tblGrid>
                <a:gridCol w="2396647">
                  <a:extLst>
                    <a:ext uri="{9D8B030D-6E8A-4147-A177-3AD203B41FA5}">
                      <a16:colId xmlns:a16="http://schemas.microsoft.com/office/drawing/2014/main" xmlns="" val="20000"/>
                    </a:ext>
                  </a:extLst>
                </a:gridCol>
                <a:gridCol w="2396647">
                  <a:extLst>
                    <a:ext uri="{9D8B030D-6E8A-4147-A177-3AD203B41FA5}">
                      <a16:colId xmlns:a16="http://schemas.microsoft.com/office/drawing/2014/main" xmlns="" val="20001"/>
                    </a:ext>
                  </a:extLst>
                </a:gridCol>
                <a:gridCol w="2396647">
                  <a:extLst>
                    <a:ext uri="{9D8B030D-6E8A-4147-A177-3AD203B41FA5}">
                      <a16:colId xmlns:a16="http://schemas.microsoft.com/office/drawing/2014/main" xmlns="" val="20002"/>
                    </a:ext>
                  </a:extLst>
                </a:gridCol>
              </a:tblGrid>
              <a:tr h="532008">
                <a:tc>
                  <a:txBody>
                    <a:bodyPr/>
                    <a:lstStyle/>
                    <a:p>
                      <a:pPr algn="ctr"/>
                      <a:r>
                        <a:rPr lang="en-GB" sz="2000" dirty="0">
                          <a:latin typeface="Arial" panose="020B0604020202020204" pitchFamily="34" charset="0"/>
                          <a:cs typeface="Arial" panose="020B0604020202020204" pitchFamily="34" charset="0"/>
                        </a:rPr>
                        <a:t>Dementia</a:t>
                      </a:r>
                    </a:p>
                  </a:txBody>
                  <a:tcPr anchor="ctr">
                    <a:solidFill>
                      <a:srgbClr val="A50021"/>
                    </a:solidFill>
                  </a:tcPr>
                </a:tc>
                <a:tc>
                  <a:txBody>
                    <a:bodyPr/>
                    <a:lstStyle/>
                    <a:p>
                      <a:pPr algn="ctr"/>
                      <a:r>
                        <a:rPr lang="en-GB" sz="2000" dirty="0" err="1" smtClean="0">
                          <a:latin typeface="Arial" panose="020B0604020202020204" pitchFamily="34" charset="0"/>
                          <a:cs typeface="Arial" panose="020B0604020202020204" pitchFamily="34" charset="0"/>
                        </a:rPr>
                        <a:t>Anabledd</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Dysgu</a:t>
                      </a:r>
                      <a:endParaRPr lang="en-GB" sz="2000" dirty="0">
                        <a:latin typeface="Arial" panose="020B0604020202020204" pitchFamily="34" charset="0"/>
                        <a:cs typeface="Arial" panose="020B0604020202020204" pitchFamily="34" charset="0"/>
                      </a:endParaRPr>
                    </a:p>
                  </a:txBody>
                  <a:tcPr anchor="ctr">
                    <a:solidFill>
                      <a:srgbClr val="69A830"/>
                    </a:solidFill>
                  </a:tcPr>
                </a:tc>
                <a:tc>
                  <a:txBody>
                    <a:bodyPr/>
                    <a:lstStyle/>
                    <a:p>
                      <a:pPr algn="ctr"/>
                      <a:r>
                        <a:rPr lang="en-GB" sz="2000" dirty="0" err="1" smtClean="0">
                          <a:latin typeface="Arial" panose="020B0604020202020204" pitchFamily="34" charset="0"/>
                          <a:cs typeface="Arial" panose="020B0604020202020204" pitchFamily="34" charset="0"/>
                        </a:rPr>
                        <a:t>Eilddilwch</a:t>
                      </a:r>
                      <a:endParaRPr lang="en-GB" sz="2000" dirty="0">
                        <a:latin typeface="Arial" panose="020B0604020202020204" pitchFamily="34" charset="0"/>
                        <a:cs typeface="Arial" panose="020B0604020202020204" pitchFamily="34" charset="0"/>
                      </a:endParaRPr>
                    </a:p>
                  </a:txBody>
                  <a:tcPr anchor="ctr">
                    <a:solidFill>
                      <a:srgbClr val="582F7A"/>
                    </a:solidFill>
                  </a:tcPr>
                </a:tc>
                <a:extLst>
                  <a:ext uri="{0D108BD9-81ED-4DB2-BD59-A6C34878D82A}">
                    <a16:rowId xmlns:a16="http://schemas.microsoft.com/office/drawing/2014/main" xmlns="" val="10000"/>
                  </a:ext>
                </a:extLst>
              </a:tr>
              <a:tr h="730910">
                <a:tc>
                  <a:txBody>
                    <a:bodyPr/>
                    <a:lstStyle/>
                    <a:p>
                      <a:pPr algn="ctr"/>
                      <a:r>
                        <a:rPr lang="en-GB" sz="2000" dirty="0" err="1" smtClean="0">
                          <a:latin typeface="Arial" panose="020B0604020202020204" pitchFamily="34" charset="0"/>
                          <a:cs typeface="Arial" panose="020B0604020202020204" pitchFamily="34" charset="0"/>
                        </a:rPr>
                        <a:t>Problemau</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cyfathrebu</a:t>
                      </a:r>
                      <a:endParaRPr lang="en-GB" sz="2000" dirty="0">
                        <a:latin typeface="Arial" panose="020B0604020202020204" pitchFamily="34" charset="0"/>
                        <a:cs typeface="Arial" panose="020B0604020202020204" pitchFamily="34" charset="0"/>
                      </a:endParaRPr>
                    </a:p>
                  </a:txBody>
                  <a:tcPr anchor="ctr">
                    <a:solidFill>
                      <a:srgbClr val="FCD8D8"/>
                    </a:solidFill>
                  </a:tcPr>
                </a:tc>
                <a:tc>
                  <a:txBody>
                    <a:bodyPr/>
                    <a:lstStyle/>
                    <a:p>
                      <a:pPr algn="ctr"/>
                      <a:r>
                        <a:rPr lang="en-GB" sz="2000" dirty="0" err="1" smtClean="0">
                          <a:latin typeface="Arial" panose="020B0604020202020204" pitchFamily="34" charset="0"/>
                          <a:cs typeface="Arial" panose="020B0604020202020204" pitchFamily="34" charset="0"/>
                        </a:rPr>
                        <a:t>Galwyr</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ffug</a:t>
                      </a:r>
                      <a:endParaRPr lang="en-GB" sz="2000" dirty="0">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GB" sz="2000" dirty="0" err="1" smtClean="0">
                          <a:latin typeface="Arial" panose="020B0604020202020204" pitchFamily="34" charset="0"/>
                          <a:cs typeface="Arial" panose="020B0604020202020204" pitchFamily="34" charset="0"/>
                        </a:rPr>
                        <a:t>Risg</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cwympo</a:t>
                      </a:r>
                      <a:endParaRPr lang="en-GB" sz="2000" dirty="0">
                        <a:latin typeface="Arial" panose="020B0604020202020204" pitchFamily="34" charset="0"/>
                        <a:cs typeface="Arial" panose="020B0604020202020204" pitchFamily="34" charset="0"/>
                      </a:endParaRPr>
                    </a:p>
                  </a:txBody>
                  <a:tcPr anchor="ctr">
                    <a:solidFill>
                      <a:schemeClr val="accent4">
                        <a:lumMod val="60000"/>
                        <a:lumOff val="40000"/>
                      </a:schemeClr>
                    </a:solidFill>
                  </a:tcPr>
                </a:tc>
                <a:extLst>
                  <a:ext uri="{0D108BD9-81ED-4DB2-BD59-A6C34878D82A}">
                    <a16:rowId xmlns:a16="http://schemas.microsoft.com/office/drawing/2014/main" xmlns="" val="10001"/>
                  </a:ext>
                </a:extLst>
              </a:tr>
              <a:tr h="730910">
                <a:tc>
                  <a:txBody>
                    <a:bodyPr/>
                    <a:lstStyle/>
                    <a:p>
                      <a:pPr algn="ctr"/>
                      <a:r>
                        <a:rPr lang="en-GB" sz="2000" dirty="0" err="1" smtClean="0">
                          <a:latin typeface="Arial" panose="020B0604020202020204" pitchFamily="34" charset="0"/>
                          <a:cs typeface="Arial" panose="020B0604020202020204" pitchFamily="34" charset="0"/>
                        </a:rPr>
                        <a:t>Cyfeiriadedd</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tymhorol</a:t>
                      </a:r>
                      <a:endParaRPr lang="en-GB" sz="2000" dirty="0">
                        <a:latin typeface="Arial" panose="020B0604020202020204" pitchFamily="34" charset="0"/>
                        <a:cs typeface="Arial" panose="020B0604020202020204" pitchFamily="34" charset="0"/>
                      </a:endParaRPr>
                    </a:p>
                  </a:txBody>
                  <a:tcPr anchor="ctr">
                    <a:solidFill>
                      <a:srgbClr val="FCD8D8"/>
                    </a:solidFill>
                  </a:tcPr>
                </a:tc>
                <a:tc>
                  <a:txBody>
                    <a:bodyPr/>
                    <a:lstStyle/>
                    <a:p>
                      <a:pPr algn="ctr"/>
                      <a:r>
                        <a:rPr lang="en-GB" sz="2000" dirty="0" err="1" smtClean="0">
                          <a:latin typeface="Arial" panose="020B0604020202020204" pitchFamily="34" charset="0"/>
                          <a:cs typeface="Arial" panose="020B0604020202020204" pitchFamily="34" charset="0"/>
                        </a:rPr>
                        <a:t>Diolgelwch</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tân</a:t>
                      </a:r>
                      <a:endParaRPr lang="en-GB" sz="2000" dirty="0">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GB" sz="2000" dirty="0" err="1" smtClean="0">
                          <a:latin typeface="Arial" panose="020B0604020202020204" pitchFamily="34" charset="0"/>
                          <a:cs typeface="Arial" panose="020B0604020202020204" pitchFamily="34" charset="0"/>
                        </a:rPr>
                        <a:t>Diffyg</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maeth</a:t>
                      </a:r>
                      <a:endParaRPr lang="en-GB" sz="2000" dirty="0">
                        <a:latin typeface="Arial" panose="020B0604020202020204" pitchFamily="34" charset="0"/>
                        <a:cs typeface="Arial" panose="020B0604020202020204" pitchFamily="34" charset="0"/>
                      </a:endParaRPr>
                    </a:p>
                  </a:txBody>
                  <a:tcPr anchor="ctr">
                    <a:solidFill>
                      <a:schemeClr val="accent4">
                        <a:lumMod val="60000"/>
                        <a:lumOff val="40000"/>
                      </a:schemeClr>
                    </a:solidFill>
                  </a:tcPr>
                </a:tc>
                <a:extLst>
                  <a:ext uri="{0D108BD9-81ED-4DB2-BD59-A6C34878D82A}">
                    <a16:rowId xmlns:a16="http://schemas.microsoft.com/office/drawing/2014/main" xmlns="" val="10002"/>
                  </a:ext>
                </a:extLst>
              </a:tr>
              <a:tr h="730910">
                <a:tc>
                  <a:txBody>
                    <a:bodyPr/>
                    <a:lstStyle/>
                    <a:p>
                      <a:pPr algn="ctr"/>
                      <a:r>
                        <a:rPr lang="en-GB" sz="2000" dirty="0" err="1" smtClean="0">
                          <a:latin typeface="Arial" panose="020B0604020202020204" pitchFamily="34" charset="0"/>
                          <a:cs typeface="Arial" panose="020B0604020202020204" pitchFamily="34" charset="0"/>
                        </a:rPr>
                        <a:t>Mynd</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ar</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goll</a:t>
                      </a:r>
                      <a:endParaRPr lang="en-GB" sz="2000" dirty="0">
                        <a:latin typeface="Arial" panose="020B0604020202020204" pitchFamily="34" charset="0"/>
                        <a:cs typeface="Arial" panose="020B0604020202020204" pitchFamily="34" charset="0"/>
                      </a:endParaRPr>
                    </a:p>
                  </a:txBody>
                  <a:tcPr anchor="ctr">
                    <a:solidFill>
                      <a:srgbClr val="FCD8D8"/>
                    </a:solidFill>
                  </a:tcPr>
                </a:tc>
                <a:tc>
                  <a:txBody>
                    <a:bodyPr/>
                    <a:lstStyle/>
                    <a:p>
                      <a:pPr algn="ctr"/>
                      <a:r>
                        <a:rPr lang="en-GB" sz="2000" dirty="0" err="1" smtClean="0">
                          <a:latin typeface="Arial" panose="020B0604020202020204" pitchFamily="34" charset="0"/>
                          <a:cs typeface="Arial" panose="020B0604020202020204" pitchFamily="34" charset="0"/>
                        </a:rPr>
                        <a:t>Arwahanrwydd</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cymdeithasol</a:t>
                      </a:r>
                      <a:endParaRPr lang="en-GB" sz="2000" dirty="0">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GB" sz="2000" dirty="0" err="1" smtClean="0">
                          <a:latin typeface="Arial" panose="020B0604020202020204" pitchFamily="34" charset="0"/>
                          <a:cs typeface="Arial" panose="020B0604020202020204" pitchFamily="34" charset="0"/>
                        </a:rPr>
                        <a:t>Symudedd</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cyfyngedig</a:t>
                      </a:r>
                      <a:endParaRPr lang="en-GB" sz="2000" dirty="0">
                        <a:latin typeface="Arial" panose="020B0604020202020204" pitchFamily="34" charset="0"/>
                        <a:cs typeface="Arial" panose="020B0604020202020204" pitchFamily="34" charset="0"/>
                      </a:endParaRPr>
                    </a:p>
                  </a:txBody>
                  <a:tcPr anchor="ctr">
                    <a:solidFill>
                      <a:schemeClr val="accent4">
                        <a:lumMod val="60000"/>
                        <a:lumOff val="40000"/>
                      </a:schemeClr>
                    </a:solidFill>
                  </a:tcPr>
                </a:tc>
                <a:extLst>
                  <a:ext uri="{0D108BD9-81ED-4DB2-BD59-A6C34878D82A}">
                    <a16:rowId xmlns:a16="http://schemas.microsoft.com/office/drawing/2014/main" xmlns="" val="10003"/>
                  </a:ext>
                </a:extLst>
              </a:tr>
              <a:tr h="730910">
                <a:tc>
                  <a:txBody>
                    <a:bodyPr/>
                    <a:lstStyle/>
                    <a:p>
                      <a:pPr algn="ctr"/>
                      <a:r>
                        <a:rPr lang="en-GB" sz="2000" dirty="0" err="1" smtClean="0">
                          <a:latin typeface="Arial" panose="020B0604020202020204" pitchFamily="34" charset="0"/>
                          <a:cs typeface="Arial" panose="020B0604020202020204" pitchFamily="34" charset="0"/>
                        </a:rPr>
                        <a:t>Partymau</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cysgu</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gwael</a:t>
                      </a:r>
                      <a:endParaRPr lang="en-GB" sz="2000" dirty="0">
                        <a:latin typeface="Arial" panose="020B0604020202020204" pitchFamily="34" charset="0"/>
                        <a:cs typeface="Arial" panose="020B0604020202020204" pitchFamily="34" charset="0"/>
                      </a:endParaRPr>
                    </a:p>
                  </a:txBody>
                  <a:tcPr anchor="ctr">
                    <a:solidFill>
                      <a:srgbClr val="FCD8D8"/>
                    </a:solidFill>
                  </a:tcPr>
                </a:tc>
                <a:tc>
                  <a:txBody>
                    <a:bodyPr/>
                    <a:lstStyle/>
                    <a:p>
                      <a:pPr algn="ctr"/>
                      <a:r>
                        <a:rPr lang="en-GB" sz="2000" dirty="0" err="1" smtClean="0">
                          <a:latin typeface="Arial" panose="020B0604020202020204" pitchFamily="34" charset="0"/>
                          <a:cs typeface="Arial" panose="020B0604020202020204" pitchFamily="34" charset="0"/>
                        </a:rPr>
                        <a:t>Ffitiau</a:t>
                      </a:r>
                      <a:endParaRPr lang="en-GB" sz="2000" dirty="0">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GB" sz="2000" dirty="0" err="1" smtClean="0">
                          <a:latin typeface="Arial" panose="020B0604020202020204" pitchFamily="34" charset="0"/>
                          <a:cs typeface="Arial" panose="020B0604020202020204" pitchFamily="34" charset="0"/>
                        </a:rPr>
                        <a:t>Diogelwch</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cartref</a:t>
                      </a:r>
                      <a:endParaRPr lang="en-GB" sz="2000" dirty="0">
                        <a:latin typeface="Arial" panose="020B0604020202020204" pitchFamily="34" charset="0"/>
                        <a:cs typeface="Arial" panose="020B0604020202020204" pitchFamily="34" charset="0"/>
                      </a:endParaRPr>
                    </a:p>
                  </a:txBody>
                  <a:tcPr anchor="ctr">
                    <a:solidFill>
                      <a:schemeClr val="accent4">
                        <a:lumMod val="60000"/>
                        <a:lumOff val="40000"/>
                      </a:schemeClr>
                    </a:solidFill>
                  </a:tcPr>
                </a:tc>
                <a:extLst>
                  <a:ext uri="{0D108BD9-81ED-4DB2-BD59-A6C34878D82A}">
                    <a16:rowId xmlns:a16="http://schemas.microsoft.com/office/drawing/2014/main" xmlns="" val="10004"/>
                  </a:ext>
                </a:extLst>
              </a:tr>
              <a:tr h="730910">
                <a:tc>
                  <a:txBody>
                    <a:bodyPr/>
                    <a:lstStyle/>
                    <a:p>
                      <a:pPr algn="ctr"/>
                      <a:r>
                        <a:rPr lang="en-GB" sz="2000" dirty="0" err="1" smtClean="0">
                          <a:latin typeface="Arial" panose="020B0604020202020204" pitchFamily="34" charset="0"/>
                          <a:cs typeface="Arial" panose="020B0604020202020204" pitchFamily="34" charset="0"/>
                        </a:rPr>
                        <a:t>Diolgelwch</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tân</a:t>
                      </a:r>
                      <a:endParaRPr lang="en-GB" sz="2000" dirty="0">
                        <a:latin typeface="Arial" panose="020B0604020202020204" pitchFamily="34" charset="0"/>
                        <a:cs typeface="Arial" panose="020B0604020202020204" pitchFamily="34" charset="0"/>
                      </a:endParaRPr>
                    </a:p>
                  </a:txBody>
                  <a:tcPr anchor="ctr">
                    <a:solidFill>
                      <a:srgbClr val="FCD8D8"/>
                    </a:solidFill>
                  </a:tcPr>
                </a:tc>
                <a:tc>
                  <a:txBody>
                    <a:bodyPr/>
                    <a:lstStyle/>
                    <a:p>
                      <a:pPr algn="ctr"/>
                      <a:r>
                        <a:rPr lang="en-GB" sz="2000" dirty="0" err="1" smtClean="0">
                          <a:latin typeface="Arial" panose="020B0604020202020204" pitchFamily="34" charset="0"/>
                          <a:cs typeface="Arial" panose="020B0604020202020204" pitchFamily="34" charset="0"/>
                        </a:rPr>
                        <a:t>Hylendid</a:t>
                      </a:r>
                      <a:endParaRPr lang="en-GB" sz="2000" dirty="0">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GB" sz="2000" dirty="0" err="1" smtClean="0">
                          <a:latin typeface="Arial" panose="020B0604020202020204" pitchFamily="34" charset="0"/>
                          <a:cs typeface="Arial" panose="020B0604020202020204" pitchFamily="34" charset="0"/>
                        </a:rPr>
                        <a:t>Diffyg</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cryder</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cyhyrau</a:t>
                      </a:r>
                      <a:endParaRPr lang="en-GB" sz="2000" dirty="0">
                        <a:latin typeface="Arial" panose="020B0604020202020204" pitchFamily="34" charset="0"/>
                        <a:cs typeface="Arial" panose="020B0604020202020204" pitchFamily="34" charset="0"/>
                      </a:endParaRPr>
                    </a:p>
                  </a:txBody>
                  <a:tcPr anchor="ctr">
                    <a:solidFill>
                      <a:schemeClr val="accent4">
                        <a:lumMod val="60000"/>
                        <a:lumOff val="40000"/>
                      </a:schemeClr>
                    </a:solidFill>
                  </a:tcPr>
                </a:tc>
                <a:extLst>
                  <a:ext uri="{0D108BD9-81ED-4DB2-BD59-A6C34878D82A}">
                    <a16:rowId xmlns:a16="http://schemas.microsoft.com/office/drawing/2014/main" xmlns="" val="10005"/>
                  </a:ext>
                </a:extLst>
              </a:tr>
            </a:tbl>
          </a:graphicData>
        </a:graphic>
      </p:graphicFrame>
      <p:sp>
        <p:nvSpPr>
          <p:cNvPr id="5" name="Mask Col 1 Heading"/>
          <p:cNvSpPr/>
          <p:nvPr/>
        </p:nvSpPr>
        <p:spPr>
          <a:xfrm>
            <a:off x="977029" y="1521335"/>
            <a:ext cx="2407154"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Mask Col 1 Content"/>
          <p:cNvSpPr/>
          <p:nvPr/>
        </p:nvSpPr>
        <p:spPr>
          <a:xfrm>
            <a:off x="977029" y="2059433"/>
            <a:ext cx="2407154"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Mask Col 2 Heading"/>
          <p:cNvSpPr/>
          <p:nvPr/>
        </p:nvSpPr>
        <p:spPr>
          <a:xfrm>
            <a:off x="3363238" y="1521335"/>
            <a:ext cx="2417524"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Mask Col 2 Content"/>
          <p:cNvSpPr/>
          <p:nvPr/>
        </p:nvSpPr>
        <p:spPr>
          <a:xfrm>
            <a:off x="3372151" y="2059433"/>
            <a:ext cx="2398241"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ask Col 3 Heading"/>
          <p:cNvSpPr/>
          <p:nvPr/>
        </p:nvSpPr>
        <p:spPr>
          <a:xfrm>
            <a:off x="5777643" y="1521335"/>
            <a:ext cx="2417524"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ask Col 3 Content"/>
          <p:cNvSpPr/>
          <p:nvPr/>
        </p:nvSpPr>
        <p:spPr>
          <a:xfrm>
            <a:off x="5751120" y="2059433"/>
            <a:ext cx="2419476"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547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Cadarhau</a:t>
            </a:r>
            <a:r>
              <a:rPr lang="en-GB" dirty="0"/>
              <a:t> </a:t>
            </a:r>
            <a:r>
              <a:rPr lang="en-GB" dirty="0" err="1"/>
              <a:t>gwybodaeth</a:t>
            </a:r>
            <a:r>
              <a:rPr lang="en-GB" dirty="0"/>
              <a:t> </a:t>
            </a:r>
            <a:r>
              <a:rPr lang="en-GB" dirty="0" err="1"/>
              <a:t>proffil</a:t>
            </a:r>
            <a:endParaRPr lang="en-GB" dirty="0"/>
          </a:p>
        </p:txBody>
      </p:sp>
      <p:sp>
        <p:nvSpPr>
          <p:cNvPr id="4" name="Content Placeholder 3"/>
          <p:cNvSpPr>
            <a:spLocks noGrp="1"/>
          </p:cNvSpPr>
          <p:nvPr>
            <p:ph idx="1"/>
          </p:nvPr>
        </p:nvSpPr>
        <p:spPr>
          <a:xfrm>
            <a:off x="431801" y="1376363"/>
            <a:ext cx="8280400" cy="4135271"/>
          </a:xfrm>
        </p:spPr>
        <p:txBody>
          <a:bodyPr>
            <a:noAutofit/>
          </a:bodyPr>
          <a:lstStyle/>
          <a:p>
            <a:pPr lvl="0">
              <a:spcBef>
                <a:spcPts val="100"/>
              </a:spcBef>
              <a:spcAft>
                <a:spcPts val="100"/>
              </a:spcAft>
            </a:pPr>
            <a:r>
              <a:rPr lang="cy-GB" sz="2000" dirty="0"/>
              <a:t>Bydd amgylchedd y cartref (gan gynnwys dodrefn a theclynnau) weithiau’n gwneud atebion technoleg yn fwy personoledig, ond yn anodd eu darparu.</a:t>
            </a:r>
          </a:p>
          <a:p>
            <a:pPr lvl="0">
              <a:spcBef>
                <a:spcPts val="100"/>
              </a:spcBef>
              <a:spcAft>
                <a:spcPts val="100"/>
              </a:spcAft>
            </a:pPr>
            <a:r>
              <a:rPr lang="cy-GB" sz="2000" dirty="0"/>
              <a:t>Gall fod yn werth chweil gofyn i’r defnyddiwr gwasanaeth a/neu ei deulu neu eiriolwyr gymeradwyo’r proffil cyn datblygu’r asesiad risg a’r ateb teilwredig.</a:t>
            </a:r>
          </a:p>
          <a:p>
            <a:pPr lvl="0">
              <a:spcBef>
                <a:spcPts val="100"/>
              </a:spcBef>
              <a:spcAft>
                <a:spcPts val="100"/>
              </a:spcAft>
            </a:pPr>
            <a:r>
              <a:rPr lang="cy-GB" sz="2000" dirty="0"/>
              <a:t>Efallai na fydd gwybodaeth a ddarperir yn ystod y broses asesu bob amser yn gyfan gwbl gywir:</a:t>
            </a:r>
          </a:p>
          <a:p>
            <a:pPr lvl="1">
              <a:spcBef>
                <a:spcPts val="100"/>
              </a:spcBef>
              <a:spcAft>
                <a:spcPts val="100"/>
              </a:spcAft>
              <a:buFont typeface="Courier New" panose="02070309020205020404" pitchFamily="49" charset="0"/>
              <a:buChar char="o"/>
            </a:pPr>
            <a:r>
              <a:rPr lang="cy-GB" sz="2000" dirty="0"/>
              <a:t>Efallai na fydd darpar ddefnyddwyr gwasanaeth yn son am rai gweithgareddau </a:t>
            </a:r>
          </a:p>
          <a:p>
            <a:pPr lvl="1">
              <a:spcBef>
                <a:spcPts val="100"/>
              </a:spcBef>
              <a:spcAft>
                <a:spcPts val="100"/>
              </a:spcAft>
              <a:buFont typeface="Courier New" panose="02070309020205020404" pitchFamily="49" charset="0"/>
              <a:buChar char="o"/>
            </a:pPr>
            <a:r>
              <a:rPr lang="cy-GB" sz="2000" dirty="0"/>
              <a:t>Gall aelodau o’r teulu a chymdogion gorliwio eu hymddygiad</a:t>
            </a:r>
          </a:p>
          <a:p>
            <a:pPr lvl="0">
              <a:spcBef>
                <a:spcPts val="100"/>
              </a:spcBef>
              <a:spcAft>
                <a:spcPts val="100"/>
              </a:spcAft>
            </a:pPr>
            <a:r>
              <a:rPr lang="cy-GB" sz="2000" dirty="0"/>
              <a:t>Gellir defnyddio technoleg i gadarnhau/gwadu ymddygiad o’r fath:</a:t>
            </a:r>
          </a:p>
          <a:p>
            <a:pPr lvl="1">
              <a:spcBef>
                <a:spcPts val="100"/>
              </a:spcBef>
              <a:spcAft>
                <a:spcPts val="100"/>
              </a:spcAft>
              <a:buFont typeface="Courier New" panose="02070309020205020404" pitchFamily="49" charset="0"/>
              <a:buChar char="o"/>
            </a:pPr>
            <a:r>
              <a:rPr lang="cy-GB" sz="2000" dirty="0"/>
              <a:t>Systemau monitro gweithgarwch</a:t>
            </a:r>
          </a:p>
          <a:p>
            <a:pPr lvl="1">
              <a:spcBef>
                <a:spcPts val="100"/>
              </a:spcBef>
              <a:spcAft>
                <a:spcPts val="100"/>
              </a:spcAft>
              <a:buFont typeface="Courier New" panose="02070309020205020404" pitchFamily="49" charset="0"/>
              <a:buChar char="o"/>
            </a:pPr>
            <a:r>
              <a:rPr lang="cy-GB" sz="2000" dirty="0"/>
              <a:t>Camerâu sy’n dal delweddau ac amserau ymwelwyr</a:t>
            </a:r>
          </a:p>
          <a:p>
            <a:pPr>
              <a:spcBef>
                <a:spcPts val="100"/>
              </a:spcBef>
              <a:spcAft>
                <a:spcPts val="100"/>
              </a:spcAft>
            </a:pPr>
            <a:endParaRPr lang="en-GB" sz="2000" dirty="0"/>
          </a:p>
        </p:txBody>
      </p:sp>
    </p:spTree>
    <p:extLst>
      <p:ext uri="{BB962C8B-B14F-4D97-AF65-F5344CB8AC3E}">
        <p14:creationId xmlns:p14="http://schemas.microsoft.com/office/powerpoint/2010/main" val="183026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Systemau</a:t>
            </a:r>
            <a:r>
              <a:rPr lang="en-GB" dirty="0"/>
              <a:t> </a:t>
            </a:r>
            <a:r>
              <a:rPr lang="en-GB" dirty="0" err="1"/>
              <a:t>monitro</a:t>
            </a:r>
            <a:r>
              <a:rPr lang="en-GB" dirty="0"/>
              <a:t> </a:t>
            </a:r>
            <a:r>
              <a:rPr lang="en-GB" dirty="0" err="1"/>
              <a:t>gweithgarwch</a:t>
            </a:r>
            <a:endParaRPr lang="en-GB" dirty="0"/>
          </a:p>
        </p:txBody>
      </p:sp>
      <p:sp>
        <p:nvSpPr>
          <p:cNvPr id="3" name="Content Placeholder 2"/>
          <p:cNvSpPr>
            <a:spLocks noGrp="1"/>
          </p:cNvSpPr>
          <p:nvPr>
            <p:ph idx="4294967295"/>
          </p:nvPr>
        </p:nvSpPr>
        <p:spPr>
          <a:xfrm>
            <a:off x="431799" y="1379082"/>
            <a:ext cx="4140201" cy="4500563"/>
          </a:xfrm>
        </p:spPr>
        <p:txBody>
          <a:bodyPr>
            <a:noAutofit/>
          </a:bodyPr>
          <a:lstStyle/>
          <a:p>
            <a:pPr>
              <a:spcAft>
                <a:spcPts val="600"/>
              </a:spcAft>
            </a:pPr>
            <a:r>
              <a:rPr lang="en-GB" sz="2400" dirty="0" err="1"/>
              <a:t>Gellir</a:t>
            </a:r>
            <a:r>
              <a:rPr lang="en-GB" sz="2400" dirty="0"/>
              <a:t> </a:t>
            </a:r>
            <a:r>
              <a:rPr lang="en-GB" sz="2400" dirty="0" err="1"/>
              <a:t>gosod</a:t>
            </a:r>
            <a:r>
              <a:rPr lang="en-GB" sz="2400" dirty="0"/>
              <a:t> </a:t>
            </a:r>
            <a:r>
              <a:rPr lang="en-GB" sz="2400" dirty="0" err="1"/>
              <a:t>systemau</a:t>
            </a:r>
            <a:r>
              <a:rPr lang="en-GB" sz="2400" dirty="0"/>
              <a:t> </a:t>
            </a:r>
            <a:r>
              <a:rPr lang="en-GB" sz="2400" dirty="0" err="1"/>
              <a:t>fel</a:t>
            </a:r>
            <a:r>
              <a:rPr lang="en-GB" sz="2400" dirty="0"/>
              <a:t> Just Checking a Canary </a:t>
            </a:r>
            <a:r>
              <a:rPr lang="en-GB" sz="2400" dirty="0" err="1"/>
              <a:t>yn</a:t>
            </a:r>
            <a:r>
              <a:rPr lang="en-GB" sz="2400" dirty="0"/>
              <a:t> </a:t>
            </a:r>
            <a:r>
              <a:rPr lang="en-GB" sz="2400" dirty="0" err="1"/>
              <a:t>gyflym</a:t>
            </a:r>
            <a:r>
              <a:rPr lang="en-GB" sz="2400" dirty="0"/>
              <a:t> </a:t>
            </a:r>
            <a:r>
              <a:rPr lang="en-GB" sz="2400" dirty="0" err="1"/>
              <a:t>iawn</a:t>
            </a:r>
            <a:r>
              <a:rPr lang="en-GB" sz="2400" dirty="0"/>
              <a:t> </a:t>
            </a:r>
            <a:r>
              <a:rPr lang="en-GB" sz="2400" dirty="0" err="1"/>
              <a:t>i</a:t>
            </a:r>
            <a:r>
              <a:rPr lang="en-GB" sz="2400" dirty="0"/>
              <a:t> </a:t>
            </a:r>
            <a:r>
              <a:rPr lang="en-GB" sz="2400" dirty="0" err="1"/>
              <a:t>alluogi</a:t>
            </a:r>
            <a:r>
              <a:rPr lang="en-GB" sz="2400" dirty="0"/>
              <a:t> </a:t>
            </a:r>
            <a:r>
              <a:rPr lang="en-GB" sz="2400" dirty="0" err="1"/>
              <a:t>recordio</a:t>
            </a:r>
            <a:r>
              <a:rPr lang="en-GB" sz="2400" dirty="0"/>
              <a:t> </a:t>
            </a:r>
            <a:r>
              <a:rPr lang="en-GB" sz="2400" dirty="0" err="1"/>
              <a:t>gweithgareddau</a:t>
            </a:r>
            <a:r>
              <a:rPr lang="en-GB" sz="2400" dirty="0"/>
              <a:t> </a:t>
            </a:r>
            <a:r>
              <a:rPr lang="en-GB" sz="2400" dirty="0" err="1"/>
              <a:t>ystafelloedd</a:t>
            </a:r>
            <a:r>
              <a:rPr lang="en-GB" sz="2400" dirty="0"/>
              <a:t> a </a:t>
            </a:r>
            <a:r>
              <a:rPr lang="en-GB" sz="2400" dirty="0" err="1"/>
              <a:t>drysau</a:t>
            </a:r>
            <a:r>
              <a:rPr lang="en-GB" sz="2400" dirty="0"/>
              <a:t>, </a:t>
            </a:r>
            <a:r>
              <a:rPr lang="en-GB" sz="2400" dirty="0" err="1"/>
              <a:t>a’u</a:t>
            </a:r>
            <a:r>
              <a:rPr lang="en-GB" sz="2400" dirty="0"/>
              <a:t> </a:t>
            </a:r>
            <a:r>
              <a:rPr lang="en-GB" sz="2400" dirty="0" err="1"/>
              <a:t>gweld</a:t>
            </a:r>
            <a:r>
              <a:rPr lang="en-GB" sz="2400" dirty="0"/>
              <a:t> o bell </a:t>
            </a:r>
            <a:r>
              <a:rPr lang="en-GB" sz="2400" dirty="0" err="1"/>
              <a:t>dros</a:t>
            </a:r>
            <a:r>
              <a:rPr lang="en-GB" sz="2400" dirty="0"/>
              <a:t> y </a:t>
            </a:r>
            <a:r>
              <a:rPr lang="en-GB" sz="2400" dirty="0" err="1"/>
              <a:t>rhyngrwyd</a:t>
            </a:r>
            <a:r>
              <a:rPr lang="en-GB" sz="2400" dirty="0"/>
              <a:t>.</a:t>
            </a:r>
          </a:p>
          <a:p>
            <a:pPr>
              <a:spcAft>
                <a:spcPts val="600"/>
              </a:spcAft>
            </a:pPr>
            <a:r>
              <a:rPr lang="en-GB" sz="2400" dirty="0"/>
              <a:t>Mae </a:t>
            </a:r>
            <a:r>
              <a:rPr lang="en-GB" sz="2400" dirty="0" err="1"/>
              <a:t>systemau</a:t>
            </a:r>
            <a:r>
              <a:rPr lang="en-GB" sz="2400" dirty="0"/>
              <a:t> </a:t>
            </a:r>
            <a:r>
              <a:rPr lang="en-GB" sz="2400" dirty="0" err="1"/>
              <a:t>eraill</a:t>
            </a:r>
            <a:r>
              <a:rPr lang="en-GB" sz="2400" dirty="0"/>
              <a:t> </a:t>
            </a:r>
            <a:r>
              <a:rPr lang="en-GB" sz="2400" dirty="0" err="1"/>
              <a:t>yn</a:t>
            </a:r>
            <a:r>
              <a:rPr lang="en-GB" sz="2400" dirty="0"/>
              <a:t> </a:t>
            </a:r>
            <a:r>
              <a:rPr lang="en-GB" sz="2400" dirty="0" err="1"/>
              <a:t>defnyddio</a:t>
            </a:r>
            <a:r>
              <a:rPr lang="en-GB" sz="2400" dirty="0"/>
              <a:t> </a:t>
            </a:r>
            <a:r>
              <a:rPr lang="en-GB" sz="2400" dirty="0" err="1"/>
              <a:t>synwyryddion</a:t>
            </a:r>
            <a:r>
              <a:rPr lang="en-GB" sz="2400" dirty="0"/>
              <a:t> </a:t>
            </a:r>
            <a:r>
              <a:rPr lang="en-GB" sz="2400" dirty="0" err="1"/>
              <a:t>llai</a:t>
            </a:r>
            <a:r>
              <a:rPr lang="en-GB" sz="2400" dirty="0"/>
              <a:t> </a:t>
            </a:r>
            <a:r>
              <a:rPr lang="en-GB" sz="2400" dirty="0" err="1"/>
              <a:t>sy’n</a:t>
            </a:r>
            <a:r>
              <a:rPr lang="en-GB" sz="2400" dirty="0"/>
              <a:t> </a:t>
            </a:r>
            <a:r>
              <a:rPr lang="en-GB" sz="2400" dirty="0" err="1"/>
              <a:t>gallu</a:t>
            </a:r>
            <a:r>
              <a:rPr lang="en-GB" sz="2400" dirty="0"/>
              <a:t> </a:t>
            </a:r>
            <a:r>
              <a:rPr lang="en-GB" sz="2400" dirty="0" err="1"/>
              <a:t>canfod</a:t>
            </a:r>
            <a:r>
              <a:rPr lang="en-GB" sz="2400" dirty="0"/>
              <a:t> </a:t>
            </a:r>
            <a:r>
              <a:rPr lang="en-GB" sz="2400" dirty="0" err="1"/>
              <a:t>gweithredoedd</a:t>
            </a:r>
            <a:r>
              <a:rPr lang="en-GB" sz="2400" dirty="0"/>
              <a:t> </a:t>
            </a:r>
            <a:r>
              <a:rPr lang="en-GB" sz="2400" dirty="0" err="1"/>
              <a:t>penodol</a:t>
            </a:r>
            <a:r>
              <a:rPr lang="en-GB" sz="2400" dirty="0"/>
              <a:t> a </a:t>
            </a:r>
            <a:r>
              <a:rPr lang="en-GB" sz="2400" dirty="0" err="1"/>
              <a:t>chynhyrchu</a:t>
            </a:r>
            <a:r>
              <a:rPr lang="en-GB" sz="2400" dirty="0"/>
              <a:t> </a:t>
            </a:r>
            <a:r>
              <a:rPr lang="en-GB" sz="2400" dirty="0" err="1"/>
              <a:t>rhybuddion</a:t>
            </a:r>
            <a:r>
              <a:rPr lang="en-GB" sz="2400" dirty="0"/>
              <a:t> </a:t>
            </a:r>
            <a:r>
              <a:rPr lang="en-GB" sz="2400" dirty="0" err="1"/>
              <a:t>os</a:t>
            </a:r>
            <a:r>
              <a:rPr lang="en-GB" sz="2400" dirty="0"/>
              <a:t> </a:t>
            </a:r>
            <a:r>
              <a:rPr lang="en-GB" sz="2400" dirty="0" err="1"/>
              <a:t>na</a:t>
            </a:r>
            <a:r>
              <a:rPr lang="en-GB" sz="2400" dirty="0"/>
              <a:t> </a:t>
            </a:r>
            <a:r>
              <a:rPr lang="en-GB" sz="2400" dirty="0" err="1"/>
              <a:t>fydd</a:t>
            </a:r>
            <a:r>
              <a:rPr lang="en-GB" sz="2400" dirty="0"/>
              <a:t> </a:t>
            </a:r>
            <a:r>
              <a:rPr lang="en-GB" sz="2400" dirty="0" err="1"/>
              <a:t>tasgau</a:t>
            </a:r>
            <a:r>
              <a:rPr lang="en-GB" sz="2400" dirty="0"/>
              <a:t> </a:t>
            </a:r>
            <a:r>
              <a:rPr lang="en-GB" sz="2400" dirty="0" err="1"/>
              <a:t>rheolaidd</a:t>
            </a:r>
            <a:r>
              <a:rPr lang="en-GB" sz="2400" dirty="0"/>
              <a:t> </a:t>
            </a:r>
            <a:r>
              <a:rPr lang="en-GB" sz="2400" dirty="0" err="1"/>
              <a:t>yn</a:t>
            </a:r>
            <a:r>
              <a:rPr lang="en-GB" sz="2400" dirty="0"/>
              <a:t> </a:t>
            </a:r>
            <a:r>
              <a:rPr lang="en-GB" sz="2400" dirty="0" err="1"/>
              <a:t>cael</a:t>
            </a:r>
            <a:r>
              <a:rPr lang="en-GB" sz="2400" dirty="0"/>
              <a:t> </a:t>
            </a:r>
            <a:r>
              <a:rPr lang="en-GB" sz="2400" dirty="0" err="1"/>
              <a:t>eu</a:t>
            </a:r>
            <a:r>
              <a:rPr lang="en-GB" sz="2400" dirty="0"/>
              <a:t> </a:t>
            </a:r>
            <a:r>
              <a:rPr lang="en-GB" sz="2400" dirty="0" err="1"/>
              <a:t>cyflawni</a:t>
            </a:r>
            <a:r>
              <a:rPr lang="en-GB" sz="2400" dirty="0"/>
              <a:t> </a:t>
            </a:r>
            <a:r>
              <a:rPr lang="en-GB" sz="2400" dirty="0" err="1"/>
              <a:t>ar</a:t>
            </a:r>
            <a:r>
              <a:rPr lang="en-GB" sz="2400" dirty="0"/>
              <a:t> </a:t>
            </a:r>
            <a:r>
              <a:rPr lang="en-GB" sz="2400" dirty="0" err="1"/>
              <a:t>amser</a:t>
            </a:r>
            <a:r>
              <a:rPr lang="en-GB" sz="2400" dirty="0"/>
              <a:t>.</a:t>
            </a:r>
          </a:p>
        </p:txBody>
      </p:sp>
      <p:pic>
        <p:nvPicPr>
          <p:cNvPr id="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31" t="964" r="264" b="3857"/>
          <a:stretch>
            <a:fillRect/>
          </a:stretch>
        </p:blipFill>
        <p:spPr bwMode="auto">
          <a:xfrm>
            <a:off x="4216949" y="1415631"/>
            <a:ext cx="2465161" cy="23627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descr="https://unforgettable-media-unforgettabletra.netdna-ssl.com/media/catalog/product/cache/1/image/9df78eab33525d08d6e5fb8d27136e95/c/c/cc0100.000.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7058" y="1415631"/>
            <a:ext cx="2429009" cy="23627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4" descr="http://liveimageserver.dlf.org.uk/mee/products/full/0116280-0115730-34362.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8525" y="4096650"/>
            <a:ext cx="2465162" cy="196177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26" name="Picture 6" descr="http://www.carewheels.net/images/SilverMother/MotherYogaS4-66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0143" y="3957137"/>
            <a:ext cx="2228703" cy="1800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32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5126"/>
                                        </p:tgtEl>
                                        <p:attrNameLst>
                                          <p:attrName>style.visibility</p:attrName>
                                        </p:attrNameLst>
                                      </p:cBhvr>
                                      <p:to>
                                        <p:strVal val="visible"/>
                                      </p:to>
                                    </p:set>
                                    <p:animEffect transition="in" filter="fade">
                                      <p:cBhvr>
                                        <p:cTn id="24"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5" name="Activity Chart 4"/>
          <p:cNvGrpSpPr/>
          <p:nvPr/>
        </p:nvGrpSpPr>
        <p:grpSpPr>
          <a:xfrm>
            <a:off x="420958" y="1568708"/>
            <a:ext cx="8291242" cy="4183178"/>
            <a:chOff x="431800" y="1629475"/>
            <a:chExt cx="8291242" cy="4183178"/>
          </a:xfrm>
        </p:grpSpPr>
        <p:grpSp>
          <p:nvGrpSpPr>
            <p:cNvPr id="336" name="Time sub-axes"/>
            <p:cNvGrpSpPr/>
            <p:nvPr/>
          </p:nvGrpSpPr>
          <p:grpSpPr>
            <a:xfrm>
              <a:off x="813644" y="1629475"/>
              <a:ext cx="6095061" cy="3708000"/>
              <a:chOff x="1217504" y="1576135"/>
              <a:chExt cx="6095061" cy="3768044"/>
            </a:xfrm>
          </p:grpSpPr>
          <p:sp>
            <p:nvSpPr>
              <p:cNvPr id="392" name="Axis Hour 1"/>
              <p:cNvSpPr>
                <a:spLocks noChangeShapeType="1"/>
              </p:cNvSpPr>
              <p:nvPr/>
            </p:nvSpPr>
            <p:spPr bwMode="auto">
              <a:xfrm flipV="1">
                <a:off x="121750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93" name="Axis Hour 2"/>
              <p:cNvSpPr>
                <a:spLocks noChangeShapeType="1"/>
              </p:cNvSpPr>
              <p:nvPr/>
            </p:nvSpPr>
            <p:spPr bwMode="auto">
              <a:xfrm flipV="1">
                <a:off x="148244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94" name="Axis Hour 3"/>
              <p:cNvSpPr>
                <a:spLocks noChangeShapeType="1"/>
              </p:cNvSpPr>
              <p:nvPr/>
            </p:nvSpPr>
            <p:spPr bwMode="auto">
              <a:xfrm flipV="1">
                <a:off x="174739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95" name="Axis Hour 4"/>
              <p:cNvSpPr>
                <a:spLocks noChangeShapeType="1"/>
              </p:cNvSpPr>
              <p:nvPr/>
            </p:nvSpPr>
            <p:spPr bwMode="auto">
              <a:xfrm flipV="1">
                <a:off x="2012333"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96" name="Axis Hour 5"/>
              <p:cNvSpPr>
                <a:spLocks noChangeShapeType="1"/>
              </p:cNvSpPr>
              <p:nvPr/>
            </p:nvSpPr>
            <p:spPr bwMode="auto">
              <a:xfrm flipV="1">
                <a:off x="2277276"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97" name="Axis Hour 6"/>
              <p:cNvSpPr>
                <a:spLocks noChangeShapeType="1"/>
              </p:cNvSpPr>
              <p:nvPr/>
            </p:nvSpPr>
            <p:spPr bwMode="auto">
              <a:xfrm flipV="1">
                <a:off x="2542219"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98" name="Axis Hour 7"/>
              <p:cNvSpPr>
                <a:spLocks noChangeShapeType="1"/>
              </p:cNvSpPr>
              <p:nvPr/>
            </p:nvSpPr>
            <p:spPr bwMode="auto">
              <a:xfrm flipV="1">
                <a:off x="2807162"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99" name="Axis Hour 8"/>
              <p:cNvSpPr>
                <a:spLocks noChangeShapeType="1"/>
              </p:cNvSpPr>
              <p:nvPr/>
            </p:nvSpPr>
            <p:spPr bwMode="auto">
              <a:xfrm flipV="1">
                <a:off x="307210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0" name="Axis Hour 9"/>
              <p:cNvSpPr>
                <a:spLocks noChangeShapeType="1"/>
              </p:cNvSpPr>
              <p:nvPr/>
            </p:nvSpPr>
            <p:spPr bwMode="auto">
              <a:xfrm flipV="1">
                <a:off x="3337048"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1" name="Axis Hour 10"/>
              <p:cNvSpPr>
                <a:spLocks noChangeShapeType="1"/>
              </p:cNvSpPr>
              <p:nvPr/>
            </p:nvSpPr>
            <p:spPr bwMode="auto">
              <a:xfrm flipV="1">
                <a:off x="3601991"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2" name="Axis Hour 11"/>
              <p:cNvSpPr>
                <a:spLocks noChangeShapeType="1"/>
              </p:cNvSpPr>
              <p:nvPr/>
            </p:nvSpPr>
            <p:spPr bwMode="auto">
              <a:xfrm flipV="1">
                <a:off x="386693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3" name="Axis Hour 12"/>
              <p:cNvSpPr>
                <a:spLocks noChangeShapeType="1"/>
              </p:cNvSpPr>
              <p:nvPr/>
            </p:nvSpPr>
            <p:spPr bwMode="auto">
              <a:xfrm flipV="1">
                <a:off x="413187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4" name="Axis Hour 13"/>
              <p:cNvSpPr>
                <a:spLocks noChangeShapeType="1"/>
              </p:cNvSpPr>
              <p:nvPr/>
            </p:nvSpPr>
            <p:spPr bwMode="auto">
              <a:xfrm flipV="1">
                <a:off x="439682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5" name="Axis Hour 14"/>
              <p:cNvSpPr>
                <a:spLocks noChangeShapeType="1"/>
              </p:cNvSpPr>
              <p:nvPr/>
            </p:nvSpPr>
            <p:spPr bwMode="auto">
              <a:xfrm flipV="1">
                <a:off x="4661763"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6" name="Axis Hour 15"/>
              <p:cNvSpPr>
                <a:spLocks noChangeShapeType="1"/>
              </p:cNvSpPr>
              <p:nvPr/>
            </p:nvSpPr>
            <p:spPr bwMode="auto">
              <a:xfrm flipV="1">
                <a:off x="4926706"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7" name="Axis Hour 16"/>
              <p:cNvSpPr>
                <a:spLocks noChangeShapeType="1"/>
              </p:cNvSpPr>
              <p:nvPr/>
            </p:nvSpPr>
            <p:spPr bwMode="auto">
              <a:xfrm flipV="1">
                <a:off x="5191649"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8" name="Axis Hour 17"/>
              <p:cNvSpPr>
                <a:spLocks noChangeShapeType="1"/>
              </p:cNvSpPr>
              <p:nvPr/>
            </p:nvSpPr>
            <p:spPr bwMode="auto">
              <a:xfrm flipV="1">
                <a:off x="5456592"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9" name="Axis Hour 18"/>
              <p:cNvSpPr>
                <a:spLocks noChangeShapeType="1"/>
              </p:cNvSpPr>
              <p:nvPr/>
            </p:nvSpPr>
            <p:spPr bwMode="auto">
              <a:xfrm flipV="1">
                <a:off x="572153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10" name="Axis Hour 19"/>
              <p:cNvSpPr>
                <a:spLocks noChangeShapeType="1"/>
              </p:cNvSpPr>
              <p:nvPr/>
            </p:nvSpPr>
            <p:spPr bwMode="auto">
              <a:xfrm flipV="1">
                <a:off x="5986478"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11" name="Axis Hour 20"/>
              <p:cNvSpPr>
                <a:spLocks noChangeShapeType="1"/>
              </p:cNvSpPr>
              <p:nvPr/>
            </p:nvSpPr>
            <p:spPr bwMode="auto">
              <a:xfrm flipV="1">
                <a:off x="6251421"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12" name="Axis Hour 21"/>
              <p:cNvSpPr>
                <a:spLocks noChangeShapeType="1"/>
              </p:cNvSpPr>
              <p:nvPr/>
            </p:nvSpPr>
            <p:spPr bwMode="auto">
              <a:xfrm flipV="1">
                <a:off x="651636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13" name="Axis Hour 22"/>
              <p:cNvSpPr>
                <a:spLocks noChangeShapeType="1"/>
              </p:cNvSpPr>
              <p:nvPr/>
            </p:nvSpPr>
            <p:spPr bwMode="auto">
              <a:xfrm flipV="1">
                <a:off x="678130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14" name="Axis Hour 23"/>
              <p:cNvSpPr>
                <a:spLocks noChangeShapeType="1"/>
              </p:cNvSpPr>
              <p:nvPr/>
            </p:nvSpPr>
            <p:spPr bwMode="auto">
              <a:xfrm flipV="1">
                <a:off x="704625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15" name="Axis Hour 24"/>
              <p:cNvSpPr>
                <a:spLocks noChangeShapeType="1"/>
              </p:cNvSpPr>
              <p:nvPr/>
            </p:nvSpPr>
            <p:spPr bwMode="auto">
              <a:xfrm flipV="1">
                <a:off x="731118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grpSp>
        <p:grpSp>
          <p:nvGrpSpPr>
            <p:cNvPr id="337" name="Water Data Series"/>
            <p:cNvGrpSpPr/>
            <p:nvPr/>
          </p:nvGrpSpPr>
          <p:grpSpPr>
            <a:xfrm>
              <a:off x="1949941" y="4769826"/>
              <a:ext cx="4735430" cy="360000"/>
              <a:chOff x="1949941" y="4769826"/>
              <a:chExt cx="4735430" cy="360000"/>
            </a:xfrm>
          </p:grpSpPr>
          <p:sp>
            <p:nvSpPr>
              <p:cNvPr id="382" name="Water Data Point 10"/>
              <p:cNvSpPr>
                <a:spLocks noChangeArrowheads="1"/>
              </p:cNvSpPr>
              <p:nvPr/>
            </p:nvSpPr>
            <p:spPr bwMode="auto">
              <a:xfrm>
                <a:off x="6532988" y="4769826"/>
                <a:ext cx="152383"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83" name="Water Data Point 9"/>
              <p:cNvSpPr>
                <a:spLocks noChangeArrowheads="1"/>
              </p:cNvSpPr>
              <p:nvPr/>
            </p:nvSpPr>
            <p:spPr bwMode="auto">
              <a:xfrm>
                <a:off x="6198277" y="476982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84" name="Water Data Point 8"/>
              <p:cNvSpPr>
                <a:spLocks noChangeArrowheads="1"/>
              </p:cNvSpPr>
              <p:nvPr/>
            </p:nvSpPr>
            <p:spPr bwMode="auto">
              <a:xfrm>
                <a:off x="5385437" y="4769826"/>
                <a:ext cx="59287"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85" name="Water Data Point 7"/>
              <p:cNvSpPr>
                <a:spLocks noChangeArrowheads="1"/>
              </p:cNvSpPr>
              <p:nvPr/>
            </p:nvSpPr>
            <p:spPr bwMode="auto">
              <a:xfrm>
                <a:off x="4992733" y="4769826"/>
                <a:ext cx="148322"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86" name="Water Data Point 6"/>
              <p:cNvSpPr>
                <a:spLocks noChangeArrowheads="1"/>
              </p:cNvSpPr>
              <p:nvPr/>
            </p:nvSpPr>
            <p:spPr bwMode="auto">
              <a:xfrm>
                <a:off x="4662187" y="476982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87" name="Water Data Point 5"/>
              <p:cNvSpPr>
                <a:spLocks noChangeArrowheads="1"/>
              </p:cNvSpPr>
              <p:nvPr/>
            </p:nvSpPr>
            <p:spPr bwMode="auto">
              <a:xfrm>
                <a:off x="4010004" y="4769826"/>
                <a:ext cx="148322"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88" name="Water Data Point 4"/>
              <p:cNvSpPr>
                <a:spLocks noChangeArrowheads="1"/>
              </p:cNvSpPr>
              <p:nvPr/>
            </p:nvSpPr>
            <p:spPr bwMode="auto">
              <a:xfrm>
                <a:off x="3393532" y="476982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89" name="Water Data Point 3"/>
              <p:cNvSpPr>
                <a:spLocks noChangeArrowheads="1"/>
              </p:cNvSpPr>
              <p:nvPr/>
            </p:nvSpPr>
            <p:spPr bwMode="auto">
              <a:xfrm>
                <a:off x="3027275" y="4769826"/>
                <a:ext cx="95711"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90" name="Water Data Point 2"/>
              <p:cNvSpPr>
                <a:spLocks noChangeArrowheads="1"/>
              </p:cNvSpPr>
              <p:nvPr/>
            </p:nvSpPr>
            <p:spPr bwMode="auto">
              <a:xfrm>
                <a:off x="2735321" y="4769826"/>
                <a:ext cx="191421"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91" name="Water Data Point 1"/>
              <p:cNvSpPr>
                <a:spLocks noChangeArrowheads="1"/>
              </p:cNvSpPr>
              <p:nvPr/>
            </p:nvSpPr>
            <p:spPr bwMode="auto">
              <a:xfrm>
                <a:off x="1949941" y="476982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338" name="Data Axes"/>
            <p:cNvGrpSpPr/>
            <p:nvPr/>
          </p:nvGrpSpPr>
          <p:grpSpPr>
            <a:xfrm>
              <a:off x="488917" y="1629475"/>
              <a:ext cx="6732001" cy="3528230"/>
              <a:chOff x="886325" y="1616918"/>
              <a:chExt cx="6732001" cy="3528230"/>
            </a:xfrm>
          </p:grpSpPr>
          <p:sp>
            <p:nvSpPr>
              <p:cNvPr id="376" name="y-axis"/>
              <p:cNvSpPr>
                <a:spLocks noChangeShapeType="1"/>
              </p:cNvSpPr>
              <p:nvPr/>
            </p:nvSpPr>
            <p:spPr bwMode="auto">
              <a:xfrm>
                <a:off x="886326" y="1616918"/>
                <a:ext cx="1380" cy="3528230"/>
              </a:xfrm>
              <a:prstGeom prst="line">
                <a:avLst/>
              </a:prstGeom>
              <a:noFill/>
              <a:ln w="57240">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77" name="x-axis 1"/>
              <p:cNvSpPr>
                <a:spLocks noChangeShapeType="1"/>
              </p:cNvSpPr>
              <p:nvPr/>
            </p:nvSpPr>
            <p:spPr bwMode="auto">
              <a:xfrm>
                <a:off x="886326" y="5129622"/>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78" name="x-axis 2"/>
              <p:cNvSpPr>
                <a:spLocks noChangeShapeType="1"/>
              </p:cNvSpPr>
              <p:nvPr/>
            </p:nvSpPr>
            <p:spPr bwMode="auto">
              <a:xfrm>
                <a:off x="886326" y="4451847"/>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79" name="x-axis 3"/>
              <p:cNvSpPr>
                <a:spLocks noChangeShapeType="1"/>
              </p:cNvSpPr>
              <p:nvPr/>
            </p:nvSpPr>
            <p:spPr bwMode="auto">
              <a:xfrm>
                <a:off x="886326" y="3728786"/>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80" name="x-axis 4"/>
              <p:cNvSpPr>
                <a:spLocks noChangeShapeType="1"/>
              </p:cNvSpPr>
              <p:nvPr/>
            </p:nvSpPr>
            <p:spPr bwMode="auto">
              <a:xfrm>
                <a:off x="886325" y="3016747"/>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81" name="x-axis 5"/>
              <p:cNvSpPr>
                <a:spLocks noChangeShapeType="1"/>
              </p:cNvSpPr>
              <p:nvPr/>
            </p:nvSpPr>
            <p:spPr bwMode="auto">
              <a:xfrm>
                <a:off x="886325" y="2330060"/>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dirty="0">
                  <a:solidFill>
                    <a:srgbClr val="000000"/>
                  </a:solidFill>
                  <a:latin typeface="Times New Roman" pitchFamily="18" charset="0"/>
                </a:endParaRPr>
              </a:p>
            </p:txBody>
          </p:sp>
        </p:grpSp>
        <p:grpSp>
          <p:nvGrpSpPr>
            <p:cNvPr id="339" name="Hours on axes"/>
            <p:cNvGrpSpPr/>
            <p:nvPr/>
          </p:nvGrpSpPr>
          <p:grpSpPr>
            <a:xfrm>
              <a:off x="531695" y="5151422"/>
              <a:ext cx="6741530" cy="307777"/>
              <a:chOff x="929103" y="5138865"/>
              <a:chExt cx="6741530" cy="307777"/>
            </a:xfrm>
          </p:grpSpPr>
          <p:sp>
            <p:nvSpPr>
              <p:cNvPr id="363" name="Hour 0"/>
              <p:cNvSpPr txBox="1"/>
              <p:nvPr/>
            </p:nvSpPr>
            <p:spPr>
              <a:xfrm>
                <a:off x="929103" y="5138865"/>
                <a:ext cx="284052" cy="307777"/>
              </a:xfrm>
              <a:prstGeom prst="rect">
                <a:avLst/>
              </a:prstGeom>
              <a:noFill/>
            </p:spPr>
            <p:txBody>
              <a:bodyPr wrap="none" rtlCol="0">
                <a:spAutoFit/>
              </a:bodyPr>
              <a:lstStyle/>
              <a:p>
                <a:r>
                  <a:rPr lang="en-GB" sz="1400" b="1" dirty="0" smtClean="0">
                    <a:solidFill>
                      <a:srgbClr val="582F7A"/>
                    </a:solidFill>
                  </a:rPr>
                  <a:t>0</a:t>
                </a:r>
                <a:endParaRPr lang="en-GB" sz="1400" b="1" dirty="0">
                  <a:solidFill>
                    <a:srgbClr val="582F7A"/>
                  </a:solidFill>
                </a:endParaRPr>
              </a:p>
            </p:txBody>
          </p:sp>
          <p:sp>
            <p:nvSpPr>
              <p:cNvPr id="364" name="Hour 2"/>
              <p:cNvSpPr txBox="1"/>
              <p:nvPr/>
            </p:nvSpPr>
            <p:spPr>
              <a:xfrm>
                <a:off x="1482439" y="5138865"/>
                <a:ext cx="284052" cy="307777"/>
              </a:xfrm>
              <a:prstGeom prst="rect">
                <a:avLst/>
              </a:prstGeom>
              <a:noFill/>
            </p:spPr>
            <p:txBody>
              <a:bodyPr wrap="none" rtlCol="0">
                <a:spAutoFit/>
              </a:bodyPr>
              <a:lstStyle/>
              <a:p>
                <a:r>
                  <a:rPr lang="en-GB" sz="1400" b="1" dirty="0" smtClean="0">
                    <a:solidFill>
                      <a:srgbClr val="582F7A"/>
                    </a:solidFill>
                  </a:rPr>
                  <a:t>2</a:t>
                </a:r>
                <a:endParaRPr lang="en-GB" sz="1400" b="1" dirty="0">
                  <a:solidFill>
                    <a:srgbClr val="582F7A"/>
                  </a:solidFill>
                </a:endParaRPr>
              </a:p>
            </p:txBody>
          </p:sp>
          <p:sp>
            <p:nvSpPr>
              <p:cNvPr id="365" name="Hour 4"/>
              <p:cNvSpPr txBox="1"/>
              <p:nvPr/>
            </p:nvSpPr>
            <p:spPr>
              <a:xfrm>
                <a:off x="2012915" y="5138865"/>
                <a:ext cx="284052" cy="307777"/>
              </a:xfrm>
              <a:prstGeom prst="rect">
                <a:avLst/>
              </a:prstGeom>
              <a:noFill/>
            </p:spPr>
            <p:txBody>
              <a:bodyPr wrap="none" rtlCol="0">
                <a:spAutoFit/>
              </a:bodyPr>
              <a:lstStyle/>
              <a:p>
                <a:r>
                  <a:rPr lang="en-GB" sz="1400" b="1" dirty="0" smtClean="0">
                    <a:solidFill>
                      <a:srgbClr val="582F7A"/>
                    </a:solidFill>
                  </a:rPr>
                  <a:t>4</a:t>
                </a:r>
                <a:endParaRPr lang="en-GB" sz="1400" b="1" dirty="0">
                  <a:solidFill>
                    <a:srgbClr val="582F7A"/>
                  </a:solidFill>
                </a:endParaRPr>
              </a:p>
            </p:txBody>
          </p:sp>
          <p:sp>
            <p:nvSpPr>
              <p:cNvPr id="366" name="Hour 6"/>
              <p:cNvSpPr txBox="1"/>
              <p:nvPr/>
            </p:nvSpPr>
            <p:spPr>
              <a:xfrm>
                <a:off x="2535771" y="5138865"/>
                <a:ext cx="284052" cy="307777"/>
              </a:xfrm>
              <a:prstGeom prst="rect">
                <a:avLst/>
              </a:prstGeom>
              <a:noFill/>
            </p:spPr>
            <p:txBody>
              <a:bodyPr wrap="none" rtlCol="0">
                <a:spAutoFit/>
              </a:bodyPr>
              <a:lstStyle/>
              <a:p>
                <a:r>
                  <a:rPr lang="en-GB" sz="1400" b="1" dirty="0" smtClean="0">
                    <a:solidFill>
                      <a:srgbClr val="582F7A"/>
                    </a:solidFill>
                  </a:rPr>
                  <a:t>6</a:t>
                </a:r>
                <a:endParaRPr lang="en-GB" sz="1400" b="1" dirty="0">
                  <a:solidFill>
                    <a:srgbClr val="582F7A"/>
                  </a:solidFill>
                </a:endParaRPr>
              </a:p>
            </p:txBody>
          </p:sp>
          <p:sp>
            <p:nvSpPr>
              <p:cNvPr id="367" name="Hour 8"/>
              <p:cNvSpPr txBox="1"/>
              <p:nvPr/>
            </p:nvSpPr>
            <p:spPr>
              <a:xfrm>
                <a:off x="3066247" y="5138865"/>
                <a:ext cx="284052" cy="307777"/>
              </a:xfrm>
              <a:prstGeom prst="rect">
                <a:avLst/>
              </a:prstGeom>
              <a:noFill/>
            </p:spPr>
            <p:txBody>
              <a:bodyPr wrap="none" rtlCol="0">
                <a:spAutoFit/>
              </a:bodyPr>
              <a:lstStyle/>
              <a:p>
                <a:r>
                  <a:rPr lang="en-GB" sz="1400" b="1" dirty="0" smtClean="0">
                    <a:solidFill>
                      <a:srgbClr val="582F7A"/>
                    </a:solidFill>
                  </a:rPr>
                  <a:t>8</a:t>
                </a:r>
                <a:endParaRPr lang="en-GB" sz="1400" b="1" dirty="0">
                  <a:solidFill>
                    <a:srgbClr val="582F7A"/>
                  </a:solidFill>
                </a:endParaRPr>
              </a:p>
            </p:txBody>
          </p:sp>
          <p:sp>
            <p:nvSpPr>
              <p:cNvPr id="368" name="Hour 10"/>
              <p:cNvSpPr txBox="1"/>
              <p:nvPr/>
            </p:nvSpPr>
            <p:spPr>
              <a:xfrm>
                <a:off x="3543383" y="5138865"/>
                <a:ext cx="383438" cy="307777"/>
              </a:xfrm>
              <a:prstGeom prst="rect">
                <a:avLst/>
              </a:prstGeom>
              <a:noFill/>
            </p:spPr>
            <p:txBody>
              <a:bodyPr wrap="none" rtlCol="0">
                <a:spAutoFit/>
              </a:bodyPr>
              <a:lstStyle/>
              <a:p>
                <a:r>
                  <a:rPr lang="en-GB" sz="1400" b="1" dirty="0" smtClean="0">
                    <a:solidFill>
                      <a:srgbClr val="582F7A"/>
                    </a:solidFill>
                  </a:rPr>
                  <a:t>10</a:t>
                </a:r>
                <a:endParaRPr lang="en-GB" sz="1400" b="1" dirty="0">
                  <a:solidFill>
                    <a:srgbClr val="582F7A"/>
                  </a:solidFill>
                </a:endParaRPr>
              </a:p>
            </p:txBody>
          </p:sp>
          <p:sp>
            <p:nvSpPr>
              <p:cNvPr id="369" name="Hour 12"/>
              <p:cNvSpPr txBox="1"/>
              <p:nvPr/>
            </p:nvSpPr>
            <p:spPr>
              <a:xfrm>
                <a:off x="4081479" y="5138865"/>
                <a:ext cx="383438" cy="307777"/>
              </a:xfrm>
              <a:prstGeom prst="rect">
                <a:avLst/>
              </a:prstGeom>
              <a:noFill/>
            </p:spPr>
            <p:txBody>
              <a:bodyPr wrap="none" rtlCol="0">
                <a:spAutoFit/>
              </a:bodyPr>
              <a:lstStyle/>
              <a:p>
                <a:r>
                  <a:rPr lang="en-GB" sz="1400" b="1" dirty="0" smtClean="0">
                    <a:solidFill>
                      <a:srgbClr val="582F7A"/>
                    </a:solidFill>
                  </a:rPr>
                  <a:t>12</a:t>
                </a:r>
                <a:endParaRPr lang="en-GB" sz="1400" b="1" dirty="0">
                  <a:solidFill>
                    <a:srgbClr val="582F7A"/>
                  </a:solidFill>
                </a:endParaRPr>
              </a:p>
            </p:txBody>
          </p:sp>
          <p:sp>
            <p:nvSpPr>
              <p:cNvPr id="370" name="Hour 14"/>
              <p:cNvSpPr txBox="1"/>
              <p:nvPr/>
            </p:nvSpPr>
            <p:spPr>
              <a:xfrm>
                <a:off x="4604335" y="5138865"/>
                <a:ext cx="383438" cy="307777"/>
              </a:xfrm>
              <a:prstGeom prst="rect">
                <a:avLst/>
              </a:prstGeom>
              <a:noFill/>
            </p:spPr>
            <p:txBody>
              <a:bodyPr wrap="none" rtlCol="0">
                <a:spAutoFit/>
              </a:bodyPr>
              <a:lstStyle/>
              <a:p>
                <a:r>
                  <a:rPr lang="en-GB" sz="1400" b="1" dirty="0" smtClean="0">
                    <a:solidFill>
                      <a:srgbClr val="582F7A"/>
                    </a:solidFill>
                  </a:rPr>
                  <a:t>14</a:t>
                </a:r>
                <a:endParaRPr lang="en-GB" sz="1400" b="1" dirty="0">
                  <a:solidFill>
                    <a:srgbClr val="582F7A"/>
                  </a:solidFill>
                </a:endParaRPr>
              </a:p>
            </p:txBody>
          </p:sp>
          <p:sp>
            <p:nvSpPr>
              <p:cNvPr id="371" name="Hour 16"/>
              <p:cNvSpPr txBox="1"/>
              <p:nvPr/>
            </p:nvSpPr>
            <p:spPr>
              <a:xfrm>
                <a:off x="5134811" y="5138865"/>
                <a:ext cx="383438" cy="307777"/>
              </a:xfrm>
              <a:prstGeom prst="rect">
                <a:avLst/>
              </a:prstGeom>
              <a:noFill/>
            </p:spPr>
            <p:txBody>
              <a:bodyPr wrap="none" rtlCol="0">
                <a:spAutoFit/>
              </a:bodyPr>
              <a:lstStyle/>
              <a:p>
                <a:r>
                  <a:rPr lang="en-GB" sz="1400" b="1" dirty="0" smtClean="0">
                    <a:solidFill>
                      <a:srgbClr val="582F7A"/>
                    </a:solidFill>
                  </a:rPr>
                  <a:t>16</a:t>
                </a:r>
                <a:endParaRPr lang="en-GB" sz="1400" b="1" dirty="0">
                  <a:solidFill>
                    <a:srgbClr val="582F7A"/>
                  </a:solidFill>
                </a:endParaRPr>
              </a:p>
            </p:txBody>
          </p:sp>
          <p:sp>
            <p:nvSpPr>
              <p:cNvPr id="372" name="Hour 18"/>
              <p:cNvSpPr txBox="1"/>
              <p:nvPr/>
            </p:nvSpPr>
            <p:spPr>
              <a:xfrm>
                <a:off x="5665287" y="5138865"/>
                <a:ext cx="383438" cy="307777"/>
              </a:xfrm>
              <a:prstGeom prst="rect">
                <a:avLst/>
              </a:prstGeom>
              <a:noFill/>
            </p:spPr>
            <p:txBody>
              <a:bodyPr wrap="none" rtlCol="0">
                <a:spAutoFit/>
              </a:bodyPr>
              <a:lstStyle/>
              <a:p>
                <a:r>
                  <a:rPr lang="en-GB" sz="1400" b="1" dirty="0" smtClean="0">
                    <a:solidFill>
                      <a:srgbClr val="582F7A"/>
                    </a:solidFill>
                  </a:rPr>
                  <a:t>18</a:t>
                </a:r>
                <a:endParaRPr lang="en-GB" sz="1400" b="1" dirty="0">
                  <a:solidFill>
                    <a:srgbClr val="582F7A"/>
                  </a:solidFill>
                </a:endParaRPr>
              </a:p>
            </p:txBody>
          </p:sp>
          <p:sp>
            <p:nvSpPr>
              <p:cNvPr id="373" name="Hour 20"/>
              <p:cNvSpPr txBox="1"/>
              <p:nvPr/>
            </p:nvSpPr>
            <p:spPr>
              <a:xfrm>
                <a:off x="6211003" y="5138865"/>
                <a:ext cx="383438" cy="307777"/>
              </a:xfrm>
              <a:prstGeom prst="rect">
                <a:avLst/>
              </a:prstGeom>
              <a:noFill/>
            </p:spPr>
            <p:txBody>
              <a:bodyPr wrap="none" rtlCol="0">
                <a:spAutoFit/>
              </a:bodyPr>
              <a:lstStyle/>
              <a:p>
                <a:r>
                  <a:rPr lang="en-GB" sz="1400" b="1" dirty="0" smtClean="0">
                    <a:solidFill>
                      <a:srgbClr val="582F7A"/>
                    </a:solidFill>
                  </a:rPr>
                  <a:t>20</a:t>
                </a:r>
                <a:endParaRPr lang="en-GB" sz="1400" b="1" dirty="0">
                  <a:solidFill>
                    <a:srgbClr val="582F7A"/>
                  </a:solidFill>
                </a:endParaRPr>
              </a:p>
            </p:txBody>
          </p:sp>
          <p:sp>
            <p:nvSpPr>
              <p:cNvPr id="374" name="Hour 22"/>
              <p:cNvSpPr txBox="1"/>
              <p:nvPr/>
            </p:nvSpPr>
            <p:spPr>
              <a:xfrm>
                <a:off x="6741479" y="5138865"/>
                <a:ext cx="383438" cy="307777"/>
              </a:xfrm>
              <a:prstGeom prst="rect">
                <a:avLst/>
              </a:prstGeom>
              <a:noFill/>
            </p:spPr>
            <p:txBody>
              <a:bodyPr wrap="none" rtlCol="0">
                <a:spAutoFit/>
              </a:bodyPr>
              <a:lstStyle/>
              <a:p>
                <a:r>
                  <a:rPr lang="en-GB" sz="1400" b="1" dirty="0" smtClean="0">
                    <a:solidFill>
                      <a:srgbClr val="582F7A"/>
                    </a:solidFill>
                  </a:rPr>
                  <a:t>22</a:t>
                </a:r>
                <a:endParaRPr lang="en-GB" sz="1400" b="1" dirty="0">
                  <a:solidFill>
                    <a:srgbClr val="582F7A"/>
                  </a:solidFill>
                </a:endParaRPr>
              </a:p>
            </p:txBody>
          </p:sp>
          <p:sp>
            <p:nvSpPr>
              <p:cNvPr id="375" name="Hour 23"/>
              <p:cNvSpPr txBox="1"/>
              <p:nvPr/>
            </p:nvSpPr>
            <p:spPr>
              <a:xfrm>
                <a:off x="7287195" y="5138865"/>
                <a:ext cx="383438" cy="307777"/>
              </a:xfrm>
              <a:prstGeom prst="rect">
                <a:avLst/>
              </a:prstGeom>
              <a:noFill/>
            </p:spPr>
            <p:txBody>
              <a:bodyPr wrap="none" rtlCol="0">
                <a:spAutoFit/>
              </a:bodyPr>
              <a:lstStyle/>
              <a:p>
                <a:r>
                  <a:rPr lang="en-GB" sz="1400" b="1" dirty="0" smtClean="0">
                    <a:solidFill>
                      <a:srgbClr val="582F7A"/>
                    </a:solidFill>
                  </a:rPr>
                  <a:t>23</a:t>
                </a:r>
                <a:endParaRPr lang="en-GB" sz="1400" b="1" dirty="0">
                  <a:solidFill>
                    <a:srgbClr val="582F7A"/>
                  </a:solidFill>
                </a:endParaRPr>
              </a:p>
            </p:txBody>
          </p:sp>
        </p:grpSp>
        <p:sp>
          <p:nvSpPr>
            <p:cNvPr id="340" name="Data Label - Telehone"/>
            <p:cNvSpPr/>
            <p:nvPr/>
          </p:nvSpPr>
          <p:spPr>
            <a:xfrm>
              <a:off x="7283042" y="4068032"/>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smtClean="0">
                  <a:latin typeface="Arial Narrow" panose="020B0606020202030204" pitchFamily="34" charset="0"/>
                </a:rPr>
                <a:t>ffôn</a:t>
              </a:r>
              <a:endParaRPr lang="en-GB" sz="2000" dirty="0" smtClean="0">
                <a:latin typeface="Arial Narrow" panose="020B0606020202030204" pitchFamily="34" charset="0"/>
              </a:endParaRPr>
            </a:p>
          </p:txBody>
        </p:sp>
        <p:sp>
          <p:nvSpPr>
            <p:cNvPr id="341" name="Data Label - Water"/>
            <p:cNvSpPr/>
            <p:nvPr/>
          </p:nvSpPr>
          <p:spPr>
            <a:xfrm>
              <a:off x="7283042" y="4733083"/>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smtClean="0">
                  <a:latin typeface="Arial Narrow" panose="020B0606020202030204" pitchFamily="34" charset="0"/>
                </a:rPr>
                <a:t>dwr</a:t>
              </a:r>
              <a:endParaRPr lang="en-GB" sz="2000" dirty="0" smtClean="0">
                <a:latin typeface="Arial Narrow" panose="020B0606020202030204" pitchFamily="34" charset="0"/>
              </a:endParaRPr>
            </a:p>
          </p:txBody>
        </p:sp>
        <p:sp>
          <p:nvSpPr>
            <p:cNvPr id="342" name="Data Label - Cooker"/>
            <p:cNvSpPr/>
            <p:nvPr/>
          </p:nvSpPr>
          <p:spPr>
            <a:xfrm>
              <a:off x="7283042" y="3339420"/>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smtClean="0">
                  <a:latin typeface="Arial Narrow" panose="020B0606020202030204" pitchFamily="34" charset="0"/>
                </a:rPr>
                <a:t>popty</a:t>
              </a:r>
              <a:endParaRPr lang="en-GB" sz="2400" dirty="0" smtClean="0">
                <a:latin typeface="Arial Narrow" panose="020B0606020202030204" pitchFamily="34" charset="0"/>
              </a:endParaRPr>
            </a:p>
          </p:txBody>
        </p:sp>
        <p:sp>
          <p:nvSpPr>
            <p:cNvPr id="343" name="Data Label - Chair"/>
            <p:cNvSpPr/>
            <p:nvPr/>
          </p:nvSpPr>
          <p:spPr>
            <a:xfrm>
              <a:off x="7283042" y="2628470"/>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smtClean="0">
                  <a:latin typeface="Arial Narrow" panose="020B0606020202030204" pitchFamily="34" charset="0"/>
                </a:rPr>
                <a:t>cadair</a:t>
              </a:r>
              <a:endParaRPr lang="en-GB" sz="2000" dirty="0" smtClean="0">
                <a:latin typeface="Arial Narrow" panose="020B0606020202030204" pitchFamily="34" charset="0"/>
              </a:endParaRPr>
            </a:p>
          </p:txBody>
        </p:sp>
        <p:sp>
          <p:nvSpPr>
            <p:cNvPr id="344" name="Data Label - Bed"/>
            <p:cNvSpPr/>
            <p:nvPr/>
          </p:nvSpPr>
          <p:spPr>
            <a:xfrm>
              <a:off x="7283042" y="1944302"/>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smtClean="0">
                  <a:latin typeface="Arial Narrow" panose="020B0606020202030204" pitchFamily="34" charset="0"/>
                </a:rPr>
                <a:t>gwely</a:t>
              </a:r>
              <a:endParaRPr lang="en-GB" sz="2000" dirty="0" smtClean="0">
                <a:latin typeface="Arial Narrow" panose="020B0606020202030204" pitchFamily="34" charset="0"/>
              </a:endParaRPr>
            </a:p>
          </p:txBody>
        </p:sp>
        <p:sp>
          <p:nvSpPr>
            <p:cNvPr id="345" name="Time axis Label"/>
            <p:cNvSpPr txBox="1"/>
            <p:nvPr/>
          </p:nvSpPr>
          <p:spPr>
            <a:xfrm>
              <a:off x="431800" y="5443321"/>
              <a:ext cx="6789117" cy="369332"/>
            </a:xfrm>
            <a:prstGeom prst="rect">
              <a:avLst/>
            </a:prstGeom>
            <a:noFill/>
          </p:spPr>
          <p:txBody>
            <a:bodyPr wrap="square" rtlCol="0">
              <a:spAutoFit/>
            </a:bodyPr>
            <a:lstStyle/>
            <a:p>
              <a:pPr algn="ctr"/>
              <a:r>
                <a:rPr lang="en-GB" sz="1800" b="1" dirty="0" smtClean="0">
                  <a:solidFill>
                    <a:srgbClr val="582F7A"/>
                  </a:solidFill>
                </a:rPr>
                <a:t>Un </a:t>
              </a:r>
              <a:r>
                <a:rPr lang="en-GB" sz="1800" b="1" dirty="0" err="1" smtClean="0">
                  <a:solidFill>
                    <a:srgbClr val="582F7A"/>
                  </a:solidFill>
                </a:rPr>
                <a:t>dwirnod</a:t>
              </a:r>
              <a:r>
                <a:rPr lang="en-GB" sz="1800" b="1" dirty="0" smtClean="0">
                  <a:solidFill>
                    <a:srgbClr val="582F7A"/>
                  </a:solidFill>
                </a:rPr>
                <a:t> (24 </a:t>
              </a:r>
              <a:r>
                <a:rPr lang="en-GB" sz="1800" b="1" dirty="0" err="1" smtClean="0">
                  <a:solidFill>
                    <a:srgbClr val="582F7A"/>
                  </a:solidFill>
                </a:rPr>
                <a:t>awr</a:t>
              </a:r>
              <a:r>
                <a:rPr lang="en-GB" sz="1800" b="1" dirty="0" smtClean="0">
                  <a:solidFill>
                    <a:srgbClr val="582F7A"/>
                  </a:solidFill>
                </a:rPr>
                <a:t>)</a:t>
              </a:r>
              <a:endParaRPr lang="en-GB" sz="1800" b="1" dirty="0">
                <a:solidFill>
                  <a:srgbClr val="582F7A"/>
                </a:solidFill>
              </a:endParaRPr>
            </a:p>
          </p:txBody>
        </p:sp>
        <p:grpSp>
          <p:nvGrpSpPr>
            <p:cNvPr id="346" name="Bed Data Series"/>
            <p:cNvGrpSpPr/>
            <p:nvPr/>
          </p:nvGrpSpPr>
          <p:grpSpPr>
            <a:xfrm>
              <a:off x="580622" y="1972750"/>
              <a:ext cx="6500884" cy="360000"/>
              <a:chOff x="580622" y="1972750"/>
              <a:chExt cx="6500884" cy="360000"/>
            </a:xfrm>
          </p:grpSpPr>
          <p:sp>
            <p:nvSpPr>
              <p:cNvPr id="360" name="Bed Data Point 1"/>
              <p:cNvSpPr>
                <a:spLocks noChangeArrowheads="1"/>
              </p:cNvSpPr>
              <p:nvPr/>
            </p:nvSpPr>
            <p:spPr bwMode="auto">
              <a:xfrm>
                <a:off x="580622" y="1972750"/>
                <a:ext cx="1115047"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61" name="Bed Data Point 2"/>
              <p:cNvSpPr>
                <a:spLocks noChangeArrowheads="1"/>
              </p:cNvSpPr>
              <p:nvPr/>
            </p:nvSpPr>
            <p:spPr bwMode="auto">
              <a:xfrm>
                <a:off x="1780568" y="1972750"/>
                <a:ext cx="1115047"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62" name="Bed Data Point 3"/>
              <p:cNvSpPr>
                <a:spLocks noChangeArrowheads="1"/>
              </p:cNvSpPr>
              <p:nvPr/>
            </p:nvSpPr>
            <p:spPr bwMode="auto">
              <a:xfrm>
                <a:off x="6853297" y="1972750"/>
                <a:ext cx="22820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347" name="Chair Data Series"/>
            <p:cNvGrpSpPr/>
            <p:nvPr/>
          </p:nvGrpSpPr>
          <p:grpSpPr>
            <a:xfrm>
              <a:off x="2769599" y="2658999"/>
              <a:ext cx="3718991" cy="360000"/>
              <a:chOff x="2769599" y="2658999"/>
              <a:chExt cx="3718991" cy="360000"/>
            </a:xfrm>
          </p:grpSpPr>
          <p:sp>
            <p:nvSpPr>
              <p:cNvPr id="353" name="Chair Data  Point 1"/>
              <p:cNvSpPr>
                <a:spLocks noChangeArrowheads="1"/>
              </p:cNvSpPr>
              <p:nvPr/>
            </p:nvSpPr>
            <p:spPr bwMode="auto">
              <a:xfrm>
                <a:off x="2769599" y="2658999"/>
                <a:ext cx="10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54" name="Chair Data Point 2"/>
              <p:cNvSpPr>
                <a:spLocks noChangeArrowheads="1"/>
              </p:cNvSpPr>
              <p:nvPr/>
            </p:nvSpPr>
            <p:spPr bwMode="auto">
              <a:xfrm>
                <a:off x="3396343" y="2658999"/>
                <a:ext cx="360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55" name="Chair Data Point 3"/>
              <p:cNvSpPr>
                <a:spLocks noChangeArrowheads="1"/>
              </p:cNvSpPr>
              <p:nvPr/>
            </p:nvSpPr>
            <p:spPr bwMode="auto">
              <a:xfrm>
                <a:off x="4351611" y="2658999"/>
                <a:ext cx="25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56" name="Chair Data Point 4"/>
              <p:cNvSpPr>
                <a:spLocks noChangeArrowheads="1"/>
              </p:cNvSpPr>
              <p:nvPr/>
            </p:nvSpPr>
            <p:spPr bwMode="auto">
              <a:xfrm>
                <a:off x="4728602" y="2658999"/>
                <a:ext cx="144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57" name="Chair Data Point 5"/>
              <p:cNvSpPr>
                <a:spLocks noChangeArrowheads="1"/>
              </p:cNvSpPr>
              <p:nvPr/>
            </p:nvSpPr>
            <p:spPr bwMode="auto">
              <a:xfrm>
                <a:off x="5350516" y="2658999"/>
                <a:ext cx="43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58" name="Chair Data Point 6"/>
              <p:cNvSpPr>
                <a:spLocks noChangeArrowheads="1"/>
              </p:cNvSpPr>
              <p:nvPr/>
            </p:nvSpPr>
            <p:spPr bwMode="auto">
              <a:xfrm>
                <a:off x="5847553" y="2658999"/>
                <a:ext cx="43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59" name="Chair Data Point 7"/>
              <p:cNvSpPr>
                <a:spLocks noChangeArrowheads="1"/>
              </p:cNvSpPr>
              <p:nvPr/>
            </p:nvSpPr>
            <p:spPr bwMode="auto">
              <a:xfrm>
                <a:off x="6344590" y="2658999"/>
                <a:ext cx="144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sp>
          <p:nvSpPr>
            <p:cNvPr id="348" name="Cooker Data Series"/>
            <p:cNvSpPr>
              <a:spLocks noChangeArrowheads="1"/>
            </p:cNvSpPr>
            <p:nvPr/>
          </p:nvSpPr>
          <p:spPr bwMode="auto">
            <a:xfrm>
              <a:off x="5195849" y="3373009"/>
              <a:ext cx="10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nvGrpSpPr>
            <p:cNvPr id="349" name="Telephone Data Series"/>
            <p:cNvGrpSpPr/>
            <p:nvPr/>
          </p:nvGrpSpPr>
          <p:grpSpPr>
            <a:xfrm>
              <a:off x="2924756" y="4091847"/>
              <a:ext cx="3182847" cy="360000"/>
              <a:chOff x="2924756" y="4080558"/>
              <a:chExt cx="3182847" cy="360000"/>
            </a:xfrm>
          </p:grpSpPr>
          <p:sp>
            <p:nvSpPr>
              <p:cNvPr id="350" name="Telephone Data Point 3"/>
              <p:cNvSpPr>
                <a:spLocks noChangeArrowheads="1"/>
              </p:cNvSpPr>
              <p:nvPr/>
            </p:nvSpPr>
            <p:spPr bwMode="auto">
              <a:xfrm>
                <a:off x="5985535" y="4080558"/>
                <a:ext cx="122068"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51" name="Telephone Data Point 2"/>
              <p:cNvSpPr>
                <a:spLocks noChangeArrowheads="1"/>
              </p:cNvSpPr>
              <p:nvPr/>
            </p:nvSpPr>
            <p:spPr bwMode="auto">
              <a:xfrm>
                <a:off x="3537109" y="4080558"/>
                <a:ext cx="95711"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52" name="Telephone Data Point 1"/>
              <p:cNvSpPr>
                <a:spLocks noChangeArrowheads="1"/>
              </p:cNvSpPr>
              <p:nvPr/>
            </p:nvSpPr>
            <p:spPr bwMode="auto">
              <a:xfrm>
                <a:off x="2924756" y="4080558"/>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grpSp>
        <p:nvGrpSpPr>
          <p:cNvPr id="260" name="Activity Chart 3"/>
          <p:cNvGrpSpPr/>
          <p:nvPr/>
        </p:nvGrpSpPr>
        <p:grpSpPr>
          <a:xfrm>
            <a:off x="420958" y="1568708"/>
            <a:ext cx="8291242" cy="4183178"/>
            <a:chOff x="431800" y="1629475"/>
            <a:chExt cx="8291242" cy="4183178"/>
          </a:xfrm>
        </p:grpSpPr>
        <p:grpSp>
          <p:nvGrpSpPr>
            <p:cNvPr id="261" name="Time sub-axes"/>
            <p:cNvGrpSpPr/>
            <p:nvPr/>
          </p:nvGrpSpPr>
          <p:grpSpPr>
            <a:xfrm>
              <a:off x="813644" y="1629475"/>
              <a:ext cx="6095061" cy="3708000"/>
              <a:chOff x="1217504" y="1576135"/>
              <a:chExt cx="6095061" cy="3768044"/>
            </a:xfrm>
          </p:grpSpPr>
          <p:sp>
            <p:nvSpPr>
              <p:cNvPr id="311" name="Axis Hour 1"/>
              <p:cNvSpPr>
                <a:spLocks noChangeShapeType="1"/>
              </p:cNvSpPr>
              <p:nvPr/>
            </p:nvSpPr>
            <p:spPr bwMode="auto">
              <a:xfrm flipV="1">
                <a:off x="121750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12" name="Axis Hour 2"/>
              <p:cNvSpPr>
                <a:spLocks noChangeShapeType="1"/>
              </p:cNvSpPr>
              <p:nvPr/>
            </p:nvSpPr>
            <p:spPr bwMode="auto">
              <a:xfrm flipV="1">
                <a:off x="148244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13" name="Axis Hour 3"/>
              <p:cNvSpPr>
                <a:spLocks noChangeShapeType="1"/>
              </p:cNvSpPr>
              <p:nvPr/>
            </p:nvSpPr>
            <p:spPr bwMode="auto">
              <a:xfrm flipV="1">
                <a:off x="174739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14" name="Axis Hour 4"/>
              <p:cNvSpPr>
                <a:spLocks noChangeShapeType="1"/>
              </p:cNvSpPr>
              <p:nvPr/>
            </p:nvSpPr>
            <p:spPr bwMode="auto">
              <a:xfrm flipV="1">
                <a:off x="2012333"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15" name="Axis Hour 5"/>
              <p:cNvSpPr>
                <a:spLocks noChangeShapeType="1"/>
              </p:cNvSpPr>
              <p:nvPr/>
            </p:nvSpPr>
            <p:spPr bwMode="auto">
              <a:xfrm flipV="1">
                <a:off x="2277276"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16" name="Axis Hour 6"/>
              <p:cNvSpPr>
                <a:spLocks noChangeShapeType="1"/>
              </p:cNvSpPr>
              <p:nvPr/>
            </p:nvSpPr>
            <p:spPr bwMode="auto">
              <a:xfrm flipV="1">
                <a:off x="2542219"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17" name="Axis Hour 7"/>
              <p:cNvSpPr>
                <a:spLocks noChangeShapeType="1"/>
              </p:cNvSpPr>
              <p:nvPr/>
            </p:nvSpPr>
            <p:spPr bwMode="auto">
              <a:xfrm flipV="1">
                <a:off x="2807162"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18" name="Axis Hour 8"/>
              <p:cNvSpPr>
                <a:spLocks noChangeShapeType="1"/>
              </p:cNvSpPr>
              <p:nvPr/>
            </p:nvSpPr>
            <p:spPr bwMode="auto">
              <a:xfrm flipV="1">
                <a:off x="307210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19" name="Axis Hour 9"/>
              <p:cNvSpPr>
                <a:spLocks noChangeShapeType="1"/>
              </p:cNvSpPr>
              <p:nvPr/>
            </p:nvSpPr>
            <p:spPr bwMode="auto">
              <a:xfrm flipV="1">
                <a:off x="3337048"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0" name="Axis Hour 10"/>
              <p:cNvSpPr>
                <a:spLocks noChangeShapeType="1"/>
              </p:cNvSpPr>
              <p:nvPr/>
            </p:nvSpPr>
            <p:spPr bwMode="auto">
              <a:xfrm flipV="1">
                <a:off x="3601991"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1" name="Axis Hour 11"/>
              <p:cNvSpPr>
                <a:spLocks noChangeShapeType="1"/>
              </p:cNvSpPr>
              <p:nvPr/>
            </p:nvSpPr>
            <p:spPr bwMode="auto">
              <a:xfrm flipV="1">
                <a:off x="386693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2" name="Axis Hour 12"/>
              <p:cNvSpPr>
                <a:spLocks noChangeShapeType="1"/>
              </p:cNvSpPr>
              <p:nvPr/>
            </p:nvSpPr>
            <p:spPr bwMode="auto">
              <a:xfrm flipV="1">
                <a:off x="413187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3" name="Axis Hour 13"/>
              <p:cNvSpPr>
                <a:spLocks noChangeShapeType="1"/>
              </p:cNvSpPr>
              <p:nvPr/>
            </p:nvSpPr>
            <p:spPr bwMode="auto">
              <a:xfrm flipV="1">
                <a:off x="439682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4" name="Axis Hour 14"/>
              <p:cNvSpPr>
                <a:spLocks noChangeShapeType="1"/>
              </p:cNvSpPr>
              <p:nvPr/>
            </p:nvSpPr>
            <p:spPr bwMode="auto">
              <a:xfrm flipV="1">
                <a:off x="4661763"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5" name="Axis Hour 15"/>
              <p:cNvSpPr>
                <a:spLocks noChangeShapeType="1"/>
              </p:cNvSpPr>
              <p:nvPr/>
            </p:nvSpPr>
            <p:spPr bwMode="auto">
              <a:xfrm flipV="1">
                <a:off x="4926706"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6" name="Axis Hour 16"/>
              <p:cNvSpPr>
                <a:spLocks noChangeShapeType="1"/>
              </p:cNvSpPr>
              <p:nvPr/>
            </p:nvSpPr>
            <p:spPr bwMode="auto">
              <a:xfrm flipV="1">
                <a:off x="5191649"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7" name="Axis Hour 17"/>
              <p:cNvSpPr>
                <a:spLocks noChangeShapeType="1"/>
              </p:cNvSpPr>
              <p:nvPr/>
            </p:nvSpPr>
            <p:spPr bwMode="auto">
              <a:xfrm flipV="1">
                <a:off x="5456592"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8" name="Axis Hour 18"/>
              <p:cNvSpPr>
                <a:spLocks noChangeShapeType="1"/>
              </p:cNvSpPr>
              <p:nvPr/>
            </p:nvSpPr>
            <p:spPr bwMode="auto">
              <a:xfrm flipV="1">
                <a:off x="572153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9" name="Axis Hour 19"/>
              <p:cNvSpPr>
                <a:spLocks noChangeShapeType="1"/>
              </p:cNvSpPr>
              <p:nvPr/>
            </p:nvSpPr>
            <p:spPr bwMode="auto">
              <a:xfrm flipV="1">
                <a:off x="5986478"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30" name="Axis Hour 20"/>
              <p:cNvSpPr>
                <a:spLocks noChangeShapeType="1"/>
              </p:cNvSpPr>
              <p:nvPr/>
            </p:nvSpPr>
            <p:spPr bwMode="auto">
              <a:xfrm flipV="1">
                <a:off x="6251421"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31" name="Axis Hour 21"/>
              <p:cNvSpPr>
                <a:spLocks noChangeShapeType="1"/>
              </p:cNvSpPr>
              <p:nvPr/>
            </p:nvSpPr>
            <p:spPr bwMode="auto">
              <a:xfrm flipV="1">
                <a:off x="651636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32" name="Axis Hour 22"/>
              <p:cNvSpPr>
                <a:spLocks noChangeShapeType="1"/>
              </p:cNvSpPr>
              <p:nvPr/>
            </p:nvSpPr>
            <p:spPr bwMode="auto">
              <a:xfrm flipV="1">
                <a:off x="678130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33" name="Axis Hour 23"/>
              <p:cNvSpPr>
                <a:spLocks noChangeShapeType="1"/>
              </p:cNvSpPr>
              <p:nvPr/>
            </p:nvSpPr>
            <p:spPr bwMode="auto">
              <a:xfrm flipV="1">
                <a:off x="704625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34" name="Axis Hour 24"/>
              <p:cNvSpPr>
                <a:spLocks noChangeShapeType="1"/>
              </p:cNvSpPr>
              <p:nvPr/>
            </p:nvSpPr>
            <p:spPr bwMode="auto">
              <a:xfrm flipV="1">
                <a:off x="731118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grpSp>
        <p:grpSp>
          <p:nvGrpSpPr>
            <p:cNvPr id="262" name="Group 261"/>
            <p:cNvGrpSpPr/>
            <p:nvPr/>
          </p:nvGrpSpPr>
          <p:grpSpPr>
            <a:xfrm>
              <a:off x="5399508" y="1967489"/>
              <a:ext cx="1156479" cy="366096"/>
              <a:chOff x="5399508" y="1967489"/>
              <a:chExt cx="1156479" cy="366096"/>
            </a:xfrm>
          </p:grpSpPr>
          <p:sp>
            <p:nvSpPr>
              <p:cNvPr id="309" name="Rectangle 50"/>
              <p:cNvSpPr>
                <a:spLocks noChangeArrowheads="1"/>
              </p:cNvSpPr>
              <p:nvPr/>
            </p:nvSpPr>
            <p:spPr bwMode="auto">
              <a:xfrm>
                <a:off x="5399508" y="1973585"/>
                <a:ext cx="10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10" name="Rectangle 50"/>
              <p:cNvSpPr>
                <a:spLocks noChangeArrowheads="1"/>
              </p:cNvSpPr>
              <p:nvPr/>
            </p:nvSpPr>
            <p:spPr bwMode="auto">
              <a:xfrm>
                <a:off x="5763987" y="1967489"/>
                <a:ext cx="79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263" name="Group 262"/>
            <p:cNvGrpSpPr/>
            <p:nvPr/>
          </p:nvGrpSpPr>
          <p:grpSpPr>
            <a:xfrm>
              <a:off x="1780509" y="3376143"/>
              <a:ext cx="4707907" cy="364446"/>
              <a:chOff x="1780509" y="3376143"/>
              <a:chExt cx="4707907" cy="364446"/>
            </a:xfrm>
          </p:grpSpPr>
          <p:sp>
            <p:nvSpPr>
              <p:cNvPr id="306" name="Rectangle 50"/>
              <p:cNvSpPr>
                <a:spLocks noChangeArrowheads="1"/>
              </p:cNvSpPr>
              <p:nvPr/>
            </p:nvSpPr>
            <p:spPr bwMode="auto">
              <a:xfrm>
                <a:off x="2744183" y="3380589"/>
                <a:ext cx="170682"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07" name="Rectangle 50"/>
              <p:cNvSpPr>
                <a:spLocks noChangeArrowheads="1"/>
              </p:cNvSpPr>
              <p:nvPr/>
            </p:nvSpPr>
            <p:spPr bwMode="auto">
              <a:xfrm>
                <a:off x="5867229" y="3380589"/>
                <a:ext cx="621187"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08" name="Rectangle 50"/>
              <p:cNvSpPr>
                <a:spLocks noChangeArrowheads="1"/>
              </p:cNvSpPr>
              <p:nvPr/>
            </p:nvSpPr>
            <p:spPr bwMode="auto">
              <a:xfrm>
                <a:off x="1780509" y="3376143"/>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264" name="Data set 2"/>
            <p:cNvGrpSpPr/>
            <p:nvPr/>
          </p:nvGrpSpPr>
          <p:grpSpPr>
            <a:xfrm>
              <a:off x="2980669" y="4096900"/>
              <a:ext cx="3452194" cy="360000"/>
              <a:chOff x="2980669" y="4096900"/>
              <a:chExt cx="3452194" cy="360000"/>
            </a:xfrm>
          </p:grpSpPr>
          <p:sp>
            <p:nvSpPr>
              <p:cNvPr id="303" name="Rectangle 58"/>
              <p:cNvSpPr>
                <a:spLocks noChangeArrowheads="1"/>
              </p:cNvSpPr>
              <p:nvPr/>
            </p:nvSpPr>
            <p:spPr bwMode="auto">
              <a:xfrm>
                <a:off x="2980669" y="4096900"/>
                <a:ext cx="7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04" name="Rectangle 58"/>
              <p:cNvSpPr>
                <a:spLocks noChangeArrowheads="1"/>
              </p:cNvSpPr>
              <p:nvPr/>
            </p:nvSpPr>
            <p:spPr bwMode="auto">
              <a:xfrm>
                <a:off x="5444724" y="4096900"/>
                <a:ext cx="7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05" name="Rectangle 58"/>
              <p:cNvSpPr>
                <a:spLocks noChangeArrowheads="1"/>
              </p:cNvSpPr>
              <p:nvPr/>
            </p:nvSpPr>
            <p:spPr bwMode="auto">
              <a:xfrm>
                <a:off x="6360863" y="4096900"/>
                <a:ext cx="7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265" name="Data Axes"/>
            <p:cNvGrpSpPr/>
            <p:nvPr/>
          </p:nvGrpSpPr>
          <p:grpSpPr>
            <a:xfrm>
              <a:off x="488917" y="1629475"/>
              <a:ext cx="6732001" cy="3528230"/>
              <a:chOff x="886325" y="1616918"/>
              <a:chExt cx="6732001" cy="3528230"/>
            </a:xfrm>
          </p:grpSpPr>
          <p:sp>
            <p:nvSpPr>
              <p:cNvPr id="297" name="y-axis"/>
              <p:cNvSpPr>
                <a:spLocks noChangeShapeType="1"/>
              </p:cNvSpPr>
              <p:nvPr/>
            </p:nvSpPr>
            <p:spPr bwMode="auto">
              <a:xfrm>
                <a:off x="886326" y="1616918"/>
                <a:ext cx="1380" cy="3528230"/>
              </a:xfrm>
              <a:prstGeom prst="line">
                <a:avLst/>
              </a:prstGeom>
              <a:noFill/>
              <a:ln w="57240">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98" name="x-axis 1"/>
              <p:cNvSpPr>
                <a:spLocks noChangeShapeType="1"/>
              </p:cNvSpPr>
              <p:nvPr/>
            </p:nvSpPr>
            <p:spPr bwMode="auto">
              <a:xfrm>
                <a:off x="886326" y="5129622"/>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99" name="x-axis 2"/>
              <p:cNvSpPr>
                <a:spLocks noChangeShapeType="1"/>
              </p:cNvSpPr>
              <p:nvPr/>
            </p:nvSpPr>
            <p:spPr bwMode="auto">
              <a:xfrm>
                <a:off x="886326" y="4451847"/>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00" name="x-axis 3"/>
              <p:cNvSpPr>
                <a:spLocks noChangeShapeType="1"/>
              </p:cNvSpPr>
              <p:nvPr/>
            </p:nvSpPr>
            <p:spPr bwMode="auto">
              <a:xfrm>
                <a:off x="886326" y="3728786"/>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01" name="x-axis 4"/>
              <p:cNvSpPr>
                <a:spLocks noChangeShapeType="1"/>
              </p:cNvSpPr>
              <p:nvPr/>
            </p:nvSpPr>
            <p:spPr bwMode="auto">
              <a:xfrm>
                <a:off x="886325" y="3016747"/>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02" name="x-axis 5"/>
              <p:cNvSpPr>
                <a:spLocks noChangeShapeType="1"/>
              </p:cNvSpPr>
              <p:nvPr/>
            </p:nvSpPr>
            <p:spPr bwMode="auto">
              <a:xfrm>
                <a:off x="886325" y="2330060"/>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dirty="0">
                  <a:solidFill>
                    <a:srgbClr val="000000"/>
                  </a:solidFill>
                  <a:latin typeface="Times New Roman" pitchFamily="18" charset="0"/>
                </a:endParaRPr>
              </a:p>
            </p:txBody>
          </p:sp>
        </p:grpSp>
        <p:grpSp>
          <p:nvGrpSpPr>
            <p:cNvPr id="266" name="Hours on axes"/>
            <p:cNvGrpSpPr/>
            <p:nvPr/>
          </p:nvGrpSpPr>
          <p:grpSpPr>
            <a:xfrm>
              <a:off x="531695" y="5151422"/>
              <a:ext cx="6741530" cy="307777"/>
              <a:chOff x="929103" y="5138865"/>
              <a:chExt cx="6741530" cy="307777"/>
            </a:xfrm>
          </p:grpSpPr>
          <p:sp>
            <p:nvSpPr>
              <p:cNvPr id="284" name="Hour 0"/>
              <p:cNvSpPr txBox="1"/>
              <p:nvPr/>
            </p:nvSpPr>
            <p:spPr>
              <a:xfrm>
                <a:off x="929103" y="5138865"/>
                <a:ext cx="284052" cy="307777"/>
              </a:xfrm>
              <a:prstGeom prst="rect">
                <a:avLst/>
              </a:prstGeom>
              <a:noFill/>
            </p:spPr>
            <p:txBody>
              <a:bodyPr wrap="none" rtlCol="0">
                <a:spAutoFit/>
              </a:bodyPr>
              <a:lstStyle/>
              <a:p>
                <a:r>
                  <a:rPr lang="en-GB" sz="1400" b="1" dirty="0" smtClean="0">
                    <a:solidFill>
                      <a:srgbClr val="582F7A"/>
                    </a:solidFill>
                  </a:rPr>
                  <a:t>0</a:t>
                </a:r>
                <a:endParaRPr lang="en-GB" sz="1400" b="1" dirty="0">
                  <a:solidFill>
                    <a:srgbClr val="582F7A"/>
                  </a:solidFill>
                </a:endParaRPr>
              </a:p>
            </p:txBody>
          </p:sp>
          <p:sp>
            <p:nvSpPr>
              <p:cNvPr id="285" name="Hour 2"/>
              <p:cNvSpPr txBox="1"/>
              <p:nvPr/>
            </p:nvSpPr>
            <p:spPr>
              <a:xfrm>
                <a:off x="1482439" y="5138865"/>
                <a:ext cx="284052" cy="307777"/>
              </a:xfrm>
              <a:prstGeom prst="rect">
                <a:avLst/>
              </a:prstGeom>
              <a:noFill/>
            </p:spPr>
            <p:txBody>
              <a:bodyPr wrap="none" rtlCol="0">
                <a:spAutoFit/>
              </a:bodyPr>
              <a:lstStyle/>
              <a:p>
                <a:r>
                  <a:rPr lang="en-GB" sz="1400" b="1" dirty="0" smtClean="0">
                    <a:solidFill>
                      <a:srgbClr val="582F7A"/>
                    </a:solidFill>
                  </a:rPr>
                  <a:t>2</a:t>
                </a:r>
                <a:endParaRPr lang="en-GB" sz="1400" b="1" dirty="0">
                  <a:solidFill>
                    <a:srgbClr val="582F7A"/>
                  </a:solidFill>
                </a:endParaRPr>
              </a:p>
            </p:txBody>
          </p:sp>
          <p:sp>
            <p:nvSpPr>
              <p:cNvPr id="286" name="Hour 4"/>
              <p:cNvSpPr txBox="1"/>
              <p:nvPr/>
            </p:nvSpPr>
            <p:spPr>
              <a:xfrm>
                <a:off x="2012915" y="5138865"/>
                <a:ext cx="284052" cy="307777"/>
              </a:xfrm>
              <a:prstGeom prst="rect">
                <a:avLst/>
              </a:prstGeom>
              <a:noFill/>
            </p:spPr>
            <p:txBody>
              <a:bodyPr wrap="none" rtlCol="0">
                <a:spAutoFit/>
              </a:bodyPr>
              <a:lstStyle/>
              <a:p>
                <a:r>
                  <a:rPr lang="en-GB" sz="1400" b="1" dirty="0" smtClean="0">
                    <a:solidFill>
                      <a:srgbClr val="582F7A"/>
                    </a:solidFill>
                  </a:rPr>
                  <a:t>4</a:t>
                </a:r>
                <a:endParaRPr lang="en-GB" sz="1400" b="1" dirty="0">
                  <a:solidFill>
                    <a:srgbClr val="582F7A"/>
                  </a:solidFill>
                </a:endParaRPr>
              </a:p>
            </p:txBody>
          </p:sp>
          <p:sp>
            <p:nvSpPr>
              <p:cNvPr id="287" name="Hour 6"/>
              <p:cNvSpPr txBox="1"/>
              <p:nvPr/>
            </p:nvSpPr>
            <p:spPr>
              <a:xfrm>
                <a:off x="2535771" y="5138865"/>
                <a:ext cx="284052" cy="307777"/>
              </a:xfrm>
              <a:prstGeom prst="rect">
                <a:avLst/>
              </a:prstGeom>
              <a:noFill/>
            </p:spPr>
            <p:txBody>
              <a:bodyPr wrap="none" rtlCol="0">
                <a:spAutoFit/>
              </a:bodyPr>
              <a:lstStyle/>
              <a:p>
                <a:r>
                  <a:rPr lang="en-GB" sz="1400" b="1" dirty="0" smtClean="0">
                    <a:solidFill>
                      <a:srgbClr val="582F7A"/>
                    </a:solidFill>
                  </a:rPr>
                  <a:t>6</a:t>
                </a:r>
                <a:endParaRPr lang="en-GB" sz="1400" b="1" dirty="0">
                  <a:solidFill>
                    <a:srgbClr val="582F7A"/>
                  </a:solidFill>
                </a:endParaRPr>
              </a:p>
            </p:txBody>
          </p:sp>
          <p:sp>
            <p:nvSpPr>
              <p:cNvPr id="288" name="Hour 8"/>
              <p:cNvSpPr txBox="1"/>
              <p:nvPr/>
            </p:nvSpPr>
            <p:spPr>
              <a:xfrm>
                <a:off x="3066247" y="5138865"/>
                <a:ext cx="284052" cy="307777"/>
              </a:xfrm>
              <a:prstGeom prst="rect">
                <a:avLst/>
              </a:prstGeom>
              <a:noFill/>
            </p:spPr>
            <p:txBody>
              <a:bodyPr wrap="none" rtlCol="0">
                <a:spAutoFit/>
              </a:bodyPr>
              <a:lstStyle/>
              <a:p>
                <a:r>
                  <a:rPr lang="en-GB" sz="1400" b="1" dirty="0" smtClean="0">
                    <a:solidFill>
                      <a:srgbClr val="582F7A"/>
                    </a:solidFill>
                  </a:rPr>
                  <a:t>8</a:t>
                </a:r>
                <a:endParaRPr lang="en-GB" sz="1400" b="1" dirty="0">
                  <a:solidFill>
                    <a:srgbClr val="582F7A"/>
                  </a:solidFill>
                </a:endParaRPr>
              </a:p>
            </p:txBody>
          </p:sp>
          <p:sp>
            <p:nvSpPr>
              <p:cNvPr id="289" name="Hour 10"/>
              <p:cNvSpPr txBox="1"/>
              <p:nvPr/>
            </p:nvSpPr>
            <p:spPr>
              <a:xfrm>
                <a:off x="3543383" y="5138865"/>
                <a:ext cx="383438" cy="307777"/>
              </a:xfrm>
              <a:prstGeom prst="rect">
                <a:avLst/>
              </a:prstGeom>
              <a:noFill/>
            </p:spPr>
            <p:txBody>
              <a:bodyPr wrap="none" rtlCol="0">
                <a:spAutoFit/>
              </a:bodyPr>
              <a:lstStyle/>
              <a:p>
                <a:r>
                  <a:rPr lang="en-GB" sz="1400" b="1" dirty="0" smtClean="0">
                    <a:solidFill>
                      <a:srgbClr val="582F7A"/>
                    </a:solidFill>
                  </a:rPr>
                  <a:t>10</a:t>
                </a:r>
                <a:endParaRPr lang="en-GB" sz="1400" b="1" dirty="0">
                  <a:solidFill>
                    <a:srgbClr val="582F7A"/>
                  </a:solidFill>
                </a:endParaRPr>
              </a:p>
            </p:txBody>
          </p:sp>
          <p:sp>
            <p:nvSpPr>
              <p:cNvPr id="290" name="Hour 12"/>
              <p:cNvSpPr txBox="1"/>
              <p:nvPr/>
            </p:nvSpPr>
            <p:spPr>
              <a:xfrm>
                <a:off x="4081479" y="5138865"/>
                <a:ext cx="383438" cy="307777"/>
              </a:xfrm>
              <a:prstGeom prst="rect">
                <a:avLst/>
              </a:prstGeom>
              <a:noFill/>
            </p:spPr>
            <p:txBody>
              <a:bodyPr wrap="none" rtlCol="0">
                <a:spAutoFit/>
              </a:bodyPr>
              <a:lstStyle/>
              <a:p>
                <a:r>
                  <a:rPr lang="en-GB" sz="1400" b="1" dirty="0" smtClean="0">
                    <a:solidFill>
                      <a:srgbClr val="582F7A"/>
                    </a:solidFill>
                  </a:rPr>
                  <a:t>12</a:t>
                </a:r>
                <a:endParaRPr lang="en-GB" sz="1400" b="1" dirty="0">
                  <a:solidFill>
                    <a:srgbClr val="582F7A"/>
                  </a:solidFill>
                </a:endParaRPr>
              </a:p>
            </p:txBody>
          </p:sp>
          <p:sp>
            <p:nvSpPr>
              <p:cNvPr id="291" name="Hour 14"/>
              <p:cNvSpPr txBox="1"/>
              <p:nvPr/>
            </p:nvSpPr>
            <p:spPr>
              <a:xfrm>
                <a:off x="4604335" y="5138865"/>
                <a:ext cx="383438" cy="307777"/>
              </a:xfrm>
              <a:prstGeom prst="rect">
                <a:avLst/>
              </a:prstGeom>
              <a:noFill/>
            </p:spPr>
            <p:txBody>
              <a:bodyPr wrap="none" rtlCol="0">
                <a:spAutoFit/>
              </a:bodyPr>
              <a:lstStyle/>
              <a:p>
                <a:r>
                  <a:rPr lang="en-GB" sz="1400" b="1" dirty="0" smtClean="0">
                    <a:solidFill>
                      <a:srgbClr val="582F7A"/>
                    </a:solidFill>
                  </a:rPr>
                  <a:t>14</a:t>
                </a:r>
                <a:endParaRPr lang="en-GB" sz="1400" b="1" dirty="0">
                  <a:solidFill>
                    <a:srgbClr val="582F7A"/>
                  </a:solidFill>
                </a:endParaRPr>
              </a:p>
            </p:txBody>
          </p:sp>
          <p:sp>
            <p:nvSpPr>
              <p:cNvPr id="292" name="Hour 16"/>
              <p:cNvSpPr txBox="1"/>
              <p:nvPr/>
            </p:nvSpPr>
            <p:spPr>
              <a:xfrm>
                <a:off x="5134811" y="5138865"/>
                <a:ext cx="383438" cy="307777"/>
              </a:xfrm>
              <a:prstGeom prst="rect">
                <a:avLst/>
              </a:prstGeom>
              <a:noFill/>
            </p:spPr>
            <p:txBody>
              <a:bodyPr wrap="none" rtlCol="0">
                <a:spAutoFit/>
              </a:bodyPr>
              <a:lstStyle/>
              <a:p>
                <a:r>
                  <a:rPr lang="en-GB" sz="1400" b="1" dirty="0" smtClean="0">
                    <a:solidFill>
                      <a:srgbClr val="582F7A"/>
                    </a:solidFill>
                  </a:rPr>
                  <a:t>16</a:t>
                </a:r>
                <a:endParaRPr lang="en-GB" sz="1400" b="1" dirty="0">
                  <a:solidFill>
                    <a:srgbClr val="582F7A"/>
                  </a:solidFill>
                </a:endParaRPr>
              </a:p>
            </p:txBody>
          </p:sp>
          <p:sp>
            <p:nvSpPr>
              <p:cNvPr id="293" name="Hour 18"/>
              <p:cNvSpPr txBox="1"/>
              <p:nvPr/>
            </p:nvSpPr>
            <p:spPr>
              <a:xfrm>
                <a:off x="5665287" y="5138865"/>
                <a:ext cx="383438" cy="307777"/>
              </a:xfrm>
              <a:prstGeom prst="rect">
                <a:avLst/>
              </a:prstGeom>
              <a:noFill/>
            </p:spPr>
            <p:txBody>
              <a:bodyPr wrap="none" rtlCol="0">
                <a:spAutoFit/>
              </a:bodyPr>
              <a:lstStyle/>
              <a:p>
                <a:r>
                  <a:rPr lang="en-GB" sz="1400" b="1" dirty="0" smtClean="0">
                    <a:solidFill>
                      <a:srgbClr val="582F7A"/>
                    </a:solidFill>
                  </a:rPr>
                  <a:t>18</a:t>
                </a:r>
                <a:endParaRPr lang="en-GB" sz="1400" b="1" dirty="0">
                  <a:solidFill>
                    <a:srgbClr val="582F7A"/>
                  </a:solidFill>
                </a:endParaRPr>
              </a:p>
            </p:txBody>
          </p:sp>
          <p:sp>
            <p:nvSpPr>
              <p:cNvPr id="294" name="Hour 20"/>
              <p:cNvSpPr txBox="1"/>
              <p:nvPr/>
            </p:nvSpPr>
            <p:spPr>
              <a:xfrm>
                <a:off x="6211003" y="5138865"/>
                <a:ext cx="383438" cy="307777"/>
              </a:xfrm>
              <a:prstGeom prst="rect">
                <a:avLst/>
              </a:prstGeom>
              <a:noFill/>
            </p:spPr>
            <p:txBody>
              <a:bodyPr wrap="none" rtlCol="0">
                <a:spAutoFit/>
              </a:bodyPr>
              <a:lstStyle/>
              <a:p>
                <a:r>
                  <a:rPr lang="en-GB" sz="1400" b="1" dirty="0" smtClean="0">
                    <a:solidFill>
                      <a:srgbClr val="582F7A"/>
                    </a:solidFill>
                  </a:rPr>
                  <a:t>20</a:t>
                </a:r>
                <a:endParaRPr lang="en-GB" sz="1400" b="1" dirty="0">
                  <a:solidFill>
                    <a:srgbClr val="582F7A"/>
                  </a:solidFill>
                </a:endParaRPr>
              </a:p>
            </p:txBody>
          </p:sp>
          <p:sp>
            <p:nvSpPr>
              <p:cNvPr id="295" name="Hour 22"/>
              <p:cNvSpPr txBox="1"/>
              <p:nvPr/>
            </p:nvSpPr>
            <p:spPr>
              <a:xfrm>
                <a:off x="6741479" y="5138865"/>
                <a:ext cx="383438" cy="307777"/>
              </a:xfrm>
              <a:prstGeom prst="rect">
                <a:avLst/>
              </a:prstGeom>
              <a:noFill/>
            </p:spPr>
            <p:txBody>
              <a:bodyPr wrap="none" rtlCol="0">
                <a:spAutoFit/>
              </a:bodyPr>
              <a:lstStyle/>
              <a:p>
                <a:r>
                  <a:rPr lang="en-GB" sz="1400" b="1" dirty="0" smtClean="0">
                    <a:solidFill>
                      <a:srgbClr val="582F7A"/>
                    </a:solidFill>
                  </a:rPr>
                  <a:t>22</a:t>
                </a:r>
                <a:endParaRPr lang="en-GB" sz="1400" b="1" dirty="0">
                  <a:solidFill>
                    <a:srgbClr val="582F7A"/>
                  </a:solidFill>
                </a:endParaRPr>
              </a:p>
            </p:txBody>
          </p:sp>
          <p:sp>
            <p:nvSpPr>
              <p:cNvPr id="296" name="Hour 23"/>
              <p:cNvSpPr txBox="1"/>
              <p:nvPr/>
            </p:nvSpPr>
            <p:spPr>
              <a:xfrm>
                <a:off x="7287195" y="5138865"/>
                <a:ext cx="383438" cy="307777"/>
              </a:xfrm>
              <a:prstGeom prst="rect">
                <a:avLst/>
              </a:prstGeom>
              <a:noFill/>
            </p:spPr>
            <p:txBody>
              <a:bodyPr wrap="none" rtlCol="0">
                <a:spAutoFit/>
              </a:bodyPr>
              <a:lstStyle/>
              <a:p>
                <a:r>
                  <a:rPr lang="en-GB" sz="1400" b="1" dirty="0" smtClean="0">
                    <a:solidFill>
                      <a:srgbClr val="582F7A"/>
                    </a:solidFill>
                  </a:rPr>
                  <a:t>23</a:t>
                </a:r>
                <a:endParaRPr lang="en-GB" sz="1400" b="1" dirty="0">
                  <a:solidFill>
                    <a:srgbClr val="582F7A"/>
                  </a:solidFill>
                </a:endParaRPr>
              </a:p>
            </p:txBody>
          </p:sp>
        </p:grpSp>
        <p:sp>
          <p:nvSpPr>
            <p:cNvPr id="267" name="Data set 2 Label"/>
            <p:cNvSpPr/>
            <p:nvPr/>
          </p:nvSpPr>
          <p:spPr>
            <a:xfrm>
              <a:off x="7283042" y="4068032"/>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smtClean="0">
                  <a:latin typeface="Arial Narrow" panose="020B0606020202030204" pitchFamily="34" charset="0"/>
                </a:rPr>
                <a:t>meicrodon</a:t>
              </a:r>
              <a:endParaRPr lang="en-GB" sz="2000" dirty="0" smtClean="0">
                <a:latin typeface="Arial Narrow" panose="020B0606020202030204" pitchFamily="34" charset="0"/>
              </a:endParaRPr>
            </a:p>
          </p:txBody>
        </p:sp>
        <p:sp>
          <p:nvSpPr>
            <p:cNvPr id="268" name="Data set 1 Label"/>
            <p:cNvSpPr/>
            <p:nvPr/>
          </p:nvSpPr>
          <p:spPr>
            <a:xfrm>
              <a:off x="7283042" y="4733083"/>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radio</a:t>
              </a:r>
            </a:p>
          </p:txBody>
        </p:sp>
        <p:sp>
          <p:nvSpPr>
            <p:cNvPr id="269" name="Data set 3 Label"/>
            <p:cNvSpPr/>
            <p:nvPr/>
          </p:nvSpPr>
          <p:spPr>
            <a:xfrm>
              <a:off x="7283042" y="3339420"/>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lamp</a:t>
              </a:r>
              <a:endParaRPr lang="en-GB" sz="2400" dirty="0" smtClean="0">
                <a:latin typeface="Arial Narrow" panose="020B0606020202030204" pitchFamily="34" charset="0"/>
              </a:endParaRPr>
            </a:p>
          </p:txBody>
        </p:sp>
        <p:sp>
          <p:nvSpPr>
            <p:cNvPr id="270" name="Data set 4 Label"/>
            <p:cNvSpPr/>
            <p:nvPr/>
          </p:nvSpPr>
          <p:spPr>
            <a:xfrm>
              <a:off x="7283042" y="2628470"/>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smtClean="0">
                  <a:latin typeface="Arial Narrow" panose="020B0606020202030204" pitchFamily="34" charset="0"/>
                </a:rPr>
                <a:t>tegell</a:t>
              </a:r>
              <a:endParaRPr lang="en-GB" sz="2000" dirty="0" smtClean="0">
                <a:latin typeface="Arial Narrow" panose="020B0606020202030204" pitchFamily="34" charset="0"/>
              </a:endParaRPr>
            </a:p>
          </p:txBody>
        </p:sp>
        <p:sp>
          <p:nvSpPr>
            <p:cNvPr id="271" name="Data set 5 Label"/>
            <p:cNvSpPr/>
            <p:nvPr/>
          </p:nvSpPr>
          <p:spPr>
            <a:xfrm>
              <a:off x="7283042" y="1944302"/>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smtClean="0">
                  <a:latin typeface="Arial Narrow" panose="020B0606020202030204" pitchFamily="34" charset="0"/>
                </a:rPr>
                <a:t>teledu</a:t>
              </a:r>
              <a:endParaRPr lang="en-GB" sz="2000" dirty="0" smtClean="0">
                <a:latin typeface="Arial Narrow" panose="020B0606020202030204" pitchFamily="34" charset="0"/>
              </a:endParaRPr>
            </a:p>
          </p:txBody>
        </p:sp>
        <p:sp>
          <p:nvSpPr>
            <p:cNvPr id="272" name="Time axis Label"/>
            <p:cNvSpPr txBox="1"/>
            <p:nvPr/>
          </p:nvSpPr>
          <p:spPr>
            <a:xfrm>
              <a:off x="431800" y="5443321"/>
              <a:ext cx="6789117" cy="369332"/>
            </a:xfrm>
            <a:prstGeom prst="rect">
              <a:avLst/>
            </a:prstGeom>
            <a:noFill/>
          </p:spPr>
          <p:txBody>
            <a:bodyPr wrap="square" rtlCol="0">
              <a:spAutoFit/>
            </a:bodyPr>
            <a:lstStyle/>
            <a:p>
              <a:pPr algn="ctr"/>
              <a:r>
                <a:rPr lang="en-GB" sz="1800" b="1" dirty="0" smtClean="0">
                  <a:solidFill>
                    <a:srgbClr val="582F7A"/>
                  </a:solidFill>
                </a:rPr>
                <a:t>Un </a:t>
              </a:r>
              <a:r>
                <a:rPr lang="en-GB" sz="1800" b="1" dirty="0" err="1" smtClean="0">
                  <a:solidFill>
                    <a:srgbClr val="582F7A"/>
                  </a:solidFill>
                </a:rPr>
                <a:t>diwrnod</a:t>
              </a:r>
              <a:r>
                <a:rPr lang="en-GB" sz="1800" b="1" dirty="0" smtClean="0">
                  <a:solidFill>
                    <a:srgbClr val="582F7A"/>
                  </a:solidFill>
                </a:rPr>
                <a:t> (24 </a:t>
              </a:r>
              <a:r>
                <a:rPr lang="en-GB" sz="1800" b="1" dirty="0" err="1" smtClean="0">
                  <a:solidFill>
                    <a:srgbClr val="582F7A"/>
                  </a:solidFill>
                </a:rPr>
                <a:t>awr</a:t>
              </a:r>
              <a:r>
                <a:rPr lang="en-GB" sz="1800" b="1" dirty="0" smtClean="0">
                  <a:solidFill>
                    <a:srgbClr val="582F7A"/>
                  </a:solidFill>
                </a:rPr>
                <a:t>)</a:t>
              </a:r>
              <a:endParaRPr lang="en-GB" sz="1800" b="1" dirty="0">
                <a:solidFill>
                  <a:srgbClr val="582F7A"/>
                </a:solidFill>
              </a:endParaRPr>
            </a:p>
          </p:txBody>
        </p:sp>
        <p:grpSp>
          <p:nvGrpSpPr>
            <p:cNvPr id="273" name="Group 272"/>
            <p:cNvGrpSpPr/>
            <p:nvPr/>
          </p:nvGrpSpPr>
          <p:grpSpPr>
            <a:xfrm>
              <a:off x="2958263" y="4769000"/>
              <a:ext cx="3849266" cy="365559"/>
              <a:chOff x="2958263" y="4769000"/>
              <a:chExt cx="3849266" cy="365559"/>
            </a:xfrm>
          </p:grpSpPr>
          <p:sp>
            <p:nvSpPr>
              <p:cNvPr id="282" name="Rectangle 50"/>
              <p:cNvSpPr>
                <a:spLocks noChangeArrowheads="1"/>
              </p:cNvSpPr>
              <p:nvPr/>
            </p:nvSpPr>
            <p:spPr bwMode="auto">
              <a:xfrm>
                <a:off x="2958263" y="4774559"/>
                <a:ext cx="151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83" name="Rectangle 50"/>
              <p:cNvSpPr>
                <a:spLocks noChangeArrowheads="1"/>
              </p:cNvSpPr>
              <p:nvPr/>
            </p:nvSpPr>
            <p:spPr bwMode="auto">
              <a:xfrm>
                <a:off x="6698799" y="4769000"/>
                <a:ext cx="10873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274" name="Group 273"/>
            <p:cNvGrpSpPr/>
            <p:nvPr/>
          </p:nvGrpSpPr>
          <p:grpSpPr>
            <a:xfrm>
              <a:off x="2901498" y="2651866"/>
              <a:ext cx="3677307" cy="360000"/>
              <a:chOff x="2901498" y="2651866"/>
              <a:chExt cx="3677307" cy="360000"/>
            </a:xfrm>
          </p:grpSpPr>
          <p:sp>
            <p:nvSpPr>
              <p:cNvPr id="275" name="Rectangle 50"/>
              <p:cNvSpPr>
                <a:spLocks noChangeArrowheads="1"/>
              </p:cNvSpPr>
              <p:nvPr/>
            </p:nvSpPr>
            <p:spPr bwMode="auto">
              <a:xfrm>
                <a:off x="2901498" y="265186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76" name="Rectangle 50"/>
              <p:cNvSpPr>
                <a:spLocks noChangeArrowheads="1"/>
              </p:cNvSpPr>
              <p:nvPr/>
            </p:nvSpPr>
            <p:spPr bwMode="auto">
              <a:xfrm>
                <a:off x="3403370" y="265186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77" name="Rectangle 50"/>
              <p:cNvSpPr>
                <a:spLocks noChangeArrowheads="1"/>
              </p:cNvSpPr>
              <p:nvPr/>
            </p:nvSpPr>
            <p:spPr bwMode="auto">
              <a:xfrm>
                <a:off x="4276228" y="265186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78" name="Rectangle 50"/>
              <p:cNvSpPr>
                <a:spLocks noChangeArrowheads="1"/>
              </p:cNvSpPr>
              <p:nvPr/>
            </p:nvSpPr>
            <p:spPr bwMode="auto">
              <a:xfrm>
                <a:off x="4901531" y="265186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79" name="Rectangle 50"/>
              <p:cNvSpPr>
                <a:spLocks noChangeArrowheads="1"/>
              </p:cNvSpPr>
              <p:nvPr/>
            </p:nvSpPr>
            <p:spPr bwMode="auto">
              <a:xfrm>
                <a:off x="5526834" y="265186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80" name="Rectangle 50"/>
              <p:cNvSpPr>
                <a:spLocks noChangeArrowheads="1"/>
              </p:cNvSpPr>
              <p:nvPr/>
            </p:nvSpPr>
            <p:spPr bwMode="auto">
              <a:xfrm>
                <a:off x="6026349" y="265186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81" name="Rectangle 50"/>
              <p:cNvSpPr>
                <a:spLocks noChangeArrowheads="1"/>
              </p:cNvSpPr>
              <p:nvPr/>
            </p:nvSpPr>
            <p:spPr bwMode="auto">
              <a:xfrm>
                <a:off x="6542805" y="265186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grpSp>
        <p:nvGrpSpPr>
          <p:cNvPr id="176" name="Activity Chart 2"/>
          <p:cNvGrpSpPr/>
          <p:nvPr/>
        </p:nvGrpSpPr>
        <p:grpSpPr>
          <a:xfrm>
            <a:off x="420958" y="1568708"/>
            <a:ext cx="8291242" cy="4183178"/>
            <a:chOff x="431800" y="1629475"/>
            <a:chExt cx="8291242" cy="4183178"/>
          </a:xfrm>
        </p:grpSpPr>
        <p:grpSp>
          <p:nvGrpSpPr>
            <p:cNvPr id="177" name="Group 176"/>
            <p:cNvGrpSpPr/>
            <p:nvPr/>
          </p:nvGrpSpPr>
          <p:grpSpPr>
            <a:xfrm>
              <a:off x="3521397" y="2651667"/>
              <a:ext cx="2523291" cy="366096"/>
              <a:chOff x="3521397" y="2651667"/>
              <a:chExt cx="2523291" cy="366096"/>
            </a:xfrm>
          </p:grpSpPr>
          <p:sp>
            <p:nvSpPr>
              <p:cNvPr id="257" name="Rectangle 50"/>
              <p:cNvSpPr>
                <a:spLocks noChangeArrowheads="1"/>
              </p:cNvSpPr>
              <p:nvPr/>
            </p:nvSpPr>
            <p:spPr bwMode="auto">
              <a:xfrm>
                <a:off x="3521397" y="2651667"/>
                <a:ext cx="10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58" name="Rectangle 51"/>
              <p:cNvSpPr>
                <a:spLocks noChangeArrowheads="1"/>
              </p:cNvSpPr>
              <p:nvPr/>
            </p:nvSpPr>
            <p:spPr bwMode="auto">
              <a:xfrm>
                <a:off x="5886127" y="2657763"/>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59" name="Rectangle 52"/>
              <p:cNvSpPr>
                <a:spLocks noChangeArrowheads="1"/>
              </p:cNvSpPr>
              <p:nvPr/>
            </p:nvSpPr>
            <p:spPr bwMode="auto">
              <a:xfrm>
                <a:off x="6026688" y="2657763"/>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178" name="Group 177"/>
            <p:cNvGrpSpPr/>
            <p:nvPr/>
          </p:nvGrpSpPr>
          <p:grpSpPr>
            <a:xfrm>
              <a:off x="1784548" y="1982617"/>
              <a:ext cx="3566651" cy="360000"/>
              <a:chOff x="1784548" y="1982617"/>
              <a:chExt cx="3566651" cy="360000"/>
            </a:xfrm>
          </p:grpSpPr>
          <p:sp>
            <p:nvSpPr>
              <p:cNvPr id="251" name="Rectangle 50"/>
              <p:cNvSpPr>
                <a:spLocks noChangeArrowheads="1"/>
              </p:cNvSpPr>
              <p:nvPr/>
            </p:nvSpPr>
            <p:spPr bwMode="auto">
              <a:xfrm>
                <a:off x="1784548" y="1982617"/>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52" name="Rectangle 50"/>
              <p:cNvSpPr>
                <a:spLocks noChangeArrowheads="1"/>
              </p:cNvSpPr>
              <p:nvPr/>
            </p:nvSpPr>
            <p:spPr bwMode="auto">
              <a:xfrm>
                <a:off x="3113926" y="1982617"/>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53" name="Rectangle 50"/>
              <p:cNvSpPr>
                <a:spLocks noChangeArrowheads="1"/>
              </p:cNvSpPr>
              <p:nvPr/>
            </p:nvSpPr>
            <p:spPr bwMode="auto">
              <a:xfrm>
                <a:off x="3308973" y="1982617"/>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54" name="Rectangle 50"/>
              <p:cNvSpPr>
                <a:spLocks noChangeArrowheads="1"/>
              </p:cNvSpPr>
              <p:nvPr/>
            </p:nvSpPr>
            <p:spPr bwMode="auto">
              <a:xfrm>
                <a:off x="3772419" y="1982617"/>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55" name="Rectangle 50"/>
              <p:cNvSpPr>
                <a:spLocks noChangeArrowheads="1"/>
              </p:cNvSpPr>
              <p:nvPr/>
            </p:nvSpPr>
            <p:spPr bwMode="auto">
              <a:xfrm>
                <a:off x="4107901" y="1982617"/>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56" name="Rectangle 50"/>
              <p:cNvSpPr>
                <a:spLocks noChangeArrowheads="1"/>
              </p:cNvSpPr>
              <p:nvPr/>
            </p:nvSpPr>
            <p:spPr bwMode="auto">
              <a:xfrm>
                <a:off x="5333199" y="1982617"/>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179" name="Group 178"/>
            <p:cNvGrpSpPr/>
            <p:nvPr/>
          </p:nvGrpSpPr>
          <p:grpSpPr>
            <a:xfrm>
              <a:off x="2980669" y="4098030"/>
              <a:ext cx="4045180" cy="360000"/>
              <a:chOff x="2980669" y="4098030"/>
              <a:chExt cx="4045180" cy="360000"/>
            </a:xfrm>
          </p:grpSpPr>
          <p:sp>
            <p:nvSpPr>
              <p:cNvPr id="247" name="Rectangle 58"/>
              <p:cNvSpPr>
                <a:spLocks noChangeArrowheads="1"/>
              </p:cNvSpPr>
              <p:nvPr/>
            </p:nvSpPr>
            <p:spPr bwMode="auto">
              <a:xfrm>
                <a:off x="2980669" y="4098030"/>
                <a:ext cx="7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48" name="Rectangle 58"/>
              <p:cNvSpPr>
                <a:spLocks noChangeArrowheads="1"/>
              </p:cNvSpPr>
              <p:nvPr/>
            </p:nvSpPr>
            <p:spPr bwMode="auto">
              <a:xfrm>
                <a:off x="6953849" y="4098030"/>
                <a:ext cx="7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49" name="Rectangle 58"/>
              <p:cNvSpPr>
                <a:spLocks noChangeArrowheads="1"/>
              </p:cNvSpPr>
              <p:nvPr/>
            </p:nvSpPr>
            <p:spPr bwMode="auto">
              <a:xfrm>
                <a:off x="5444724" y="4098030"/>
                <a:ext cx="7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50" name="Rectangle 58"/>
              <p:cNvSpPr>
                <a:spLocks noChangeArrowheads="1"/>
              </p:cNvSpPr>
              <p:nvPr/>
            </p:nvSpPr>
            <p:spPr bwMode="auto">
              <a:xfrm>
                <a:off x="6797743" y="4098030"/>
                <a:ext cx="7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180" name="Data Axes"/>
            <p:cNvGrpSpPr/>
            <p:nvPr/>
          </p:nvGrpSpPr>
          <p:grpSpPr>
            <a:xfrm>
              <a:off x="488917" y="1629475"/>
              <a:ext cx="6732001" cy="3528230"/>
              <a:chOff x="886325" y="1616918"/>
              <a:chExt cx="6732001" cy="3528230"/>
            </a:xfrm>
          </p:grpSpPr>
          <p:sp>
            <p:nvSpPr>
              <p:cNvPr id="241" name="y-axis"/>
              <p:cNvSpPr>
                <a:spLocks noChangeShapeType="1"/>
              </p:cNvSpPr>
              <p:nvPr/>
            </p:nvSpPr>
            <p:spPr bwMode="auto">
              <a:xfrm>
                <a:off x="886326" y="1616918"/>
                <a:ext cx="1380" cy="3528230"/>
              </a:xfrm>
              <a:prstGeom prst="line">
                <a:avLst/>
              </a:prstGeom>
              <a:noFill/>
              <a:ln w="57240">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42" name="x-axis 1"/>
              <p:cNvSpPr>
                <a:spLocks noChangeShapeType="1"/>
              </p:cNvSpPr>
              <p:nvPr/>
            </p:nvSpPr>
            <p:spPr bwMode="auto">
              <a:xfrm>
                <a:off x="886326" y="5129622"/>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43" name="x-axis 2"/>
              <p:cNvSpPr>
                <a:spLocks noChangeShapeType="1"/>
              </p:cNvSpPr>
              <p:nvPr/>
            </p:nvSpPr>
            <p:spPr bwMode="auto">
              <a:xfrm>
                <a:off x="886326" y="4451847"/>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44" name="x-axis 3"/>
              <p:cNvSpPr>
                <a:spLocks noChangeShapeType="1"/>
              </p:cNvSpPr>
              <p:nvPr/>
            </p:nvSpPr>
            <p:spPr bwMode="auto">
              <a:xfrm>
                <a:off x="886326" y="3728786"/>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45" name="x-axis 4"/>
              <p:cNvSpPr>
                <a:spLocks noChangeShapeType="1"/>
              </p:cNvSpPr>
              <p:nvPr/>
            </p:nvSpPr>
            <p:spPr bwMode="auto">
              <a:xfrm>
                <a:off x="886325" y="3016747"/>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46" name="x-axis 5"/>
              <p:cNvSpPr>
                <a:spLocks noChangeShapeType="1"/>
              </p:cNvSpPr>
              <p:nvPr/>
            </p:nvSpPr>
            <p:spPr bwMode="auto">
              <a:xfrm>
                <a:off x="886325" y="2330060"/>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dirty="0">
                  <a:solidFill>
                    <a:srgbClr val="000000"/>
                  </a:solidFill>
                  <a:latin typeface="Times New Roman" pitchFamily="18" charset="0"/>
                </a:endParaRPr>
              </a:p>
            </p:txBody>
          </p:sp>
        </p:grpSp>
        <p:grpSp>
          <p:nvGrpSpPr>
            <p:cNvPr id="181" name="Time sub-axes"/>
            <p:cNvGrpSpPr/>
            <p:nvPr/>
          </p:nvGrpSpPr>
          <p:grpSpPr>
            <a:xfrm>
              <a:off x="813644" y="1629475"/>
              <a:ext cx="6095061" cy="3708000"/>
              <a:chOff x="1217504" y="1576135"/>
              <a:chExt cx="6095061" cy="3768044"/>
            </a:xfrm>
          </p:grpSpPr>
          <p:sp>
            <p:nvSpPr>
              <p:cNvPr id="217" name="Axis Hour 1"/>
              <p:cNvSpPr>
                <a:spLocks noChangeShapeType="1"/>
              </p:cNvSpPr>
              <p:nvPr/>
            </p:nvSpPr>
            <p:spPr bwMode="auto">
              <a:xfrm flipV="1">
                <a:off x="121750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18" name="Axis Hour 2"/>
              <p:cNvSpPr>
                <a:spLocks noChangeShapeType="1"/>
              </p:cNvSpPr>
              <p:nvPr/>
            </p:nvSpPr>
            <p:spPr bwMode="auto">
              <a:xfrm flipV="1">
                <a:off x="148244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19" name="Axis Hour 3"/>
              <p:cNvSpPr>
                <a:spLocks noChangeShapeType="1"/>
              </p:cNvSpPr>
              <p:nvPr/>
            </p:nvSpPr>
            <p:spPr bwMode="auto">
              <a:xfrm flipV="1">
                <a:off x="174739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0" name="Axis Hour 4"/>
              <p:cNvSpPr>
                <a:spLocks noChangeShapeType="1"/>
              </p:cNvSpPr>
              <p:nvPr/>
            </p:nvSpPr>
            <p:spPr bwMode="auto">
              <a:xfrm flipV="1">
                <a:off x="2012333"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1" name="Axis Hour 5"/>
              <p:cNvSpPr>
                <a:spLocks noChangeShapeType="1"/>
              </p:cNvSpPr>
              <p:nvPr/>
            </p:nvSpPr>
            <p:spPr bwMode="auto">
              <a:xfrm flipV="1">
                <a:off x="2277276"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2" name="Axis Hour 6"/>
              <p:cNvSpPr>
                <a:spLocks noChangeShapeType="1"/>
              </p:cNvSpPr>
              <p:nvPr/>
            </p:nvSpPr>
            <p:spPr bwMode="auto">
              <a:xfrm flipV="1">
                <a:off x="2542219"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3" name="Axis Hour 7"/>
              <p:cNvSpPr>
                <a:spLocks noChangeShapeType="1"/>
              </p:cNvSpPr>
              <p:nvPr/>
            </p:nvSpPr>
            <p:spPr bwMode="auto">
              <a:xfrm flipV="1">
                <a:off x="2807162"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4" name="Axis Hour 8"/>
              <p:cNvSpPr>
                <a:spLocks noChangeShapeType="1"/>
              </p:cNvSpPr>
              <p:nvPr/>
            </p:nvSpPr>
            <p:spPr bwMode="auto">
              <a:xfrm flipV="1">
                <a:off x="307210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5" name="Axis Hour 9"/>
              <p:cNvSpPr>
                <a:spLocks noChangeShapeType="1"/>
              </p:cNvSpPr>
              <p:nvPr/>
            </p:nvSpPr>
            <p:spPr bwMode="auto">
              <a:xfrm flipV="1">
                <a:off x="3337048"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6" name="Axis Hour 10"/>
              <p:cNvSpPr>
                <a:spLocks noChangeShapeType="1"/>
              </p:cNvSpPr>
              <p:nvPr/>
            </p:nvSpPr>
            <p:spPr bwMode="auto">
              <a:xfrm flipV="1">
                <a:off x="3601991"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7" name="Axis Hour 11"/>
              <p:cNvSpPr>
                <a:spLocks noChangeShapeType="1"/>
              </p:cNvSpPr>
              <p:nvPr/>
            </p:nvSpPr>
            <p:spPr bwMode="auto">
              <a:xfrm flipV="1">
                <a:off x="386693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8" name="Axis Hour 12"/>
              <p:cNvSpPr>
                <a:spLocks noChangeShapeType="1"/>
              </p:cNvSpPr>
              <p:nvPr/>
            </p:nvSpPr>
            <p:spPr bwMode="auto">
              <a:xfrm flipV="1">
                <a:off x="413187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9" name="Axis Hour 13"/>
              <p:cNvSpPr>
                <a:spLocks noChangeShapeType="1"/>
              </p:cNvSpPr>
              <p:nvPr/>
            </p:nvSpPr>
            <p:spPr bwMode="auto">
              <a:xfrm flipV="1">
                <a:off x="439682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0" name="Axis Hour 14"/>
              <p:cNvSpPr>
                <a:spLocks noChangeShapeType="1"/>
              </p:cNvSpPr>
              <p:nvPr/>
            </p:nvSpPr>
            <p:spPr bwMode="auto">
              <a:xfrm flipV="1">
                <a:off x="4661763"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1" name="Axis Hour 15"/>
              <p:cNvSpPr>
                <a:spLocks noChangeShapeType="1"/>
              </p:cNvSpPr>
              <p:nvPr/>
            </p:nvSpPr>
            <p:spPr bwMode="auto">
              <a:xfrm flipV="1">
                <a:off x="4926706"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2" name="Axis Hour 16"/>
              <p:cNvSpPr>
                <a:spLocks noChangeShapeType="1"/>
              </p:cNvSpPr>
              <p:nvPr/>
            </p:nvSpPr>
            <p:spPr bwMode="auto">
              <a:xfrm flipV="1">
                <a:off x="5191649"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3" name="Axis Hour 17"/>
              <p:cNvSpPr>
                <a:spLocks noChangeShapeType="1"/>
              </p:cNvSpPr>
              <p:nvPr/>
            </p:nvSpPr>
            <p:spPr bwMode="auto">
              <a:xfrm flipV="1">
                <a:off x="5456592"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4" name="Axis Hour 18"/>
              <p:cNvSpPr>
                <a:spLocks noChangeShapeType="1"/>
              </p:cNvSpPr>
              <p:nvPr/>
            </p:nvSpPr>
            <p:spPr bwMode="auto">
              <a:xfrm flipV="1">
                <a:off x="572153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5" name="Axis Hour 19"/>
              <p:cNvSpPr>
                <a:spLocks noChangeShapeType="1"/>
              </p:cNvSpPr>
              <p:nvPr/>
            </p:nvSpPr>
            <p:spPr bwMode="auto">
              <a:xfrm flipV="1">
                <a:off x="5986478"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6" name="Axis Hour 20"/>
              <p:cNvSpPr>
                <a:spLocks noChangeShapeType="1"/>
              </p:cNvSpPr>
              <p:nvPr/>
            </p:nvSpPr>
            <p:spPr bwMode="auto">
              <a:xfrm flipV="1">
                <a:off x="6251421"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7" name="Axis Hour 21"/>
              <p:cNvSpPr>
                <a:spLocks noChangeShapeType="1"/>
              </p:cNvSpPr>
              <p:nvPr/>
            </p:nvSpPr>
            <p:spPr bwMode="auto">
              <a:xfrm flipV="1">
                <a:off x="651636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8" name="Axis Hour 22"/>
              <p:cNvSpPr>
                <a:spLocks noChangeShapeType="1"/>
              </p:cNvSpPr>
              <p:nvPr/>
            </p:nvSpPr>
            <p:spPr bwMode="auto">
              <a:xfrm flipV="1">
                <a:off x="678130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9" name="Axis Hour 23"/>
              <p:cNvSpPr>
                <a:spLocks noChangeShapeType="1"/>
              </p:cNvSpPr>
              <p:nvPr/>
            </p:nvSpPr>
            <p:spPr bwMode="auto">
              <a:xfrm flipV="1">
                <a:off x="704625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40" name="Axis Hour 24"/>
              <p:cNvSpPr>
                <a:spLocks noChangeShapeType="1"/>
              </p:cNvSpPr>
              <p:nvPr/>
            </p:nvSpPr>
            <p:spPr bwMode="auto">
              <a:xfrm flipV="1">
                <a:off x="731118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grpSp>
        <p:grpSp>
          <p:nvGrpSpPr>
            <p:cNvPr id="182" name="Hours on axes"/>
            <p:cNvGrpSpPr/>
            <p:nvPr/>
          </p:nvGrpSpPr>
          <p:grpSpPr>
            <a:xfrm>
              <a:off x="531695" y="5151422"/>
              <a:ext cx="6741530" cy="307777"/>
              <a:chOff x="929103" y="5138865"/>
              <a:chExt cx="6741530" cy="307777"/>
            </a:xfrm>
          </p:grpSpPr>
          <p:sp>
            <p:nvSpPr>
              <p:cNvPr id="204" name="Hour 0"/>
              <p:cNvSpPr txBox="1"/>
              <p:nvPr/>
            </p:nvSpPr>
            <p:spPr>
              <a:xfrm>
                <a:off x="929103" y="5138865"/>
                <a:ext cx="284052" cy="307777"/>
              </a:xfrm>
              <a:prstGeom prst="rect">
                <a:avLst/>
              </a:prstGeom>
              <a:noFill/>
            </p:spPr>
            <p:txBody>
              <a:bodyPr wrap="none" rtlCol="0">
                <a:spAutoFit/>
              </a:bodyPr>
              <a:lstStyle/>
              <a:p>
                <a:r>
                  <a:rPr lang="en-GB" sz="1400" b="1" dirty="0" smtClean="0">
                    <a:solidFill>
                      <a:srgbClr val="582F7A"/>
                    </a:solidFill>
                  </a:rPr>
                  <a:t>0</a:t>
                </a:r>
                <a:endParaRPr lang="en-GB" sz="1400" b="1" dirty="0">
                  <a:solidFill>
                    <a:srgbClr val="582F7A"/>
                  </a:solidFill>
                </a:endParaRPr>
              </a:p>
            </p:txBody>
          </p:sp>
          <p:sp>
            <p:nvSpPr>
              <p:cNvPr id="205" name="Hour 2"/>
              <p:cNvSpPr txBox="1"/>
              <p:nvPr/>
            </p:nvSpPr>
            <p:spPr>
              <a:xfrm>
                <a:off x="1482439" y="5138865"/>
                <a:ext cx="284052" cy="307777"/>
              </a:xfrm>
              <a:prstGeom prst="rect">
                <a:avLst/>
              </a:prstGeom>
              <a:noFill/>
            </p:spPr>
            <p:txBody>
              <a:bodyPr wrap="none" rtlCol="0">
                <a:spAutoFit/>
              </a:bodyPr>
              <a:lstStyle/>
              <a:p>
                <a:r>
                  <a:rPr lang="en-GB" sz="1400" b="1" dirty="0" smtClean="0">
                    <a:solidFill>
                      <a:srgbClr val="582F7A"/>
                    </a:solidFill>
                  </a:rPr>
                  <a:t>2</a:t>
                </a:r>
                <a:endParaRPr lang="en-GB" sz="1400" b="1" dirty="0">
                  <a:solidFill>
                    <a:srgbClr val="582F7A"/>
                  </a:solidFill>
                </a:endParaRPr>
              </a:p>
            </p:txBody>
          </p:sp>
          <p:sp>
            <p:nvSpPr>
              <p:cNvPr id="206" name="Hour 4"/>
              <p:cNvSpPr txBox="1"/>
              <p:nvPr/>
            </p:nvSpPr>
            <p:spPr>
              <a:xfrm>
                <a:off x="2012915" y="5138865"/>
                <a:ext cx="284052" cy="307777"/>
              </a:xfrm>
              <a:prstGeom prst="rect">
                <a:avLst/>
              </a:prstGeom>
              <a:noFill/>
            </p:spPr>
            <p:txBody>
              <a:bodyPr wrap="none" rtlCol="0">
                <a:spAutoFit/>
              </a:bodyPr>
              <a:lstStyle/>
              <a:p>
                <a:r>
                  <a:rPr lang="en-GB" sz="1400" b="1" dirty="0" smtClean="0">
                    <a:solidFill>
                      <a:srgbClr val="582F7A"/>
                    </a:solidFill>
                  </a:rPr>
                  <a:t>4</a:t>
                </a:r>
                <a:endParaRPr lang="en-GB" sz="1400" b="1" dirty="0">
                  <a:solidFill>
                    <a:srgbClr val="582F7A"/>
                  </a:solidFill>
                </a:endParaRPr>
              </a:p>
            </p:txBody>
          </p:sp>
          <p:sp>
            <p:nvSpPr>
              <p:cNvPr id="207" name="Hour 6"/>
              <p:cNvSpPr txBox="1"/>
              <p:nvPr/>
            </p:nvSpPr>
            <p:spPr>
              <a:xfrm>
                <a:off x="2535771" y="5138865"/>
                <a:ext cx="284052" cy="307777"/>
              </a:xfrm>
              <a:prstGeom prst="rect">
                <a:avLst/>
              </a:prstGeom>
              <a:noFill/>
            </p:spPr>
            <p:txBody>
              <a:bodyPr wrap="none" rtlCol="0">
                <a:spAutoFit/>
              </a:bodyPr>
              <a:lstStyle/>
              <a:p>
                <a:r>
                  <a:rPr lang="en-GB" sz="1400" b="1" dirty="0" smtClean="0">
                    <a:solidFill>
                      <a:srgbClr val="582F7A"/>
                    </a:solidFill>
                  </a:rPr>
                  <a:t>6</a:t>
                </a:r>
                <a:endParaRPr lang="en-GB" sz="1400" b="1" dirty="0">
                  <a:solidFill>
                    <a:srgbClr val="582F7A"/>
                  </a:solidFill>
                </a:endParaRPr>
              </a:p>
            </p:txBody>
          </p:sp>
          <p:sp>
            <p:nvSpPr>
              <p:cNvPr id="208" name="Hour 8"/>
              <p:cNvSpPr txBox="1"/>
              <p:nvPr/>
            </p:nvSpPr>
            <p:spPr>
              <a:xfrm>
                <a:off x="3066247" y="5138865"/>
                <a:ext cx="284052" cy="307777"/>
              </a:xfrm>
              <a:prstGeom prst="rect">
                <a:avLst/>
              </a:prstGeom>
              <a:noFill/>
            </p:spPr>
            <p:txBody>
              <a:bodyPr wrap="none" rtlCol="0">
                <a:spAutoFit/>
              </a:bodyPr>
              <a:lstStyle/>
              <a:p>
                <a:r>
                  <a:rPr lang="en-GB" sz="1400" b="1" dirty="0" smtClean="0">
                    <a:solidFill>
                      <a:srgbClr val="582F7A"/>
                    </a:solidFill>
                  </a:rPr>
                  <a:t>8</a:t>
                </a:r>
                <a:endParaRPr lang="en-GB" sz="1400" b="1" dirty="0">
                  <a:solidFill>
                    <a:srgbClr val="582F7A"/>
                  </a:solidFill>
                </a:endParaRPr>
              </a:p>
            </p:txBody>
          </p:sp>
          <p:sp>
            <p:nvSpPr>
              <p:cNvPr id="209" name="Hour 10"/>
              <p:cNvSpPr txBox="1"/>
              <p:nvPr/>
            </p:nvSpPr>
            <p:spPr>
              <a:xfrm>
                <a:off x="3543383" y="5138865"/>
                <a:ext cx="383438" cy="307777"/>
              </a:xfrm>
              <a:prstGeom prst="rect">
                <a:avLst/>
              </a:prstGeom>
              <a:noFill/>
            </p:spPr>
            <p:txBody>
              <a:bodyPr wrap="none" rtlCol="0">
                <a:spAutoFit/>
              </a:bodyPr>
              <a:lstStyle/>
              <a:p>
                <a:r>
                  <a:rPr lang="en-GB" sz="1400" b="1" dirty="0" smtClean="0">
                    <a:solidFill>
                      <a:srgbClr val="582F7A"/>
                    </a:solidFill>
                  </a:rPr>
                  <a:t>10</a:t>
                </a:r>
                <a:endParaRPr lang="en-GB" sz="1400" b="1" dirty="0">
                  <a:solidFill>
                    <a:srgbClr val="582F7A"/>
                  </a:solidFill>
                </a:endParaRPr>
              </a:p>
            </p:txBody>
          </p:sp>
          <p:sp>
            <p:nvSpPr>
              <p:cNvPr id="210" name="Hour 12"/>
              <p:cNvSpPr txBox="1"/>
              <p:nvPr/>
            </p:nvSpPr>
            <p:spPr>
              <a:xfrm>
                <a:off x="4081479" y="5138865"/>
                <a:ext cx="383438" cy="307777"/>
              </a:xfrm>
              <a:prstGeom prst="rect">
                <a:avLst/>
              </a:prstGeom>
              <a:noFill/>
            </p:spPr>
            <p:txBody>
              <a:bodyPr wrap="none" rtlCol="0">
                <a:spAutoFit/>
              </a:bodyPr>
              <a:lstStyle/>
              <a:p>
                <a:r>
                  <a:rPr lang="en-GB" sz="1400" b="1" dirty="0" smtClean="0">
                    <a:solidFill>
                      <a:srgbClr val="582F7A"/>
                    </a:solidFill>
                  </a:rPr>
                  <a:t>12</a:t>
                </a:r>
                <a:endParaRPr lang="en-GB" sz="1400" b="1" dirty="0">
                  <a:solidFill>
                    <a:srgbClr val="582F7A"/>
                  </a:solidFill>
                </a:endParaRPr>
              </a:p>
            </p:txBody>
          </p:sp>
          <p:sp>
            <p:nvSpPr>
              <p:cNvPr id="211" name="Hour 14"/>
              <p:cNvSpPr txBox="1"/>
              <p:nvPr/>
            </p:nvSpPr>
            <p:spPr>
              <a:xfrm>
                <a:off x="4604335" y="5138865"/>
                <a:ext cx="383438" cy="307777"/>
              </a:xfrm>
              <a:prstGeom prst="rect">
                <a:avLst/>
              </a:prstGeom>
              <a:noFill/>
            </p:spPr>
            <p:txBody>
              <a:bodyPr wrap="none" rtlCol="0">
                <a:spAutoFit/>
              </a:bodyPr>
              <a:lstStyle/>
              <a:p>
                <a:r>
                  <a:rPr lang="en-GB" sz="1400" b="1" dirty="0" smtClean="0">
                    <a:solidFill>
                      <a:srgbClr val="582F7A"/>
                    </a:solidFill>
                  </a:rPr>
                  <a:t>14</a:t>
                </a:r>
                <a:endParaRPr lang="en-GB" sz="1400" b="1" dirty="0">
                  <a:solidFill>
                    <a:srgbClr val="582F7A"/>
                  </a:solidFill>
                </a:endParaRPr>
              </a:p>
            </p:txBody>
          </p:sp>
          <p:sp>
            <p:nvSpPr>
              <p:cNvPr id="212" name="Hour 16"/>
              <p:cNvSpPr txBox="1"/>
              <p:nvPr/>
            </p:nvSpPr>
            <p:spPr>
              <a:xfrm>
                <a:off x="5134811" y="5138865"/>
                <a:ext cx="383438" cy="307777"/>
              </a:xfrm>
              <a:prstGeom prst="rect">
                <a:avLst/>
              </a:prstGeom>
              <a:noFill/>
            </p:spPr>
            <p:txBody>
              <a:bodyPr wrap="none" rtlCol="0">
                <a:spAutoFit/>
              </a:bodyPr>
              <a:lstStyle/>
              <a:p>
                <a:r>
                  <a:rPr lang="en-GB" sz="1400" b="1" dirty="0" smtClean="0">
                    <a:solidFill>
                      <a:srgbClr val="582F7A"/>
                    </a:solidFill>
                  </a:rPr>
                  <a:t>16</a:t>
                </a:r>
                <a:endParaRPr lang="en-GB" sz="1400" b="1" dirty="0">
                  <a:solidFill>
                    <a:srgbClr val="582F7A"/>
                  </a:solidFill>
                </a:endParaRPr>
              </a:p>
            </p:txBody>
          </p:sp>
          <p:sp>
            <p:nvSpPr>
              <p:cNvPr id="213" name="Hour 18"/>
              <p:cNvSpPr txBox="1"/>
              <p:nvPr/>
            </p:nvSpPr>
            <p:spPr>
              <a:xfrm>
                <a:off x="5665287" y="5138865"/>
                <a:ext cx="383438" cy="307777"/>
              </a:xfrm>
              <a:prstGeom prst="rect">
                <a:avLst/>
              </a:prstGeom>
              <a:noFill/>
            </p:spPr>
            <p:txBody>
              <a:bodyPr wrap="none" rtlCol="0">
                <a:spAutoFit/>
              </a:bodyPr>
              <a:lstStyle/>
              <a:p>
                <a:r>
                  <a:rPr lang="en-GB" sz="1400" b="1" dirty="0" smtClean="0">
                    <a:solidFill>
                      <a:srgbClr val="582F7A"/>
                    </a:solidFill>
                  </a:rPr>
                  <a:t>18</a:t>
                </a:r>
                <a:endParaRPr lang="en-GB" sz="1400" b="1" dirty="0">
                  <a:solidFill>
                    <a:srgbClr val="582F7A"/>
                  </a:solidFill>
                </a:endParaRPr>
              </a:p>
            </p:txBody>
          </p:sp>
          <p:sp>
            <p:nvSpPr>
              <p:cNvPr id="214" name="Hour 20"/>
              <p:cNvSpPr txBox="1"/>
              <p:nvPr/>
            </p:nvSpPr>
            <p:spPr>
              <a:xfrm>
                <a:off x="6211003" y="5138865"/>
                <a:ext cx="383438" cy="307777"/>
              </a:xfrm>
              <a:prstGeom prst="rect">
                <a:avLst/>
              </a:prstGeom>
              <a:noFill/>
            </p:spPr>
            <p:txBody>
              <a:bodyPr wrap="none" rtlCol="0">
                <a:spAutoFit/>
              </a:bodyPr>
              <a:lstStyle/>
              <a:p>
                <a:r>
                  <a:rPr lang="en-GB" sz="1400" b="1" dirty="0" smtClean="0">
                    <a:solidFill>
                      <a:srgbClr val="582F7A"/>
                    </a:solidFill>
                  </a:rPr>
                  <a:t>20</a:t>
                </a:r>
                <a:endParaRPr lang="en-GB" sz="1400" b="1" dirty="0">
                  <a:solidFill>
                    <a:srgbClr val="582F7A"/>
                  </a:solidFill>
                </a:endParaRPr>
              </a:p>
            </p:txBody>
          </p:sp>
          <p:sp>
            <p:nvSpPr>
              <p:cNvPr id="215" name="Hour 22"/>
              <p:cNvSpPr txBox="1"/>
              <p:nvPr/>
            </p:nvSpPr>
            <p:spPr>
              <a:xfrm>
                <a:off x="6741479" y="5138865"/>
                <a:ext cx="383438" cy="307777"/>
              </a:xfrm>
              <a:prstGeom prst="rect">
                <a:avLst/>
              </a:prstGeom>
              <a:noFill/>
            </p:spPr>
            <p:txBody>
              <a:bodyPr wrap="none" rtlCol="0">
                <a:spAutoFit/>
              </a:bodyPr>
              <a:lstStyle/>
              <a:p>
                <a:r>
                  <a:rPr lang="en-GB" sz="1400" b="1" dirty="0" smtClean="0">
                    <a:solidFill>
                      <a:srgbClr val="582F7A"/>
                    </a:solidFill>
                  </a:rPr>
                  <a:t>22</a:t>
                </a:r>
                <a:endParaRPr lang="en-GB" sz="1400" b="1" dirty="0">
                  <a:solidFill>
                    <a:srgbClr val="582F7A"/>
                  </a:solidFill>
                </a:endParaRPr>
              </a:p>
            </p:txBody>
          </p:sp>
          <p:sp>
            <p:nvSpPr>
              <p:cNvPr id="216" name="Hour 23"/>
              <p:cNvSpPr txBox="1"/>
              <p:nvPr/>
            </p:nvSpPr>
            <p:spPr>
              <a:xfrm>
                <a:off x="7287195" y="5138865"/>
                <a:ext cx="383438" cy="307777"/>
              </a:xfrm>
              <a:prstGeom prst="rect">
                <a:avLst/>
              </a:prstGeom>
              <a:noFill/>
            </p:spPr>
            <p:txBody>
              <a:bodyPr wrap="none" rtlCol="0">
                <a:spAutoFit/>
              </a:bodyPr>
              <a:lstStyle/>
              <a:p>
                <a:r>
                  <a:rPr lang="en-GB" sz="1400" b="1" dirty="0" smtClean="0">
                    <a:solidFill>
                      <a:srgbClr val="582F7A"/>
                    </a:solidFill>
                  </a:rPr>
                  <a:t>23</a:t>
                </a:r>
                <a:endParaRPr lang="en-GB" sz="1400" b="1" dirty="0">
                  <a:solidFill>
                    <a:srgbClr val="582F7A"/>
                  </a:solidFill>
                </a:endParaRPr>
              </a:p>
            </p:txBody>
          </p:sp>
        </p:grpSp>
        <p:sp>
          <p:nvSpPr>
            <p:cNvPr id="183" name="Data set 2 Label"/>
            <p:cNvSpPr/>
            <p:nvPr/>
          </p:nvSpPr>
          <p:spPr>
            <a:xfrm>
              <a:off x="7283042" y="4068032"/>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dirty="0" err="1" smtClean="0">
                  <a:latin typeface="Arial Narrow" panose="020B0606020202030204" pitchFamily="34" charset="0"/>
                </a:rPr>
                <a:t>meddyginiaeth</a:t>
              </a:r>
              <a:endParaRPr lang="en-GB" sz="1800" dirty="0" smtClean="0">
                <a:latin typeface="Arial Narrow" panose="020B0606020202030204" pitchFamily="34" charset="0"/>
              </a:endParaRPr>
            </a:p>
          </p:txBody>
        </p:sp>
        <p:sp>
          <p:nvSpPr>
            <p:cNvPr id="184" name="Data set 1 Label"/>
            <p:cNvSpPr/>
            <p:nvPr/>
          </p:nvSpPr>
          <p:spPr>
            <a:xfrm>
              <a:off x="7283042" y="4733083"/>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err="1" smtClean="0">
                  <a:latin typeface="Arial Narrow" panose="020B0606020202030204" pitchFamily="34" charset="0"/>
                </a:rPr>
                <a:t>cwpwrdd</a:t>
              </a:r>
              <a:r>
                <a:rPr lang="en-GB" sz="1600" dirty="0" smtClean="0">
                  <a:latin typeface="Arial Narrow" panose="020B0606020202030204" pitchFamily="34" charset="0"/>
                </a:rPr>
                <a:t> </a:t>
              </a:r>
              <a:r>
                <a:rPr lang="en-GB" sz="1600" dirty="0" err="1">
                  <a:latin typeface="Arial Narrow" panose="020B0606020202030204" pitchFamily="34" charset="0"/>
                </a:rPr>
                <a:t>bwyd</a:t>
              </a:r>
              <a:endParaRPr lang="en-GB" sz="1600" dirty="0" smtClean="0">
                <a:latin typeface="Arial Narrow" panose="020B0606020202030204" pitchFamily="34" charset="0"/>
              </a:endParaRPr>
            </a:p>
          </p:txBody>
        </p:sp>
        <p:sp>
          <p:nvSpPr>
            <p:cNvPr id="185" name="Data set 3 Label"/>
            <p:cNvSpPr/>
            <p:nvPr/>
          </p:nvSpPr>
          <p:spPr>
            <a:xfrm>
              <a:off x="7283042" y="3339420"/>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err="1" smtClean="0">
                  <a:latin typeface="Arial Narrow" panose="020B0606020202030204" pitchFamily="34" charset="0"/>
                </a:rPr>
                <a:t>drws</a:t>
              </a:r>
              <a:r>
                <a:rPr lang="en-GB" sz="1600" dirty="0" smtClean="0">
                  <a:latin typeface="Arial Narrow" panose="020B0606020202030204" pitchFamily="34" charset="0"/>
                </a:rPr>
                <a:t> </a:t>
              </a:r>
              <a:r>
                <a:rPr lang="en-GB" sz="1600" dirty="0" err="1">
                  <a:latin typeface="Arial Narrow" panose="020B0606020202030204" pitchFamily="34" charset="0"/>
                </a:rPr>
                <a:t>yr</a:t>
              </a:r>
              <a:r>
                <a:rPr lang="en-GB" sz="1600" dirty="0">
                  <a:latin typeface="Arial Narrow" panose="020B0606020202030204" pitchFamily="34" charset="0"/>
                </a:rPr>
                <a:t> </a:t>
              </a:r>
              <a:r>
                <a:rPr lang="en-GB" sz="1600" dirty="0" err="1">
                  <a:latin typeface="Arial Narrow" panose="020B0606020202030204" pitchFamily="34" charset="0"/>
                </a:rPr>
                <a:t>oergell</a:t>
              </a:r>
              <a:endParaRPr lang="en-GB" sz="1800" dirty="0" smtClean="0">
                <a:latin typeface="Arial Narrow" panose="020B0606020202030204" pitchFamily="34" charset="0"/>
              </a:endParaRPr>
            </a:p>
          </p:txBody>
        </p:sp>
        <p:sp>
          <p:nvSpPr>
            <p:cNvPr id="186" name="Data set 4 Label"/>
            <p:cNvSpPr/>
            <p:nvPr/>
          </p:nvSpPr>
          <p:spPr>
            <a:xfrm>
              <a:off x="7283042" y="2628470"/>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smtClean="0">
                  <a:latin typeface="Arial Narrow" panose="020B0606020202030204" pitchFamily="34" charset="0"/>
                </a:rPr>
                <a:t>drws</a:t>
              </a:r>
              <a:r>
                <a:rPr lang="en-GB" sz="2000" dirty="0" smtClean="0">
                  <a:latin typeface="Arial Narrow" panose="020B0606020202030204" pitchFamily="34" charset="0"/>
                </a:rPr>
                <a:t> </a:t>
              </a:r>
              <a:r>
                <a:rPr lang="en-GB" sz="2000" dirty="0" err="1">
                  <a:latin typeface="Arial Narrow" panose="020B0606020202030204" pitchFamily="34" charset="0"/>
                </a:rPr>
                <a:t>cefn</a:t>
              </a:r>
              <a:endParaRPr lang="en-GB" sz="2000" dirty="0" smtClean="0">
                <a:latin typeface="Arial Narrow" panose="020B0606020202030204" pitchFamily="34" charset="0"/>
              </a:endParaRPr>
            </a:p>
          </p:txBody>
        </p:sp>
        <p:sp>
          <p:nvSpPr>
            <p:cNvPr id="187" name="Data set 5 Label"/>
            <p:cNvSpPr/>
            <p:nvPr/>
          </p:nvSpPr>
          <p:spPr>
            <a:xfrm>
              <a:off x="7283042" y="1944302"/>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smtClean="0">
                  <a:latin typeface="Arial Narrow" panose="020B0606020202030204" pitchFamily="34" charset="0"/>
                </a:rPr>
                <a:t>drws</a:t>
              </a:r>
              <a:r>
                <a:rPr lang="en-GB" sz="2000" dirty="0" smtClean="0">
                  <a:latin typeface="Arial Narrow" panose="020B0606020202030204" pitchFamily="34" charset="0"/>
                </a:rPr>
                <a:t> </a:t>
              </a:r>
              <a:r>
                <a:rPr lang="en-GB" sz="2000" dirty="0" err="1">
                  <a:latin typeface="Arial Narrow" panose="020B0606020202030204" pitchFamily="34" charset="0"/>
                </a:rPr>
                <a:t>ffrynt</a:t>
              </a:r>
              <a:endParaRPr lang="en-GB" sz="2000" dirty="0" smtClean="0">
                <a:latin typeface="Arial Narrow" panose="020B0606020202030204" pitchFamily="34" charset="0"/>
              </a:endParaRPr>
            </a:p>
          </p:txBody>
        </p:sp>
        <p:sp>
          <p:nvSpPr>
            <p:cNvPr id="188" name="Time axis Label"/>
            <p:cNvSpPr txBox="1"/>
            <p:nvPr/>
          </p:nvSpPr>
          <p:spPr>
            <a:xfrm>
              <a:off x="431800" y="5443321"/>
              <a:ext cx="6789117" cy="369332"/>
            </a:xfrm>
            <a:prstGeom prst="rect">
              <a:avLst/>
            </a:prstGeom>
            <a:noFill/>
          </p:spPr>
          <p:txBody>
            <a:bodyPr wrap="square" rtlCol="0">
              <a:spAutoFit/>
            </a:bodyPr>
            <a:lstStyle/>
            <a:p>
              <a:pPr algn="ctr"/>
              <a:r>
                <a:rPr lang="en-GB" sz="1800" b="1" dirty="0" smtClean="0">
                  <a:solidFill>
                    <a:srgbClr val="582F7A"/>
                  </a:solidFill>
                </a:rPr>
                <a:t>Un </a:t>
              </a:r>
              <a:r>
                <a:rPr lang="en-GB" sz="1800" b="1" dirty="0" err="1" smtClean="0">
                  <a:solidFill>
                    <a:srgbClr val="582F7A"/>
                  </a:solidFill>
                </a:rPr>
                <a:t>dwirnod</a:t>
              </a:r>
              <a:r>
                <a:rPr lang="en-GB" sz="1800" b="1" dirty="0" smtClean="0">
                  <a:solidFill>
                    <a:srgbClr val="582F7A"/>
                  </a:solidFill>
                </a:rPr>
                <a:t> (24 </a:t>
              </a:r>
              <a:r>
                <a:rPr lang="en-GB" sz="1800" b="1" dirty="0" err="1" smtClean="0">
                  <a:solidFill>
                    <a:srgbClr val="582F7A"/>
                  </a:solidFill>
                </a:rPr>
                <a:t>awr</a:t>
              </a:r>
              <a:r>
                <a:rPr lang="en-GB" sz="1800" b="1" dirty="0" smtClean="0">
                  <a:solidFill>
                    <a:srgbClr val="582F7A"/>
                  </a:solidFill>
                </a:rPr>
                <a:t>)</a:t>
              </a:r>
              <a:endParaRPr lang="en-GB" sz="1800" b="1" dirty="0">
                <a:solidFill>
                  <a:srgbClr val="582F7A"/>
                </a:solidFill>
              </a:endParaRPr>
            </a:p>
          </p:txBody>
        </p:sp>
        <p:grpSp>
          <p:nvGrpSpPr>
            <p:cNvPr id="189" name="Group 188"/>
            <p:cNvGrpSpPr/>
            <p:nvPr/>
          </p:nvGrpSpPr>
          <p:grpSpPr>
            <a:xfrm>
              <a:off x="2718021" y="3365712"/>
              <a:ext cx="3737229" cy="360000"/>
              <a:chOff x="2718021" y="3365712"/>
              <a:chExt cx="3737229" cy="360000"/>
            </a:xfrm>
          </p:grpSpPr>
          <p:sp>
            <p:nvSpPr>
              <p:cNvPr id="195" name="Rectangle 50"/>
              <p:cNvSpPr>
                <a:spLocks noChangeArrowheads="1"/>
              </p:cNvSpPr>
              <p:nvPr/>
            </p:nvSpPr>
            <p:spPr bwMode="auto">
              <a:xfrm>
                <a:off x="2772519"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96" name="Rectangle 50"/>
              <p:cNvSpPr>
                <a:spLocks noChangeArrowheads="1"/>
              </p:cNvSpPr>
              <p:nvPr/>
            </p:nvSpPr>
            <p:spPr bwMode="auto">
              <a:xfrm>
                <a:off x="3336672"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97" name="Rectangle 50"/>
              <p:cNvSpPr>
                <a:spLocks noChangeArrowheads="1"/>
              </p:cNvSpPr>
              <p:nvPr/>
            </p:nvSpPr>
            <p:spPr bwMode="auto">
              <a:xfrm>
                <a:off x="3754755"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98" name="Rectangle 50"/>
              <p:cNvSpPr>
                <a:spLocks noChangeArrowheads="1"/>
              </p:cNvSpPr>
              <p:nvPr/>
            </p:nvSpPr>
            <p:spPr bwMode="auto">
              <a:xfrm>
                <a:off x="4410838"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99" name="Rectangle 50"/>
              <p:cNvSpPr>
                <a:spLocks noChangeArrowheads="1"/>
              </p:cNvSpPr>
              <p:nvPr/>
            </p:nvSpPr>
            <p:spPr bwMode="auto">
              <a:xfrm>
                <a:off x="4829073"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00" name="Rectangle 50"/>
              <p:cNvSpPr>
                <a:spLocks noChangeArrowheads="1"/>
              </p:cNvSpPr>
              <p:nvPr/>
            </p:nvSpPr>
            <p:spPr bwMode="auto">
              <a:xfrm>
                <a:off x="5303819"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01" name="Rectangle 50"/>
              <p:cNvSpPr>
                <a:spLocks noChangeArrowheads="1"/>
              </p:cNvSpPr>
              <p:nvPr/>
            </p:nvSpPr>
            <p:spPr bwMode="auto">
              <a:xfrm>
                <a:off x="6029222"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02" name="Rectangle 50"/>
              <p:cNvSpPr>
                <a:spLocks noChangeArrowheads="1"/>
              </p:cNvSpPr>
              <p:nvPr/>
            </p:nvSpPr>
            <p:spPr bwMode="auto">
              <a:xfrm>
                <a:off x="6437250"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03" name="Rectangle 50"/>
              <p:cNvSpPr>
                <a:spLocks noChangeArrowheads="1"/>
              </p:cNvSpPr>
              <p:nvPr/>
            </p:nvSpPr>
            <p:spPr bwMode="auto">
              <a:xfrm>
                <a:off x="2718021"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190" name="Group 189"/>
            <p:cNvGrpSpPr/>
            <p:nvPr/>
          </p:nvGrpSpPr>
          <p:grpSpPr>
            <a:xfrm>
              <a:off x="3049911" y="4769564"/>
              <a:ext cx="2623761" cy="360000"/>
              <a:chOff x="3049911" y="4769564"/>
              <a:chExt cx="2623761" cy="360000"/>
            </a:xfrm>
          </p:grpSpPr>
          <p:sp>
            <p:nvSpPr>
              <p:cNvPr id="191" name="Rectangle 58"/>
              <p:cNvSpPr>
                <a:spLocks noChangeArrowheads="1"/>
              </p:cNvSpPr>
              <p:nvPr/>
            </p:nvSpPr>
            <p:spPr bwMode="auto">
              <a:xfrm>
                <a:off x="3049911" y="4769564"/>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92" name="Rectangle 58"/>
              <p:cNvSpPr>
                <a:spLocks noChangeArrowheads="1"/>
              </p:cNvSpPr>
              <p:nvPr/>
            </p:nvSpPr>
            <p:spPr bwMode="auto">
              <a:xfrm>
                <a:off x="3803377" y="4769564"/>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93" name="Rectangle 58"/>
              <p:cNvSpPr>
                <a:spLocks noChangeArrowheads="1"/>
              </p:cNvSpPr>
              <p:nvPr/>
            </p:nvSpPr>
            <p:spPr bwMode="auto">
              <a:xfrm>
                <a:off x="5411295" y="4769564"/>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94" name="Rectangle 58"/>
              <p:cNvSpPr>
                <a:spLocks noChangeArrowheads="1"/>
              </p:cNvSpPr>
              <p:nvPr/>
            </p:nvSpPr>
            <p:spPr bwMode="auto">
              <a:xfrm>
                <a:off x="5637672" y="4769564"/>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grpSp>
        <p:nvGrpSpPr>
          <p:cNvPr id="34" name="Activity Chart 1"/>
          <p:cNvGrpSpPr/>
          <p:nvPr/>
        </p:nvGrpSpPr>
        <p:grpSpPr>
          <a:xfrm>
            <a:off x="420958" y="1568708"/>
            <a:ext cx="8291242" cy="4183178"/>
            <a:chOff x="431800" y="1629475"/>
            <a:chExt cx="8291242" cy="4183178"/>
          </a:xfrm>
        </p:grpSpPr>
        <p:grpSp>
          <p:nvGrpSpPr>
            <p:cNvPr id="115" name="Data Axes"/>
            <p:cNvGrpSpPr/>
            <p:nvPr/>
          </p:nvGrpSpPr>
          <p:grpSpPr>
            <a:xfrm>
              <a:off x="488917" y="1629475"/>
              <a:ext cx="6732001" cy="3528230"/>
              <a:chOff x="886325" y="1616918"/>
              <a:chExt cx="6732001" cy="3528230"/>
            </a:xfrm>
          </p:grpSpPr>
          <p:sp>
            <p:nvSpPr>
              <p:cNvPr id="5" name="y-axis"/>
              <p:cNvSpPr>
                <a:spLocks noChangeShapeType="1"/>
              </p:cNvSpPr>
              <p:nvPr/>
            </p:nvSpPr>
            <p:spPr bwMode="auto">
              <a:xfrm>
                <a:off x="886326" y="1616918"/>
                <a:ext cx="1380" cy="3528230"/>
              </a:xfrm>
              <a:prstGeom prst="line">
                <a:avLst/>
              </a:prstGeom>
              <a:noFill/>
              <a:ln w="57240">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68" name="x-axis 1"/>
              <p:cNvSpPr>
                <a:spLocks noChangeShapeType="1"/>
              </p:cNvSpPr>
              <p:nvPr/>
            </p:nvSpPr>
            <p:spPr bwMode="auto">
              <a:xfrm>
                <a:off x="886326" y="5129622"/>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81" name="x-axis 2"/>
              <p:cNvSpPr>
                <a:spLocks noChangeShapeType="1"/>
              </p:cNvSpPr>
              <p:nvPr/>
            </p:nvSpPr>
            <p:spPr bwMode="auto">
              <a:xfrm>
                <a:off x="886326" y="4451847"/>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98" name="x-axis 3"/>
              <p:cNvSpPr>
                <a:spLocks noChangeShapeType="1"/>
              </p:cNvSpPr>
              <p:nvPr/>
            </p:nvSpPr>
            <p:spPr bwMode="auto">
              <a:xfrm>
                <a:off x="886326" y="3728786"/>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91" name="x-axis 4"/>
              <p:cNvSpPr>
                <a:spLocks noChangeShapeType="1"/>
              </p:cNvSpPr>
              <p:nvPr/>
            </p:nvSpPr>
            <p:spPr bwMode="auto">
              <a:xfrm>
                <a:off x="886325" y="3016747"/>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5" name="x-axis 5"/>
              <p:cNvSpPr>
                <a:spLocks noChangeShapeType="1"/>
              </p:cNvSpPr>
              <p:nvPr/>
            </p:nvSpPr>
            <p:spPr bwMode="auto">
              <a:xfrm>
                <a:off x="886325" y="2330060"/>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dirty="0">
                  <a:solidFill>
                    <a:srgbClr val="000000"/>
                  </a:solidFill>
                  <a:latin typeface="Times New Roman" pitchFamily="18" charset="0"/>
                </a:endParaRPr>
              </a:p>
            </p:txBody>
          </p:sp>
        </p:grpSp>
        <p:grpSp>
          <p:nvGrpSpPr>
            <p:cNvPr id="116" name="Time sub-axes"/>
            <p:cNvGrpSpPr/>
            <p:nvPr/>
          </p:nvGrpSpPr>
          <p:grpSpPr>
            <a:xfrm>
              <a:off x="813644" y="1629475"/>
              <a:ext cx="6095061" cy="3708000"/>
              <a:chOff x="1217504" y="1576135"/>
              <a:chExt cx="6095061" cy="3768044"/>
            </a:xfrm>
          </p:grpSpPr>
          <p:sp>
            <p:nvSpPr>
              <p:cNvPr id="6" name="Axis Hour 1"/>
              <p:cNvSpPr>
                <a:spLocks noChangeShapeType="1"/>
              </p:cNvSpPr>
              <p:nvPr/>
            </p:nvSpPr>
            <p:spPr bwMode="auto">
              <a:xfrm flipV="1">
                <a:off x="121750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7" name="Axis Hour 2"/>
              <p:cNvSpPr>
                <a:spLocks noChangeShapeType="1"/>
              </p:cNvSpPr>
              <p:nvPr/>
            </p:nvSpPr>
            <p:spPr bwMode="auto">
              <a:xfrm flipV="1">
                <a:off x="148244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8" name="Axis Hour 3"/>
              <p:cNvSpPr>
                <a:spLocks noChangeShapeType="1"/>
              </p:cNvSpPr>
              <p:nvPr/>
            </p:nvSpPr>
            <p:spPr bwMode="auto">
              <a:xfrm flipV="1">
                <a:off x="174739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9" name="Axis Hour 4"/>
              <p:cNvSpPr>
                <a:spLocks noChangeShapeType="1"/>
              </p:cNvSpPr>
              <p:nvPr/>
            </p:nvSpPr>
            <p:spPr bwMode="auto">
              <a:xfrm flipV="1">
                <a:off x="2012333"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0" name="Axis Hour 5"/>
              <p:cNvSpPr>
                <a:spLocks noChangeShapeType="1"/>
              </p:cNvSpPr>
              <p:nvPr/>
            </p:nvSpPr>
            <p:spPr bwMode="auto">
              <a:xfrm flipV="1">
                <a:off x="2277276"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2" name="Axis Hour 6"/>
              <p:cNvSpPr>
                <a:spLocks noChangeShapeType="1"/>
              </p:cNvSpPr>
              <p:nvPr/>
            </p:nvSpPr>
            <p:spPr bwMode="auto">
              <a:xfrm flipV="1">
                <a:off x="2542219"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3" name="Axis Hour 7"/>
              <p:cNvSpPr>
                <a:spLocks noChangeShapeType="1"/>
              </p:cNvSpPr>
              <p:nvPr/>
            </p:nvSpPr>
            <p:spPr bwMode="auto">
              <a:xfrm flipV="1">
                <a:off x="2807162"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5" name="Axis Hour 8"/>
              <p:cNvSpPr>
                <a:spLocks noChangeShapeType="1"/>
              </p:cNvSpPr>
              <p:nvPr/>
            </p:nvSpPr>
            <p:spPr bwMode="auto">
              <a:xfrm flipV="1">
                <a:off x="307210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6" name="Axis Hour 9"/>
              <p:cNvSpPr>
                <a:spLocks noChangeShapeType="1"/>
              </p:cNvSpPr>
              <p:nvPr/>
            </p:nvSpPr>
            <p:spPr bwMode="auto">
              <a:xfrm flipV="1">
                <a:off x="3337048"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8" name="Axis Hour 10"/>
              <p:cNvSpPr>
                <a:spLocks noChangeShapeType="1"/>
              </p:cNvSpPr>
              <p:nvPr/>
            </p:nvSpPr>
            <p:spPr bwMode="auto">
              <a:xfrm flipV="1">
                <a:off x="3601991"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9" name="Axis Hour 11"/>
              <p:cNvSpPr>
                <a:spLocks noChangeShapeType="1"/>
              </p:cNvSpPr>
              <p:nvPr/>
            </p:nvSpPr>
            <p:spPr bwMode="auto">
              <a:xfrm flipV="1">
                <a:off x="386693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1" name="Axis Hour 12"/>
              <p:cNvSpPr>
                <a:spLocks noChangeShapeType="1"/>
              </p:cNvSpPr>
              <p:nvPr/>
            </p:nvSpPr>
            <p:spPr bwMode="auto">
              <a:xfrm flipV="1">
                <a:off x="413187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4" name="Axis Hour 13"/>
              <p:cNvSpPr>
                <a:spLocks noChangeShapeType="1"/>
              </p:cNvSpPr>
              <p:nvPr/>
            </p:nvSpPr>
            <p:spPr bwMode="auto">
              <a:xfrm flipV="1">
                <a:off x="439682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7" name="Axis Hour 14"/>
              <p:cNvSpPr>
                <a:spLocks noChangeShapeType="1"/>
              </p:cNvSpPr>
              <p:nvPr/>
            </p:nvSpPr>
            <p:spPr bwMode="auto">
              <a:xfrm flipV="1">
                <a:off x="4661763"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0" name="Axis Hour 15"/>
              <p:cNvSpPr>
                <a:spLocks noChangeShapeType="1"/>
              </p:cNvSpPr>
              <p:nvPr/>
            </p:nvSpPr>
            <p:spPr bwMode="auto">
              <a:xfrm flipV="1">
                <a:off x="4926706"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1" name="Axis Hour 16"/>
              <p:cNvSpPr>
                <a:spLocks noChangeShapeType="1"/>
              </p:cNvSpPr>
              <p:nvPr/>
            </p:nvSpPr>
            <p:spPr bwMode="auto">
              <a:xfrm flipV="1">
                <a:off x="5191649"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 name="Axis Hour 17"/>
              <p:cNvSpPr>
                <a:spLocks noChangeShapeType="1"/>
              </p:cNvSpPr>
              <p:nvPr/>
            </p:nvSpPr>
            <p:spPr bwMode="auto">
              <a:xfrm flipV="1">
                <a:off x="5456592"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 name="Axis Hour 18"/>
              <p:cNvSpPr>
                <a:spLocks noChangeShapeType="1"/>
              </p:cNvSpPr>
              <p:nvPr/>
            </p:nvSpPr>
            <p:spPr bwMode="auto">
              <a:xfrm flipV="1">
                <a:off x="572153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4" name="Axis Hour 19"/>
              <p:cNvSpPr>
                <a:spLocks noChangeShapeType="1"/>
              </p:cNvSpPr>
              <p:nvPr/>
            </p:nvSpPr>
            <p:spPr bwMode="auto">
              <a:xfrm flipV="1">
                <a:off x="5986478"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5" name="Axis Hour 20"/>
              <p:cNvSpPr>
                <a:spLocks noChangeShapeType="1"/>
              </p:cNvSpPr>
              <p:nvPr/>
            </p:nvSpPr>
            <p:spPr bwMode="auto">
              <a:xfrm flipV="1">
                <a:off x="6251421"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6" name="Axis Hour 21"/>
              <p:cNvSpPr>
                <a:spLocks noChangeShapeType="1"/>
              </p:cNvSpPr>
              <p:nvPr/>
            </p:nvSpPr>
            <p:spPr bwMode="auto">
              <a:xfrm flipV="1">
                <a:off x="651636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7" name="Axis Hour 22"/>
              <p:cNvSpPr>
                <a:spLocks noChangeShapeType="1"/>
              </p:cNvSpPr>
              <p:nvPr/>
            </p:nvSpPr>
            <p:spPr bwMode="auto">
              <a:xfrm flipV="1">
                <a:off x="678130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8" name="Axis Hour 23"/>
              <p:cNvSpPr>
                <a:spLocks noChangeShapeType="1"/>
              </p:cNvSpPr>
              <p:nvPr/>
            </p:nvSpPr>
            <p:spPr bwMode="auto">
              <a:xfrm flipV="1">
                <a:off x="704625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9" name="Axis Hour 24"/>
              <p:cNvSpPr>
                <a:spLocks noChangeShapeType="1"/>
              </p:cNvSpPr>
              <p:nvPr/>
            </p:nvSpPr>
            <p:spPr bwMode="auto">
              <a:xfrm flipV="1">
                <a:off x="731118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grpSp>
        <p:grpSp>
          <p:nvGrpSpPr>
            <p:cNvPr id="130" name="Hours on axes"/>
            <p:cNvGrpSpPr/>
            <p:nvPr/>
          </p:nvGrpSpPr>
          <p:grpSpPr>
            <a:xfrm>
              <a:off x="531695" y="5151422"/>
              <a:ext cx="6741530" cy="307777"/>
              <a:chOff x="929103" y="5138865"/>
              <a:chExt cx="6741530" cy="307777"/>
            </a:xfrm>
          </p:grpSpPr>
          <p:sp>
            <p:nvSpPr>
              <p:cNvPr id="117" name="Hour 0"/>
              <p:cNvSpPr txBox="1"/>
              <p:nvPr/>
            </p:nvSpPr>
            <p:spPr>
              <a:xfrm>
                <a:off x="929103" y="5138865"/>
                <a:ext cx="284052" cy="307777"/>
              </a:xfrm>
              <a:prstGeom prst="rect">
                <a:avLst/>
              </a:prstGeom>
              <a:noFill/>
            </p:spPr>
            <p:txBody>
              <a:bodyPr wrap="none" rtlCol="0">
                <a:spAutoFit/>
              </a:bodyPr>
              <a:lstStyle/>
              <a:p>
                <a:r>
                  <a:rPr lang="en-GB" sz="1400" b="1" dirty="0" smtClean="0">
                    <a:solidFill>
                      <a:srgbClr val="582F7A"/>
                    </a:solidFill>
                  </a:rPr>
                  <a:t>0</a:t>
                </a:r>
                <a:endParaRPr lang="en-GB" sz="1400" b="1" dirty="0">
                  <a:solidFill>
                    <a:srgbClr val="582F7A"/>
                  </a:solidFill>
                </a:endParaRPr>
              </a:p>
            </p:txBody>
          </p:sp>
          <p:sp>
            <p:nvSpPr>
              <p:cNvPr id="118" name="Hour 2"/>
              <p:cNvSpPr txBox="1"/>
              <p:nvPr/>
            </p:nvSpPr>
            <p:spPr>
              <a:xfrm>
                <a:off x="1482439" y="5138865"/>
                <a:ext cx="284052" cy="307777"/>
              </a:xfrm>
              <a:prstGeom prst="rect">
                <a:avLst/>
              </a:prstGeom>
              <a:noFill/>
            </p:spPr>
            <p:txBody>
              <a:bodyPr wrap="none" rtlCol="0">
                <a:spAutoFit/>
              </a:bodyPr>
              <a:lstStyle/>
              <a:p>
                <a:r>
                  <a:rPr lang="en-GB" sz="1400" b="1" dirty="0" smtClean="0">
                    <a:solidFill>
                      <a:srgbClr val="582F7A"/>
                    </a:solidFill>
                  </a:rPr>
                  <a:t>2</a:t>
                </a:r>
                <a:endParaRPr lang="en-GB" sz="1400" b="1" dirty="0">
                  <a:solidFill>
                    <a:srgbClr val="582F7A"/>
                  </a:solidFill>
                </a:endParaRPr>
              </a:p>
            </p:txBody>
          </p:sp>
          <p:sp>
            <p:nvSpPr>
              <p:cNvPr id="119" name="Hour 4"/>
              <p:cNvSpPr txBox="1"/>
              <p:nvPr/>
            </p:nvSpPr>
            <p:spPr>
              <a:xfrm>
                <a:off x="2012915" y="5138865"/>
                <a:ext cx="284052" cy="307777"/>
              </a:xfrm>
              <a:prstGeom prst="rect">
                <a:avLst/>
              </a:prstGeom>
              <a:noFill/>
            </p:spPr>
            <p:txBody>
              <a:bodyPr wrap="none" rtlCol="0">
                <a:spAutoFit/>
              </a:bodyPr>
              <a:lstStyle/>
              <a:p>
                <a:r>
                  <a:rPr lang="en-GB" sz="1400" b="1" dirty="0" smtClean="0">
                    <a:solidFill>
                      <a:srgbClr val="582F7A"/>
                    </a:solidFill>
                  </a:rPr>
                  <a:t>4</a:t>
                </a:r>
                <a:endParaRPr lang="en-GB" sz="1400" b="1" dirty="0">
                  <a:solidFill>
                    <a:srgbClr val="582F7A"/>
                  </a:solidFill>
                </a:endParaRPr>
              </a:p>
            </p:txBody>
          </p:sp>
          <p:sp>
            <p:nvSpPr>
              <p:cNvPr id="120" name="Hour 6"/>
              <p:cNvSpPr txBox="1"/>
              <p:nvPr/>
            </p:nvSpPr>
            <p:spPr>
              <a:xfrm>
                <a:off x="2535771" y="5138865"/>
                <a:ext cx="284052" cy="307777"/>
              </a:xfrm>
              <a:prstGeom prst="rect">
                <a:avLst/>
              </a:prstGeom>
              <a:noFill/>
            </p:spPr>
            <p:txBody>
              <a:bodyPr wrap="none" rtlCol="0">
                <a:spAutoFit/>
              </a:bodyPr>
              <a:lstStyle/>
              <a:p>
                <a:r>
                  <a:rPr lang="en-GB" sz="1400" b="1" dirty="0" smtClean="0">
                    <a:solidFill>
                      <a:srgbClr val="582F7A"/>
                    </a:solidFill>
                  </a:rPr>
                  <a:t>6</a:t>
                </a:r>
                <a:endParaRPr lang="en-GB" sz="1400" b="1" dirty="0">
                  <a:solidFill>
                    <a:srgbClr val="582F7A"/>
                  </a:solidFill>
                </a:endParaRPr>
              </a:p>
            </p:txBody>
          </p:sp>
          <p:sp>
            <p:nvSpPr>
              <p:cNvPr id="121" name="Hour 8"/>
              <p:cNvSpPr txBox="1"/>
              <p:nvPr/>
            </p:nvSpPr>
            <p:spPr>
              <a:xfrm>
                <a:off x="3066247" y="5138865"/>
                <a:ext cx="284052" cy="307777"/>
              </a:xfrm>
              <a:prstGeom prst="rect">
                <a:avLst/>
              </a:prstGeom>
              <a:noFill/>
            </p:spPr>
            <p:txBody>
              <a:bodyPr wrap="none" rtlCol="0">
                <a:spAutoFit/>
              </a:bodyPr>
              <a:lstStyle/>
              <a:p>
                <a:r>
                  <a:rPr lang="en-GB" sz="1400" b="1" dirty="0" smtClean="0">
                    <a:solidFill>
                      <a:srgbClr val="582F7A"/>
                    </a:solidFill>
                  </a:rPr>
                  <a:t>8</a:t>
                </a:r>
                <a:endParaRPr lang="en-GB" sz="1400" b="1" dirty="0">
                  <a:solidFill>
                    <a:srgbClr val="582F7A"/>
                  </a:solidFill>
                </a:endParaRPr>
              </a:p>
            </p:txBody>
          </p:sp>
          <p:sp>
            <p:nvSpPr>
              <p:cNvPr id="122" name="Hour 10"/>
              <p:cNvSpPr txBox="1"/>
              <p:nvPr/>
            </p:nvSpPr>
            <p:spPr>
              <a:xfrm>
                <a:off x="3543383" y="5138865"/>
                <a:ext cx="383438" cy="307777"/>
              </a:xfrm>
              <a:prstGeom prst="rect">
                <a:avLst/>
              </a:prstGeom>
              <a:noFill/>
            </p:spPr>
            <p:txBody>
              <a:bodyPr wrap="none" rtlCol="0">
                <a:spAutoFit/>
              </a:bodyPr>
              <a:lstStyle/>
              <a:p>
                <a:r>
                  <a:rPr lang="en-GB" sz="1400" b="1" dirty="0" smtClean="0">
                    <a:solidFill>
                      <a:srgbClr val="582F7A"/>
                    </a:solidFill>
                  </a:rPr>
                  <a:t>10</a:t>
                </a:r>
                <a:endParaRPr lang="en-GB" sz="1400" b="1" dirty="0">
                  <a:solidFill>
                    <a:srgbClr val="582F7A"/>
                  </a:solidFill>
                </a:endParaRPr>
              </a:p>
            </p:txBody>
          </p:sp>
          <p:sp>
            <p:nvSpPr>
              <p:cNvPr id="123" name="Hour 12"/>
              <p:cNvSpPr txBox="1"/>
              <p:nvPr/>
            </p:nvSpPr>
            <p:spPr>
              <a:xfrm>
                <a:off x="4081479" y="5138865"/>
                <a:ext cx="383438" cy="307777"/>
              </a:xfrm>
              <a:prstGeom prst="rect">
                <a:avLst/>
              </a:prstGeom>
              <a:noFill/>
            </p:spPr>
            <p:txBody>
              <a:bodyPr wrap="none" rtlCol="0">
                <a:spAutoFit/>
              </a:bodyPr>
              <a:lstStyle/>
              <a:p>
                <a:r>
                  <a:rPr lang="en-GB" sz="1400" b="1" dirty="0" smtClean="0">
                    <a:solidFill>
                      <a:srgbClr val="582F7A"/>
                    </a:solidFill>
                  </a:rPr>
                  <a:t>12</a:t>
                </a:r>
                <a:endParaRPr lang="en-GB" sz="1400" b="1" dirty="0">
                  <a:solidFill>
                    <a:srgbClr val="582F7A"/>
                  </a:solidFill>
                </a:endParaRPr>
              </a:p>
            </p:txBody>
          </p:sp>
          <p:sp>
            <p:nvSpPr>
              <p:cNvPr id="124" name="Hour 14"/>
              <p:cNvSpPr txBox="1"/>
              <p:nvPr/>
            </p:nvSpPr>
            <p:spPr>
              <a:xfrm>
                <a:off x="4604335" y="5138865"/>
                <a:ext cx="383438" cy="307777"/>
              </a:xfrm>
              <a:prstGeom prst="rect">
                <a:avLst/>
              </a:prstGeom>
              <a:noFill/>
            </p:spPr>
            <p:txBody>
              <a:bodyPr wrap="none" rtlCol="0">
                <a:spAutoFit/>
              </a:bodyPr>
              <a:lstStyle/>
              <a:p>
                <a:r>
                  <a:rPr lang="en-GB" sz="1400" b="1" dirty="0" smtClean="0">
                    <a:solidFill>
                      <a:srgbClr val="582F7A"/>
                    </a:solidFill>
                  </a:rPr>
                  <a:t>14</a:t>
                </a:r>
                <a:endParaRPr lang="en-GB" sz="1400" b="1" dirty="0">
                  <a:solidFill>
                    <a:srgbClr val="582F7A"/>
                  </a:solidFill>
                </a:endParaRPr>
              </a:p>
            </p:txBody>
          </p:sp>
          <p:sp>
            <p:nvSpPr>
              <p:cNvPr id="125" name="Hour 16"/>
              <p:cNvSpPr txBox="1"/>
              <p:nvPr/>
            </p:nvSpPr>
            <p:spPr>
              <a:xfrm>
                <a:off x="5134811" y="5138865"/>
                <a:ext cx="383438" cy="307777"/>
              </a:xfrm>
              <a:prstGeom prst="rect">
                <a:avLst/>
              </a:prstGeom>
              <a:noFill/>
            </p:spPr>
            <p:txBody>
              <a:bodyPr wrap="none" rtlCol="0">
                <a:spAutoFit/>
              </a:bodyPr>
              <a:lstStyle/>
              <a:p>
                <a:r>
                  <a:rPr lang="en-GB" sz="1400" b="1" dirty="0" smtClean="0">
                    <a:solidFill>
                      <a:srgbClr val="582F7A"/>
                    </a:solidFill>
                  </a:rPr>
                  <a:t>16</a:t>
                </a:r>
                <a:endParaRPr lang="en-GB" sz="1400" b="1" dirty="0">
                  <a:solidFill>
                    <a:srgbClr val="582F7A"/>
                  </a:solidFill>
                </a:endParaRPr>
              </a:p>
            </p:txBody>
          </p:sp>
          <p:sp>
            <p:nvSpPr>
              <p:cNvPr id="126" name="Hour 18"/>
              <p:cNvSpPr txBox="1"/>
              <p:nvPr/>
            </p:nvSpPr>
            <p:spPr>
              <a:xfrm>
                <a:off x="5665287" y="5138865"/>
                <a:ext cx="383438" cy="307777"/>
              </a:xfrm>
              <a:prstGeom prst="rect">
                <a:avLst/>
              </a:prstGeom>
              <a:noFill/>
            </p:spPr>
            <p:txBody>
              <a:bodyPr wrap="none" rtlCol="0">
                <a:spAutoFit/>
              </a:bodyPr>
              <a:lstStyle/>
              <a:p>
                <a:r>
                  <a:rPr lang="en-GB" sz="1400" b="1" dirty="0" smtClean="0">
                    <a:solidFill>
                      <a:srgbClr val="582F7A"/>
                    </a:solidFill>
                  </a:rPr>
                  <a:t>18</a:t>
                </a:r>
                <a:endParaRPr lang="en-GB" sz="1400" b="1" dirty="0">
                  <a:solidFill>
                    <a:srgbClr val="582F7A"/>
                  </a:solidFill>
                </a:endParaRPr>
              </a:p>
            </p:txBody>
          </p:sp>
          <p:sp>
            <p:nvSpPr>
              <p:cNvPr id="127" name="Hour 20"/>
              <p:cNvSpPr txBox="1"/>
              <p:nvPr/>
            </p:nvSpPr>
            <p:spPr>
              <a:xfrm>
                <a:off x="6211003" y="5138865"/>
                <a:ext cx="383438" cy="307777"/>
              </a:xfrm>
              <a:prstGeom prst="rect">
                <a:avLst/>
              </a:prstGeom>
              <a:noFill/>
            </p:spPr>
            <p:txBody>
              <a:bodyPr wrap="none" rtlCol="0">
                <a:spAutoFit/>
              </a:bodyPr>
              <a:lstStyle/>
              <a:p>
                <a:r>
                  <a:rPr lang="en-GB" sz="1400" b="1" dirty="0" smtClean="0">
                    <a:solidFill>
                      <a:srgbClr val="582F7A"/>
                    </a:solidFill>
                  </a:rPr>
                  <a:t>20</a:t>
                </a:r>
                <a:endParaRPr lang="en-GB" sz="1400" b="1" dirty="0">
                  <a:solidFill>
                    <a:srgbClr val="582F7A"/>
                  </a:solidFill>
                </a:endParaRPr>
              </a:p>
            </p:txBody>
          </p:sp>
          <p:sp>
            <p:nvSpPr>
              <p:cNvPr id="128" name="Hour 22"/>
              <p:cNvSpPr txBox="1"/>
              <p:nvPr/>
            </p:nvSpPr>
            <p:spPr>
              <a:xfrm>
                <a:off x="6741479" y="5138865"/>
                <a:ext cx="383438" cy="307777"/>
              </a:xfrm>
              <a:prstGeom prst="rect">
                <a:avLst/>
              </a:prstGeom>
              <a:noFill/>
            </p:spPr>
            <p:txBody>
              <a:bodyPr wrap="none" rtlCol="0">
                <a:spAutoFit/>
              </a:bodyPr>
              <a:lstStyle/>
              <a:p>
                <a:r>
                  <a:rPr lang="en-GB" sz="1400" b="1" dirty="0" smtClean="0">
                    <a:solidFill>
                      <a:srgbClr val="582F7A"/>
                    </a:solidFill>
                  </a:rPr>
                  <a:t>22</a:t>
                </a:r>
                <a:endParaRPr lang="en-GB" sz="1400" b="1" dirty="0">
                  <a:solidFill>
                    <a:srgbClr val="582F7A"/>
                  </a:solidFill>
                </a:endParaRPr>
              </a:p>
            </p:txBody>
          </p:sp>
          <p:sp>
            <p:nvSpPr>
              <p:cNvPr id="129" name="Hour 23"/>
              <p:cNvSpPr txBox="1"/>
              <p:nvPr/>
            </p:nvSpPr>
            <p:spPr>
              <a:xfrm>
                <a:off x="7287195" y="5138865"/>
                <a:ext cx="383438" cy="307777"/>
              </a:xfrm>
              <a:prstGeom prst="rect">
                <a:avLst/>
              </a:prstGeom>
              <a:noFill/>
            </p:spPr>
            <p:txBody>
              <a:bodyPr wrap="none" rtlCol="0">
                <a:spAutoFit/>
              </a:bodyPr>
              <a:lstStyle/>
              <a:p>
                <a:r>
                  <a:rPr lang="en-GB" sz="1400" b="1" dirty="0" smtClean="0">
                    <a:solidFill>
                      <a:srgbClr val="582F7A"/>
                    </a:solidFill>
                  </a:rPr>
                  <a:t>23</a:t>
                </a:r>
                <a:endParaRPr lang="en-GB" sz="1400" b="1" dirty="0">
                  <a:solidFill>
                    <a:srgbClr val="582F7A"/>
                  </a:solidFill>
                </a:endParaRPr>
              </a:p>
            </p:txBody>
          </p:sp>
        </p:grpSp>
        <p:sp>
          <p:nvSpPr>
            <p:cNvPr id="132" name="Data set 2 Label"/>
            <p:cNvSpPr/>
            <p:nvPr/>
          </p:nvSpPr>
          <p:spPr>
            <a:xfrm>
              <a:off x="7283042" y="3925196"/>
              <a:ext cx="1440000" cy="674914"/>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ystafell</a:t>
              </a:r>
              <a:r>
                <a:rPr lang="en-GB" sz="2000" dirty="0">
                  <a:latin typeface="Arial Narrow" panose="020B0606020202030204" pitchFamily="34" charset="0"/>
                </a:rPr>
                <a:t> </a:t>
              </a:r>
              <a:r>
                <a:rPr lang="en-GB" sz="2000" dirty="0" err="1">
                  <a:latin typeface="Arial Narrow" panose="020B0606020202030204" pitchFamily="34" charset="0"/>
                </a:rPr>
                <a:t>ymolchi</a:t>
              </a:r>
              <a:endParaRPr lang="en-GB" sz="2000" dirty="0">
                <a:latin typeface="Arial Narrow" panose="020B0606020202030204" pitchFamily="34" charset="0"/>
              </a:endParaRPr>
            </a:p>
          </p:txBody>
        </p:sp>
        <p:sp>
          <p:nvSpPr>
            <p:cNvPr id="133" name="Data set 1 Label"/>
            <p:cNvSpPr/>
            <p:nvPr/>
          </p:nvSpPr>
          <p:spPr>
            <a:xfrm>
              <a:off x="7283042" y="4733083"/>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ystafell</a:t>
              </a:r>
              <a:r>
                <a:rPr lang="en-GB" sz="2000" dirty="0">
                  <a:latin typeface="Arial Narrow" panose="020B0606020202030204" pitchFamily="34" charset="0"/>
                </a:rPr>
                <a:t> </a:t>
              </a:r>
              <a:r>
                <a:rPr lang="en-GB" sz="2000" dirty="0" err="1" smtClean="0">
                  <a:latin typeface="Arial Narrow" panose="020B0606020202030204" pitchFamily="34" charset="0"/>
                </a:rPr>
                <a:t>wely</a:t>
              </a:r>
              <a:endParaRPr lang="en-GB" sz="2000" dirty="0">
                <a:latin typeface="Arial Narrow" panose="020B0606020202030204" pitchFamily="34" charset="0"/>
              </a:endParaRPr>
            </a:p>
          </p:txBody>
        </p:sp>
        <p:sp>
          <p:nvSpPr>
            <p:cNvPr id="134" name="Data set 3 Label"/>
            <p:cNvSpPr/>
            <p:nvPr/>
          </p:nvSpPr>
          <p:spPr>
            <a:xfrm>
              <a:off x="7283042" y="3339420"/>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smtClean="0">
                  <a:latin typeface="Arial Narrow" panose="020B0606020202030204" pitchFamily="34" charset="0"/>
                </a:rPr>
                <a:t>cegin</a:t>
              </a:r>
              <a:endParaRPr lang="en-GB" sz="2400" dirty="0" smtClean="0">
                <a:latin typeface="Arial Narrow" panose="020B0606020202030204" pitchFamily="34" charset="0"/>
              </a:endParaRPr>
            </a:p>
          </p:txBody>
        </p:sp>
        <p:sp>
          <p:nvSpPr>
            <p:cNvPr id="135" name="Data set 4 Label"/>
            <p:cNvSpPr/>
            <p:nvPr/>
          </p:nvSpPr>
          <p:spPr>
            <a:xfrm>
              <a:off x="7283042" y="2628470"/>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smtClean="0">
                  <a:latin typeface="Arial Narrow" panose="020B0606020202030204" pitchFamily="34" charset="0"/>
                </a:rPr>
                <a:t>lolfa</a:t>
              </a:r>
              <a:endParaRPr lang="en-GB" sz="2000" dirty="0" smtClean="0">
                <a:latin typeface="Arial Narrow" panose="020B0606020202030204" pitchFamily="34" charset="0"/>
              </a:endParaRPr>
            </a:p>
          </p:txBody>
        </p:sp>
        <p:sp>
          <p:nvSpPr>
            <p:cNvPr id="136" name="Data set 5 Label"/>
            <p:cNvSpPr/>
            <p:nvPr/>
          </p:nvSpPr>
          <p:spPr>
            <a:xfrm>
              <a:off x="7283042" y="1944302"/>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smtClean="0">
                  <a:latin typeface="Arial Narrow" panose="020B0606020202030204" pitchFamily="34" charset="0"/>
                </a:rPr>
                <a:t>cyntedd</a:t>
              </a:r>
              <a:endParaRPr lang="en-GB" sz="2000" dirty="0" smtClean="0">
                <a:latin typeface="Arial Narrow" panose="020B0606020202030204" pitchFamily="34" charset="0"/>
              </a:endParaRPr>
            </a:p>
          </p:txBody>
        </p:sp>
        <p:sp>
          <p:nvSpPr>
            <p:cNvPr id="143" name="Time axis Label"/>
            <p:cNvSpPr txBox="1"/>
            <p:nvPr/>
          </p:nvSpPr>
          <p:spPr>
            <a:xfrm>
              <a:off x="431800" y="5443321"/>
              <a:ext cx="6789117" cy="369332"/>
            </a:xfrm>
            <a:prstGeom prst="rect">
              <a:avLst/>
            </a:prstGeom>
            <a:noFill/>
          </p:spPr>
          <p:txBody>
            <a:bodyPr wrap="square" rtlCol="0">
              <a:spAutoFit/>
            </a:bodyPr>
            <a:lstStyle/>
            <a:p>
              <a:pPr algn="ctr"/>
              <a:r>
                <a:rPr lang="en-GB" sz="1800" b="1" dirty="0" smtClean="0">
                  <a:solidFill>
                    <a:srgbClr val="582F7A"/>
                  </a:solidFill>
                </a:rPr>
                <a:t>Un </a:t>
              </a:r>
              <a:r>
                <a:rPr lang="en-GB" sz="1800" b="1" dirty="0" err="1" smtClean="0">
                  <a:solidFill>
                    <a:srgbClr val="582F7A"/>
                  </a:solidFill>
                </a:rPr>
                <a:t>diwrnod</a:t>
              </a:r>
              <a:r>
                <a:rPr lang="en-GB" sz="1800" b="1" dirty="0" smtClean="0">
                  <a:solidFill>
                    <a:srgbClr val="582F7A"/>
                  </a:solidFill>
                </a:rPr>
                <a:t> (24 </a:t>
              </a:r>
              <a:r>
                <a:rPr lang="en-GB" sz="1800" b="1" dirty="0" err="1" smtClean="0">
                  <a:solidFill>
                    <a:srgbClr val="582F7A"/>
                  </a:solidFill>
                </a:rPr>
                <a:t>awr</a:t>
              </a:r>
              <a:r>
                <a:rPr lang="en-GB" sz="1800" b="1" dirty="0" smtClean="0">
                  <a:solidFill>
                    <a:srgbClr val="582F7A"/>
                  </a:solidFill>
                </a:rPr>
                <a:t>)</a:t>
              </a:r>
              <a:endParaRPr lang="en-GB" sz="1800" b="1" dirty="0">
                <a:solidFill>
                  <a:srgbClr val="582F7A"/>
                </a:solidFill>
              </a:endParaRPr>
            </a:p>
          </p:txBody>
        </p:sp>
        <p:grpSp>
          <p:nvGrpSpPr>
            <p:cNvPr id="33" name="Group 32"/>
            <p:cNvGrpSpPr/>
            <p:nvPr/>
          </p:nvGrpSpPr>
          <p:grpSpPr>
            <a:xfrm>
              <a:off x="519453" y="4765966"/>
              <a:ext cx="6530974" cy="362695"/>
              <a:chOff x="519453" y="4765966"/>
              <a:chExt cx="6530974" cy="362695"/>
            </a:xfrm>
          </p:grpSpPr>
          <p:sp>
            <p:nvSpPr>
              <p:cNvPr id="80" name="Data Point"/>
              <p:cNvSpPr>
                <a:spLocks noChangeArrowheads="1"/>
              </p:cNvSpPr>
              <p:nvPr/>
            </p:nvSpPr>
            <p:spPr bwMode="auto">
              <a:xfrm>
                <a:off x="6715070" y="4768661"/>
                <a:ext cx="335357"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31" name="Data Point"/>
              <p:cNvSpPr>
                <a:spLocks noChangeArrowheads="1"/>
              </p:cNvSpPr>
              <p:nvPr/>
            </p:nvSpPr>
            <p:spPr bwMode="auto">
              <a:xfrm>
                <a:off x="519453" y="4765966"/>
                <a:ext cx="1212241"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37" name="Data Point"/>
              <p:cNvSpPr>
                <a:spLocks noChangeArrowheads="1"/>
              </p:cNvSpPr>
              <p:nvPr/>
            </p:nvSpPr>
            <p:spPr bwMode="auto">
              <a:xfrm>
                <a:off x="1816294" y="4765966"/>
                <a:ext cx="851951"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31" name="Group 30"/>
            <p:cNvGrpSpPr/>
            <p:nvPr/>
          </p:nvGrpSpPr>
          <p:grpSpPr>
            <a:xfrm>
              <a:off x="2879321" y="3364247"/>
              <a:ext cx="2836459" cy="360000"/>
              <a:chOff x="2879321" y="3364247"/>
              <a:chExt cx="2836459" cy="360000"/>
            </a:xfrm>
          </p:grpSpPr>
          <p:sp>
            <p:nvSpPr>
              <p:cNvPr id="147" name="Data Point"/>
              <p:cNvSpPr>
                <a:spLocks noChangeArrowheads="1"/>
              </p:cNvSpPr>
              <p:nvPr/>
            </p:nvSpPr>
            <p:spPr bwMode="auto">
              <a:xfrm>
                <a:off x="2879321" y="3364247"/>
                <a:ext cx="105633"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3" name="Data Point"/>
              <p:cNvSpPr>
                <a:spLocks noChangeArrowheads="1"/>
              </p:cNvSpPr>
              <p:nvPr/>
            </p:nvSpPr>
            <p:spPr bwMode="auto">
              <a:xfrm>
                <a:off x="3631988" y="3364247"/>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6" name="Data Point"/>
              <p:cNvSpPr>
                <a:spLocks noChangeArrowheads="1"/>
              </p:cNvSpPr>
              <p:nvPr/>
            </p:nvSpPr>
            <p:spPr bwMode="auto">
              <a:xfrm>
                <a:off x="4017088" y="3364247"/>
                <a:ext cx="282475"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4" name="Data Point"/>
              <p:cNvSpPr>
                <a:spLocks noChangeArrowheads="1"/>
              </p:cNvSpPr>
              <p:nvPr/>
            </p:nvSpPr>
            <p:spPr bwMode="auto">
              <a:xfrm>
                <a:off x="5115276" y="3364247"/>
                <a:ext cx="118652"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8" name="Data Point"/>
              <p:cNvSpPr>
                <a:spLocks noChangeArrowheads="1"/>
              </p:cNvSpPr>
              <p:nvPr/>
            </p:nvSpPr>
            <p:spPr bwMode="auto">
              <a:xfrm>
                <a:off x="5546480" y="3364247"/>
                <a:ext cx="1693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30" name="Group 29"/>
            <p:cNvGrpSpPr/>
            <p:nvPr/>
          </p:nvGrpSpPr>
          <p:grpSpPr>
            <a:xfrm>
              <a:off x="3114384" y="2633707"/>
              <a:ext cx="3480728" cy="377384"/>
              <a:chOff x="3114384" y="2633707"/>
              <a:chExt cx="3480728" cy="377384"/>
            </a:xfrm>
          </p:grpSpPr>
          <p:sp>
            <p:nvSpPr>
              <p:cNvPr id="416" name="Data Point"/>
              <p:cNvSpPr>
                <a:spLocks noChangeArrowheads="1"/>
              </p:cNvSpPr>
              <p:nvPr/>
            </p:nvSpPr>
            <p:spPr bwMode="auto">
              <a:xfrm>
                <a:off x="3114384" y="2633707"/>
                <a:ext cx="264951"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417" name="Data Point"/>
              <p:cNvSpPr>
                <a:spLocks noChangeArrowheads="1"/>
              </p:cNvSpPr>
              <p:nvPr/>
            </p:nvSpPr>
            <p:spPr bwMode="auto">
              <a:xfrm>
                <a:off x="3779707" y="2633707"/>
                <a:ext cx="165983"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418" name="Data Point"/>
              <p:cNvSpPr>
                <a:spLocks noChangeArrowheads="1"/>
              </p:cNvSpPr>
              <p:nvPr/>
            </p:nvSpPr>
            <p:spPr bwMode="auto">
              <a:xfrm>
                <a:off x="4386538" y="2633707"/>
                <a:ext cx="524472"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419" name="Data Point"/>
              <p:cNvSpPr>
                <a:spLocks noChangeArrowheads="1"/>
              </p:cNvSpPr>
              <p:nvPr/>
            </p:nvSpPr>
            <p:spPr bwMode="auto">
              <a:xfrm>
                <a:off x="5313741" y="2633707"/>
                <a:ext cx="1693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420" name="Data Point"/>
              <p:cNvSpPr>
                <a:spLocks noChangeArrowheads="1"/>
              </p:cNvSpPr>
              <p:nvPr/>
            </p:nvSpPr>
            <p:spPr bwMode="auto">
              <a:xfrm>
                <a:off x="5860294" y="2633707"/>
                <a:ext cx="734818"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49" name="Data Point"/>
              <p:cNvSpPr>
                <a:spLocks noChangeArrowheads="1"/>
              </p:cNvSpPr>
              <p:nvPr/>
            </p:nvSpPr>
            <p:spPr bwMode="auto">
              <a:xfrm>
                <a:off x="3114384" y="2651091"/>
                <a:ext cx="264951"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5" name="Data Point"/>
              <p:cNvSpPr>
                <a:spLocks noChangeArrowheads="1"/>
              </p:cNvSpPr>
              <p:nvPr/>
            </p:nvSpPr>
            <p:spPr bwMode="auto">
              <a:xfrm>
                <a:off x="3779707" y="2651091"/>
                <a:ext cx="165983"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9" name="Data Point"/>
              <p:cNvSpPr>
                <a:spLocks noChangeArrowheads="1"/>
              </p:cNvSpPr>
              <p:nvPr/>
            </p:nvSpPr>
            <p:spPr bwMode="auto">
              <a:xfrm>
                <a:off x="4386538" y="2651091"/>
                <a:ext cx="524472"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6" name="Data Point"/>
              <p:cNvSpPr>
                <a:spLocks noChangeArrowheads="1"/>
              </p:cNvSpPr>
              <p:nvPr/>
            </p:nvSpPr>
            <p:spPr bwMode="auto">
              <a:xfrm>
                <a:off x="5313741" y="2651091"/>
                <a:ext cx="1693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72" name="Data Point"/>
              <p:cNvSpPr>
                <a:spLocks noChangeArrowheads="1"/>
              </p:cNvSpPr>
              <p:nvPr/>
            </p:nvSpPr>
            <p:spPr bwMode="auto">
              <a:xfrm>
                <a:off x="5860294" y="2651091"/>
                <a:ext cx="734818"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4" name="Group 3"/>
            <p:cNvGrpSpPr/>
            <p:nvPr/>
          </p:nvGrpSpPr>
          <p:grpSpPr>
            <a:xfrm>
              <a:off x="2780011" y="1969189"/>
              <a:ext cx="3859370" cy="360000"/>
              <a:chOff x="2780011" y="1969189"/>
              <a:chExt cx="3859370" cy="360000"/>
            </a:xfrm>
          </p:grpSpPr>
          <p:sp>
            <p:nvSpPr>
              <p:cNvPr id="146" name="Data Point"/>
              <p:cNvSpPr>
                <a:spLocks noChangeArrowheads="1"/>
              </p:cNvSpPr>
              <p:nvPr/>
            </p:nvSpPr>
            <p:spPr bwMode="auto">
              <a:xfrm>
                <a:off x="2780011"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48" name="Data Point"/>
              <p:cNvSpPr>
                <a:spLocks noChangeArrowheads="1"/>
              </p:cNvSpPr>
              <p:nvPr/>
            </p:nvSpPr>
            <p:spPr bwMode="auto">
              <a:xfrm>
                <a:off x="3022564"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0" name="Data Point"/>
              <p:cNvSpPr>
                <a:spLocks noChangeArrowheads="1"/>
              </p:cNvSpPr>
              <p:nvPr/>
            </p:nvSpPr>
            <p:spPr bwMode="auto">
              <a:xfrm>
                <a:off x="3405382"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2" name="Data Point"/>
              <p:cNvSpPr>
                <a:spLocks noChangeArrowheads="1"/>
              </p:cNvSpPr>
              <p:nvPr/>
            </p:nvSpPr>
            <p:spPr bwMode="auto">
              <a:xfrm>
                <a:off x="3541743"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4" name="Data Point"/>
              <p:cNvSpPr>
                <a:spLocks noChangeArrowheads="1"/>
              </p:cNvSpPr>
              <p:nvPr/>
            </p:nvSpPr>
            <p:spPr bwMode="auto">
              <a:xfrm>
                <a:off x="3705149"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7" name="Data Point"/>
              <p:cNvSpPr>
                <a:spLocks noChangeArrowheads="1"/>
              </p:cNvSpPr>
              <p:nvPr/>
            </p:nvSpPr>
            <p:spPr bwMode="auto">
              <a:xfrm>
                <a:off x="3983454"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8" name="Data Point"/>
              <p:cNvSpPr>
                <a:spLocks noChangeArrowheads="1"/>
              </p:cNvSpPr>
              <p:nvPr/>
            </p:nvSpPr>
            <p:spPr bwMode="auto">
              <a:xfrm>
                <a:off x="4259292" y="1969189"/>
                <a:ext cx="7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1" name="Data Point"/>
              <p:cNvSpPr>
                <a:spLocks noChangeArrowheads="1"/>
              </p:cNvSpPr>
              <p:nvPr/>
            </p:nvSpPr>
            <p:spPr bwMode="auto">
              <a:xfrm>
                <a:off x="4912909"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3" name="Data Point"/>
              <p:cNvSpPr>
                <a:spLocks noChangeArrowheads="1"/>
              </p:cNvSpPr>
              <p:nvPr/>
            </p:nvSpPr>
            <p:spPr bwMode="auto">
              <a:xfrm>
                <a:off x="5017651"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5" name="Data Point"/>
              <p:cNvSpPr>
                <a:spLocks noChangeArrowheads="1"/>
              </p:cNvSpPr>
              <p:nvPr/>
            </p:nvSpPr>
            <p:spPr bwMode="auto">
              <a:xfrm>
                <a:off x="5231108"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7" name="Data Point"/>
              <p:cNvSpPr>
                <a:spLocks noChangeArrowheads="1"/>
              </p:cNvSpPr>
              <p:nvPr/>
            </p:nvSpPr>
            <p:spPr bwMode="auto">
              <a:xfrm>
                <a:off x="5485413"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9" name="Data Point"/>
              <p:cNvSpPr>
                <a:spLocks noChangeArrowheads="1"/>
              </p:cNvSpPr>
              <p:nvPr/>
            </p:nvSpPr>
            <p:spPr bwMode="auto">
              <a:xfrm>
                <a:off x="5705839"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71" name="Data Point"/>
              <p:cNvSpPr>
                <a:spLocks noChangeArrowheads="1"/>
              </p:cNvSpPr>
              <p:nvPr/>
            </p:nvSpPr>
            <p:spPr bwMode="auto">
              <a:xfrm>
                <a:off x="5836598"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73" name="Data Point"/>
              <p:cNvSpPr>
                <a:spLocks noChangeArrowheads="1"/>
              </p:cNvSpPr>
              <p:nvPr/>
            </p:nvSpPr>
            <p:spPr bwMode="auto">
              <a:xfrm>
                <a:off x="6593662"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32" name="Group 31"/>
            <p:cNvGrpSpPr/>
            <p:nvPr/>
          </p:nvGrpSpPr>
          <p:grpSpPr>
            <a:xfrm>
              <a:off x="1737490" y="4095468"/>
              <a:ext cx="4947610" cy="360000"/>
              <a:chOff x="1737490" y="4080228"/>
              <a:chExt cx="4947610" cy="360000"/>
            </a:xfrm>
          </p:grpSpPr>
          <p:sp>
            <p:nvSpPr>
              <p:cNvPr id="144" name="Data Point"/>
              <p:cNvSpPr>
                <a:spLocks noChangeArrowheads="1"/>
              </p:cNvSpPr>
              <p:nvPr/>
            </p:nvSpPr>
            <p:spPr bwMode="auto">
              <a:xfrm>
                <a:off x="1737490" y="4080228"/>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45" name="Data Point"/>
              <p:cNvSpPr>
                <a:spLocks noChangeArrowheads="1"/>
              </p:cNvSpPr>
              <p:nvPr/>
            </p:nvSpPr>
            <p:spPr bwMode="auto">
              <a:xfrm>
                <a:off x="2697536" y="4080228"/>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1" name="Data Point"/>
              <p:cNvSpPr>
                <a:spLocks noChangeArrowheads="1"/>
              </p:cNvSpPr>
              <p:nvPr/>
            </p:nvSpPr>
            <p:spPr bwMode="auto">
              <a:xfrm>
                <a:off x="3428241" y="4080228"/>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2" name="Data Point"/>
              <p:cNvSpPr>
                <a:spLocks noChangeArrowheads="1"/>
              </p:cNvSpPr>
              <p:nvPr/>
            </p:nvSpPr>
            <p:spPr bwMode="auto">
              <a:xfrm>
                <a:off x="4943338" y="4080228"/>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70" name="Data Point"/>
              <p:cNvSpPr>
                <a:spLocks noChangeArrowheads="1"/>
              </p:cNvSpPr>
              <p:nvPr/>
            </p:nvSpPr>
            <p:spPr bwMode="auto">
              <a:xfrm>
                <a:off x="5735951" y="4080228"/>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75" name="Data Point"/>
              <p:cNvSpPr>
                <a:spLocks noChangeArrowheads="1"/>
              </p:cNvSpPr>
              <p:nvPr/>
            </p:nvSpPr>
            <p:spPr bwMode="auto">
              <a:xfrm>
                <a:off x="6639381" y="4080228"/>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sp>
        <p:nvSpPr>
          <p:cNvPr id="2" name="Slide Title"/>
          <p:cNvSpPr>
            <a:spLocks noGrp="1"/>
          </p:cNvSpPr>
          <p:nvPr>
            <p:ph type="title"/>
          </p:nvPr>
        </p:nvSpPr>
        <p:spPr/>
        <p:txBody>
          <a:bodyPr/>
          <a:lstStyle/>
          <a:p>
            <a:r>
              <a:rPr lang="en-GB" dirty="0" err="1"/>
              <a:t>Gweithgareddau</a:t>
            </a:r>
            <a:r>
              <a:rPr lang="en-GB" dirty="0"/>
              <a:t> </a:t>
            </a:r>
            <a:r>
              <a:rPr lang="en-GB" dirty="0" err="1"/>
              <a:t>monitro</a:t>
            </a:r>
            <a:endParaRPr lang="en-GB" dirty="0"/>
          </a:p>
        </p:txBody>
      </p:sp>
    </p:spTree>
    <p:extLst>
      <p:ext uri="{BB962C8B-B14F-4D97-AF65-F5344CB8AC3E}">
        <p14:creationId xmlns:p14="http://schemas.microsoft.com/office/powerpoint/2010/main" val="62936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6"/>
                                        </p:tgtEl>
                                        <p:attrNameLst>
                                          <p:attrName>style.visibility</p:attrName>
                                        </p:attrNameLst>
                                      </p:cBhvr>
                                      <p:to>
                                        <p:strVal val="visible"/>
                                      </p:to>
                                    </p:set>
                                    <p:animEffect transition="in" filter="wipe(left)">
                                      <p:cBhvr>
                                        <p:cTn id="12" dur="500"/>
                                        <p:tgtEl>
                                          <p:spTgt spid="176"/>
                                        </p:tgtEl>
                                      </p:cBhvr>
                                    </p:animEffect>
                                  </p:childTnLst>
                                  <p:subTnLst>
                                    <p:set>
                                      <p:cBhvr override="childStyle">
                                        <p:cTn dur="1" fill="hold" display="0" masterRel="nextClick" afterEffect="1"/>
                                        <p:tgtEl>
                                          <p:spTgt spid="17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0"/>
                                        </p:tgtEl>
                                        <p:attrNameLst>
                                          <p:attrName>style.visibility</p:attrName>
                                        </p:attrNameLst>
                                      </p:cBhvr>
                                      <p:to>
                                        <p:strVal val="visible"/>
                                      </p:to>
                                    </p:set>
                                    <p:animEffect transition="in" filter="wipe(left)">
                                      <p:cBhvr>
                                        <p:cTn id="17" dur="500"/>
                                        <p:tgtEl>
                                          <p:spTgt spid="260"/>
                                        </p:tgtEl>
                                      </p:cBhvr>
                                    </p:animEffect>
                                  </p:childTnLst>
                                  <p:subTnLst>
                                    <p:set>
                                      <p:cBhvr override="childStyle">
                                        <p:cTn dur="1" fill="hold" display="0" masterRel="nextClick" afterEffect="1"/>
                                        <p:tgtEl>
                                          <p:spTgt spid="260"/>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5"/>
                                        </p:tgtEl>
                                        <p:attrNameLst>
                                          <p:attrName>style.visibility</p:attrName>
                                        </p:attrNameLst>
                                      </p:cBhvr>
                                      <p:to>
                                        <p:strVal val="visible"/>
                                      </p:to>
                                    </p:set>
                                    <p:animEffect transition="in" filter="wipe(left)">
                                      <p:cBhvr>
                                        <p:cTn id="22"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450" name="Picture 1" descr="Mr Webb Thurs.png"/>
          <p:cNvPicPr>
            <a:picLocks noChangeAspect="1"/>
          </p:cNvPicPr>
          <p:nvPr/>
        </p:nvPicPr>
        <p:blipFill rotWithShape="1">
          <a:blip r:embed="rId3">
            <a:extLst>
              <a:ext uri="{28A0092B-C50C-407E-A947-70E740481C1C}">
                <a14:useLocalDpi xmlns:a14="http://schemas.microsoft.com/office/drawing/2010/main" val="0"/>
              </a:ext>
            </a:extLst>
          </a:blip>
          <a:srcRect l="9460" t="27553" r="783" b="2264"/>
          <a:stretch/>
        </p:blipFill>
        <p:spPr bwMode="auto">
          <a:xfrm>
            <a:off x="431800" y="1507422"/>
            <a:ext cx="8155759" cy="419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2452" name="Rectangle 4"/>
          <p:cNvSpPr>
            <a:spLocks noChangeArrowheads="1"/>
          </p:cNvSpPr>
          <p:nvPr/>
        </p:nvSpPr>
        <p:spPr bwMode="auto">
          <a:xfrm>
            <a:off x="7502525" y="1735138"/>
            <a:ext cx="1195388" cy="3397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TextBox 1"/>
          <p:cNvSpPr txBox="1"/>
          <p:nvPr/>
        </p:nvSpPr>
        <p:spPr>
          <a:xfrm>
            <a:off x="669356" y="6123040"/>
            <a:ext cx="1946367" cy="307777"/>
          </a:xfrm>
          <a:prstGeom prst="rect">
            <a:avLst/>
          </a:prstGeom>
          <a:noFill/>
        </p:spPr>
        <p:txBody>
          <a:bodyPr wrap="none" rtlCol="0">
            <a:spAutoFit/>
          </a:bodyPr>
          <a:lstStyle/>
          <a:p>
            <a:r>
              <a:rPr lang="en-GB" sz="1400" i="1" smtClean="0">
                <a:solidFill>
                  <a:schemeClr val="bg1">
                    <a:lumMod val="65000"/>
                  </a:schemeClr>
                </a:solidFill>
              </a:rPr>
              <a:t>Used with permission.</a:t>
            </a:r>
            <a:endParaRPr lang="en-GB" sz="1400" i="1" dirty="0">
              <a:solidFill>
                <a:schemeClr val="bg1">
                  <a:lumMod val="65000"/>
                </a:schemeClr>
              </a:solidFill>
            </a:endParaRPr>
          </a:p>
        </p:txBody>
      </p:sp>
      <p:sp>
        <p:nvSpPr>
          <p:cNvPr id="3" name="Title 2"/>
          <p:cNvSpPr>
            <a:spLocks noGrp="1"/>
          </p:cNvSpPr>
          <p:nvPr>
            <p:ph type="title"/>
          </p:nvPr>
        </p:nvSpPr>
        <p:spPr/>
        <p:txBody>
          <a:bodyPr>
            <a:normAutofit fontScale="90000"/>
          </a:bodyPr>
          <a:lstStyle/>
          <a:p>
            <a:r>
              <a:rPr lang="en-GB" dirty="0" err="1"/>
              <a:t>Achos</a:t>
            </a:r>
            <a:r>
              <a:rPr lang="en-GB" dirty="0"/>
              <a:t> </a:t>
            </a:r>
            <a:r>
              <a:rPr lang="en-GB" dirty="0" err="1"/>
              <a:t>sy’n</a:t>
            </a:r>
            <a:r>
              <a:rPr lang="en-GB" dirty="0"/>
              <a:t> </a:t>
            </a:r>
            <a:r>
              <a:rPr lang="en-GB" dirty="0" err="1"/>
              <a:t>dangos</a:t>
            </a:r>
            <a:r>
              <a:rPr lang="en-GB" dirty="0"/>
              <a:t> </a:t>
            </a:r>
            <a:r>
              <a:rPr lang="en-GB" dirty="0" err="1"/>
              <a:t>defnyddiwr</a:t>
            </a:r>
            <a:r>
              <a:rPr lang="en-GB" dirty="0"/>
              <a:t> </a:t>
            </a:r>
            <a:r>
              <a:rPr lang="en-GB" dirty="0" err="1"/>
              <a:t>gwasanaeth</a:t>
            </a:r>
            <a:r>
              <a:rPr lang="en-GB" dirty="0"/>
              <a:t> </a:t>
            </a:r>
            <a:r>
              <a:rPr lang="en-GB" dirty="0" err="1"/>
              <a:t>hynod</a:t>
            </a:r>
            <a:r>
              <a:rPr lang="en-GB" dirty="0"/>
              <a:t> </a:t>
            </a:r>
            <a:r>
              <a:rPr lang="en-GB" dirty="0" err="1"/>
              <a:t>gythryblus</a:t>
            </a:r>
            <a:endParaRPr lang="en-GB" dirty="0"/>
          </a:p>
        </p:txBody>
      </p:sp>
    </p:spTree>
    <p:extLst>
      <p:ext uri="{BB962C8B-B14F-4D97-AF65-F5344CB8AC3E}">
        <p14:creationId xmlns:p14="http://schemas.microsoft.com/office/powerpoint/2010/main" val="34122151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Title 1"/>
          <p:cNvSpPr>
            <a:spLocks noGrp="1"/>
          </p:cNvSpPr>
          <p:nvPr>
            <p:ph type="title"/>
          </p:nvPr>
        </p:nvSpPr>
        <p:spPr/>
        <p:txBody>
          <a:bodyPr>
            <a:normAutofit/>
          </a:bodyPr>
          <a:lstStyle/>
          <a:p>
            <a:pPr>
              <a:lnSpc>
                <a:spcPct val="80000"/>
              </a:lnSpc>
              <a:defRPr/>
            </a:pPr>
            <a:r>
              <a:rPr lang="en-GB" dirty="0" err="1"/>
              <a:t>Technolegau</a:t>
            </a:r>
            <a:r>
              <a:rPr lang="en-GB" dirty="0"/>
              <a:t> </a:t>
            </a:r>
            <a:r>
              <a:rPr lang="en-GB" dirty="0" err="1"/>
              <a:t>i</a:t>
            </a:r>
            <a:r>
              <a:rPr lang="en-GB" dirty="0"/>
              <a:t> </a:t>
            </a:r>
            <a:r>
              <a:rPr lang="en-GB" dirty="0" err="1"/>
              <a:t>helpu</a:t>
            </a:r>
            <a:r>
              <a:rPr lang="en-GB" dirty="0"/>
              <a:t> </a:t>
            </a:r>
            <a:r>
              <a:rPr lang="en-GB" dirty="0" err="1"/>
              <a:t>cadarnhau</a:t>
            </a:r>
            <a:r>
              <a:rPr lang="en-GB" dirty="0"/>
              <a:t> </a:t>
            </a:r>
            <a:r>
              <a:rPr lang="en-GB" dirty="0" err="1"/>
              <a:t>neu</a:t>
            </a:r>
            <a:r>
              <a:rPr lang="en-GB" dirty="0"/>
              <a:t> </a:t>
            </a:r>
            <a:r>
              <a:rPr lang="en-GB" dirty="0" err="1"/>
              <a:t>amlygu</a:t>
            </a:r>
            <a:r>
              <a:rPr lang="en-GB" dirty="0"/>
              <a:t> </a:t>
            </a:r>
            <a:r>
              <a:rPr lang="en-GB" dirty="0" err="1"/>
              <a:t>rhai</a:t>
            </a:r>
            <a:r>
              <a:rPr lang="en-GB" dirty="0"/>
              <a:t> </a:t>
            </a:r>
            <a:r>
              <a:rPr lang="en-GB" dirty="0" err="1"/>
              <a:t>problemau</a:t>
            </a:r>
            <a:endParaRPr lang="en-GB" dirty="0"/>
          </a:p>
        </p:txBody>
      </p:sp>
      <p:sp>
        <p:nvSpPr>
          <p:cNvPr id="3" name="GPS Text"/>
          <p:cNvSpPr>
            <a:spLocks noGrp="1"/>
          </p:cNvSpPr>
          <p:nvPr>
            <p:ph idx="1"/>
          </p:nvPr>
        </p:nvSpPr>
        <p:spPr/>
        <p:txBody>
          <a:bodyPr rtlCol="0">
            <a:noAutofit/>
          </a:bodyPr>
          <a:lstStyle/>
          <a:p>
            <a:pPr>
              <a:spcAft>
                <a:spcPts val="0"/>
              </a:spcAft>
              <a:defRPr/>
            </a:pPr>
            <a:r>
              <a:rPr lang="cy-GB" sz="2400" b="1" dirty="0"/>
              <a:t>Dyfeisiau tracio system lleoli byd-eang</a:t>
            </a:r>
            <a:r>
              <a:rPr lang="en-GB" sz="2400" b="1" dirty="0" smtClean="0">
                <a:cs typeface="Arial" pitchFamily="34" charset="0"/>
              </a:rPr>
              <a:t>:</a:t>
            </a:r>
            <a:endParaRPr lang="en-GB" sz="2400" b="1" dirty="0">
              <a:cs typeface="Arial" pitchFamily="34" charset="0"/>
            </a:endParaRPr>
          </a:p>
          <a:p>
            <a:pPr lvl="1">
              <a:buFont typeface="Arial" panose="020B0604020202020204" pitchFamily="34" charset="0"/>
              <a:buChar char="•"/>
              <a:defRPr/>
            </a:pPr>
            <a:r>
              <a:rPr lang="cy-GB" sz="2400" dirty="0"/>
              <a:t>Ble maen nhw’n mynd pan fyddan nhw’n mynd allan</a:t>
            </a:r>
            <a:r>
              <a:rPr lang="cy-GB" sz="2400" dirty="0" smtClean="0"/>
              <a:t>?</a:t>
            </a:r>
            <a:endParaRPr lang="en-GB" sz="2400" dirty="0">
              <a:cs typeface="Arial" pitchFamily="34" charset="0"/>
            </a:endParaRPr>
          </a:p>
          <a:p>
            <a:pPr lvl="1">
              <a:buFont typeface="Arial" panose="020B0604020202020204" pitchFamily="34" charset="0"/>
              <a:buChar char="•"/>
              <a:defRPr/>
            </a:pPr>
            <a:r>
              <a:rPr lang="cy-GB" sz="2400" dirty="0"/>
              <a:t>Ydyn nhw’n croesi ffyrdd peryglus ac afonydd</a:t>
            </a:r>
            <a:r>
              <a:rPr lang="en-GB" sz="2400" dirty="0" smtClean="0">
                <a:cs typeface="Arial" pitchFamily="34" charset="0"/>
              </a:rPr>
              <a:t>?</a:t>
            </a:r>
            <a:endParaRPr lang="en-GB" sz="2400" dirty="0">
              <a:cs typeface="Arial" pitchFamily="34" charset="0"/>
            </a:endParaRPr>
          </a:p>
        </p:txBody>
      </p:sp>
      <p:pic>
        <p:nvPicPr>
          <p:cNvPr id="6" name="Picture 8" descr="i-Go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090" y="3220302"/>
            <a:ext cx="3455987" cy="26638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23"/>
          <p:cNvPicPr>
            <a:picLocks noChangeAspect="1" noChangeArrowheads="1"/>
          </p:cNvPicPr>
          <p:nvPr/>
        </p:nvPicPr>
        <p:blipFill>
          <a:blip r:embed="rId4">
            <a:extLst>
              <a:ext uri="{28A0092B-C50C-407E-A947-70E740481C1C}">
                <a14:useLocalDpi xmlns:a14="http://schemas.microsoft.com/office/drawing/2010/main" val="0"/>
              </a:ext>
            </a:extLst>
          </a:blip>
          <a:srcRect l="17043" t="12370" r="15060" b="28865"/>
          <a:stretch>
            <a:fillRect/>
          </a:stretch>
        </p:blipFill>
        <p:spPr bwMode="auto">
          <a:xfrm>
            <a:off x="1923256" y="3173074"/>
            <a:ext cx="5297487" cy="271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p:nvPr/>
        </p:nvSpPr>
        <p:spPr>
          <a:xfrm>
            <a:off x="2328862" y="3357563"/>
            <a:ext cx="2376488" cy="1831636"/>
          </a:xfrm>
          <a:custGeom>
            <a:avLst/>
            <a:gdLst>
              <a:gd name="connsiteX0" fmla="*/ 1152236 w 1196109"/>
              <a:gd name="connsiteY0" fmla="*/ 845127 h 1057563"/>
              <a:gd name="connsiteX1" fmla="*/ 1013691 w 1196109"/>
              <a:gd name="connsiteY1" fmla="*/ 845127 h 1057563"/>
              <a:gd name="connsiteX2" fmla="*/ 708891 w 1196109"/>
              <a:gd name="connsiteY2" fmla="*/ 1025236 h 1057563"/>
              <a:gd name="connsiteX3" fmla="*/ 445654 w 1196109"/>
              <a:gd name="connsiteY3" fmla="*/ 1039091 h 1057563"/>
              <a:gd name="connsiteX4" fmla="*/ 279400 w 1196109"/>
              <a:gd name="connsiteY4" fmla="*/ 942109 h 1057563"/>
              <a:gd name="connsiteX5" fmla="*/ 57727 w 1196109"/>
              <a:gd name="connsiteY5" fmla="*/ 817418 h 1057563"/>
              <a:gd name="connsiteX6" fmla="*/ 2309 w 1196109"/>
              <a:gd name="connsiteY6" fmla="*/ 595746 h 1057563"/>
              <a:gd name="connsiteX7" fmla="*/ 71582 w 1196109"/>
              <a:gd name="connsiteY7" fmla="*/ 401782 h 1057563"/>
              <a:gd name="connsiteX8" fmla="*/ 182418 w 1196109"/>
              <a:gd name="connsiteY8" fmla="*/ 221673 h 1057563"/>
              <a:gd name="connsiteX9" fmla="*/ 223982 w 1196109"/>
              <a:gd name="connsiteY9" fmla="*/ 166255 h 1057563"/>
              <a:gd name="connsiteX10" fmla="*/ 279400 w 1196109"/>
              <a:gd name="connsiteY10" fmla="*/ 0 h 1057563"/>
              <a:gd name="connsiteX11" fmla="*/ 279400 w 1196109"/>
              <a:gd name="connsiteY11" fmla="*/ 0 h 1057563"/>
              <a:gd name="connsiteX12" fmla="*/ 334818 w 1196109"/>
              <a:gd name="connsiteY12" fmla="*/ 138546 h 1057563"/>
              <a:gd name="connsiteX13" fmla="*/ 445654 w 1196109"/>
              <a:gd name="connsiteY13" fmla="*/ 332509 h 1057563"/>
              <a:gd name="connsiteX14" fmla="*/ 611909 w 1196109"/>
              <a:gd name="connsiteY14" fmla="*/ 526473 h 1057563"/>
              <a:gd name="connsiteX15" fmla="*/ 750454 w 1196109"/>
              <a:gd name="connsiteY15" fmla="*/ 734291 h 1057563"/>
              <a:gd name="connsiteX16" fmla="*/ 1152236 w 1196109"/>
              <a:gd name="connsiteY16" fmla="*/ 845127 h 105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6109" h="1057563">
                <a:moveTo>
                  <a:pt x="1152236" y="845127"/>
                </a:moveTo>
                <a:cubicBezTo>
                  <a:pt x="1196109" y="863600"/>
                  <a:pt x="1087582" y="815109"/>
                  <a:pt x="1013691" y="845127"/>
                </a:cubicBezTo>
                <a:cubicBezTo>
                  <a:pt x="939800" y="875145"/>
                  <a:pt x="803564" y="992909"/>
                  <a:pt x="708891" y="1025236"/>
                </a:cubicBezTo>
                <a:cubicBezTo>
                  <a:pt x="614218" y="1057563"/>
                  <a:pt x="517236" y="1052946"/>
                  <a:pt x="445654" y="1039091"/>
                </a:cubicBezTo>
                <a:cubicBezTo>
                  <a:pt x="374072" y="1025237"/>
                  <a:pt x="279400" y="942109"/>
                  <a:pt x="279400" y="942109"/>
                </a:cubicBezTo>
                <a:cubicBezTo>
                  <a:pt x="214746" y="905164"/>
                  <a:pt x="103909" y="875145"/>
                  <a:pt x="57727" y="817418"/>
                </a:cubicBezTo>
                <a:cubicBezTo>
                  <a:pt x="11545" y="759691"/>
                  <a:pt x="0" y="665019"/>
                  <a:pt x="2309" y="595746"/>
                </a:cubicBezTo>
                <a:cubicBezTo>
                  <a:pt x="4618" y="526473"/>
                  <a:pt x="41564" y="464128"/>
                  <a:pt x="71582" y="401782"/>
                </a:cubicBezTo>
                <a:cubicBezTo>
                  <a:pt x="101600" y="339437"/>
                  <a:pt x="157018" y="260928"/>
                  <a:pt x="182418" y="221673"/>
                </a:cubicBezTo>
                <a:cubicBezTo>
                  <a:pt x="207818" y="182419"/>
                  <a:pt x="207818" y="203201"/>
                  <a:pt x="223982" y="166255"/>
                </a:cubicBezTo>
                <a:cubicBezTo>
                  <a:pt x="240146" y="129309"/>
                  <a:pt x="279400" y="0"/>
                  <a:pt x="279400" y="0"/>
                </a:cubicBezTo>
                <a:lnTo>
                  <a:pt x="279400" y="0"/>
                </a:lnTo>
                <a:cubicBezTo>
                  <a:pt x="288636" y="23091"/>
                  <a:pt x="307109" y="83128"/>
                  <a:pt x="334818" y="138546"/>
                </a:cubicBezTo>
                <a:cubicBezTo>
                  <a:pt x="362527" y="193964"/>
                  <a:pt x="399472" y="267855"/>
                  <a:pt x="445654" y="332509"/>
                </a:cubicBezTo>
                <a:cubicBezTo>
                  <a:pt x="491836" y="397163"/>
                  <a:pt x="561109" y="459509"/>
                  <a:pt x="611909" y="526473"/>
                </a:cubicBezTo>
                <a:cubicBezTo>
                  <a:pt x="662709" y="593437"/>
                  <a:pt x="667327" y="683491"/>
                  <a:pt x="750454" y="734291"/>
                </a:cubicBezTo>
                <a:cubicBezTo>
                  <a:pt x="833581" y="785091"/>
                  <a:pt x="1108363" y="826654"/>
                  <a:pt x="1152236" y="845127"/>
                </a:cubicBezTo>
                <a:close/>
              </a:path>
            </a:pathLst>
          </a:custGeom>
          <a:noFill/>
          <a:ln w="57150">
            <a:solidFill>
              <a:srgbClr val="AC140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Freeform 8"/>
          <p:cNvSpPr/>
          <p:nvPr/>
        </p:nvSpPr>
        <p:spPr>
          <a:xfrm>
            <a:off x="4572000" y="3627099"/>
            <a:ext cx="1065212" cy="1200150"/>
          </a:xfrm>
          <a:custGeom>
            <a:avLst/>
            <a:gdLst>
              <a:gd name="connsiteX0" fmla="*/ 16164 w 1064491"/>
              <a:gd name="connsiteY0" fmla="*/ 1161473 h 1200727"/>
              <a:gd name="connsiteX1" fmla="*/ 196273 w 1064491"/>
              <a:gd name="connsiteY1" fmla="*/ 856673 h 1200727"/>
              <a:gd name="connsiteX2" fmla="*/ 307109 w 1064491"/>
              <a:gd name="connsiteY2" fmla="*/ 704273 h 1200727"/>
              <a:gd name="connsiteX3" fmla="*/ 459509 w 1064491"/>
              <a:gd name="connsiteY3" fmla="*/ 607291 h 1200727"/>
              <a:gd name="connsiteX4" fmla="*/ 584200 w 1064491"/>
              <a:gd name="connsiteY4" fmla="*/ 524164 h 1200727"/>
              <a:gd name="connsiteX5" fmla="*/ 681182 w 1064491"/>
              <a:gd name="connsiteY5" fmla="*/ 454891 h 1200727"/>
              <a:gd name="connsiteX6" fmla="*/ 847436 w 1064491"/>
              <a:gd name="connsiteY6" fmla="*/ 288637 h 1200727"/>
              <a:gd name="connsiteX7" fmla="*/ 944418 w 1064491"/>
              <a:gd name="connsiteY7" fmla="*/ 177800 h 1200727"/>
              <a:gd name="connsiteX8" fmla="*/ 999836 w 1064491"/>
              <a:gd name="connsiteY8" fmla="*/ 136237 h 1200727"/>
              <a:gd name="connsiteX9" fmla="*/ 1055255 w 1064491"/>
              <a:gd name="connsiteY9" fmla="*/ 25400 h 1200727"/>
              <a:gd name="connsiteX10" fmla="*/ 944418 w 1064491"/>
              <a:gd name="connsiteY10" fmla="*/ 288637 h 1200727"/>
              <a:gd name="connsiteX11" fmla="*/ 778164 w 1064491"/>
              <a:gd name="connsiteY11" fmla="*/ 468746 h 1200727"/>
              <a:gd name="connsiteX12" fmla="*/ 695036 w 1064491"/>
              <a:gd name="connsiteY12" fmla="*/ 565727 h 1200727"/>
              <a:gd name="connsiteX13" fmla="*/ 320964 w 1064491"/>
              <a:gd name="connsiteY13" fmla="*/ 870527 h 1200727"/>
              <a:gd name="connsiteX14" fmla="*/ 99291 w 1064491"/>
              <a:gd name="connsiteY14" fmla="*/ 1092200 h 1200727"/>
              <a:gd name="connsiteX15" fmla="*/ 16164 w 1064491"/>
              <a:gd name="connsiteY15" fmla="*/ 1161473 h 12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4491" h="1200727">
                <a:moveTo>
                  <a:pt x="16164" y="1161473"/>
                </a:moveTo>
                <a:cubicBezTo>
                  <a:pt x="32328" y="1122219"/>
                  <a:pt x="147782" y="932873"/>
                  <a:pt x="196273" y="856673"/>
                </a:cubicBezTo>
                <a:cubicBezTo>
                  <a:pt x="244764" y="780473"/>
                  <a:pt x="263236" y="745837"/>
                  <a:pt x="307109" y="704273"/>
                </a:cubicBezTo>
                <a:cubicBezTo>
                  <a:pt x="350982" y="662709"/>
                  <a:pt x="413327" y="637309"/>
                  <a:pt x="459509" y="607291"/>
                </a:cubicBezTo>
                <a:cubicBezTo>
                  <a:pt x="505691" y="577273"/>
                  <a:pt x="547255" y="549564"/>
                  <a:pt x="584200" y="524164"/>
                </a:cubicBezTo>
                <a:cubicBezTo>
                  <a:pt x="621145" y="498764"/>
                  <a:pt x="637309" y="494145"/>
                  <a:pt x="681182" y="454891"/>
                </a:cubicBezTo>
                <a:cubicBezTo>
                  <a:pt x="725055" y="415637"/>
                  <a:pt x="803564" y="334819"/>
                  <a:pt x="847436" y="288637"/>
                </a:cubicBezTo>
                <a:cubicBezTo>
                  <a:pt x="891308" y="242455"/>
                  <a:pt x="919018" y="203200"/>
                  <a:pt x="944418" y="177800"/>
                </a:cubicBezTo>
                <a:cubicBezTo>
                  <a:pt x="969818" y="152400"/>
                  <a:pt x="981363" y="161637"/>
                  <a:pt x="999836" y="136237"/>
                </a:cubicBezTo>
                <a:cubicBezTo>
                  <a:pt x="1018309" y="110837"/>
                  <a:pt x="1064491" y="0"/>
                  <a:pt x="1055255" y="25400"/>
                </a:cubicBezTo>
                <a:cubicBezTo>
                  <a:pt x="1046019" y="50800"/>
                  <a:pt x="990600" y="214746"/>
                  <a:pt x="944418" y="288637"/>
                </a:cubicBezTo>
                <a:cubicBezTo>
                  <a:pt x="898236" y="362528"/>
                  <a:pt x="819728" y="422564"/>
                  <a:pt x="778164" y="468746"/>
                </a:cubicBezTo>
                <a:cubicBezTo>
                  <a:pt x="736600" y="514928"/>
                  <a:pt x="771236" y="498764"/>
                  <a:pt x="695036" y="565727"/>
                </a:cubicBezTo>
                <a:cubicBezTo>
                  <a:pt x="618836" y="632691"/>
                  <a:pt x="420255" y="782782"/>
                  <a:pt x="320964" y="870527"/>
                </a:cubicBezTo>
                <a:cubicBezTo>
                  <a:pt x="221673" y="958272"/>
                  <a:pt x="145473" y="1043709"/>
                  <a:pt x="99291" y="1092200"/>
                </a:cubicBezTo>
                <a:cubicBezTo>
                  <a:pt x="53109" y="1140691"/>
                  <a:pt x="0" y="1200727"/>
                  <a:pt x="16164" y="1161473"/>
                </a:cubicBezTo>
                <a:close/>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 name="Picture 11" descr="trail camera.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2128" y="3641199"/>
            <a:ext cx="2359744" cy="235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3" name="Text Box 42"/>
          <p:cNvSpPr txBox="1">
            <a:spLocks noChangeArrowheads="1"/>
          </p:cNvSpPr>
          <p:nvPr/>
        </p:nvSpPr>
        <p:spPr bwMode="auto">
          <a:xfrm>
            <a:off x="8332788" y="6613525"/>
            <a:ext cx="8175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Arial" pitchFamily="34" charset="0"/>
                <a:ea typeface="MS Gothic" pitchFamily="49" charset="-128"/>
              </a:defRPr>
            </a:lvl1pPr>
            <a:lvl2pPr marL="742950" indent="-285750" eaLnBrk="0" hangingPunct="0">
              <a:defRPr sz="3600">
                <a:solidFill>
                  <a:schemeClr val="bg1"/>
                </a:solidFill>
                <a:latin typeface="Arial" pitchFamily="34" charset="0"/>
                <a:ea typeface="MS Gothic" pitchFamily="49" charset="-128"/>
              </a:defRPr>
            </a:lvl2pPr>
            <a:lvl3pPr marL="1143000" indent="-228600" eaLnBrk="0" hangingPunct="0">
              <a:defRPr sz="3600">
                <a:solidFill>
                  <a:schemeClr val="bg1"/>
                </a:solidFill>
                <a:latin typeface="Arial" pitchFamily="34" charset="0"/>
                <a:ea typeface="MS Gothic" pitchFamily="49" charset="-128"/>
              </a:defRPr>
            </a:lvl3pPr>
            <a:lvl4pPr marL="1600200" indent="-228600" eaLnBrk="0" hangingPunct="0">
              <a:defRPr sz="3600">
                <a:solidFill>
                  <a:schemeClr val="bg1"/>
                </a:solidFill>
                <a:latin typeface="Arial" pitchFamily="34" charset="0"/>
                <a:ea typeface="MS Gothic" pitchFamily="49" charset="-128"/>
              </a:defRPr>
            </a:lvl4pPr>
            <a:lvl5pPr marL="2057400" indent="-228600" eaLnBrk="0" hangingPunct="0">
              <a:defRPr sz="3600">
                <a:solidFill>
                  <a:schemeClr val="bg1"/>
                </a:solidFill>
                <a:latin typeface="Arial" pitchFamily="34" charset="0"/>
                <a:ea typeface="MS Gothic" pitchFamily="49" charset="-128"/>
              </a:defRPr>
            </a:lvl5pPr>
            <a:lvl6pPr marL="2514600" indent="-228600" defTabSz="455613" eaLnBrk="0" fontAlgn="base" hangingPunct="0">
              <a:spcBef>
                <a:spcPct val="0"/>
              </a:spcBef>
              <a:spcAft>
                <a:spcPct val="0"/>
              </a:spcAft>
              <a:buClr>
                <a:srgbClr val="000000"/>
              </a:buClr>
              <a:buSzPct val="100000"/>
              <a:buFont typeface="Times New Roman" pitchFamily="18" charset="0"/>
              <a:defRPr sz="3600">
                <a:solidFill>
                  <a:schemeClr val="bg1"/>
                </a:solidFill>
                <a:latin typeface="Arial" pitchFamily="34" charset="0"/>
                <a:ea typeface="MS Gothic" pitchFamily="49" charset="-128"/>
              </a:defRPr>
            </a:lvl6pPr>
            <a:lvl7pPr marL="2971800" indent="-228600" defTabSz="455613" eaLnBrk="0" fontAlgn="base" hangingPunct="0">
              <a:spcBef>
                <a:spcPct val="0"/>
              </a:spcBef>
              <a:spcAft>
                <a:spcPct val="0"/>
              </a:spcAft>
              <a:buClr>
                <a:srgbClr val="000000"/>
              </a:buClr>
              <a:buSzPct val="100000"/>
              <a:buFont typeface="Times New Roman" pitchFamily="18" charset="0"/>
              <a:defRPr sz="3600">
                <a:solidFill>
                  <a:schemeClr val="bg1"/>
                </a:solidFill>
                <a:latin typeface="Arial" pitchFamily="34" charset="0"/>
                <a:ea typeface="MS Gothic" pitchFamily="49" charset="-128"/>
              </a:defRPr>
            </a:lvl7pPr>
            <a:lvl8pPr marL="3429000" indent="-228600" defTabSz="455613" eaLnBrk="0" fontAlgn="base" hangingPunct="0">
              <a:spcBef>
                <a:spcPct val="0"/>
              </a:spcBef>
              <a:spcAft>
                <a:spcPct val="0"/>
              </a:spcAft>
              <a:buClr>
                <a:srgbClr val="000000"/>
              </a:buClr>
              <a:buSzPct val="100000"/>
              <a:buFont typeface="Times New Roman" pitchFamily="18" charset="0"/>
              <a:defRPr sz="3600">
                <a:solidFill>
                  <a:schemeClr val="bg1"/>
                </a:solidFill>
                <a:latin typeface="Arial" pitchFamily="34" charset="0"/>
                <a:ea typeface="MS Gothic" pitchFamily="49" charset="-128"/>
              </a:defRPr>
            </a:lvl8pPr>
            <a:lvl9pPr marL="3886200" indent="-228600" defTabSz="455613" eaLnBrk="0" fontAlgn="base" hangingPunct="0">
              <a:spcBef>
                <a:spcPct val="0"/>
              </a:spcBef>
              <a:spcAft>
                <a:spcPct val="0"/>
              </a:spcAft>
              <a:buClr>
                <a:srgbClr val="000000"/>
              </a:buClr>
              <a:buSzPct val="100000"/>
              <a:buFont typeface="Times New Roman" pitchFamily="18" charset="0"/>
              <a:defRPr sz="3600">
                <a:solidFill>
                  <a:schemeClr val="bg1"/>
                </a:solidFill>
                <a:latin typeface="Arial" pitchFamily="34" charset="0"/>
                <a:ea typeface="MS Gothic" pitchFamily="49" charset="-128"/>
              </a:defRPr>
            </a:lvl9pPr>
          </a:lstStyle>
          <a:p>
            <a:pPr eaLnBrk="1" hangingPunct="1"/>
            <a:r>
              <a:rPr lang="en-GB" sz="1000" b="1"/>
              <a:t>© KD 2012</a:t>
            </a:r>
          </a:p>
        </p:txBody>
      </p:sp>
      <p:sp>
        <p:nvSpPr>
          <p:cNvPr id="14" name="Camera Text"/>
          <p:cNvSpPr txBox="1">
            <a:spLocks/>
          </p:cNvSpPr>
          <p:nvPr/>
        </p:nvSpPr>
        <p:spPr bwMode="auto">
          <a:xfrm>
            <a:off x="431800" y="1682484"/>
            <a:ext cx="8280400" cy="1399051"/>
          </a:xfrm>
          <a:prstGeom prst="rect">
            <a:avLst/>
          </a:prstGeom>
          <a:noFill/>
          <a:ln w="9525">
            <a:noFill/>
            <a:round/>
            <a:headEnd/>
            <a:tailEnd/>
          </a:ln>
          <a:effectLst/>
        </p:spPr>
        <p:txBody>
          <a:bodyPr vert="horz" wrap="square" lIns="0" tIns="73149" rIns="0" bIns="0" numCol="1" rtlCol="0" anchor="t" anchorCtr="0" compatLnSpc="1">
            <a:prstTxWarp prst="textNoShape">
              <a:avLst/>
            </a:prstTxWarp>
            <a:noAutofit/>
          </a:bodyPr>
          <a:lstStyle>
            <a:lvl1pPr marL="311045" indent="-311045" algn="l" defTabSz="407526" rtl="0" eaLnBrk="1" fontAlgn="base" hangingPunct="1">
              <a:lnSpc>
                <a:spcPct val="87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73930" indent="-259204" algn="l" defTabSz="407526" rtl="0" eaLnBrk="1" fontAlgn="base" hangingPunct="1">
              <a:lnSpc>
                <a:spcPct val="87000"/>
              </a:lnSpc>
              <a:spcBef>
                <a:spcPct val="0"/>
              </a:spcBef>
              <a:spcAft>
                <a:spcPts val="1032"/>
              </a:spcAft>
              <a:buClr>
                <a:srgbClr val="000000"/>
              </a:buClr>
              <a:buSzPct val="100000"/>
              <a:buFont typeface="Times New Roman" pitchFamily="16" charset="0"/>
              <a:defRPr sz="2500">
                <a:solidFill>
                  <a:srgbClr val="000000"/>
                </a:solidFill>
                <a:latin typeface="+mn-lt"/>
                <a:ea typeface="+mn-ea"/>
                <a:cs typeface="+mn-cs"/>
              </a:defRPr>
            </a:lvl2pPr>
            <a:lvl3pPr marL="1036815" indent="-207363" algn="l" defTabSz="407526" rtl="0" eaLnBrk="1" fontAlgn="base" hangingPunct="1">
              <a:lnSpc>
                <a:spcPct val="87000"/>
              </a:lnSpc>
              <a:spcBef>
                <a:spcPct val="0"/>
              </a:spcBef>
              <a:spcAft>
                <a:spcPts val="771"/>
              </a:spcAft>
              <a:buClr>
                <a:srgbClr val="000000"/>
              </a:buClr>
              <a:buSzPct val="100000"/>
              <a:buFont typeface="Times New Roman" pitchFamily="16" charset="0"/>
              <a:defRPr sz="2200">
                <a:solidFill>
                  <a:srgbClr val="000000"/>
                </a:solidFill>
                <a:latin typeface="+mn-lt"/>
                <a:ea typeface="+mn-ea"/>
                <a:cs typeface="+mn-cs"/>
              </a:defRPr>
            </a:lvl3pPr>
            <a:lvl4pPr marL="1451541" indent="-207363" algn="l" defTabSz="407526" rtl="0" eaLnBrk="1" fontAlgn="base" hangingPunct="1">
              <a:lnSpc>
                <a:spcPct val="87000"/>
              </a:lnSpc>
              <a:spcBef>
                <a:spcPct val="0"/>
              </a:spcBef>
              <a:spcAft>
                <a:spcPts val="522"/>
              </a:spcAft>
              <a:buClr>
                <a:srgbClr val="000000"/>
              </a:buClr>
              <a:buSzPct val="100000"/>
              <a:buFont typeface="Times New Roman" pitchFamily="16" charset="0"/>
              <a:defRPr sz="1800">
                <a:solidFill>
                  <a:srgbClr val="000000"/>
                </a:solidFill>
                <a:latin typeface="+mn-lt"/>
                <a:ea typeface="+mn-ea"/>
                <a:cs typeface="+mn-cs"/>
              </a:defRPr>
            </a:lvl4pPr>
            <a:lvl5pPr marL="1866268" indent="-207363" algn="l" defTabSz="407526" rtl="0" eaLnBrk="1" fontAlgn="base" hangingPunct="1">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5pPr>
            <a:lvl6pPr marL="2280994" indent="-207363" algn="l" defTabSz="407526" rtl="0" eaLnBrk="1" fontAlgn="base" hangingPunct="1">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6pPr>
            <a:lvl7pPr marL="2695720" indent="-207363" algn="l" defTabSz="407526" rtl="0" eaLnBrk="1" fontAlgn="base" hangingPunct="1">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7pPr>
            <a:lvl8pPr marL="3110446" indent="-207363" algn="l" defTabSz="407526" rtl="0" eaLnBrk="1" fontAlgn="base" hangingPunct="1">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8pPr>
            <a:lvl9pPr marL="3525172" indent="-207363" algn="l" defTabSz="407526" rtl="0" eaLnBrk="1" fontAlgn="base" hangingPunct="1">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9pPr>
          </a:lstStyle>
          <a:p>
            <a:pPr fontAlgn="auto">
              <a:lnSpc>
                <a:spcPct val="110000"/>
              </a:lnSpc>
              <a:spcBef>
                <a:spcPts val="600"/>
              </a:spcBef>
              <a:spcAft>
                <a:spcPts val="0"/>
              </a:spcAft>
              <a:defRPr/>
            </a:pPr>
            <a:r>
              <a:rPr lang="en-GB" sz="2400" b="1" kern="0" dirty="0" err="1">
                <a:solidFill>
                  <a:srgbClr val="69A830"/>
                </a:solidFill>
                <a:cs typeface="Arial" pitchFamily="34" charset="0"/>
              </a:rPr>
              <a:t>Technolegau</a:t>
            </a:r>
            <a:r>
              <a:rPr lang="en-GB" sz="2400" b="1" kern="0" dirty="0">
                <a:solidFill>
                  <a:srgbClr val="69A830"/>
                </a:solidFill>
                <a:cs typeface="Arial" pitchFamily="34" charset="0"/>
              </a:rPr>
              <a:t> camera</a:t>
            </a:r>
            <a:r>
              <a:rPr lang="en-GB" sz="2400" b="1" kern="0" dirty="0" smtClean="0">
                <a:solidFill>
                  <a:srgbClr val="69A830"/>
                </a:solidFill>
                <a:cs typeface="Arial" pitchFamily="34" charset="0"/>
              </a:rPr>
              <a:t>:</a:t>
            </a:r>
            <a:endParaRPr lang="en-GB" sz="2400" b="1" kern="0" dirty="0">
              <a:solidFill>
                <a:srgbClr val="69A830"/>
              </a:solidFill>
              <a:cs typeface="Arial" pitchFamily="34" charset="0"/>
            </a:endParaRPr>
          </a:p>
          <a:p>
            <a:pPr marL="757626" lvl="1" indent="-342900" fontAlgn="auto">
              <a:lnSpc>
                <a:spcPct val="110000"/>
              </a:lnSpc>
              <a:spcBef>
                <a:spcPts val="600"/>
              </a:spcBef>
              <a:spcAft>
                <a:spcPts val="0"/>
              </a:spcAft>
              <a:buClr>
                <a:srgbClr val="69A830"/>
              </a:buClr>
              <a:buFont typeface="Arial" panose="020B0604020202020204" pitchFamily="34" charset="0"/>
              <a:buChar char="•"/>
              <a:defRPr/>
            </a:pPr>
            <a:r>
              <a:rPr lang="en-GB" sz="2200" kern="0" dirty="0" err="1">
                <a:solidFill>
                  <a:srgbClr val="69A830"/>
                </a:solidFill>
                <a:cs typeface="Arial" pitchFamily="34" charset="0"/>
              </a:rPr>
              <a:t>Pryd</a:t>
            </a:r>
            <a:r>
              <a:rPr lang="en-GB" sz="2200" kern="0" dirty="0">
                <a:solidFill>
                  <a:srgbClr val="69A830"/>
                </a:solidFill>
                <a:cs typeface="Arial" pitchFamily="34" charset="0"/>
              </a:rPr>
              <a:t> </a:t>
            </a:r>
            <a:r>
              <a:rPr lang="en-GB" sz="2200" kern="0" dirty="0" err="1">
                <a:solidFill>
                  <a:srgbClr val="69A830"/>
                </a:solidFill>
                <a:cs typeface="Arial" pitchFamily="34" charset="0"/>
              </a:rPr>
              <a:t>mae’r</a:t>
            </a:r>
            <a:r>
              <a:rPr lang="en-GB" sz="2200" kern="0" dirty="0">
                <a:solidFill>
                  <a:srgbClr val="69A830"/>
                </a:solidFill>
                <a:cs typeface="Arial" pitchFamily="34" charset="0"/>
              </a:rPr>
              <a:t> </a:t>
            </a:r>
            <a:r>
              <a:rPr lang="en-GB" sz="2200" kern="0" dirty="0" err="1">
                <a:solidFill>
                  <a:srgbClr val="69A830"/>
                </a:solidFill>
                <a:cs typeface="Arial" pitchFamily="34" charset="0"/>
              </a:rPr>
              <a:t>defnyddiwr</a:t>
            </a:r>
            <a:r>
              <a:rPr lang="en-GB" sz="2200" kern="0" dirty="0">
                <a:solidFill>
                  <a:srgbClr val="69A830"/>
                </a:solidFill>
                <a:cs typeface="Arial" pitchFamily="34" charset="0"/>
              </a:rPr>
              <a:t> </a:t>
            </a:r>
            <a:r>
              <a:rPr lang="en-GB" sz="2200" kern="0" dirty="0" err="1">
                <a:solidFill>
                  <a:srgbClr val="69A830"/>
                </a:solidFill>
                <a:cs typeface="Arial" pitchFamily="34" charset="0"/>
              </a:rPr>
              <a:t>gwasanaeth</a:t>
            </a:r>
            <a:r>
              <a:rPr lang="en-GB" sz="2200" kern="0" dirty="0">
                <a:solidFill>
                  <a:srgbClr val="69A830"/>
                </a:solidFill>
                <a:cs typeface="Arial" pitchFamily="34" charset="0"/>
              </a:rPr>
              <a:t> </a:t>
            </a:r>
            <a:r>
              <a:rPr lang="en-GB" sz="2200" kern="0" dirty="0" err="1">
                <a:solidFill>
                  <a:srgbClr val="69A830"/>
                </a:solidFill>
                <a:cs typeface="Arial" pitchFamily="34" charset="0"/>
              </a:rPr>
              <a:t>yn</a:t>
            </a:r>
            <a:r>
              <a:rPr lang="en-GB" sz="2200" kern="0" dirty="0">
                <a:solidFill>
                  <a:srgbClr val="69A830"/>
                </a:solidFill>
                <a:cs typeface="Arial" pitchFamily="34" charset="0"/>
              </a:rPr>
              <a:t> </a:t>
            </a:r>
            <a:r>
              <a:rPr lang="en-GB" sz="2200" kern="0" dirty="0" err="1">
                <a:solidFill>
                  <a:srgbClr val="69A830"/>
                </a:solidFill>
                <a:cs typeface="Arial" pitchFamily="34" charset="0"/>
              </a:rPr>
              <a:t>mynd</a:t>
            </a:r>
            <a:r>
              <a:rPr lang="en-GB" sz="2200" kern="0" dirty="0">
                <a:solidFill>
                  <a:srgbClr val="69A830"/>
                </a:solidFill>
                <a:cs typeface="Arial" pitchFamily="34" charset="0"/>
              </a:rPr>
              <a:t> </a:t>
            </a:r>
            <a:r>
              <a:rPr lang="en-GB" sz="2200" kern="0" dirty="0" err="1">
                <a:solidFill>
                  <a:srgbClr val="69A830"/>
                </a:solidFill>
                <a:cs typeface="Arial" pitchFamily="34" charset="0"/>
              </a:rPr>
              <a:t>allan</a:t>
            </a:r>
            <a:r>
              <a:rPr lang="en-GB" sz="2200" kern="0" dirty="0">
                <a:solidFill>
                  <a:srgbClr val="69A830"/>
                </a:solidFill>
                <a:cs typeface="Arial" pitchFamily="34" charset="0"/>
              </a:rPr>
              <a:t> ac </a:t>
            </a:r>
            <a:r>
              <a:rPr lang="en-GB" sz="2200" kern="0" dirty="0" err="1">
                <a:solidFill>
                  <a:srgbClr val="69A830"/>
                </a:solidFill>
                <a:cs typeface="Arial" pitchFamily="34" charset="0"/>
              </a:rPr>
              <a:t>yn</a:t>
            </a:r>
            <a:r>
              <a:rPr lang="en-GB" sz="2200" kern="0" dirty="0">
                <a:solidFill>
                  <a:srgbClr val="69A830"/>
                </a:solidFill>
                <a:cs typeface="Arial" pitchFamily="34" charset="0"/>
              </a:rPr>
              <a:t> </a:t>
            </a:r>
            <a:r>
              <a:rPr lang="en-GB" sz="2200" kern="0" dirty="0" err="1">
                <a:solidFill>
                  <a:srgbClr val="69A830"/>
                </a:solidFill>
                <a:cs typeface="Arial" pitchFamily="34" charset="0"/>
              </a:rPr>
              <a:t>dychwelyd</a:t>
            </a:r>
            <a:r>
              <a:rPr lang="en-GB" sz="2200" kern="0" dirty="0" smtClean="0">
                <a:solidFill>
                  <a:srgbClr val="69A830"/>
                </a:solidFill>
                <a:cs typeface="Arial" pitchFamily="34" charset="0"/>
              </a:rPr>
              <a:t>?</a:t>
            </a:r>
            <a:endParaRPr lang="en-GB" sz="2200" kern="0" dirty="0">
              <a:solidFill>
                <a:srgbClr val="69A830"/>
              </a:solidFill>
              <a:cs typeface="Arial" pitchFamily="34" charset="0"/>
            </a:endParaRPr>
          </a:p>
          <a:p>
            <a:pPr marL="757626" lvl="1" indent="-342900" fontAlgn="auto">
              <a:lnSpc>
                <a:spcPct val="110000"/>
              </a:lnSpc>
              <a:spcBef>
                <a:spcPts val="600"/>
              </a:spcBef>
              <a:spcAft>
                <a:spcPts val="0"/>
              </a:spcAft>
              <a:buClr>
                <a:srgbClr val="69A830"/>
              </a:buClr>
              <a:buFont typeface="Arial" panose="020B0604020202020204" pitchFamily="34" charset="0"/>
              <a:buChar char="•"/>
              <a:defRPr/>
            </a:pPr>
            <a:r>
              <a:rPr lang="en-GB" sz="2200" kern="0" dirty="0" err="1">
                <a:solidFill>
                  <a:srgbClr val="69A830"/>
                </a:solidFill>
                <a:cs typeface="Arial" pitchFamily="34" charset="0"/>
              </a:rPr>
              <a:t>Pwy</a:t>
            </a:r>
            <a:r>
              <a:rPr lang="en-GB" sz="2200" kern="0" dirty="0">
                <a:solidFill>
                  <a:srgbClr val="69A830"/>
                </a:solidFill>
                <a:cs typeface="Arial" pitchFamily="34" charset="0"/>
              </a:rPr>
              <a:t> </a:t>
            </a:r>
            <a:r>
              <a:rPr lang="en-GB" sz="2200" kern="0" dirty="0" err="1">
                <a:solidFill>
                  <a:srgbClr val="69A830"/>
                </a:solidFill>
                <a:cs typeface="Arial" pitchFamily="34" charset="0"/>
              </a:rPr>
              <a:t>arall</a:t>
            </a:r>
            <a:r>
              <a:rPr lang="en-GB" sz="2200" kern="0" dirty="0">
                <a:solidFill>
                  <a:srgbClr val="69A830"/>
                </a:solidFill>
                <a:cs typeface="Arial" pitchFamily="34" charset="0"/>
              </a:rPr>
              <a:t> </a:t>
            </a:r>
            <a:r>
              <a:rPr lang="en-GB" sz="2200" kern="0" dirty="0" err="1">
                <a:solidFill>
                  <a:srgbClr val="69A830"/>
                </a:solidFill>
                <a:cs typeface="Arial" pitchFamily="34" charset="0"/>
              </a:rPr>
              <a:t>sy’n</a:t>
            </a:r>
            <a:r>
              <a:rPr lang="en-GB" sz="2200" kern="0" dirty="0">
                <a:solidFill>
                  <a:srgbClr val="69A830"/>
                </a:solidFill>
                <a:cs typeface="Arial" pitchFamily="34" charset="0"/>
              </a:rPr>
              <a:t> </a:t>
            </a:r>
            <a:r>
              <a:rPr lang="en-GB" sz="2200" kern="0" dirty="0" err="1">
                <a:solidFill>
                  <a:srgbClr val="69A830"/>
                </a:solidFill>
                <a:cs typeface="Arial" pitchFamily="34" charset="0"/>
              </a:rPr>
              <a:t>mynd</a:t>
            </a:r>
            <a:r>
              <a:rPr lang="en-GB" sz="2200" kern="0" dirty="0">
                <a:solidFill>
                  <a:srgbClr val="69A830"/>
                </a:solidFill>
                <a:cs typeface="Arial" pitchFamily="34" charset="0"/>
              </a:rPr>
              <a:t> </a:t>
            </a:r>
            <a:r>
              <a:rPr lang="en-GB" sz="2200" kern="0" dirty="0" err="1">
                <a:solidFill>
                  <a:srgbClr val="69A830"/>
                </a:solidFill>
                <a:cs typeface="Arial" pitchFamily="34" charset="0"/>
              </a:rPr>
              <a:t>i</a:t>
            </a:r>
            <a:r>
              <a:rPr lang="en-GB" sz="2200" kern="0" dirty="0">
                <a:solidFill>
                  <a:srgbClr val="69A830"/>
                </a:solidFill>
                <a:cs typeface="Arial" pitchFamily="34" charset="0"/>
              </a:rPr>
              <a:t> </a:t>
            </a:r>
            <a:r>
              <a:rPr lang="en-GB" sz="2200" kern="0" dirty="0" err="1">
                <a:solidFill>
                  <a:srgbClr val="69A830"/>
                </a:solidFill>
                <a:cs typeface="Arial" pitchFamily="34" charset="0"/>
              </a:rPr>
              <a:t>mewn</a:t>
            </a:r>
            <a:r>
              <a:rPr lang="en-GB" sz="2200" kern="0" dirty="0">
                <a:solidFill>
                  <a:srgbClr val="69A830"/>
                </a:solidFill>
                <a:cs typeface="Arial" pitchFamily="34" charset="0"/>
              </a:rPr>
              <a:t> </a:t>
            </a:r>
            <a:r>
              <a:rPr lang="en-GB" sz="2200" kern="0" dirty="0" err="1">
                <a:solidFill>
                  <a:srgbClr val="69A830"/>
                </a:solidFill>
                <a:cs typeface="Arial" pitchFamily="34" charset="0"/>
              </a:rPr>
              <a:t>i’r</a:t>
            </a:r>
            <a:r>
              <a:rPr lang="en-GB" sz="2200" kern="0" dirty="0">
                <a:solidFill>
                  <a:srgbClr val="69A830"/>
                </a:solidFill>
                <a:cs typeface="Arial" pitchFamily="34" charset="0"/>
              </a:rPr>
              <a:t> </a:t>
            </a:r>
            <a:r>
              <a:rPr lang="en-GB" sz="2200" kern="0" dirty="0" err="1">
                <a:solidFill>
                  <a:srgbClr val="69A830"/>
                </a:solidFill>
                <a:cs typeface="Arial" pitchFamily="34" charset="0"/>
              </a:rPr>
              <a:t>eiddo</a:t>
            </a:r>
            <a:r>
              <a:rPr lang="en-GB" sz="2200" kern="0" dirty="0">
                <a:solidFill>
                  <a:srgbClr val="69A830"/>
                </a:solidFill>
                <a:cs typeface="Arial" pitchFamily="34" charset="0"/>
              </a:rPr>
              <a:t> ac am faint o </a:t>
            </a:r>
            <a:r>
              <a:rPr lang="en-GB" sz="2200" kern="0" dirty="0" err="1">
                <a:solidFill>
                  <a:srgbClr val="69A830"/>
                </a:solidFill>
                <a:cs typeface="Arial" pitchFamily="34" charset="0"/>
              </a:rPr>
              <a:t>amser</a:t>
            </a:r>
            <a:r>
              <a:rPr lang="en-GB" sz="2200" kern="0" dirty="0">
                <a:solidFill>
                  <a:srgbClr val="69A830"/>
                </a:solidFill>
                <a:cs typeface="Arial" pitchFamily="34" charset="0"/>
              </a:rPr>
              <a:t> </a:t>
            </a:r>
            <a:r>
              <a:rPr lang="en-GB" sz="2200" kern="0" dirty="0" err="1">
                <a:solidFill>
                  <a:srgbClr val="69A830"/>
                </a:solidFill>
                <a:cs typeface="Arial" pitchFamily="34" charset="0"/>
              </a:rPr>
              <a:t>maen</a:t>
            </a:r>
            <a:r>
              <a:rPr lang="en-GB" sz="2200" kern="0" dirty="0">
                <a:solidFill>
                  <a:srgbClr val="69A830"/>
                </a:solidFill>
                <a:cs typeface="Arial" pitchFamily="34" charset="0"/>
              </a:rPr>
              <a:t> </a:t>
            </a:r>
            <a:r>
              <a:rPr lang="en-GB" sz="2200" kern="0" dirty="0" err="1">
                <a:solidFill>
                  <a:srgbClr val="69A830"/>
                </a:solidFill>
                <a:cs typeface="Arial" pitchFamily="34" charset="0"/>
              </a:rPr>
              <a:t>nhw’n</a:t>
            </a:r>
            <a:r>
              <a:rPr lang="en-GB" sz="2200" kern="0" dirty="0">
                <a:solidFill>
                  <a:srgbClr val="69A830"/>
                </a:solidFill>
                <a:cs typeface="Arial" pitchFamily="34" charset="0"/>
              </a:rPr>
              <a:t> </a:t>
            </a:r>
            <a:r>
              <a:rPr lang="en-GB" sz="2200" kern="0" dirty="0" err="1">
                <a:solidFill>
                  <a:srgbClr val="69A830"/>
                </a:solidFill>
                <a:cs typeface="Arial" pitchFamily="34" charset="0"/>
              </a:rPr>
              <a:t>aros</a:t>
            </a:r>
            <a:r>
              <a:rPr lang="en-GB" sz="2200" kern="0" dirty="0" smtClean="0">
                <a:solidFill>
                  <a:srgbClr val="69A830"/>
                </a:solidFill>
                <a:cs typeface="Arial" pitchFamily="34" charset="0"/>
              </a:rPr>
              <a:t>?</a:t>
            </a:r>
            <a:endParaRPr lang="en-GB" sz="2200" kern="0" dirty="0">
              <a:solidFill>
                <a:srgbClr val="69A830"/>
              </a:solidFill>
              <a:cs typeface="Arial" pitchFamily="34" charset="0"/>
            </a:endParaRPr>
          </a:p>
        </p:txBody>
      </p:sp>
    </p:spTree>
    <p:extLst>
      <p:ext uri="{BB962C8B-B14F-4D97-AF65-F5344CB8AC3E}">
        <p14:creationId xmlns:p14="http://schemas.microsoft.com/office/powerpoint/2010/main" val="563998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nodeType="with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nodeType="with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3">
                                            <p:txEl>
                                              <p:pRg st="0" end="0"/>
                                            </p:txEl>
                                          </p:spTgt>
                                        </p:tgtEl>
                                      </p:cBhvr>
                                    </p:animEffect>
                                    <p:set>
                                      <p:cBhvr>
                                        <p:cTn id="46" dur="1" fill="hold">
                                          <p:stCondLst>
                                            <p:cond delay="499"/>
                                          </p:stCondLst>
                                        </p:cTn>
                                        <p:tgtEl>
                                          <p:spTgt spid="3">
                                            <p:txEl>
                                              <p:pRg st="0" end="0"/>
                                            </p:txEl>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3">
                                            <p:txEl>
                                              <p:pRg st="1" end="1"/>
                                            </p:txEl>
                                          </p:spTgt>
                                        </p:tgtEl>
                                      </p:cBhvr>
                                    </p:animEffect>
                                    <p:set>
                                      <p:cBhvr>
                                        <p:cTn id="49" dur="1" fill="hold">
                                          <p:stCondLst>
                                            <p:cond delay="499"/>
                                          </p:stCondLst>
                                        </p:cTn>
                                        <p:tgtEl>
                                          <p:spTgt spid="3">
                                            <p:txEl>
                                              <p:pRg st="1" end="1"/>
                                            </p:txEl>
                                          </p:spTgt>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3">
                                            <p:txEl>
                                              <p:pRg st="2" end="2"/>
                                            </p:txEl>
                                          </p:spTgt>
                                        </p:tgtEl>
                                      </p:cBhvr>
                                    </p:animEffect>
                                    <p:set>
                                      <p:cBhvr>
                                        <p:cTn id="52" dur="1" fill="hold">
                                          <p:stCondLst>
                                            <p:cond delay="499"/>
                                          </p:stCondLst>
                                        </p:cTn>
                                        <p:tgtEl>
                                          <p:spTgt spid="3">
                                            <p:txEl>
                                              <p:pRg st="2" end="2"/>
                                            </p:txEl>
                                          </p:spTgt>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par>
                          <p:cTn id="57" fill="hold">
                            <p:stCondLst>
                              <p:cond delay="1000"/>
                            </p:stCondLst>
                            <p:childTnLst>
                              <p:par>
                                <p:cTn id="58" presetID="9" presetClass="entr" presetSubtype="0"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dissolv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9" grpId="0" animBg="1"/>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p:txBody>
          <a:bodyPr>
            <a:noAutofit/>
          </a:bodyPr>
          <a:lstStyle/>
          <a:p>
            <a:r>
              <a:rPr lang="en-GB" sz="3200" dirty="0" err="1"/>
              <a:t>Materion</a:t>
            </a:r>
            <a:r>
              <a:rPr lang="en-GB" sz="3200" dirty="0"/>
              <a:t> </a:t>
            </a:r>
            <a:r>
              <a:rPr lang="en-GB" sz="3200" dirty="0" err="1"/>
              <a:t>sy’n</a:t>
            </a:r>
            <a:r>
              <a:rPr lang="en-GB" sz="3200" dirty="0"/>
              <a:t> </a:t>
            </a:r>
            <a:r>
              <a:rPr lang="en-GB" sz="3200" dirty="0" err="1"/>
              <a:t>ymwneud</a:t>
            </a:r>
            <a:r>
              <a:rPr lang="en-GB" sz="3200" dirty="0"/>
              <a:t> </a:t>
            </a:r>
            <a:r>
              <a:rPr lang="cy-GB" sz="3200" dirty="0"/>
              <a:t>â moeseg a dewis</a:t>
            </a:r>
            <a:r>
              <a:rPr lang="en-GB" sz="3200" dirty="0"/>
              <a:t>… </a:t>
            </a:r>
            <a:r>
              <a:rPr lang="en-GB" sz="3200" dirty="0" err="1"/>
              <a:t>trafodwch</a:t>
            </a:r>
            <a:r>
              <a:rPr lang="en-GB" sz="3200" dirty="0" smtClean="0"/>
              <a:t>!</a:t>
            </a:r>
            <a:endParaRPr lang="en-GB" sz="3200" dirty="0"/>
          </a:p>
        </p:txBody>
      </p:sp>
      <p:sp>
        <p:nvSpPr>
          <p:cNvPr id="3" name="Ethical framework text"/>
          <p:cNvSpPr>
            <a:spLocks noGrp="1"/>
          </p:cNvSpPr>
          <p:nvPr>
            <p:ph idx="4294967295"/>
          </p:nvPr>
        </p:nvSpPr>
        <p:spPr>
          <a:xfrm>
            <a:off x="431800" y="1376364"/>
            <a:ext cx="8280400" cy="4500562"/>
          </a:xfrm>
        </p:spPr>
        <p:txBody>
          <a:bodyPr>
            <a:noAutofit/>
          </a:bodyPr>
          <a:lstStyle/>
          <a:p>
            <a:pPr>
              <a:spcBef>
                <a:spcPts val="300"/>
              </a:spcBef>
              <a:spcAft>
                <a:spcPts val="1200"/>
              </a:spcAft>
            </a:pPr>
            <a:r>
              <a:rPr lang="cy-GB" sz="2400" dirty="0" smtClean="0"/>
              <a:t>Defnyddiwch </a:t>
            </a:r>
            <a:r>
              <a:rPr lang="cy-GB" sz="2400" b="1" dirty="0"/>
              <a:t>Fframwaith Moesegol </a:t>
            </a:r>
            <a:r>
              <a:rPr lang="cy-GB" sz="2400" dirty="0"/>
              <a:t>yn seiliedig ar 4 egwyddor:</a:t>
            </a:r>
            <a:endParaRPr lang="en-GB" sz="2400" dirty="0"/>
          </a:p>
          <a:p>
            <a:pPr lvl="1"/>
            <a:r>
              <a:rPr lang="cy-GB" sz="2400" b="1" dirty="0"/>
              <a:t>Haelioni</a:t>
            </a:r>
            <a:r>
              <a:rPr lang="cy-GB" sz="2400" dirty="0"/>
              <a:t> – mae’n cynnwys cydbwyso derbyn ac osgoi risgiau</a:t>
            </a:r>
            <a:endParaRPr lang="en-GB" sz="2400" dirty="0"/>
          </a:p>
          <a:p>
            <a:pPr lvl="1"/>
            <a:r>
              <a:rPr lang="cy-GB" sz="2400" b="1" dirty="0"/>
              <a:t>Dim niweidioldeb</a:t>
            </a:r>
            <a:r>
              <a:rPr lang="cy-GB" sz="2400" dirty="0"/>
              <a:t> – dod o hyd i gydbwysedd rhwng osgoi niwed a pharchu penderfyniadau, urddas, gonestrwydd a hoffterau </a:t>
            </a:r>
            <a:endParaRPr lang="en-GB" sz="2400" dirty="0"/>
          </a:p>
          <a:p>
            <a:pPr lvl="1"/>
            <a:r>
              <a:rPr lang="cy-GB" sz="2400" b="1" dirty="0"/>
              <a:t>Ymreolaeth</a:t>
            </a:r>
            <a:r>
              <a:rPr lang="cy-GB" sz="2400" dirty="0"/>
              <a:t> – grymuso annibyniaeth heb achosi arwahanrwydd cymdeithasol, unigedd neu iselder</a:t>
            </a:r>
            <a:endParaRPr lang="en-GB" sz="2400" dirty="0"/>
          </a:p>
          <a:p>
            <a:pPr lvl="1">
              <a:lnSpc>
                <a:spcPct val="100000"/>
              </a:lnSpc>
              <a:spcBef>
                <a:spcPts val="300"/>
              </a:spcBef>
              <a:spcAft>
                <a:spcPts val="300"/>
              </a:spcAft>
            </a:pPr>
            <a:r>
              <a:rPr lang="cy-GB" sz="2400" b="1" dirty="0"/>
              <a:t>Cyfiawnder</a:t>
            </a:r>
            <a:r>
              <a:rPr lang="cy-GB" sz="2400" dirty="0"/>
              <a:t> – trin yn deg a chyfartal, a thrwy barchu hawliau a hoffterau p’un ai a ydyn nhw’n wrthnysig </a:t>
            </a:r>
            <a:r>
              <a:rPr lang="cy-GB" sz="2400" dirty="0" smtClean="0"/>
              <a:t>ai peidio</a:t>
            </a:r>
            <a:endParaRPr lang="en-GB" altLang="en-US" sz="2400" dirty="0" smtClean="0"/>
          </a:p>
        </p:txBody>
      </p:sp>
      <p:pic>
        <p:nvPicPr>
          <p:cNvPr id="4" name="Ethics wordcloud"/>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961" t="16892" r="13084" b="7195"/>
          <a:stretch/>
        </p:blipFill>
        <p:spPr>
          <a:xfrm>
            <a:off x="1611086" y="1324565"/>
            <a:ext cx="6117771" cy="4908960"/>
          </a:xfrm>
          <a:prstGeom prst="rect">
            <a:avLst/>
          </a:prstGeom>
        </p:spPr>
      </p:pic>
      <p:sp>
        <p:nvSpPr>
          <p:cNvPr id="5" name="Summary Guidance Text"/>
          <p:cNvSpPr txBox="1">
            <a:spLocks/>
          </p:cNvSpPr>
          <p:nvPr/>
        </p:nvSpPr>
        <p:spPr>
          <a:xfrm>
            <a:off x="431800" y="1528764"/>
            <a:ext cx="8280400" cy="4500562"/>
          </a:xfrm>
          <a:prstGeom prst="rect">
            <a:avLst/>
          </a:prstGeom>
        </p:spPr>
        <p:txBody>
          <a:bodyPr vert="horz" lIns="91440" tIns="45720" rIns="91440" bIns="45720" rtlCol="0">
            <a:noAutofit/>
          </a:bodyPr>
          <a:lstStyle>
            <a:lvl1pPr marL="0" indent="0" algn="l" defTabSz="457200" rtl="0" eaLnBrk="1" latinLnBrk="0" hangingPunct="1">
              <a:spcBef>
                <a:spcPct val="20000"/>
              </a:spcBef>
              <a:spcAft>
                <a:spcPts val="500"/>
              </a:spcAft>
              <a:buFont typeface="Arial"/>
              <a:buNone/>
              <a:defRPr sz="3200" b="0" i="0" kern="1200">
                <a:solidFill>
                  <a:srgbClr val="69A830"/>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b="0" i="0" kern="1200">
                <a:solidFill>
                  <a:srgbClr val="69A830"/>
                </a:solidFill>
                <a:latin typeface="Arial" panose="020B0604020202020204" pitchFamily="34" charset="0"/>
                <a:ea typeface="+mn-ea"/>
                <a:cs typeface="Arial" panose="020B0604020202020204" pitchFamily="34" charset="0"/>
              </a:defRPr>
            </a:lvl2pPr>
            <a:lvl3pPr marL="0" indent="-228600" algn="l" defTabSz="457200" rtl="0" eaLnBrk="1" latinLnBrk="0" hangingPunct="1">
              <a:spcBef>
                <a:spcPct val="20000"/>
              </a:spcBef>
              <a:buFont typeface="Arial"/>
              <a:buChar char="•"/>
              <a:defRPr sz="2400" b="0" i="0" kern="1200">
                <a:solidFill>
                  <a:srgbClr val="69A830"/>
                </a:solidFill>
                <a:latin typeface="Arial" panose="020B0604020202020204" pitchFamily="34" charset="0"/>
                <a:ea typeface="+mn-ea"/>
                <a:cs typeface="Arial" panose="020B0604020202020204" pitchFamily="34" charset="0"/>
              </a:defRPr>
            </a:lvl3pPr>
            <a:lvl4pPr marL="0" indent="-228600" algn="l" defTabSz="457200" rtl="0" eaLnBrk="1" latinLnBrk="0" hangingPunct="1">
              <a:spcBef>
                <a:spcPct val="20000"/>
              </a:spcBef>
              <a:buFont typeface="Arial"/>
              <a:buChar char="–"/>
              <a:defRPr sz="2000" b="0" i="0" kern="1200">
                <a:solidFill>
                  <a:srgbClr val="69A830"/>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b="0" i="0" kern="1200">
                <a:solidFill>
                  <a:srgbClr val="69A830"/>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300"/>
              </a:spcAft>
            </a:pPr>
            <a:r>
              <a:rPr lang="en-GB" sz="2400" dirty="0" smtClean="0"/>
              <a:t>Felly …</a:t>
            </a:r>
          </a:p>
          <a:p>
            <a:pPr>
              <a:spcBef>
                <a:spcPts val="1200"/>
              </a:spcBef>
              <a:spcAft>
                <a:spcPts val="300"/>
              </a:spcAft>
            </a:pPr>
            <a:endParaRPr lang="en-GB" sz="1000" dirty="0" smtClean="0"/>
          </a:p>
          <a:p>
            <a:pPr>
              <a:spcBef>
                <a:spcPts val="1200"/>
              </a:spcBef>
              <a:spcAft>
                <a:spcPts val="300"/>
              </a:spcAft>
            </a:pPr>
            <a:r>
              <a:rPr lang="cy-GB" sz="2400" dirty="0" smtClean="0"/>
              <a:t>Gellir </a:t>
            </a:r>
            <a:r>
              <a:rPr lang="cy-GB" sz="2400" dirty="0"/>
              <a:t>cyflwyno technoleg (yn arbennig ar gyfer asesiad) os yw’n angenrheidiol i helpu cyflawni uchelgais gyffredinol defnyddiwr </a:t>
            </a:r>
            <a:r>
              <a:rPr lang="cy-GB" sz="2400" dirty="0" smtClean="0"/>
              <a:t>gwasanaeth</a:t>
            </a:r>
            <a:r>
              <a:rPr lang="en-GB" sz="2400" dirty="0" smtClean="0"/>
              <a:t>. </a:t>
            </a:r>
          </a:p>
          <a:p>
            <a:pPr>
              <a:spcBef>
                <a:spcPts val="1200"/>
              </a:spcBef>
              <a:spcAft>
                <a:spcPts val="300"/>
              </a:spcAft>
            </a:pPr>
            <a:endParaRPr lang="en-GB" sz="1000" dirty="0" smtClean="0"/>
          </a:p>
          <a:p>
            <a:pPr>
              <a:spcBef>
                <a:spcPts val="300"/>
              </a:spcBef>
              <a:spcAft>
                <a:spcPts val="300"/>
              </a:spcAft>
            </a:pPr>
            <a:r>
              <a:rPr lang="cy-GB" sz="2400" dirty="0" smtClean="0"/>
              <a:t>Gellir </a:t>
            </a:r>
            <a:r>
              <a:rPr lang="cy-GB" sz="2400" dirty="0"/>
              <a:t>ei defnyddio i sicrhau na fydd y defnyddiwr yn cael ei niweidio gan dechnolegau eraill sy’n cael eu </a:t>
            </a:r>
            <a:r>
              <a:rPr lang="cy-GB" sz="2400" dirty="0" smtClean="0"/>
              <a:t>defnyddio</a:t>
            </a:r>
            <a:r>
              <a:rPr lang="en-GB" sz="2400" dirty="0" smtClean="0"/>
              <a:t>.</a:t>
            </a:r>
            <a:endParaRPr lang="en-GB" sz="2400" dirty="0"/>
          </a:p>
        </p:txBody>
      </p:sp>
      <p:sp>
        <p:nvSpPr>
          <p:cNvPr id="6" name="Reference Text"/>
          <p:cNvSpPr txBox="1"/>
          <p:nvPr/>
        </p:nvSpPr>
        <p:spPr>
          <a:xfrm>
            <a:off x="431800" y="6216893"/>
            <a:ext cx="3060453" cy="400110"/>
          </a:xfrm>
          <a:prstGeom prst="rect">
            <a:avLst/>
          </a:prstGeom>
          <a:noFill/>
        </p:spPr>
        <p:txBody>
          <a:bodyPr wrap="none" rtlCol="0">
            <a:spAutoFit/>
          </a:bodyPr>
          <a:lstStyle/>
          <a:p>
            <a:r>
              <a:rPr lang="en-GB" sz="2000" i="1" dirty="0" smtClean="0">
                <a:solidFill>
                  <a:schemeClr val="bg1">
                    <a:lumMod val="75000"/>
                  </a:schemeClr>
                </a:solidFill>
              </a:rPr>
              <a:t>Beauchamp, et. al (2002)</a:t>
            </a:r>
            <a:endParaRPr lang="en-GB" sz="2000" i="1" dirty="0">
              <a:solidFill>
                <a:schemeClr val="bg1">
                  <a:lumMod val="75000"/>
                </a:schemeClr>
              </a:solidFill>
            </a:endParaRPr>
          </a:p>
        </p:txBody>
      </p:sp>
    </p:spTree>
    <p:extLst>
      <p:ext uri="{BB962C8B-B14F-4D97-AF65-F5344CB8AC3E}">
        <p14:creationId xmlns:p14="http://schemas.microsoft.com/office/powerpoint/2010/main" val="168056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4"/>
                                        </p:tgtEl>
                                        <p:attrNameLst>
                                          <p:attrName>style.opacity</p:attrName>
                                        </p:attrNameLst>
                                      </p:cBhvr>
                                      <p:to>
                                        <p:strVal val="0.02"/>
                                      </p:to>
                                    </p:set>
                                    <p:animEffect filter="image" prLst="opacity: 0.02">
                                      <p:cBhvr rctx="IE">
                                        <p:cTn id="12" dur="indefinite"/>
                                        <p:tgtEl>
                                          <p:spTgt spid="4"/>
                                        </p:tgtEl>
                                      </p:cBhvr>
                                    </p:animEffect>
                                  </p:childTnLst>
                                </p:cTn>
                              </p:par>
                            </p:childTnLst>
                          </p:cTn>
                        </p:par>
                        <p:par>
                          <p:cTn id="13" fill="hold">
                            <p:stCondLst>
                              <p:cond delay="0"/>
                            </p:stCondLst>
                            <p:childTnLst>
                              <p:par>
                                <p:cTn id="14" presetID="10" presetClass="entr" presetSubtype="0"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3">
                                            <p:txEl>
                                              <p:pRg st="1" end="1"/>
                                            </p:txEl>
                                          </p:spTgt>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3">
                                            <p:txEl>
                                              <p:pRg st="2" end="2"/>
                                            </p:txEl>
                                          </p:spTgt>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3">
                                            <p:txEl>
                                              <p:pRg st="3" end="3"/>
                                            </p:txEl>
                                          </p:spTgt>
                                        </p:tgtEl>
                                        <p:attrNameLst>
                                          <p:attrName>style.visibility</p:attrName>
                                        </p:attrNameLst>
                                      </p:cBhvr>
                                      <p:to>
                                        <p:strVal val="hidden"/>
                                      </p:to>
                                    </p:set>
                                  </p:childTnLst>
                                </p:cTn>
                              </p:par>
                              <p:par>
                                <p:cTn id="50" presetID="1" presetClass="exit" presetSubtype="0" fill="hold" grpId="0" nodeType="withEffect">
                                  <p:stCondLst>
                                    <p:cond delay="0"/>
                                  </p:stCondLst>
                                  <p:childTnLst>
                                    <p:set>
                                      <p:cBhvr>
                                        <p:cTn id="51" dur="1" fill="hold">
                                          <p:stCondLst>
                                            <p:cond delay="0"/>
                                          </p:stCondLst>
                                        </p:cTn>
                                        <p:tgtEl>
                                          <p:spTgt spid="3">
                                            <p:txEl>
                                              <p:pRg st="4" end="4"/>
                                            </p:txEl>
                                          </p:spTgt>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6"/>
                                        </p:tgtEl>
                                        <p:attrNameLst>
                                          <p:attrName>style.visibility</p:attrName>
                                        </p:attrNameLst>
                                      </p:cBhvr>
                                      <p:to>
                                        <p:strVal val="hidden"/>
                                      </p:to>
                                    </p:set>
                                  </p:childTnLst>
                                </p:cTn>
                              </p:par>
                            </p:childTnLst>
                          </p:cTn>
                        </p:par>
                        <p:par>
                          <p:cTn id="54" fill="hold">
                            <p:stCondLst>
                              <p:cond delay="0"/>
                            </p:stCondLst>
                            <p:childTnLst>
                              <p:par>
                                <p:cTn id="55" presetID="10" presetClass="entr" presetSubtype="0" fill="hold" nodeType="afterEffect">
                                  <p:stCondLst>
                                    <p:cond delay="0"/>
                                  </p:stCondLst>
                                  <p:childTnLst>
                                    <p:set>
                                      <p:cBhvr>
                                        <p:cTn id="56" dur="1" fill="hold">
                                          <p:stCondLst>
                                            <p:cond delay="0"/>
                                          </p:stCondLst>
                                        </p:cTn>
                                        <p:tgtEl>
                                          <p:spTgt spid="5">
                                            <p:txEl>
                                              <p:pRg st="0" end="0"/>
                                            </p:txEl>
                                          </p:spTgt>
                                        </p:tgtEl>
                                        <p:attrNameLst>
                                          <p:attrName>style.visibility</p:attrName>
                                        </p:attrNameLst>
                                      </p:cBhvr>
                                      <p:to>
                                        <p:strVal val="visible"/>
                                      </p:to>
                                    </p:set>
                                    <p:animEffect transition="in" filter="fade">
                                      <p:cBhvr>
                                        <p:cTn id="57" dur="500"/>
                                        <p:tgtEl>
                                          <p:spTgt spid="5">
                                            <p:txEl>
                                              <p:pRg st="0" end="0"/>
                                            </p:txEl>
                                          </p:spTgt>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5">
                                            <p:txEl>
                                              <p:pRg st="2" end="2"/>
                                            </p:txEl>
                                          </p:spTgt>
                                        </p:tgtEl>
                                        <p:attrNameLst>
                                          <p:attrName>style.visibility</p:attrName>
                                        </p:attrNameLst>
                                      </p:cBhvr>
                                      <p:to>
                                        <p:strVal val="visible"/>
                                      </p:to>
                                    </p:set>
                                    <p:animEffect transition="in" filter="fade">
                                      <p:cBhvr>
                                        <p:cTn id="61" dur="500"/>
                                        <p:tgtEl>
                                          <p:spTgt spid="5">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
                                            <p:txEl>
                                              <p:pRg st="4" end="4"/>
                                            </p:txEl>
                                          </p:spTgt>
                                        </p:tgtEl>
                                        <p:attrNameLst>
                                          <p:attrName>style.visibility</p:attrName>
                                        </p:attrNameLst>
                                      </p:cBhvr>
                                      <p:to>
                                        <p:strVal val="visible"/>
                                      </p:to>
                                    </p:set>
                                    <p:animEffect transition="in" filter="fade">
                                      <p:cBhvr>
                                        <p:cTn id="6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6"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Ymarfer</a:t>
            </a:r>
            <a:r>
              <a:rPr lang="en-GB" dirty="0" smtClean="0"/>
              <a:t> 2</a:t>
            </a:r>
            <a:endParaRPr lang="en-GB" dirty="0"/>
          </a:p>
        </p:txBody>
      </p:sp>
      <p:sp>
        <p:nvSpPr>
          <p:cNvPr id="3" name="Content Placeholder 2"/>
          <p:cNvSpPr>
            <a:spLocks noGrp="1"/>
          </p:cNvSpPr>
          <p:nvPr>
            <p:ph idx="4294967295"/>
          </p:nvPr>
        </p:nvSpPr>
        <p:spPr>
          <a:xfrm>
            <a:off x="431800" y="1376363"/>
            <a:ext cx="8280400" cy="4500562"/>
          </a:xfrm>
        </p:spPr>
        <p:txBody>
          <a:bodyPr>
            <a:noAutofit/>
          </a:bodyPr>
          <a:lstStyle/>
          <a:p>
            <a:r>
              <a:rPr lang="en-GB" sz="2800" dirty="0" err="1" smtClean="0"/>
              <a:t>Rhannwch</a:t>
            </a:r>
            <a:r>
              <a:rPr lang="en-GB" sz="2800" dirty="0" smtClean="0"/>
              <a:t> </a:t>
            </a:r>
            <a:r>
              <a:rPr lang="en-GB" sz="2800" dirty="0" err="1" smtClean="0"/>
              <a:t>yn</a:t>
            </a:r>
            <a:r>
              <a:rPr lang="en-GB" sz="2800" dirty="0" smtClean="0"/>
              <a:t> 3 </a:t>
            </a:r>
            <a:r>
              <a:rPr lang="en-GB" sz="2800" dirty="0" err="1" smtClean="0"/>
              <a:t>thîm</a:t>
            </a:r>
            <a:r>
              <a:rPr lang="en-GB" sz="2800" dirty="0" smtClean="0"/>
              <a:t>. </a:t>
            </a:r>
            <a:r>
              <a:rPr lang="en-GB" sz="2800" dirty="0" err="1" smtClean="0"/>
              <a:t>Rhestrwch</a:t>
            </a:r>
            <a:r>
              <a:rPr lang="en-GB" sz="2800" dirty="0" smtClean="0"/>
              <a:t> y </a:t>
            </a:r>
            <a:r>
              <a:rPr lang="en-GB" sz="2800" dirty="0" err="1" smtClean="0"/>
              <a:t>prif</a:t>
            </a:r>
            <a:r>
              <a:rPr lang="en-GB" sz="2800" dirty="0" smtClean="0"/>
              <a:t> </a:t>
            </a:r>
            <a:r>
              <a:rPr lang="en-GB" sz="2800" b="1" dirty="0" err="1" smtClean="0"/>
              <a:t>broblemau</a:t>
            </a:r>
            <a:r>
              <a:rPr lang="en-GB" sz="2800" dirty="0" smtClean="0"/>
              <a:t> </a:t>
            </a:r>
            <a:r>
              <a:rPr lang="en-GB" sz="2800" dirty="0" err="1" smtClean="0"/>
              <a:t>sy’n</a:t>
            </a:r>
            <a:r>
              <a:rPr lang="en-GB" sz="2800" dirty="0" smtClean="0"/>
              <a:t> </a:t>
            </a:r>
            <a:r>
              <a:rPr lang="en-GB" sz="2800" dirty="0" err="1" smtClean="0"/>
              <a:t>gysylltiedig</a:t>
            </a:r>
            <a:r>
              <a:rPr lang="en-GB" sz="2800" dirty="0" smtClean="0"/>
              <a:t> </a:t>
            </a:r>
            <a:r>
              <a:rPr lang="cy-GB" sz="2800" dirty="0" smtClean="0"/>
              <a:t>â</a:t>
            </a:r>
            <a:r>
              <a:rPr lang="en-GB" sz="2800" dirty="0" smtClean="0"/>
              <a:t>:</a:t>
            </a:r>
            <a:endParaRPr lang="en-GB" sz="2800" dirty="0"/>
          </a:p>
          <a:p>
            <a:pPr lvl="1"/>
            <a:r>
              <a:rPr lang="en-GB" b="1" dirty="0" err="1" smtClean="0">
                <a:solidFill>
                  <a:srgbClr val="582F7A"/>
                </a:solidFill>
              </a:rPr>
              <a:t>Tîm</a:t>
            </a:r>
            <a:r>
              <a:rPr lang="en-GB" b="1" dirty="0" smtClean="0">
                <a:solidFill>
                  <a:srgbClr val="582F7A"/>
                </a:solidFill>
              </a:rPr>
              <a:t> 1: </a:t>
            </a:r>
            <a:r>
              <a:rPr lang="en-GB" dirty="0" err="1" smtClean="0"/>
              <a:t>Iselder</a:t>
            </a:r>
            <a:r>
              <a:rPr lang="en-GB" dirty="0" smtClean="0"/>
              <a:t>, a </a:t>
            </a:r>
            <a:r>
              <a:rPr lang="en-GB" dirty="0" err="1" smtClean="0"/>
              <a:t>cholli</a:t>
            </a:r>
            <a:r>
              <a:rPr lang="en-GB" dirty="0" smtClean="0"/>
              <a:t> </a:t>
            </a:r>
            <a:r>
              <a:rPr lang="en-GB" dirty="0" err="1" smtClean="0"/>
              <a:t>clyw</a:t>
            </a:r>
            <a:endParaRPr lang="en-GB" dirty="0"/>
          </a:p>
          <a:p>
            <a:pPr lvl="1"/>
            <a:r>
              <a:rPr lang="en-GB" b="1" dirty="0" err="1" smtClean="0">
                <a:solidFill>
                  <a:srgbClr val="582F7A"/>
                </a:solidFill>
              </a:rPr>
              <a:t>Tîm</a:t>
            </a:r>
            <a:r>
              <a:rPr lang="en-GB" b="1" dirty="0" smtClean="0">
                <a:solidFill>
                  <a:srgbClr val="582F7A"/>
                </a:solidFill>
              </a:rPr>
              <a:t> 2: </a:t>
            </a:r>
            <a:r>
              <a:rPr lang="en-GB" dirty="0" err="1" smtClean="0"/>
              <a:t>Gwella</a:t>
            </a:r>
            <a:r>
              <a:rPr lang="en-GB" dirty="0" smtClean="0"/>
              <a:t> </a:t>
            </a:r>
            <a:r>
              <a:rPr lang="en-GB" dirty="0" err="1" smtClean="0"/>
              <a:t>ar</a:t>
            </a:r>
            <a:r>
              <a:rPr lang="en-GB" dirty="0" smtClean="0"/>
              <a:t> </a:t>
            </a:r>
            <a:r>
              <a:rPr lang="cy-GB" dirty="0" smtClean="0"/>
              <a:t>ôl salwch</a:t>
            </a:r>
            <a:r>
              <a:rPr lang="en-GB" dirty="0" smtClean="0"/>
              <a:t>, a </a:t>
            </a:r>
            <a:r>
              <a:rPr lang="en-GB" dirty="0" err="1" smtClean="0"/>
              <a:t>chartref</a:t>
            </a:r>
            <a:r>
              <a:rPr lang="en-GB" dirty="0" smtClean="0"/>
              <a:t> </a:t>
            </a:r>
            <a:r>
              <a:rPr lang="en-GB" dirty="0" err="1" smtClean="0"/>
              <a:t>oer</a:t>
            </a:r>
            <a:r>
              <a:rPr lang="en-GB" dirty="0" smtClean="0"/>
              <a:t> </a:t>
            </a:r>
            <a:endParaRPr lang="en-GB" dirty="0"/>
          </a:p>
          <a:p>
            <a:pPr lvl="1"/>
            <a:r>
              <a:rPr lang="en-GB" b="1" dirty="0" err="1">
                <a:solidFill>
                  <a:srgbClr val="582F7A"/>
                </a:solidFill>
              </a:rPr>
              <a:t>Tîm</a:t>
            </a:r>
            <a:r>
              <a:rPr lang="en-GB" b="1" dirty="0">
                <a:solidFill>
                  <a:srgbClr val="582F7A"/>
                </a:solidFill>
              </a:rPr>
              <a:t> </a:t>
            </a:r>
            <a:r>
              <a:rPr lang="en-GB" b="1" dirty="0" smtClean="0">
                <a:solidFill>
                  <a:srgbClr val="582F7A"/>
                </a:solidFill>
              </a:rPr>
              <a:t>3: </a:t>
            </a:r>
            <a:r>
              <a:rPr lang="en-GB" dirty="0" err="1" smtClean="0"/>
              <a:t>Tlodi</a:t>
            </a:r>
            <a:r>
              <a:rPr lang="en-GB" dirty="0" smtClean="0"/>
              <a:t>, a </a:t>
            </a:r>
            <a:r>
              <a:rPr lang="en-GB" dirty="0" err="1" smtClean="0"/>
              <a:t>phryder</a:t>
            </a:r>
            <a:endParaRPr lang="en-GB" dirty="0"/>
          </a:p>
          <a:p>
            <a:pPr marL="0" indent="0">
              <a:buNone/>
            </a:pPr>
            <a:endParaRPr lang="en-GB" sz="1100" dirty="0" smtClean="0"/>
          </a:p>
          <a:p>
            <a:pPr marL="0" indent="0">
              <a:buNone/>
            </a:pPr>
            <a:r>
              <a:rPr lang="en-GB" sz="2800" dirty="0" smtClean="0"/>
              <a:t>Mae </a:t>
            </a:r>
            <a:r>
              <a:rPr lang="en-GB" sz="2800" dirty="0" err="1" smtClean="0"/>
              <a:t>gennych</a:t>
            </a:r>
            <a:r>
              <a:rPr lang="en-GB" sz="2800" dirty="0" smtClean="0"/>
              <a:t> </a:t>
            </a:r>
            <a:r>
              <a:rPr lang="en-GB" sz="2800" b="1" dirty="0" smtClean="0"/>
              <a:t>10 </a:t>
            </a:r>
            <a:r>
              <a:rPr lang="en-GB" sz="2800" b="1" dirty="0" err="1" smtClean="0"/>
              <a:t>munud</a:t>
            </a:r>
            <a:r>
              <a:rPr lang="en-GB" sz="2800" b="1" dirty="0" smtClean="0"/>
              <a:t> </a:t>
            </a:r>
            <a:r>
              <a:rPr lang="en-GB" sz="2800" dirty="0" err="1" smtClean="0"/>
              <a:t>i</a:t>
            </a:r>
            <a:r>
              <a:rPr lang="en-GB" sz="2800" dirty="0" smtClean="0"/>
              <a:t> </a:t>
            </a:r>
            <a:r>
              <a:rPr lang="en-GB" sz="2800" dirty="0" err="1" smtClean="0"/>
              <a:t>lunio’ch</a:t>
            </a:r>
            <a:r>
              <a:rPr lang="en-GB" sz="2800" dirty="0" smtClean="0"/>
              <a:t> </a:t>
            </a:r>
            <a:r>
              <a:rPr lang="en-GB" sz="2800" dirty="0" err="1" smtClean="0"/>
              <a:t>rhestr</a:t>
            </a:r>
            <a:r>
              <a:rPr lang="en-GB" sz="2800" dirty="0" smtClean="0"/>
              <a:t>.</a:t>
            </a:r>
            <a:endParaRPr lang="en-GB" sz="2800" dirty="0"/>
          </a:p>
          <a:p>
            <a:pPr marL="0" indent="0">
              <a:buNone/>
            </a:pPr>
            <a:r>
              <a:rPr lang="en-GB" sz="2800" dirty="0" err="1" smtClean="0"/>
              <a:t>Nid</a:t>
            </a:r>
            <a:r>
              <a:rPr lang="en-GB" sz="2800" dirty="0" smtClean="0"/>
              <a:t> </a:t>
            </a:r>
            <a:r>
              <a:rPr lang="en-GB" sz="2800" dirty="0" err="1" smtClean="0"/>
              <a:t>oes</a:t>
            </a:r>
            <a:r>
              <a:rPr lang="en-GB" sz="2800" dirty="0" smtClean="0"/>
              <a:t> </a:t>
            </a:r>
            <a:r>
              <a:rPr lang="en-GB" sz="2800" dirty="0" err="1" smtClean="0"/>
              <a:t>atebion</a:t>
            </a:r>
            <a:r>
              <a:rPr lang="en-GB" sz="2800" dirty="0" smtClean="0"/>
              <a:t> </a:t>
            </a:r>
            <a:r>
              <a:rPr lang="en-GB" sz="2800" dirty="0" err="1" smtClean="0"/>
              <a:t>anghywir</a:t>
            </a:r>
            <a:r>
              <a:rPr lang="en-GB" sz="2800" dirty="0" smtClean="0"/>
              <a:t>.</a:t>
            </a:r>
            <a:endParaRPr lang="en-GB" sz="2800" dirty="0"/>
          </a:p>
        </p:txBody>
      </p:sp>
    </p:spTree>
    <p:extLst>
      <p:ext uri="{BB962C8B-B14F-4D97-AF65-F5344CB8AC3E}">
        <p14:creationId xmlns:p14="http://schemas.microsoft.com/office/powerpoint/2010/main" val="4436866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err="1"/>
              <a:t>Amser</a:t>
            </a:r>
            <a:r>
              <a:rPr lang="en-GB" dirty="0"/>
              <a:t> am </a:t>
            </a:r>
            <a:r>
              <a:rPr lang="en-GB" dirty="0" err="1"/>
              <a:t>egwyl</a:t>
            </a:r>
            <a:r>
              <a:rPr lang="en-GB" dirty="0"/>
              <a:t>…</a:t>
            </a:r>
          </a:p>
        </p:txBody>
      </p:sp>
    </p:spTree>
    <p:extLst>
      <p:ext uri="{BB962C8B-B14F-4D97-AF65-F5344CB8AC3E}">
        <p14:creationId xmlns:p14="http://schemas.microsoft.com/office/powerpoint/2010/main" val="35793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err="1"/>
              <a:t>Sesiwn</a:t>
            </a:r>
            <a:r>
              <a:rPr lang="en-GB" dirty="0"/>
              <a:t> 3: </a:t>
            </a:r>
            <a:r>
              <a:rPr lang="en-GB" dirty="0" err="1"/>
              <a:t>Modelau</a:t>
            </a:r>
            <a:r>
              <a:rPr lang="en-GB" dirty="0"/>
              <a:t> </a:t>
            </a:r>
            <a:r>
              <a:rPr lang="en-GB" dirty="0" err="1"/>
              <a:t>darpariaeth</a:t>
            </a:r>
            <a:r>
              <a:rPr lang="en-GB" dirty="0"/>
              <a:t> </a:t>
            </a:r>
            <a:r>
              <a:rPr lang="en-GB" dirty="0" err="1"/>
              <a:t>gwasanaeth</a:t>
            </a:r>
            <a:endParaRPr lang="en-GB" dirty="0"/>
          </a:p>
        </p:txBody>
      </p:sp>
    </p:spTree>
    <p:extLst>
      <p:ext uri="{BB962C8B-B14F-4D97-AF65-F5344CB8AC3E}">
        <p14:creationId xmlns:p14="http://schemas.microsoft.com/office/powerpoint/2010/main" val="1830806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err="1"/>
              <a:t>Rhaglen</a:t>
            </a:r>
            <a:r>
              <a:rPr lang="en-GB" dirty="0"/>
              <a:t> y </a:t>
            </a:r>
            <a:r>
              <a:rPr lang="en-GB" dirty="0" err="1" smtClean="0"/>
              <a:t>cwrs</a:t>
            </a:r>
            <a:r>
              <a:rPr lang="en-GB" dirty="0" smtClean="0"/>
              <a:t> (</a:t>
            </a:r>
            <a:r>
              <a:rPr lang="en-GB" dirty="0"/>
              <a:t>2</a:t>
            </a:r>
            <a:r>
              <a:rPr lang="en-GB" dirty="0" smtClean="0"/>
              <a:t>)</a:t>
            </a:r>
            <a:endParaRPr lang="en-GB" dirty="0"/>
          </a:p>
        </p:txBody>
      </p:sp>
      <p:sp>
        <p:nvSpPr>
          <p:cNvPr id="6" name="Content Placeholder 5"/>
          <p:cNvSpPr>
            <a:spLocks noGrp="1"/>
          </p:cNvSpPr>
          <p:nvPr>
            <p:ph idx="1"/>
          </p:nvPr>
        </p:nvSpPr>
        <p:spPr/>
        <p:txBody>
          <a:bodyPr>
            <a:noAutofit/>
          </a:bodyPr>
          <a:lstStyle/>
          <a:p>
            <a:r>
              <a:rPr lang="en-GB" sz="2800" b="1" dirty="0" err="1"/>
              <a:t>Sesiwn</a:t>
            </a:r>
            <a:r>
              <a:rPr lang="en-GB" sz="2800" b="1" dirty="0"/>
              <a:t> 3 </a:t>
            </a:r>
            <a:r>
              <a:rPr lang="en-GB" sz="2800" dirty="0"/>
              <a:t>- </a:t>
            </a:r>
            <a:r>
              <a:rPr lang="en-GB" sz="2800" dirty="0" err="1"/>
              <a:t>Modelau</a:t>
            </a:r>
            <a:r>
              <a:rPr lang="en-GB" sz="2800" dirty="0"/>
              <a:t> o </a:t>
            </a:r>
            <a:r>
              <a:rPr lang="en-GB" sz="2800" dirty="0" err="1"/>
              <a:t>ddarpariaeth</a:t>
            </a:r>
            <a:r>
              <a:rPr lang="en-GB" sz="2800" dirty="0"/>
              <a:t> </a:t>
            </a:r>
            <a:r>
              <a:rPr lang="en-GB" sz="2800" dirty="0" err="1"/>
              <a:t>gwasanaeth</a:t>
            </a:r>
            <a:r>
              <a:rPr lang="en-GB" sz="2800" dirty="0"/>
              <a:t> </a:t>
            </a:r>
            <a:r>
              <a:rPr lang="en-GB" sz="2800" dirty="0" err="1"/>
              <a:t>gan</a:t>
            </a:r>
            <a:r>
              <a:rPr lang="en-GB" sz="2800" dirty="0"/>
              <a:t> </a:t>
            </a:r>
            <a:r>
              <a:rPr lang="en-GB" sz="2800" dirty="0" err="1"/>
              <a:t>gynnwys</a:t>
            </a:r>
            <a:r>
              <a:rPr lang="en-GB" sz="2800" dirty="0"/>
              <a:t> m-</a:t>
            </a:r>
            <a:r>
              <a:rPr lang="en-GB" sz="2800" dirty="0" err="1"/>
              <a:t>ofal</a:t>
            </a:r>
            <a:r>
              <a:rPr lang="en-GB" sz="2800" dirty="0"/>
              <a:t>; </a:t>
            </a:r>
            <a:r>
              <a:rPr lang="en-GB" sz="2800" dirty="0" err="1"/>
              <a:t>ystyriaethau</a:t>
            </a:r>
            <a:r>
              <a:rPr lang="en-GB" sz="2800" dirty="0"/>
              <a:t> </a:t>
            </a:r>
            <a:r>
              <a:rPr lang="en-GB" sz="2800" dirty="0" err="1"/>
              <a:t>asesu</a:t>
            </a:r>
            <a:r>
              <a:rPr lang="en-GB" sz="2800" dirty="0"/>
              <a:t> </a:t>
            </a:r>
            <a:r>
              <a:rPr lang="en-GB" sz="2800" dirty="0" err="1"/>
              <a:t>ychwanegol</a:t>
            </a:r>
            <a:endParaRPr lang="en-GB" sz="2800" b="1" dirty="0"/>
          </a:p>
          <a:p>
            <a:r>
              <a:rPr lang="en-GB" sz="2800" b="1" dirty="0" err="1"/>
              <a:t>Sesiwn</a:t>
            </a:r>
            <a:r>
              <a:rPr lang="en-GB" sz="2800" b="1" dirty="0"/>
              <a:t> 4 </a:t>
            </a:r>
            <a:r>
              <a:rPr lang="en-GB" sz="2800" dirty="0"/>
              <a:t>– </a:t>
            </a:r>
            <a:r>
              <a:rPr lang="en-GB" sz="2800" dirty="0" err="1"/>
              <a:t>Astudiaeth</a:t>
            </a:r>
            <a:r>
              <a:rPr lang="en-GB" sz="2800" dirty="0"/>
              <a:t> </a:t>
            </a:r>
            <a:r>
              <a:rPr lang="en-GB" sz="2800" dirty="0" err="1"/>
              <a:t>achos</a:t>
            </a:r>
            <a:r>
              <a:rPr lang="en-GB" sz="2800" dirty="0"/>
              <a:t> ac </a:t>
            </a:r>
            <a:r>
              <a:rPr lang="en-GB" sz="2800" dirty="0" err="1"/>
              <a:t>ymarferion</a:t>
            </a:r>
            <a:r>
              <a:rPr lang="en-GB" sz="2800" dirty="0"/>
              <a:t>; </a:t>
            </a:r>
            <a:r>
              <a:rPr lang="en-GB" sz="2800" dirty="0" err="1"/>
              <a:t>paratoi</a:t>
            </a:r>
            <a:r>
              <a:rPr lang="en-GB" sz="2800" dirty="0"/>
              <a:t> </a:t>
            </a:r>
            <a:r>
              <a:rPr lang="en-GB" sz="2800" dirty="0" err="1"/>
              <a:t>ar</a:t>
            </a:r>
            <a:r>
              <a:rPr lang="en-GB" sz="2800" dirty="0"/>
              <a:t> </a:t>
            </a:r>
            <a:r>
              <a:rPr lang="en-GB" sz="2800" dirty="0" err="1"/>
              <a:t>gyfer</a:t>
            </a:r>
            <a:r>
              <a:rPr lang="en-GB" sz="2800" dirty="0"/>
              <a:t> y </a:t>
            </a:r>
            <a:r>
              <a:rPr lang="en-GB" sz="2800" dirty="0" err="1"/>
              <a:t>dyfodol</a:t>
            </a:r>
            <a:r>
              <a:rPr lang="en-GB" sz="2800" dirty="0"/>
              <a:t> </a:t>
            </a:r>
          </a:p>
          <a:p>
            <a:r>
              <a:rPr lang="en-GB" sz="2800" b="1" dirty="0" err="1"/>
              <a:t>Adolygiad</a:t>
            </a:r>
            <a:r>
              <a:rPr lang="en-GB" sz="2800" b="1" dirty="0"/>
              <a:t>, </a:t>
            </a:r>
            <a:r>
              <a:rPr lang="en-GB" sz="2800" b="1" dirty="0" err="1"/>
              <a:t>sesiwn</a:t>
            </a:r>
            <a:r>
              <a:rPr lang="en-GB" sz="2800" b="1" dirty="0"/>
              <a:t> </a:t>
            </a:r>
            <a:r>
              <a:rPr lang="en-GB" sz="2800" b="1" dirty="0" err="1"/>
              <a:t>holi</a:t>
            </a:r>
            <a:r>
              <a:rPr lang="en-GB" sz="2800" b="1" dirty="0"/>
              <a:t> ac </a:t>
            </a:r>
            <a:r>
              <a:rPr lang="en-GB" sz="2800" b="1" dirty="0" err="1"/>
              <a:t>ateb</a:t>
            </a:r>
            <a:endParaRPr lang="en-GB" sz="2800" b="1" dirty="0"/>
          </a:p>
        </p:txBody>
      </p:sp>
    </p:spTree>
    <p:extLst>
      <p:ext uri="{BB962C8B-B14F-4D97-AF65-F5344CB8AC3E}">
        <p14:creationId xmlns:p14="http://schemas.microsoft.com/office/powerpoint/2010/main" val="354771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Modelau</a:t>
            </a:r>
            <a:r>
              <a:rPr lang="en-GB" dirty="0" smtClean="0"/>
              <a:t> </a:t>
            </a:r>
            <a:r>
              <a:rPr lang="en-GB" dirty="0" err="1"/>
              <a:t>gwahanol</a:t>
            </a:r>
            <a:r>
              <a:rPr lang="en-GB" dirty="0"/>
              <a:t> </a:t>
            </a:r>
            <a:r>
              <a:rPr lang="en-GB" dirty="0" smtClean="0"/>
              <a:t>o </a:t>
            </a:r>
            <a:r>
              <a:rPr lang="en-GB" dirty="0" err="1" smtClean="0"/>
              <a:t>dechnoleg</a:t>
            </a:r>
            <a:r>
              <a:rPr lang="en-GB" dirty="0" smtClean="0"/>
              <a:t> </a:t>
            </a:r>
            <a:r>
              <a:rPr lang="en-GB" dirty="0" err="1" smtClean="0"/>
              <a:t>gysylltiedig</a:t>
            </a:r>
            <a:r>
              <a:rPr lang="en-GB" dirty="0" smtClean="0"/>
              <a:t> </a:t>
            </a:r>
            <a:r>
              <a:rPr lang="en-GB" dirty="0" err="1" smtClean="0"/>
              <a:t>ar</a:t>
            </a:r>
            <a:r>
              <a:rPr lang="en-GB" dirty="0" smtClean="0"/>
              <a:t> </a:t>
            </a:r>
            <a:r>
              <a:rPr lang="en-GB" dirty="0" err="1" smtClean="0"/>
              <a:t>gyfer</a:t>
            </a:r>
            <a:r>
              <a:rPr lang="en-GB" dirty="0" smtClean="0"/>
              <a:t> </a:t>
            </a:r>
            <a:r>
              <a:rPr lang="en-GB" dirty="0" err="1" smtClean="0"/>
              <a:t>gofal</a:t>
            </a:r>
            <a:r>
              <a:rPr lang="en-GB" dirty="0" smtClean="0"/>
              <a:t> a </a:t>
            </a:r>
            <a:r>
              <a:rPr lang="en-GB" dirty="0" err="1" smtClean="0"/>
              <a:t>chymorth</a:t>
            </a:r>
            <a:endParaRPr lang="en-GB" dirty="0"/>
          </a:p>
        </p:txBody>
      </p:sp>
      <p:sp>
        <p:nvSpPr>
          <p:cNvPr id="3" name="Content Placeholder 2"/>
          <p:cNvSpPr>
            <a:spLocks noGrp="1"/>
          </p:cNvSpPr>
          <p:nvPr>
            <p:ph idx="4294967295"/>
          </p:nvPr>
        </p:nvSpPr>
        <p:spPr>
          <a:xfrm>
            <a:off x="431800" y="1610043"/>
            <a:ext cx="8280400" cy="4059238"/>
          </a:xfrm>
        </p:spPr>
        <p:txBody>
          <a:bodyPr>
            <a:noAutofit/>
          </a:bodyPr>
          <a:lstStyle/>
          <a:p>
            <a:r>
              <a:rPr lang="cy-GB" sz="2000" dirty="0"/>
              <a:t>Mae gwasanaethau larwm teleofal wedi ffynnu dros y ddegawd ddiwethaf oherwydd eu bod nhw’n </a:t>
            </a:r>
            <a:r>
              <a:rPr lang="cy-GB" sz="2000" dirty="0" smtClean="0"/>
              <a:t>cydweddu </a:t>
            </a:r>
            <a:r>
              <a:rPr lang="cy-GB" sz="2000" dirty="0"/>
              <a:t>orau â </a:t>
            </a:r>
            <a:r>
              <a:rPr lang="cy-GB" sz="2000" dirty="0" smtClean="0"/>
              <a:t>model o gyflwyno </a:t>
            </a:r>
            <a:r>
              <a:rPr lang="cy-GB" sz="2000" dirty="0"/>
              <a:t>sy’n gysylltiedig â gofal monitro 24 awr.</a:t>
            </a:r>
          </a:p>
          <a:p>
            <a:r>
              <a:rPr lang="cy-GB" sz="2000" dirty="0"/>
              <a:t>Mae wedi dod yn foth ar gyfer datblygu a chyflwyno gwasanaethau yng Nghymru a mannau eraill – ond nid yw’n gweddu i anghenion pawb:</a:t>
            </a:r>
          </a:p>
          <a:p>
            <a:pPr lvl="1">
              <a:buFont typeface="Courier New" panose="02070309020205020404" pitchFamily="49" charset="0"/>
              <a:buChar char="o"/>
            </a:pPr>
            <a:r>
              <a:rPr lang="cy-GB" sz="2000" dirty="0"/>
              <a:t>Mae wedi annog </a:t>
            </a:r>
            <a:r>
              <a:rPr lang="cy-GB" sz="2000" dirty="0" smtClean="0"/>
              <a:t>dull </a:t>
            </a:r>
            <a:r>
              <a:rPr lang="cy-GB" sz="2000" dirty="0"/>
              <a:t>“un tric” </a:t>
            </a:r>
            <a:r>
              <a:rPr lang="cy-GB" sz="2000" dirty="0" smtClean="0"/>
              <a:t>o </a:t>
            </a:r>
            <a:r>
              <a:rPr lang="cy-GB" sz="2000" dirty="0"/>
              <a:t>reoli risg </a:t>
            </a:r>
            <a:r>
              <a:rPr lang="cy-GB" sz="2000" dirty="0" smtClean="0"/>
              <a:t>gyda </a:t>
            </a:r>
            <a:r>
              <a:rPr lang="cy-GB" sz="2000" dirty="0"/>
              <a:t>phwyslais ar ganfod ac ymateb yn gyflym i argyfyngau, yn hytrach </a:t>
            </a:r>
            <a:r>
              <a:rPr lang="cy-GB" sz="2000" dirty="0" smtClean="0"/>
              <a:t>na dull integredig </a:t>
            </a:r>
            <a:r>
              <a:rPr lang="cy-GB" sz="2000" dirty="0"/>
              <a:t>sydd hefyd â’r nod o atal damweiniau a diwallu anghenion heb eu bodloni</a:t>
            </a:r>
          </a:p>
          <a:p>
            <a:pPr lvl="1">
              <a:buFont typeface="Courier New" panose="02070309020205020404" pitchFamily="49" charset="0"/>
              <a:buChar char="o"/>
            </a:pPr>
            <a:r>
              <a:rPr lang="cy-GB" sz="2000" dirty="0"/>
              <a:t>Nid oes pawb yn byw ar eu pennau eu hunain ac angen y lefel o ymyrraeth safonol y gall gwasanaethau larwm teleofal ei </a:t>
            </a:r>
            <a:r>
              <a:rPr lang="cy-GB" sz="2000" dirty="0" smtClean="0"/>
              <a:t>darparu </a:t>
            </a:r>
            <a:endParaRPr lang="cy-GB" sz="2000" dirty="0"/>
          </a:p>
          <a:p>
            <a:pPr lvl="1">
              <a:buFont typeface="Courier New" panose="02070309020205020404" pitchFamily="49" charset="0"/>
              <a:buChar char="o"/>
            </a:pPr>
            <a:r>
              <a:rPr lang="cy-GB" sz="2000" dirty="0"/>
              <a:t>Mae technolegau newydd yn cynnig </a:t>
            </a:r>
            <a:r>
              <a:rPr lang="cy-GB" sz="2000" dirty="0" smtClean="0"/>
              <a:t>dulliau mwy </a:t>
            </a:r>
            <a:r>
              <a:rPr lang="cy-GB" sz="2000" dirty="0"/>
              <a:t>personoledig</a:t>
            </a:r>
          </a:p>
        </p:txBody>
      </p:sp>
    </p:spTree>
    <p:extLst>
      <p:ext uri="{BB962C8B-B14F-4D97-AF65-F5344CB8AC3E}">
        <p14:creationId xmlns:p14="http://schemas.microsoft.com/office/powerpoint/2010/main" val="37044338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07220" y="4629931"/>
            <a:ext cx="566709" cy="537931"/>
          </a:xfrm>
          <a:prstGeom prst="rect">
            <a:avLst/>
          </a:prstGeom>
        </p:spPr>
      </p:pic>
      <p:cxnSp>
        <p:nvCxnSpPr>
          <p:cNvPr id="3" name="Straight Connector 2"/>
          <p:cNvCxnSpPr/>
          <p:nvPr/>
        </p:nvCxnSpPr>
        <p:spPr>
          <a:xfrm>
            <a:off x="2072829" y="1436203"/>
            <a:ext cx="0" cy="3600000"/>
          </a:xfrm>
          <a:prstGeom prst="line">
            <a:avLst/>
          </a:prstGeom>
          <a:ln w="19050">
            <a:solidFill>
              <a:srgbClr val="582F7A"/>
            </a:solidFill>
          </a:ln>
          <a:effectLst/>
        </p:spPr>
        <p:style>
          <a:lnRef idx="3">
            <a:schemeClr val="accent6"/>
          </a:lnRef>
          <a:fillRef idx="0">
            <a:schemeClr val="accent6"/>
          </a:fillRef>
          <a:effectRef idx="2">
            <a:schemeClr val="accent6"/>
          </a:effectRef>
          <a:fontRef idx="minor">
            <a:schemeClr val="tx1"/>
          </a:fontRef>
        </p:style>
      </p:cxnSp>
      <p:pic>
        <p:nvPicPr>
          <p:cNvPr id="9" name="Picture 8"/>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32613" y="4629931"/>
            <a:ext cx="566709" cy="537931"/>
          </a:xfrm>
          <a:prstGeom prst="rect">
            <a:avLst/>
          </a:prstGeom>
        </p:spPr>
      </p:pic>
      <p:sp>
        <p:nvSpPr>
          <p:cNvPr id="49" name="TextBox 48"/>
          <p:cNvSpPr txBox="1"/>
          <p:nvPr/>
        </p:nvSpPr>
        <p:spPr>
          <a:xfrm>
            <a:off x="431799" y="1373650"/>
            <a:ext cx="1620000" cy="1569660"/>
          </a:xfrm>
          <a:prstGeom prst="rect">
            <a:avLst/>
          </a:prstGeom>
          <a:noFill/>
          <a:ln w="3175">
            <a:noFill/>
          </a:ln>
        </p:spPr>
        <p:txBody>
          <a:bodyPr wrap="square" rtlCol="0">
            <a:spAutoFit/>
          </a:bodyPr>
          <a:lstStyle/>
          <a:p>
            <a:pPr algn="ctr" fontAlgn="auto">
              <a:spcBef>
                <a:spcPts val="0"/>
              </a:spcBef>
              <a:spcAft>
                <a:spcPts val="0"/>
              </a:spcAft>
            </a:pPr>
            <a:r>
              <a:rPr lang="en-GB" sz="1600" dirty="0" err="1" smtClean="0">
                <a:solidFill>
                  <a:srgbClr val="69A830"/>
                </a:solidFill>
                <a:latin typeface="Calibri"/>
              </a:rPr>
              <a:t>Mae’r</a:t>
            </a:r>
            <a:r>
              <a:rPr lang="en-GB" sz="1600" dirty="0" smtClean="0">
                <a:solidFill>
                  <a:srgbClr val="69A830"/>
                </a:solidFill>
                <a:latin typeface="Calibri"/>
              </a:rPr>
              <a:t> </a:t>
            </a:r>
            <a:r>
              <a:rPr lang="en-GB" sz="1600" dirty="0" err="1" smtClean="0">
                <a:solidFill>
                  <a:srgbClr val="69A830"/>
                </a:solidFill>
                <a:latin typeface="Calibri"/>
              </a:rPr>
              <a:t>unigolyn</a:t>
            </a:r>
            <a:r>
              <a:rPr lang="en-GB" sz="1600" dirty="0" smtClean="0">
                <a:solidFill>
                  <a:srgbClr val="69A830"/>
                </a:solidFill>
                <a:latin typeface="Calibri"/>
              </a:rPr>
              <a:t> </a:t>
            </a:r>
            <a:r>
              <a:rPr lang="en-GB" sz="1600" dirty="0" err="1" smtClean="0">
                <a:solidFill>
                  <a:srgbClr val="69A830"/>
                </a:solidFill>
                <a:latin typeface="Calibri"/>
              </a:rPr>
              <a:t>yn</a:t>
            </a:r>
            <a:r>
              <a:rPr lang="en-GB" sz="1600" dirty="0" smtClean="0">
                <a:solidFill>
                  <a:srgbClr val="69A830"/>
                </a:solidFill>
                <a:latin typeface="Calibri"/>
              </a:rPr>
              <a:t> </a:t>
            </a:r>
            <a:r>
              <a:rPr lang="en-GB" sz="1600" dirty="0" err="1" smtClean="0">
                <a:solidFill>
                  <a:srgbClr val="69A830"/>
                </a:solidFill>
                <a:latin typeface="Calibri"/>
              </a:rPr>
              <a:t>gaeth</a:t>
            </a:r>
            <a:r>
              <a:rPr lang="en-GB" sz="1600" dirty="0" smtClean="0">
                <a:solidFill>
                  <a:srgbClr val="69A830"/>
                </a:solidFill>
                <a:latin typeface="Calibri"/>
              </a:rPr>
              <a:t> </a:t>
            </a:r>
            <a:r>
              <a:rPr lang="en-GB" sz="1600" dirty="0" err="1" smtClean="0">
                <a:solidFill>
                  <a:srgbClr val="69A830"/>
                </a:solidFill>
                <a:latin typeface="Calibri"/>
              </a:rPr>
              <a:t>i’r</a:t>
            </a:r>
            <a:r>
              <a:rPr lang="en-GB" sz="1600" dirty="0" smtClean="0">
                <a:solidFill>
                  <a:srgbClr val="69A830"/>
                </a:solidFill>
                <a:latin typeface="Calibri"/>
              </a:rPr>
              <a:t> t</a:t>
            </a:r>
            <a:r>
              <a:rPr lang="cy-GB" sz="1600" dirty="0" smtClean="0">
                <a:solidFill>
                  <a:srgbClr val="69A830"/>
                </a:solidFill>
                <a:latin typeface="Calibri"/>
              </a:rPr>
              <a:t>ŷ ac yn byw ar ei ben ei hun; nid oes ganddo unrhyw deulu agos</a:t>
            </a:r>
            <a:endParaRPr lang="en-GB" sz="1600" dirty="0" smtClean="0">
              <a:solidFill>
                <a:srgbClr val="69A830"/>
              </a:solidFill>
              <a:latin typeface="Calibri"/>
            </a:endParaRPr>
          </a:p>
        </p:txBody>
      </p:sp>
      <p:sp>
        <p:nvSpPr>
          <p:cNvPr id="50" name="Solution 1 Text"/>
          <p:cNvSpPr txBox="1"/>
          <p:nvPr/>
        </p:nvSpPr>
        <p:spPr>
          <a:xfrm>
            <a:off x="424560" y="5297641"/>
            <a:ext cx="4145793" cy="830997"/>
          </a:xfrm>
          <a:prstGeom prst="rect">
            <a:avLst/>
          </a:prstGeom>
          <a:solidFill>
            <a:srgbClr val="582F7A"/>
          </a:solidFill>
          <a:ln w="3175">
            <a:noFill/>
          </a:ln>
        </p:spPr>
        <p:txBody>
          <a:bodyPr wrap="square" rtlCol="0">
            <a:spAutoFit/>
          </a:bodyPr>
          <a:lstStyle/>
          <a:p>
            <a:pPr fontAlgn="auto">
              <a:spcBef>
                <a:spcPts val="0"/>
              </a:spcBef>
              <a:spcAft>
                <a:spcPts val="0"/>
              </a:spcAft>
            </a:pPr>
            <a:r>
              <a:rPr lang="en-GB" sz="1600" b="1" dirty="0" smtClean="0">
                <a:solidFill>
                  <a:prstClr val="white"/>
                </a:solidFill>
                <a:latin typeface="Calibri"/>
              </a:rPr>
              <a:t>1 – </a:t>
            </a:r>
            <a:r>
              <a:rPr lang="en-GB" sz="1600" b="1" dirty="0" err="1" smtClean="0">
                <a:solidFill>
                  <a:prstClr val="white"/>
                </a:solidFill>
                <a:latin typeface="Calibri"/>
              </a:rPr>
              <a:t>Canolfan</a:t>
            </a:r>
            <a:r>
              <a:rPr lang="en-GB" sz="1600" b="1" dirty="0" smtClean="0">
                <a:solidFill>
                  <a:prstClr val="white"/>
                </a:solidFill>
                <a:latin typeface="Calibri"/>
              </a:rPr>
              <a:t> </a:t>
            </a:r>
            <a:r>
              <a:rPr lang="en-GB" sz="1600" b="1" dirty="0" err="1" smtClean="0">
                <a:solidFill>
                  <a:prstClr val="white"/>
                </a:solidFill>
                <a:latin typeface="Calibri"/>
              </a:rPr>
              <a:t>trin</a:t>
            </a:r>
            <a:r>
              <a:rPr lang="en-GB" sz="1600" b="1" dirty="0" smtClean="0">
                <a:solidFill>
                  <a:prstClr val="white"/>
                </a:solidFill>
                <a:latin typeface="Calibri"/>
              </a:rPr>
              <a:t> </a:t>
            </a:r>
            <a:r>
              <a:rPr lang="en-GB" sz="1600" b="1" dirty="0" err="1" smtClean="0">
                <a:solidFill>
                  <a:prstClr val="white"/>
                </a:solidFill>
                <a:latin typeface="Calibri"/>
              </a:rPr>
              <a:t>galwadau</a:t>
            </a:r>
            <a:r>
              <a:rPr lang="en-GB" sz="1600" b="1" dirty="0" smtClean="0">
                <a:solidFill>
                  <a:prstClr val="white"/>
                </a:solidFill>
                <a:latin typeface="Calibri"/>
              </a:rPr>
              <a:t> 24 y </a:t>
            </a:r>
            <a:r>
              <a:rPr lang="en-GB" sz="1600" b="1" dirty="0" err="1" smtClean="0">
                <a:solidFill>
                  <a:prstClr val="white"/>
                </a:solidFill>
                <a:latin typeface="Calibri"/>
              </a:rPr>
              <a:t>dydd</a:t>
            </a:r>
            <a:r>
              <a:rPr lang="en-GB" sz="1600" b="1" dirty="0" smtClean="0">
                <a:solidFill>
                  <a:prstClr val="white"/>
                </a:solidFill>
                <a:latin typeface="Calibri"/>
              </a:rPr>
              <a:t>, 7 </a:t>
            </a:r>
            <a:r>
              <a:rPr lang="en-GB" sz="1600" b="1" dirty="0" err="1" smtClean="0">
                <a:solidFill>
                  <a:prstClr val="white"/>
                </a:solidFill>
                <a:latin typeface="Calibri"/>
              </a:rPr>
              <a:t>diwrnod</a:t>
            </a:r>
            <a:r>
              <a:rPr lang="en-GB" sz="1600" b="1" dirty="0" smtClean="0">
                <a:solidFill>
                  <a:prstClr val="white"/>
                </a:solidFill>
                <a:latin typeface="Calibri"/>
              </a:rPr>
              <a:t> </a:t>
            </a:r>
            <a:r>
              <a:rPr lang="en-GB" sz="1600" b="1" dirty="0" err="1" smtClean="0">
                <a:solidFill>
                  <a:prstClr val="white"/>
                </a:solidFill>
                <a:latin typeface="Calibri"/>
              </a:rPr>
              <a:t>yr</a:t>
            </a:r>
            <a:r>
              <a:rPr lang="en-GB" sz="1600" b="1" dirty="0" smtClean="0">
                <a:solidFill>
                  <a:prstClr val="white"/>
                </a:solidFill>
                <a:latin typeface="Calibri"/>
              </a:rPr>
              <a:t> </a:t>
            </a:r>
            <a:r>
              <a:rPr lang="en-GB" sz="1600" b="1" dirty="0" err="1" smtClean="0">
                <a:solidFill>
                  <a:prstClr val="white"/>
                </a:solidFill>
                <a:latin typeface="Calibri"/>
              </a:rPr>
              <a:t>wythnos</a:t>
            </a:r>
            <a:r>
              <a:rPr lang="en-GB" sz="1600" b="1" dirty="0" smtClean="0">
                <a:solidFill>
                  <a:prstClr val="white"/>
                </a:solidFill>
                <a:latin typeface="Calibri"/>
              </a:rPr>
              <a:t> </a:t>
            </a:r>
            <a:r>
              <a:rPr lang="en-GB" sz="1600" b="1" dirty="0" err="1" smtClean="0">
                <a:solidFill>
                  <a:prstClr val="white"/>
                </a:solidFill>
                <a:latin typeface="Calibri"/>
              </a:rPr>
              <a:t>i</a:t>
            </a:r>
            <a:r>
              <a:rPr lang="en-GB" sz="1600" b="1" dirty="0" smtClean="0">
                <a:solidFill>
                  <a:prstClr val="white"/>
                </a:solidFill>
                <a:latin typeface="Calibri"/>
              </a:rPr>
              <a:t> </a:t>
            </a:r>
            <a:r>
              <a:rPr lang="en-GB" sz="1600" b="1" dirty="0" err="1" smtClean="0">
                <a:solidFill>
                  <a:prstClr val="white"/>
                </a:solidFill>
                <a:latin typeface="Calibri"/>
              </a:rPr>
              <a:t>roi</a:t>
            </a:r>
            <a:r>
              <a:rPr lang="en-GB" sz="1600" b="1" dirty="0" smtClean="0">
                <a:solidFill>
                  <a:prstClr val="white"/>
                </a:solidFill>
                <a:latin typeface="Calibri"/>
              </a:rPr>
              <a:t> </a:t>
            </a:r>
            <a:r>
              <a:rPr lang="en-GB" sz="1600" b="1" dirty="0" err="1" smtClean="0">
                <a:solidFill>
                  <a:prstClr val="white"/>
                </a:solidFill>
                <a:latin typeface="Calibri"/>
              </a:rPr>
              <a:t>gwybod</a:t>
            </a:r>
            <a:r>
              <a:rPr lang="en-GB" sz="1600" b="1" dirty="0" smtClean="0">
                <a:solidFill>
                  <a:prstClr val="white"/>
                </a:solidFill>
                <a:latin typeface="Calibri"/>
              </a:rPr>
              <a:t> I </a:t>
            </a:r>
            <a:r>
              <a:rPr lang="en-GB" sz="1600" b="1" dirty="0" err="1" smtClean="0">
                <a:solidFill>
                  <a:prstClr val="white"/>
                </a:solidFill>
                <a:latin typeface="Calibri"/>
              </a:rPr>
              <a:t>aelodau’r</a:t>
            </a:r>
            <a:r>
              <a:rPr lang="en-GB" sz="1600" b="1" dirty="0" smtClean="0">
                <a:solidFill>
                  <a:prstClr val="white"/>
                </a:solidFill>
                <a:latin typeface="Calibri"/>
              </a:rPr>
              <a:t> </a:t>
            </a:r>
            <a:r>
              <a:rPr lang="en-GB" sz="1600" b="1" dirty="0" err="1" smtClean="0">
                <a:solidFill>
                  <a:prstClr val="white"/>
                </a:solidFill>
                <a:latin typeface="Calibri"/>
              </a:rPr>
              <a:t>teulu</a:t>
            </a:r>
            <a:r>
              <a:rPr lang="en-GB" sz="1600" b="1" dirty="0" smtClean="0">
                <a:solidFill>
                  <a:prstClr val="white"/>
                </a:solidFill>
                <a:latin typeface="Calibri"/>
              </a:rPr>
              <a:t> </a:t>
            </a:r>
            <a:r>
              <a:rPr lang="en-GB" sz="1600" b="1" dirty="0" err="1" smtClean="0">
                <a:solidFill>
                  <a:prstClr val="white"/>
                </a:solidFill>
                <a:latin typeface="Calibri"/>
              </a:rPr>
              <a:t>os</a:t>
            </a:r>
            <a:r>
              <a:rPr lang="en-GB" sz="1600" b="1" dirty="0" smtClean="0">
                <a:solidFill>
                  <a:prstClr val="white"/>
                </a:solidFill>
                <a:latin typeface="Calibri"/>
              </a:rPr>
              <a:t> </a:t>
            </a:r>
            <a:r>
              <a:rPr lang="en-GB" sz="1600" b="1" dirty="0" err="1" smtClean="0">
                <a:solidFill>
                  <a:prstClr val="white"/>
                </a:solidFill>
                <a:latin typeface="Calibri"/>
              </a:rPr>
              <a:t>byth</a:t>
            </a:r>
            <a:r>
              <a:rPr lang="en-GB" sz="1600" b="1" dirty="0" smtClean="0">
                <a:solidFill>
                  <a:prstClr val="white"/>
                </a:solidFill>
                <a:latin typeface="Calibri"/>
              </a:rPr>
              <a:t> problem</a:t>
            </a:r>
            <a:endParaRPr lang="en-GB" sz="1600" b="1" dirty="0">
              <a:solidFill>
                <a:prstClr val="white"/>
              </a:solidFill>
              <a:latin typeface="Calibri"/>
            </a:endParaRPr>
          </a:p>
        </p:txBody>
      </p:sp>
      <p:sp>
        <p:nvSpPr>
          <p:cNvPr id="54" name="TextBox 53"/>
          <p:cNvSpPr txBox="1"/>
          <p:nvPr/>
        </p:nvSpPr>
        <p:spPr>
          <a:xfrm>
            <a:off x="5427099" y="1373650"/>
            <a:ext cx="1620000" cy="1815882"/>
          </a:xfrm>
          <a:prstGeom prst="rect">
            <a:avLst/>
          </a:prstGeom>
          <a:noFill/>
          <a:ln w="3175">
            <a:noFill/>
          </a:ln>
        </p:spPr>
        <p:txBody>
          <a:bodyPr wrap="square" rtlCol="0">
            <a:spAutoFit/>
          </a:bodyPr>
          <a:lstStyle/>
          <a:p>
            <a:pPr algn="ctr" fontAlgn="auto">
              <a:spcBef>
                <a:spcPts val="0"/>
              </a:spcBef>
              <a:spcAft>
                <a:spcPts val="0"/>
              </a:spcAft>
            </a:pPr>
            <a:r>
              <a:rPr lang="en-GB" sz="1600" dirty="0" err="1">
                <a:solidFill>
                  <a:srgbClr val="69A830"/>
                </a:solidFill>
                <a:latin typeface="Calibri"/>
              </a:rPr>
              <a:t>Mae’r</a:t>
            </a:r>
            <a:r>
              <a:rPr lang="en-GB" sz="1600" dirty="0">
                <a:solidFill>
                  <a:srgbClr val="69A830"/>
                </a:solidFill>
                <a:latin typeface="Calibri"/>
              </a:rPr>
              <a:t> </a:t>
            </a:r>
            <a:r>
              <a:rPr lang="en-GB" sz="1600" dirty="0" err="1">
                <a:solidFill>
                  <a:srgbClr val="69A830"/>
                </a:solidFill>
                <a:latin typeface="Calibri"/>
              </a:rPr>
              <a:t>unigolyn</a:t>
            </a:r>
            <a:r>
              <a:rPr lang="en-GB" sz="1600" dirty="0">
                <a:solidFill>
                  <a:srgbClr val="69A830"/>
                </a:solidFill>
                <a:latin typeface="Calibri"/>
              </a:rPr>
              <a:t> </a:t>
            </a:r>
            <a:r>
              <a:rPr lang="en-GB" sz="1600" dirty="0" err="1">
                <a:solidFill>
                  <a:srgbClr val="69A830"/>
                </a:solidFill>
                <a:latin typeface="Calibri"/>
              </a:rPr>
              <a:t>yn</a:t>
            </a:r>
            <a:r>
              <a:rPr lang="en-GB" sz="1600" dirty="0">
                <a:solidFill>
                  <a:srgbClr val="69A830"/>
                </a:solidFill>
                <a:latin typeface="Calibri"/>
              </a:rPr>
              <a:t> </a:t>
            </a:r>
            <a:r>
              <a:rPr lang="en-GB" sz="1600" dirty="0" err="1">
                <a:solidFill>
                  <a:srgbClr val="69A830"/>
                </a:solidFill>
                <a:latin typeface="Calibri"/>
              </a:rPr>
              <a:t>iach</a:t>
            </a:r>
            <a:r>
              <a:rPr lang="en-GB" sz="1600" dirty="0">
                <a:solidFill>
                  <a:srgbClr val="69A830"/>
                </a:solidFill>
                <a:latin typeface="Calibri"/>
              </a:rPr>
              <a:t> </a:t>
            </a:r>
            <a:r>
              <a:rPr lang="en-GB" sz="1600" dirty="0" err="1">
                <a:solidFill>
                  <a:srgbClr val="69A830"/>
                </a:solidFill>
                <a:latin typeface="Calibri"/>
              </a:rPr>
              <a:t>ar</a:t>
            </a:r>
            <a:r>
              <a:rPr lang="en-GB" sz="1600" dirty="0">
                <a:solidFill>
                  <a:srgbClr val="69A830"/>
                </a:solidFill>
                <a:latin typeface="Calibri"/>
              </a:rPr>
              <a:t> y </a:t>
            </a:r>
            <a:r>
              <a:rPr lang="en-GB" sz="1600" dirty="0" err="1">
                <a:solidFill>
                  <a:srgbClr val="69A830"/>
                </a:solidFill>
                <a:latin typeface="Calibri"/>
              </a:rPr>
              <a:t>cyfan</a:t>
            </a:r>
            <a:r>
              <a:rPr lang="en-GB" sz="1600" dirty="0">
                <a:solidFill>
                  <a:srgbClr val="69A830"/>
                </a:solidFill>
                <a:latin typeface="Calibri"/>
              </a:rPr>
              <a:t>. </a:t>
            </a:r>
            <a:r>
              <a:rPr lang="en-GB" sz="1600" dirty="0" err="1">
                <a:solidFill>
                  <a:srgbClr val="69A830"/>
                </a:solidFill>
                <a:latin typeface="Calibri"/>
              </a:rPr>
              <a:t>Nid</a:t>
            </a:r>
            <a:r>
              <a:rPr lang="en-GB" sz="1600" dirty="0">
                <a:solidFill>
                  <a:srgbClr val="69A830"/>
                </a:solidFill>
                <a:latin typeface="Calibri"/>
              </a:rPr>
              <a:t> </a:t>
            </a:r>
            <a:r>
              <a:rPr lang="en-GB" sz="1600" dirty="0" err="1">
                <a:solidFill>
                  <a:srgbClr val="69A830"/>
                </a:solidFill>
                <a:latin typeface="Calibri"/>
              </a:rPr>
              <a:t>oes</a:t>
            </a:r>
            <a:r>
              <a:rPr lang="en-GB" sz="1600" dirty="0">
                <a:solidFill>
                  <a:srgbClr val="69A830"/>
                </a:solidFill>
                <a:latin typeface="Calibri"/>
              </a:rPr>
              <a:t> </a:t>
            </a:r>
            <a:r>
              <a:rPr lang="en-GB" sz="1600" dirty="0" err="1">
                <a:solidFill>
                  <a:srgbClr val="69A830"/>
                </a:solidFill>
                <a:latin typeface="Calibri"/>
              </a:rPr>
              <a:t>arno</a:t>
            </a:r>
            <a:r>
              <a:rPr lang="en-GB" sz="1600" dirty="0">
                <a:solidFill>
                  <a:srgbClr val="69A830"/>
                </a:solidFill>
                <a:latin typeface="Calibri"/>
              </a:rPr>
              <a:t> </a:t>
            </a:r>
            <a:r>
              <a:rPr lang="en-GB" sz="1600" dirty="0" err="1">
                <a:solidFill>
                  <a:srgbClr val="69A830"/>
                </a:solidFill>
                <a:latin typeface="Calibri"/>
              </a:rPr>
              <a:t>eisiau</a:t>
            </a:r>
            <a:r>
              <a:rPr lang="en-GB" sz="1600" dirty="0">
                <a:solidFill>
                  <a:srgbClr val="69A830"/>
                </a:solidFill>
                <a:latin typeface="Calibri"/>
              </a:rPr>
              <a:t> </a:t>
            </a:r>
            <a:r>
              <a:rPr lang="en-GB" sz="1600" dirty="0" err="1">
                <a:solidFill>
                  <a:srgbClr val="69A830"/>
                </a:solidFill>
                <a:latin typeface="Calibri"/>
              </a:rPr>
              <a:t>cynnwys</a:t>
            </a:r>
            <a:r>
              <a:rPr lang="en-GB" sz="1600" dirty="0">
                <a:solidFill>
                  <a:srgbClr val="69A830"/>
                </a:solidFill>
                <a:latin typeface="Calibri"/>
              </a:rPr>
              <a:t> </a:t>
            </a:r>
            <a:r>
              <a:rPr lang="en-GB" sz="1600" dirty="0" err="1">
                <a:solidFill>
                  <a:srgbClr val="69A830"/>
                </a:solidFill>
                <a:latin typeface="Calibri"/>
              </a:rPr>
              <a:t>sefydliadau</a:t>
            </a:r>
            <a:r>
              <a:rPr lang="en-GB" sz="1600" dirty="0">
                <a:solidFill>
                  <a:srgbClr val="69A830"/>
                </a:solidFill>
                <a:latin typeface="Calibri"/>
              </a:rPr>
              <a:t> </a:t>
            </a:r>
            <a:r>
              <a:rPr lang="en-GB" sz="1600" dirty="0" err="1">
                <a:solidFill>
                  <a:srgbClr val="69A830"/>
                </a:solidFill>
                <a:latin typeface="Calibri"/>
              </a:rPr>
              <a:t>allanol</a:t>
            </a:r>
            <a:endParaRPr lang="en-GB" sz="1600" dirty="0">
              <a:solidFill>
                <a:srgbClr val="69A830"/>
              </a:solidFill>
              <a:latin typeface="Calibri"/>
            </a:endParaRPr>
          </a:p>
        </p:txBody>
      </p:sp>
      <p:sp>
        <p:nvSpPr>
          <p:cNvPr id="57" name="Solution 4 Text"/>
          <p:cNvSpPr txBox="1"/>
          <p:nvPr/>
        </p:nvSpPr>
        <p:spPr>
          <a:xfrm>
            <a:off x="424560" y="5297641"/>
            <a:ext cx="4142884" cy="830997"/>
          </a:xfrm>
          <a:prstGeom prst="rect">
            <a:avLst/>
          </a:prstGeom>
          <a:solidFill>
            <a:srgbClr val="582F7A"/>
          </a:solidFill>
          <a:ln w="3175">
            <a:noFill/>
          </a:ln>
        </p:spPr>
        <p:txBody>
          <a:bodyPr wrap="square" rtlCol="0">
            <a:spAutoFit/>
          </a:bodyPr>
          <a:lstStyle/>
          <a:p>
            <a:pPr fontAlgn="auto">
              <a:spcBef>
                <a:spcPts val="0"/>
              </a:spcBef>
              <a:spcAft>
                <a:spcPts val="0"/>
              </a:spcAft>
            </a:pPr>
            <a:r>
              <a:rPr lang="en-GB" sz="1600" b="1" dirty="0" smtClean="0">
                <a:solidFill>
                  <a:prstClr val="white"/>
                </a:solidFill>
                <a:latin typeface="Calibri"/>
              </a:rPr>
              <a:t>4 – </a:t>
            </a:r>
            <a:r>
              <a:rPr lang="en-GB" sz="1600" b="1" dirty="0" err="1" smtClean="0">
                <a:solidFill>
                  <a:prstClr val="white"/>
                </a:solidFill>
                <a:latin typeface="Calibri"/>
              </a:rPr>
              <a:t>Gallai</a:t>
            </a:r>
            <a:r>
              <a:rPr lang="en-GB" sz="1600" b="1" dirty="0" smtClean="0">
                <a:solidFill>
                  <a:prstClr val="white"/>
                </a:solidFill>
                <a:latin typeface="Calibri"/>
              </a:rPr>
              <a:t> </a:t>
            </a:r>
            <a:r>
              <a:rPr lang="en-GB" sz="1600" b="1" dirty="0" err="1" smtClean="0">
                <a:solidFill>
                  <a:prstClr val="white"/>
                </a:solidFill>
                <a:latin typeface="Calibri"/>
              </a:rPr>
              <a:t>defnyddio</a:t>
            </a:r>
            <a:r>
              <a:rPr lang="en-GB" sz="1600" b="1" dirty="0" smtClean="0">
                <a:solidFill>
                  <a:prstClr val="white"/>
                </a:solidFill>
                <a:latin typeface="Calibri"/>
              </a:rPr>
              <a:t> monitor </a:t>
            </a:r>
            <a:r>
              <a:rPr lang="en-GB" sz="1600" b="1" dirty="0" err="1" smtClean="0">
                <a:solidFill>
                  <a:prstClr val="white"/>
                </a:solidFill>
                <a:latin typeface="Calibri"/>
              </a:rPr>
              <a:t>gweithgarwch</a:t>
            </a:r>
            <a:r>
              <a:rPr lang="en-GB" sz="1600" b="1" dirty="0" smtClean="0">
                <a:solidFill>
                  <a:prstClr val="white"/>
                </a:solidFill>
                <a:latin typeface="Calibri"/>
              </a:rPr>
              <a:t> </a:t>
            </a:r>
            <a:r>
              <a:rPr lang="en-GB" sz="1600" b="1" dirty="0" err="1" smtClean="0">
                <a:solidFill>
                  <a:prstClr val="white"/>
                </a:solidFill>
                <a:latin typeface="Calibri"/>
              </a:rPr>
              <a:t>gan</a:t>
            </a:r>
            <a:r>
              <a:rPr lang="en-GB" sz="1600" b="1" dirty="0" smtClean="0">
                <a:solidFill>
                  <a:prstClr val="white"/>
                </a:solidFill>
                <a:latin typeface="Calibri"/>
              </a:rPr>
              <a:t> </a:t>
            </a:r>
            <a:r>
              <a:rPr lang="en-GB" sz="1600" b="1" dirty="0" err="1" smtClean="0">
                <a:solidFill>
                  <a:prstClr val="white"/>
                </a:solidFill>
                <a:latin typeface="Calibri"/>
              </a:rPr>
              <a:t>anfon</a:t>
            </a:r>
            <a:r>
              <a:rPr lang="en-GB" sz="1600" b="1" dirty="0" smtClean="0">
                <a:solidFill>
                  <a:prstClr val="white"/>
                </a:solidFill>
                <a:latin typeface="Calibri"/>
              </a:rPr>
              <a:t> </a:t>
            </a:r>
            <a:r>
              <a:rPr lang="en-GB" sz="1600" b="1" dirty="0" err="1" smtClean="0">
                <a:solidFill>
                  <a:prstClr val="white"/>
                </a:solidFill>
                <a:latin typeface="Calibri"/>
              </a:rPr>
              <a:t>rhybuddion</a:t>
            </a:r>
            <a:r>
              <a:rPr lang="en-GB" sz="1600" b="1" dirty="0" smtClean="0">
                <a:solidFill>
                  <a:prstClr val="white"/>
                </a:solidFill>
                <a:latin typeface="Calibri"/>
              </a:rPr>
              <a:t> </a:t>
            </a:r>
            <a:r>
              <a:rPr lang="en-GB" sz="1600" b="1" dirty="0" err="1" smtClean="0">
                <a:solidFill>
                  <a:prstClr val="white"/>
                </a:solidFill>
                <a:latin typeface="Calibri"/>
              </a:rPr>
              <a:t>i</a:t>
            </a:r>
            <a:r>
              <a:rPr lang="en-GB" sz="1600" b="1" dirty="0" smtClean="0">
                <a:solidFill>
                  <a:prstClr val="white"/>
                </a:solidFill>
                <a:latin typeface="Calibri"/>
              </a:rPr>
              <a:t> </a:t>
            </a:r>
            <a:r>
              <a:rPr lang="en-GB" sz="1600" b="1" dirty="0" err="1" smtClean="0">
                <a:solidFill>
                  <a:prstClr val="white"/>
                </a:solidFill>
                <a:latin typeface="Calibri"/>
              </a:rPr>
              <a:t>ffôn</a:t>
            </a:r>
            <a:r>
              <a:rPr lang="en-GB" sz="1600" b="1" dirty="0" smtClean="0">
                <a:solidFill>
                  <a:prstClr val="white"/>
                </a:solidFill>
                <a:latin typeface="Calibri"/>
              </a:rPr>
              <a:t> </a:t>
            </a:r>
            <a:r>
              <a:rPr lang="en-GB" sz="1600" b="1" dirty="0" err="1" smtClean="0">
                <a:solidFill>
                  <a:prstClr val="white"/>
                </a:solidFill>
                <a:latin typeface="Calibri"/>
              </a:rPr>
              <a:t>symudol</a:t>
            </a:r>
            <a:r>
              <a:rPr lang="en-GB" sz="1600" b="1" dirty="0" smtClean="0">
                <a:solidFill>
                  <a:prstClr val="white"/>
                </a:solidFill>
                <a:latin typeface="Calibri"/>
              </a:rPr>
              <a:t> </a:t>
            </a:r>
            <a:r>
              <a:rPr lang="en-GB" sz="1600" b="1" dirty="0" err="1" smtClean="0">
                <a:solidFill>
                  <a:prstClr val="white"/>
                </a:solidFill>
                <a:latin typeface="Calibri"/>
              </a:rPr>
              <a:t>gofalwr</a:t>
            </a:r>
            <a:r>
              <a:rPr lang="en-GB" sz="1600" b="1" dirty="0" smtClean="0">
                <a:solidFill>
                  <a:prstClr val="white"/>
                </a:solidFill>
                <a:latin typeface="Calibri"/>
              </a:rPr>
              <a:t> </a:t>
            </a:r>
            <a:r>
              <a:rPr lang="en-GB" sz="1600" b="1" dirty="0" err="1" smtClean="0">
                <a:solidFill>
                  <a:prstClr val="white"/>
                </a:solidFill>
                <a:latin typeface="Calibri"/>
              </a:rPr>
              <a:t>os</a:t>
            </a:r>
            <a:r>
              <a:rPr lang="en-GB" sz="1600" b="1" dirty="0" smtClean="0">
                <a:solidFill>
                  <a:prstClr val="white"/>
                </a:solidFill>
                <a:latin typeface="Calibri"/>
              </a:rPr>
              <a:t> </a:t>
            </a:r>
            <a:r>
              <a:rPr lang="en-GB" sz="1600" b="1" dirty="0" err="1" smtClean="0">
                <a:solidFill>
                  <a:prstClr val="white"/>
                </a:solidFill>
                <a:latin typeface="Calibri"/>
              </a:rPr>
              <a:t>bydd</a:t>
            </a:r>
            <a:r>
              <a:rPr lang="en-GB" sz="1600" b="1" dirty="0" smtClean="0">
                <a:solidFill>
                  <a:prstClr val="white"/>
                </a:solidFill>
                <a:latin typeface="Calibri"/>
              </a:rPr>
              <a:t> problem </a:t>
            </a:r>
            <a:r>
              <a:rPr lang="en-GB" sz="1600" b="1" dirty="0" err="1" smtClean="0">
                <a:solidFill>
                  <a:prstClr val="white"/>
                </a:solidFill>
                <a:latin typeface="Calibri"/>
              </a:rPr>
              <a:t>yn</a:t>
            </a:r>
            <a:r>
              <a:rPr lang="en-GB" sz="1600" b="1" dirty="0" smtClean="0">
                <a:solidFill>
                  <a:prstClr val="white"/>
                </a:solidFill>
                <a:latin typeface="Calibri"/>
              </a:rPr>
              <a:t> </a:t>
            </a:r>
            <a:r>
              <a:rPr lang="en-GB" sz="1600" b="1" dirty="0" err="1" smtClean="0">
                <a:solidFill>
                  <a:prstClr val="white"/>
                </a:solidFill>
                <a:latin typeface="Calibri"/>
              </a:rPr>
              <a:t>codi</a:t>
            </a:r>
            <a:endParaRPr lang="en-GB" sz="1600" b="1" dirty="0">
              <a:solidFill>
                <a:prstClr val="white"/>
              </a:solidFill>
              <a:latin typeface="Calibri"/>
            </a:endParaRPr>
          </a:p>
        </p:txBody>
      </p:sp>
      <p:sp>
        <p:nvSpPr>
          <p:cNvPr id="58" name="Solution 5 Text"/>
          <p:cNvSpPr txBox="1"/>
          <p:nvPr/>
        </p:nvSpPr>
        <p:spPr>
          <a:xfrm>
            <a:off x="424560" y="5297641"/>
            <a:ext cx="4142884" cy="830997"/>
          </a:xfrm>
          <a:prstGeom prst="rect">
            <a:avLst/>
          </a:prstGeom>
          <a:solidFill>
            <a:srgbClr val="582F7A"/>
          </a:solidFill>
          <a:ln w="3175">
            <a:noFill/>
          </a:ln>
        </p:spPr>
        <p:txBody>
          <a:bodyPr wrap="square" rtlCol="0">
            <a:spAutoFit/>
          </a:bodyPr>
          <a:lstStyle/>
          <a:p>
            <a:pPr fontAlgn="auto">
              <a:spcBef>
                <a:spcPts val="0"/>
              </a:spcBef>
              <a:spcAft>
                <a:spcPts val="0"/>
              </a:spcAft>
            </a:pPr>
            <a:r>
              <a:rPr lang="en-GB" sz="1600" b="1" dirty="0" smtClean="0">
                <a:solidFill>
                  <a:prstClr val="white"/>
                </a:solidFill>
                <a:latin typeface="Calibri"/>
              </a:rPr>
              <a:t>5 – </a:t>
            </a:r>
            <a:r>
              <a:rPr lang="en-GB" sz="1600" b="1" dirty="0" err="1" smtClean="0">
                <a:solidFill>
                  <a:prstClr val="white"/>
                </a:solidFill>
                <a:latin typeface="Calibri"/>
              </a:rPr>
              <a:t>Gallai</a:t>
            </a:r>
            <a:r>
              <a:rPr lang="en-GB" sz="1600" b="1" dirty="0" smtClean="0">
                <a:solidFill>
                  <a:prstClr val="white"/>
                </a:solidFill>
                <a:latin typeface="Calibri"/>
              </a:rPr>
              <a:t> </a:t>
            </a:r>
            <a:r>
              <a:rPr lang="en-GB" sz="1600" b="1" dirty="0" err="1" smtClean="0">
                <a:solidFill>
                  <a:prstClr val="white"/>
                </a:solidFill>
                <a:latin typeface="Calibri"/>
              </a:rPr>
              <a:t>ddefnyddio</a:t>
            </a:r>
            <a:r>
              <a:rPr lang="en-GB" sz="1600" b="1" dirty="0" smtClean="0">
                <a:solidFill>
                  <a:prstClr val="white"/>
                </a:solidFill>
                <a:latin typeface="Calibri"/>
              </a:rPr>
              <a:t> system </a:t>
            </a:r>
            <a:r>
              <a:rPr lang="en-GB" sz="1600" b="1" dirty="0" err="1" smtClean="0">
                <a:solidFill>
                  <a:prstClr val="white"/>
                </a:solidFill>
                <a:latin typeface="Calibri"/>
              </a:rPr>
              <a:t>gofal</a:t>
            </a:r>
            <a:r>
              <a:rPr lang="en-GB" sz="1600" b="1" dirty="0" smtClean="0">
                <a:solidFill>
                  <a:prstClr val="white"/>
                </a:solidFill>
                <a:latin typeface="Calibri"/>
              </a:rPr>
              <a:t> </a:t>
            </a:r>
            <a:r>
              <a:rPr lang="en-GB" sz="1600" b="1" dirty="0" err="1" smtClean="0">
                <a:solidFill>
                  <a:prstClr val="white"/>
                </a:solidFill>
                <a:latin typeface="Calibri"/>
              </a:rPr>
              <a:t>symudol</a:t>
            </a:r>
            <a:r>
              <a:rPr lang="en-GB" sz="1600" b="1" dirty="0" smtClean="0">
                <a:solidFill>
                  <a:prstClr val="white"/>
                </a:solidFill>
                <a:latin typeface="Calibri"/>
              </a:rPr>
              <a:t> (</a:t>
            </a:r>
            <a:r>
              <a:rPr lang="en-GB" sz="1600" b="1" dirty="0" err="1" smtClean="0">
                <a:solidFill>
                  <a:prstClr val="white"/>
                </a:solidFill>
                <a:latin typeface="Calibri"/>
              </a:rPr>
              <a:t>mCare</a:t>
            </a:r>
            <a:r>
              <a:rPr lang="en-GB" sz="1600" b="1" dirty="0" smtClean="0">
                <a:solidFill>
                  <a:prstClr val="white"/>
                </a:solidFill>
                <a:latin typeface="Calibri"/>
              </a:rPr>
              <a:t>) </a:t>
            </a:r>
            <a:r>
              <a:rPr lang="en-GB" sz="1600" b="1" dirty="0" err="1" smtClean="0">
                <a:solidFill>
                  <a:prstClr val="white"/>
                </a:solidFill>
                <a:latin typeface="Calibri"/>
              </a:rPr>
              <a:t>gan</a:t>
            </a:r>
            <a:r>
              <a:rPr lang="en-GB" sz="1600" b="1" dirty="0" smtClean="0">
                <a:solidFill>
                  <a:prstClr val="white"/>
                </a:solidFill>
                <a:latin typeface="Calibri"/>
              </a:rPr>
              <a:t> </a:t>
            </a:r>
            <a:r>
              <a:rPr lang="en-GB" sz="1600" b="1" dirty="0" err="1" smtClean="0">
                <a:solidFill>
                  <a:prstClr val="white"/>
                </a:solidFill>
                <a:latin typeface="Calibri"/>
              </a:rPr>
              <a:t>ddefnyddio</a:t>
            </a:r>
            <a:r>
              <a:rPr lang="en-GB" sz="1600" b="1" dirty="0" smtClean="0">
                <a:solidFill>
                  <a:prstClr val="white"/>
                </a:solidFill>
                <a:latin typeface="Calibri"/>
              </a:rPr>
              <a:t> </a:t>
            </a:r>
            <a:r>
              <a:rPr lang="en-GB" sz="1600" b="1" dirty="0" err="1" smtClean="0">
                <a:solidFill>
                  <a:prstClr val="white"/>
                </a:solidFill>
                <a:latin typeface="Calibri"/>
              </a:rPr>
              <a:t>ffôn</a:t>
            </a:r>
            <a:r>
              <a:rPr lang="en-GB" sz="1600" b="1" dirty="0" smtClean="0">
                <a:solidFill>
                  <a:prstClr val="white"/>
                </a:solidFill>
                <a:latin typeface="Calibri"/>
              </a:rPr>
              <a:t> </a:t>
            </a:r>
            <a:r>
              <a:rPr lang="en-GB" sz="1600" b="1" dirty="0" err="1" smtClean="0">
                <a:solidFill>
                  <a:prstClr val="white"/>
                </a:solidFill>
                <a:latin typeface="Calibri"/>
              </a:rPr>
              <a:t>clyfar</a:t>
            </a:r>
            <a:r>
              <a:rPr lang="en-GB" sz="1600" b="1" dirty="0" smtClean="0">
                <a:solidFill>
                  <a:prstClr val="white"/>
                </a:solidFill>
                <a:latin typeface="Calibri"/>
              </a:rPr>
              <a:t> ac </a:t>
            </a:r>
            <a:r>
              <a:rPr lang="en-GB" sz="1600" b="1" dirty="0" err="1" smtClean="0">
                <a:solidFill>
                  <a:prstClr val="white"/>
                </a:solidFill>
                <a:latin typeface="Calibri"/>
              </a:rPr>
              <a:t>apiau</a:t>
            </a:r>
            <a:r>
              <a:rPr lang="en-GB" sz="1600" b="1" dirty="0" smtClean="0">
                <a:solidFill>
                  <a:prstClr val="white"/>
                </a:solidFill>
                <a:latin typeface="Calibri"/>
              </a:rPr>
              <a:t>; </a:t>
            </a:r>
            <a:r>
              <a:rPr lang="en-GB" sz="1600" b="1" dirty="0" err="1" smtClean="0">
                <a:solidFill>
                  <a:prstClr val="white"/>
                </a:solidFill>
                <a:latin typeface="Calibri"/>
              </a:rPr>
              <a:t>gellir</a:t>
            </a:r>
            <a:r>
              <a:rPr lang="en-GB" sz="1600" b="1" dirty="0" smtClean="0">
                <a:solidFill>
                  <a:prstClr val="white"/>
                </a:solidFill>
                <a:latin typeface="Calibri"/>
              </a:rPr>
              <a:t> </a:t>
            </a:r>
            <a:r>
              <a:rPr lang="en-GB" sz="1600" b="1" dirty="0" err="1" smtClean="0">
                <a:solidFill>
                  <a:prstClr val="white"/>
                </a:solidFill>
                <a:latin typeface="Calibri"/>
              </a:rPr>
              <a:t>dewis</a:t>
            </a:r>
            <a:r>
              <a:rPr lang="en-GB" sz="1600" b="1" dirty="0" smtClean="0">
                <a:solidFill>
                  <a:prstClr val="white"/>
                </a:solidFill>
                <a:latin typeface="Calibri"/>
              </a:rPr>
              <a:t> </a:t>
            </a:r>
            <a:r>
              <a:rPr lang="en-GB" sz="1600" b="1" dirty="0" err="1" smtClean="0">
                <a:solidFill>
                  <a:prstClr val="white"/>
                </a:solidFill>
                <a:latin typeface="Calibri"/>
              </a:rPr>
              <a:t>defnyddio</a:t>
            </a:r>
            <a:r>
              <a:rPr lang="en-GB" sz="1600" b="1" dirty="0" smtClean="0">
                <a:solidFill>
                  <a:prstClr val="white"/>
                </a:solidFill>
                <a:latin typeface="Calibri"/>
              </a:rPr>
              <a:t> </a:t>
            </a:r>
            <a:r>
              <a:rPr lang="en-GB" sz="1600" b="1" dirty="0" err="1" smtClean="0">
                <a:solidFill>
                  <a:prstClr val="white"/>
                </a:solidFill>
                <a:latin typeface="Calibri"/>
              </a:rPr>
              <a:t>canolfan</a:t>
            </a:r>
            <a:r>
              <a:rPr lang="en-GB" sz="1600" b="1" dirty="0" smtClean="0">
                <a:solidFill>
                  <a:prstClr val="white"/>
                </a:solidFill>
                <a:latin typeface="Calibri"/>
              </a:rPr>
              <a:t> </a:t>
            </a:r>
            <a:r>
              <a:rPr lang="en-GB" sz="1600" b="1" dirty="0" err="1" smtClean="0">
                <a:solidFill>
                  <a:prstClr val="white"/>
                </a:solidFill>
                <a:latin typeface="Calibri"/>
              </a:rPr>
              <a:t>trin</a:t>
            </a:r>
            <a:r>
              <a:rPr lang="en-GB" sz="1600" b="1" dirty="0" smtClean="0">
                <a:solidFill>
                  <a:prstClr val="white"/>
                </a:solidFill>
                <a:latin typeface="Calibri"/>
              </a:rPr>
              <a:t> </a:t>
            </a:r>
            <a:r>
              <a:rPr lang="en-GB" sz="1600" b="1" dirty="0" err="1" smtClean="0">
                <a:solidFill>
                  <a:prstClr val="white"/>
                </a:solidFill>
                <a:latin typeface="Calibri"/>
              </a:rPr>
              <a:t>galwadau</a:t>
            </a:r>
            <a:endParaRPr lang="en-GB" sz="1600" b="1" dirty="0">
              <a:solidFill>
                <a:prstClr val="white"/>
              </a:solidFill>
              <a:latin typeface="Calibri"/>
            </a:endParaRPr>
          </a:p>
        </p:txBody>
      </p:sp>
      <p:sp>
        <p:nvSpPr>
          <p:cNvPr id="59" name="TextBox 58"/>
          <p:cNvSpPr txBox="1"/>
          <p:nvPr/>
        </p:nvSpPr>
        <p:spPr>
          <a:xfrm>
            <a:off x="7092200" y="1373650"/>
            <a:ext cx="1620000" cy="1569660"/>
          </a:xfrm>
          <a:prstGeom prst="rect">
            <a:avLst/>
          </a:prstGeom>
          <a:noFill/>
          <a:ln w="3175">
            <a:noFill/>
          </a:ln>
        </p:spPr>
        <p:txBody>
          <a:bodyPr wrap="square" rtlCol="0">
            <a:spAutoFit/>
          </a:bodyPr>
          <a:lstStyle/>
          <a:p>
            <a:pPr algn="ctr" fontAlgn="auto">
              <a:spcBef>
                <a:spcPts val="0"/>
              </a:spcBef>
              <a:spcAft>
                <a:spcPts val="0"/>
              </a:spcAft>
            </a:pPr>
            <a:r>
              <a:rPr lang="en-GB" sz="1600" dirty="0" err="1" smtClean="0">
                <a:solidFill>
                  <a:srgbClr val="69A830"/>
                </a:solidFill>
                <a:latin typeface="Calibri"/>
              </a:rPr>
              <a:t>Nid</a:t>
            </a:r>
            <a:r>
              <a:rPr lang="en-GB" sz="1600" dirty="0" smtClean="0">
                <a:solidFill>
                  <a:srgbClr val="69A830"/>
                </a:solidFill>
                <a:latin typeface="Calibri"/>
              </a:rPr>
              <a:t> </a:t>
            </a:r>
            <a:r>
              <a:rPr lang="en-GB" sz="1600" dirty="0" err="1" smtClean="0">
                <a:solidFill>
                  <a:srgbClr val="69A830"/>
                </a:solidFill>
                <a:latin typeface="Calibri"/>
              </a:rPr>
              <a:t>yw’r</a:t>
            </a:r>
            <a:r>
              <a:rPr lang="en-GB" sz="1600" dirty="0" smtClean="0">
                <a:solidFill>
                  <a:srgbClr val="69A830"/>
                </a:solidFill>
                <a:latin typeface="Calibri"/>
              </a:rPr>
              <a:t> </a:t>
            </a:r>
            <a:r>
              <a:rPr lang="en-GB" sz="1600" dirty="0" err="1" smtClean="0">
                <a:solidFill>
                  <a:srgbClr val="69A830"/>
                </a:solidFill>
                <a:latin typeface="Calibri"/>
              </a:rPr>
              <a:t>unigolyn</a:t>
            </a:r>
            <a:r>
              <a:rPr lang="en-GB" sz="1600" dirty="0" smtClean="0">
                <a:solidFill>
                  <a:srgbClr val="69A830"/>
                </a:solidFill>
                <a:latin typeface="Calibri"/>
              </a:rPr>
              <a:t> </a:t>
            </a:r>
            <a:r>
              <a:rPr lang="en-GB" sz="1600" dirty="0" err="1" smtClean="0">
                <a:solidFill>
                  <a:srgbClr val="69A830"/>
                </a:solidFill>
                <a:latin typeface="Calibri"/>
              </a:rPr>
              <a:t>sy’n</a:t>
            </a:r>
            <a:r>
              <a:rPr lang="en-GB" sz="1600" dirty="0" smtClean="0">
                <a:solidFill>
                  <a:srgbClr val="69A830"/>
                </a:solidFill>
                <a:latin typeface="Calibri"/>
              </a:rPr>
              <a:t> </a:t>
            </a:r>
            <a:r>
              <a:rPr lang="en-GB" sz="1600" dirty="0" err="1" smtClean="0">
                <a:solidFill>
                  <a:srgbClr val="69A830"/>
                </a:solidFill>
                <a:latin typeface="Calibri"/>
              </a:rPr>
              <a:t>agored</a:t>
            </a:r>
            <a:r>
              <a:rPr lang="en-GB" sz="1600" dirty="0" smtClean="0">
                <a:solidFill>
                  <a:srgbClr val="69A830"/>
                </a:solidFill>
                <a:latin typeface="Calibri"/>
              </a:rPr>
              <a:t> I </a:t>
            </a:r>
            <a:r>
              <a:rPr lang="en-GB" sz="1600" dirty="0" err="1" smtClean="0">
                <a:solidFill>
                  <a:srgbClr val="69A830"/>
                </a:solidFill>
                <a:latin typeface="Calibri"/>
              </a:rPr>
              <a:t>niwed</a:t>
            </a:r>
            <a:r>
              <a:rPr lang="en-GB" sz="1600" dirty="0" smtClean="0">
                <a:solidFill>
                  <a:srgbClr val="69A830"/>
                </a:solidFill>
                <a:latin typeface="Calibri"/>
              </a:rPr>
              <a:t> </a:t>
            </a:r>
            <a:r>
              <a:rPr lang="en-GB" sz="1600" dirty="0" err="1" smtClean="0">
                <a:solidFill>
                  <a:srgbClr val="69A830"/>
                </a:solidFill>
                <a:latin typeface="Calibri"/>
              </a:rPr>
              <a:t>yn</a:t>
            </a:r>
            <a:r>
              <a:rPr lang="en-GB" sz="1600" dirty="0" smtClean="0">
                <a:solidFill>
                  <a:srgbClr val="69A830"/>
                </a:solidFill>
                <a:latin typeface="Calibri"/>
              </a:rPr>
              <a:t> </a:t>
            </a:r>
            <a:r>
              <a:rPr lang="en-GB" sz="1600" dirty="0" err="1" smtClean="0">
                <a:solidFill>
                  <a:srgbClr val="69A830"/>
                </a:solidFill>
                <a:latin typeface="Calibri"/>
              </a:rPr>
              <a:t>gaeth</a:t>
            </a:r>
            <a:r>
              <a:rPr lang="en-GB" sz="1600" dirty="0" smtClean="0">
                <a:solidFill>
                  <a:srgbClr val="69A830"/>
                </a:solidFill>
                <a:latin typeface="Calibri"/>
              </a:rPr>
              <a:t> </a:t>
            </a:r>
            <a:r>
              <a:rPr lang="en-GB" sz="1600" dirty="0" err="1" smtClean="0">
                <a:solidFill>
                  <a:srgbClr val="69A830"/>
                </a:solidFill>
                <a:latin typeface="Calibri"/>
              </a:rPr>
              <a:t>i’r</a:t>
            </a:r>
            <a:r>
              <a:rPr lang="en-GB" sz="1600" dirty="0" smtClean="0">
                <a:solidFill>
                  <a:srgbClr val="69A830"/>
                </a:solidFill>
                <a:latin typeface="Calibri"/>
              </a:rPr>
              <a:t> </a:t>
            </a:r>
            <a:r>
              <a:rPr lang="en-GB" sz="1600" dirty="0">
                <a:solidFill>
                  <a:srgbClr val="69A830"/>
                </a:solidFill>
                <a:latin typeface="Calibri"/>
              </a:rPr>
              <a:t>t</a:t>
            </a:r>
            <a:r>
              <a:rPr lang="cy-GB" sz="1600" dirty="0" smtClean="0">
                <a:solidFill>
                  <a:srgbClr val="69A830"/>
                </a:solidFill>
                <a:latin typeface="Calibri"/>
              </a:rPr>
              <a:t>ŷ ond gallai fod mewn perygl</a:t>
            </a:r>
            <a:endParaRPr lang="en-GB" sz="1600" dirty="0" smtClean="0">
              <a:solidFill>
                <a:srgbClr val="69A830"/>
              </a:solidFill>
              <a:latin typeface="Calibri"/>
            </a:endParaRPr>
          </a:p>
        </p:txBody>
      </p:sp>
      <p:sp>
        <p:nvSpPr>
          <p:cNvPr id="51" name="Solution 2 Text"/>
          <p:cNvSpPr txBox="1"/>
          <p:nvPr/>
        </p:nvSpPr>
        <p:spPr>
          <a:xfrm>
            <a:off x="424560" y="5543862"/>
            <a:ext cx="4142883" cy="338554"/>
          </a:xfrm>
          <a:prstGeom prst="rect">
            <a:avLst/>
          </a:prstGeom>
          <a:solidFill>
            <a:srgbClr val="582F7A"/>
          </a:solidFill>
          <a:ln w="3175">
            <a:noFill/>
          </a:ln>
        </p:spPr>
        <p:txBody>
          <a:bodyPr wrap="square" rtlCol="0">
            <a:spAutoFit/>
          </a:bodyPr>
          <a:lstStyle/>
          <a:p>
            <a:pPr fontAlgn="auto">
              <a:spcBef>
                <a:spcPts val="0"/>
              </a:spcBef>
              <a:spcAft>
                <a:spcPts val="0"/>
              </a:spcAft>
            </a:pPr>
            <a:r>
              <a:rPr lang="en-GB" sz="1600" b="1" dirty="0" smtClean="0">
                <a:solidFill>
                  <a:prstClr val="white"/>
                </a:solidFill>
                <a:latin typeface="Calibri"/>
              </a:rPr>
              <a:t>2 – </a:t>
            </a:r>
            <a:r>
              <a:rPr lang="en-GB" sz="1600" b="1" dirty="0" err="1" smtClean="0">
                <a:solidFill>
                  <a:prstClr val="white"/>
                </a:solidFill>
                <a:latin typeface="Calibri"/>
              </a:rPr>
              <a:t>Gofal</a:t>
            </a:r>
            <a:r>
              <a:rPr lang="en-GB" sz="1600" b="1" dirty="0" smtClean="0">
                <a:solidFill>
                  <a:prstClr val="white"/>
                </a:solidFill>
                <a:latin typeface="Calibri"/>
              </a:rPr>
              <a:t> </a:t>
            </a:r>
            <a:r>
              <a:rPr lang="en-GB" sz="1600" b="1" dirty="0" err="1" smtClean="0">
                <a:solidFill>
                  <a:prstClr val="white"/>
                </a:solidFill>
                <a:latin typeface="Calibri"/>
              </a:rPr>
              <a:t>agos</a:t>
            </a:r>
            <a:r>
              <a:rPr lang="en-GB" sz="1600" b="1" dirty="0" smtClean="0">
                <a:solidFill>
                  <a:prstClr val="white"/>
                </a:solidFill>
                <a:latin typeface="Calibri"/>
              </a:rPr>
              <a:t> – </a:t>
            </a:r>
            <a:r>
              <a:rPr lang="en-GB" sz="1600" b="1" dirty="0" err="1" smtClean="0">
                <a:solidFill>
                  <a:prstClr val="white"/>
                </a:solidFill>
                <a:latin typeface="Calibri"/>
              </a:rPr>
              <a:t>defnyddio</a:t>
            </a:r>
            <a:r>
              <a:rPr lang="en-GB" sz="1600" b="1" dirty="0" smtClean="0">
                <a:solidFill>
                  <a:prstClr val="white"/>
                </a:solidFill>
                <a:latin typeface="Calibri"/>
              </a:rPr>
              <a:t> </a:t>
            </a:r>
            <a:r>
              <a:rPr lang="en-GB" sz="1600" b="1" dirty="0" err="1" smtClean="0">
                <a:solidFill>
                  <a:prstClr val="white"/>
                </a:solidFill>
                <a:latin typeface="Calibri"/>
              </a:rPr>
              <a:t>galwr</a:t>
            </a:r>
            <a:r>
              <a:rPr lang="en-GB" sz="1600" b="1" dirty="0" smtClean="0">
                <a:solidFill>
                  <a:prstClr val="white"/>
                </a:solidFill>
                <a:latin typeface="Calibri"/>
              </a:rPr>
              <a:t> </a:t>
            </a:r>
            <a:r>
              <a:rPr lang="en-GB" sz="1600" b="1" dirty="0" err="1" smtClean="0">
                <a:solidFill>
                  <a:prstClr val="white"/>
                </a:solidFill>
                <a:latin typeface="Calibri"/>
              </a:rPr>
              <a:t>larwm</a:t>
            </a:r>
            <a:r>
              <a:rPr lang="en-GB" sz="1600" b="1" dirty="0" smtClean="0">
                <a:solidFill>
                  <a:prstClr val="white"/>
                </a:solidFill>
                <a:latin typeface="Calibri"/>
              </a:rPr>
              <a:t> </a:t>
            </a:r>
            <a:r>
              <a:rPr lang="en-GB" sz="1600" b="1" dirty="0" err="1" smtClean="0">
                <a:solidFill>
                  <a:prstClr val="white"/>
                </a:solidFill>
                <a:latin typeface="Calibri"/>
              </a:rPr>
              <a:t>lleol</a:t>
            </a:r>
            <a:endParaRPr lang="en-GB" sz="1600" b="1" dirty="0">
              <a:solidFill>
                <a:prstClr val="white"/>
              </a:solidFill>
              <a:latin typeface="Calibri"/>
            </a:endParaRPr>
          </a:p>
        </p:txBody>
      </p:sp>
      <p:sp>
        <p:nvSpPr>
          <p:cNvPr id="52" name="TextBox 51"/>
          <p:cNvSpPr txBox="1"/>
          <p:nvPr/>
        </p:nvSpPr>
        <p:spPr>
          <a:xfrm>
            <a:off x="2096899" y="1373650"/>
            <a:ext cx="1620000" cy="1323439"/>
          </a:xfrm>
          <a:prstGeom prst="rect">
            <a:avLst/>
          </a:prstGeom>
          <a:noFill/>
          <a:ln w="3175">
            <a:noFill/>
          </a:ln>
        </p:spPr>
        <p:txBody>
          <a:bodyPr wrap="square" rtlCol="0">
            <a:spAutoFit/>
          </a:bodyPr>
          <a:lstStyle/>
          <a:p>
            <a:pPr algn="ctr" fontAlgn="auto">
              <a:spcBef>
                <a:spcPts val="0"/>
              </a:spcBef>
              <a:spcAft>
                <a:spcPts val="0"/>
              </a:spcAft>
            </a:pPr>
            <a:r>
              <a:rPr lang="en-GB" sz="1600" dirty="0" err="1">
                <a:solidFill>
                  <a:srgbClr val="69A830"/>
                </a:solidFill>
                <a:latin typeface="Calibri"/>
              </a:rPr>
              <a:t>Mae’r</a:t>
            </a:r>
            <a:r>
              <a:rPr lang="en-GB" sz="1600" dirty="0">
                <a:solidFill>
                  <a:srgbClr val="69A830"/>
                </a:solidFill>
                <a:latin typeface="Calibri"/>
              </a:rPr>
              <a:t> </a:t>
            </a:r>
            <a:r>
              <a:rPr lang="en-GB" sz="1600" dirty="0" err="1" smtClean="0">
                <a:solidFill>
                  <a:srgbClr val="69A830"/>
                </a:solidFill>
                <a:latin typeface="Calibri"/>
              </a:rPr>
              <a:t>unigolyn</a:t>
            </a:r>
            <a:r>
              <a:rPr lang="en-GB" sz="1600" dirty="0" smtClean="0">
                <a:solidFill>
                  <a:srgbClr val="69A830"/>
                </a:solidFill>
                <a:latin typeface="Calibri"/>
              </a:rPr>
              <a:t> </a:t>
            </a:r>
            <a:r>
              <a:rPr lang="en-GB" sz="1600" dirty="0" err="1" smtClean="0">
                <a:solidFill>
                  <a:srgbClr val="69A830"/>
                </a:solidFill>
                <a:latin typeface="Calibri"/>
              </a:rPr>
              <a:t>yn</a:t>
            </a:r>
            <a:r>
              <a:rPr lang="en-GB" sz="1600" dirty="0" smtClean="0">
                <a:solidFill>
                  <a:srgbClr val="69A830"/>
                </a:solidFill>
                <a:latin typeface="Calibri"/>
              </a:rPr>
              <a:t> </a:t>
            </a:r>
            <a:r>
              <a:rPr lang="en-GB" sz="1600" dirty="0" err="1" smtClean="0">
                <a:solidFill>
                  <a:srgbClr val="69A830"/>
                </a:solidFill>
                <a:latin typeface="Calibri"/>
              </a:rPr>
              <a:t>byw</a:t>
            </a:r>
            <a:r>
              <a:rPr lang="en-GB" sz="1600" dirty="0" smtClean="0">
                <a:solidFill>
                  <a:srgbClr val="69A830"/>
                </a:solidFill>
                <a:latin typeface="Calibri"/>
              </a:rPr>
              <a:t> </a:t>
            </a:r>
            <a:r>
              <a:rPr lang="en-GB" sz="1600" dirty="0" err="1" smtClean="0">
                <a:solidFill>
                  <a:srgbClr val="69A830"/>
                </a:solidFill>
                <a:latin typeface="Calibri"/>
              </a:rPr>
              <a:t>gyda</a:t>
            </a:r>
            <a:r>
              <a:rPr lang="en-GB" sz="1600" dirty="0" smtClean="0">
                <a:solidFill>
                  <a:srgbClr val="69A830"/>
                </a:solidFill>
                <a:latin typeface="Calibri"/>
              </a:rPr>
              <a:t> </a:t>
            </a:r>
            <a:r>
              <a:rPr lang="en-GB" sz="1600" dirty="0" err="1" smtClean="0">
                <a:solidFill>
                  <a:srgbClr val="69A830"/>
                </a:solidFill>
                <a:latin typeface="Calibri"/>
              </a:rPr>
              <a:t>gofalwr</a:t>
            </a:r>
            <a:r>
              <a:rPr lang="en-GB" sz="1600" dirty="0" smtClean="0">
                <a:solidFill>
                  <a:srgbClr val="69A830"/>
                </a:solidFill>
                <a:latin typeface="Calibri"/>
              </a:rPr>
              <a:t> </a:t>
            </a:r>
            <a:r>
              <a:rPr lang="en-GB" sz="1600" dirty="0" err="1" smtClean="0">
                <a:solidFill>
                  <a:srgbClr val="69A830"/>
                </a:solidFill>
                <a:latin typeface="Calibri"/>
              </a:rPr>
              <a:t>teulu</a:t>
            </a:r>
            <a:r>
              <a:rPr lang="en-GB" sz="1600" dirty="0" smtClean="0">
                <a:solidFill>
                  <a:srgbClr val="69A830"/>
                </a:solidFill>
                <a:latin typeface="Calibri"/>
              </a:rPr>
              <a:t> </a:t>
            </a:r>
            <a:r>
              <a:rPr lang="en-GB" sz="1600" dirty="0" err="1" smtClean="0">
                <a:solidFill>
                  <a:srgbClr val="69A830"/>
                </a:solidFill>
                <a:latin typeface="Calibri"/>
              </a:rPr>
              <a:t>sydd</a:t>
            </a:r>
            <a:r>
              <a:rPr lang="en-GB" sz="1600" dirty="0" smtClean="0">
                <a:solidFill>
                  <a:srgbClr val="69A830"/>
                </a:solidFill>
                <a:latin typeface="Calibri"/>
              </a:rPr>
              <a:t> </a:t>
            </a:r>
            <a:r>
              <a:rPr lang="en-GB" sz="1600" dirty="0" err="1" smtClean="0">
                <a:solidFill>
                  <a:srgbClr val="69A830"/>
                </a:solidFill>
                <a:latin typeface="Calibri"/>
              </a:rPr>
              <a:t>gydag</a:t>
            </a:r>
            <a:r>
              <a:rPr lang="en-GB" sz="1600" dirty="0" smtClean="0">
                <a:solidFill>
                  <a:srgbClr val="69A830"/>
                </a:solidFill>
                <a:latin typeface="Calibri"/>
              </a:rPr>
              <a:t> </a:t>
            </a:r>
            <a:r>
              <a:rPr lang="en-GB" sz="1600" dirty="0" err="1" smtClean="0">
                <a:solidFill>
                  <a:srgbClr val="69A830"/>
                </a:solidFill>
                <a:latin typeface="Calibri"/>
              </a:rPr>
              <a:t>ef</a:t>
            </a:r>
            <a:r>
              <a:rPr lang="en-GB" sz="1600" dirty="0" smtClean="0">
                <a:solidFill>
                  <a:srgbClr val="69A830"/>
                </a:solidFill>
                <a:latin typeface="Calibri"/>
              </a:rPr>
              <a:t> </a:t>
            </a:r>
            <a:r>
              <a:rPr lang="en-GB" sz="1600" dirty="0" err="1" smtClean="0">
                <a:solidFill>
                  <a:srgbClr val="69A830"/>
                </a:solidFill>
                <a:latin typeface="Calibri"/>
              </a:rPr>
              <a:t>trwy’r</a:t>
            </a:r>
            <a:r>
              <a:rPr lang="en-GB" sz="1600" dirty="0" smtClean="0">
                <a:solidFill>
                  <a:srgbClr val="69A830"/>
                </a:solidFill>
                <a:latin typeface="Calibri"/>
              </a:rPr>
              <a:t> </a:t>
            </a:r>
            <a:r>
              <a:rPr lang="en-GB" sz="1600" dirty="0" err="1" smtClean="0">
                <a:solidFill>
                  <a:srgbClr val="69A830"/>
                </a:solidFill>
                <a:latin typeface="Calibri"/>
              </a:rPr>
              <a:t>amser</a:t>
            </a:r>
            <a:endParaRPr lang="en-GB" sz="1600" dirty="0">
              <a:solidFill>
                <a:srgbClr val="69A830"/>
              </a:solidFill>
              <a:latin typeface="Calibri"/>
            </a:endParaRPr>
          </a:p>
        </p:txBody>
      </p:sp>
      <p:sp>
        <p:nvSpPr>
          <p:cNvPr id="53" name="TextBox 52"/>
          <p:cNvSpPr txBox="1"/>
          <p:nvPr/>
        </p:nvSpPr>
        <p:spPr>
          <a:xfrm>
            <a:off x="3761999" y="1373650"/>
            <a:ext cx="1620000" cy="1569660"/>
          </a:xfrm>
          <a:prstGeom prst="rect">
            <a:avLst/>
          </a:prstGeom>
          <a:noFill/>
          <a:ln w="3175">
            <a:noFill/>
          </a:ln>
        </p:spPr>
        <p:txBody>
          <a:bodyPr wrap="square" rtlCol="0">
            <a:spAutoFit/>
          </a:bodyPr>
          <a:lstStyle/>
          <a:p>
            <a:pPr algn="ctr" fontAlgn="auto">
              <a:spcBef>
                <a:spcPts val="0"/>
              </a:spcBef>
              <a:spcAft>
                <a:spcPts val="0"/>
              </a:spcAft>
            </a:pPr>
            <a:r>
              <a:rPr lang="en-GB" sz="1600" dirty="0" err="1">
                <a:solidFill>
                  <a:srgbClr val="69A830"/>
                </a:solidFill>
                <a:latin typeface="Calibri"/>
              </a:rPr>
              <a:t>Mae’r</a:t>
            </a:r>
            <a:r>
              <a:rPr lang="en-GB" sz="1600" dirty="0">
                <a:solidFill>
                  <a:srgbClr val="69A830"/>
                </a:solidFill>
                <a:latin typeface="Calibri"/>
              </a:rPr>
              <a:t> </a:t>
            </a:r>
            <a:r>
              <a:rPr lang="en-GB" sz="1600" dirty="0" err="1">
                <a:solidFill>
                  <a:srgbClr val="69A830"/>
                </a:solidFill>
                <a:latin typeface="Calibri"/>
              </a:rPr>
              <a:t>unigolyn</a:t>
            </a:r>
            <a:r>
              <a:rPr lang="en-GB" sz="1600" dirty="0">
                <a:solidFill>
                  <a:srgbClr val="69A830"/>
                </a:solidFill>
                <a:latin typeface="Calibri"/>
              </a:rPr>
              <a:t> </a:t>
            </a:r>
            <a:r>
              <a:rPr lang="en-GB" sz="1600" dirty="0" err="1">
                <a:solidFill>
                  <a:srgbClr val="69A830"/>
                </a:solidFill>
                <a:latin typeface="Calibri"/>
              </a:rPr>
              <a:t>yn</a:t>
            </a:r>
            <a:r>
              <a:rPr lang="en-GB" sz="1600" dirty="0">
                <a:solidFill>
                  <a:srgbClr val="69A830"/>
                </a:solidFill>
                <a:latin typeface="Calibri"/>
              </a:rPr>
              <a:t> </a:t>
            </a:r>
            <a:r>
              <a:rPr lang="en-GB" sz="1600" dirty="0" err="1">
                <a:solidFill>
                  <a:srgbClr val="69A830"/>
                </a:solidFill>
                <a:latin typeface="Calibri"/>
              </a:rPr>
              <a:t>byw</a:t>
            </a:r>
            <a:r>
              <a:rPr lang="en-GB" sz="1600" dirty="0">
                <a:solidFill>
                  <a:srgbClr val="69A830"/>
                </a:solidFill>
                <a:latin typeface="Calibri"/>
              </a:rPr>
              <a:t> </a:t>
            </a:r>
            <a:r>
              <a:rPr lang="en-GB" sz="1600" dirty="0" err="1">
                <a:solidFill>
                  <a:srgbClr val="69A830"/>
                </a:solidFill>
                <a:latin typeface="Calibri"/>
              </a:rPr>
              <a:t>gyda</a:t>
            </a:r>
            <a:r>
              <a:rPr lang="en-GB" sz="1600" dirty="0">
                <a:solidFill>
                  <a:srgbClr val="69A830"/>
                </a:solidFill>
                <a:latin typeface="Calibri"/>
              </a:rPr>
              <a:t> </a:t>
            </a:r>
            <a:r>
              <a:rPr lang="en-GB" sz="1600" dirty="0" err="1">
                <a:solidFill>
                  <a:srgbClr val="69A830"/>
                </a:solidFill>
                <a:latin typeface="Calibri"/>
              </a:rPr>
              <a:t>gofalwr</a:t>
            </a:r>
            <a:r>
              <a:rPr lang="en-GB" sz="1600" dirty="0">
                <a:solidFill>
                  <a:srgbClr val="69A830"/>
                </a:solidFill>
                <a:latin typeface="Calibri"/>
              </a:rPr>
              <a:t> </a:t>
            </a:r>
            <a:r>
              <a:rPr lang="en-GB" sz="1600" dirty="0" err="1" smtClean="0">
                <a:solidFill>
                  <a:srgbClr val="69A830"/>
                </a:solidFill>
                <a:latin typeface="Calibri"/>
              </a:rPr>
              <a:t>teulu</a:t>
            </a:r>
            <a:r>
              <a:rPr lang="en-GB" sz="1600" dirty="0" smtClean="0">
                <a:solidFill>
                  <a:srgbClr val="69A830"/>
                </a:solidFill>
                <a:latin typeface="Calibri"/>
              </a:rPr>
              <a:t> a </a:t>
            </a:r>
            <a:r>
              <a:rPr lang="en-GB" sz="1600" dirty="0" err="1" smtClean="0">
                <a:solidFill>
                  <a:srgbClr val="69A830"/>
                </a:solidFill>
                <a:latin typeface="Calibri"/>
              </a:rPr>
              <a:t>allai</a:t>
            </a:r>
            <a:r>
              <a:rPr lang="en-GB" sz="1600" dirty="0" smtClean="0">
                <a:solidFill>
                  <a:srgbClr val="69A830"/>
                </a:solidFill>
                <a:latin typeface="Calibri"/>
              </a:rPr>
              <a:t> </a:t>
            </a:r>
            <a:r>
              <a:rPr lang="en-GB" sz="1600" dirty="0" err="1" smtClean="0">
                <a:solidFill>
                  <a:srgbClr val="69A830"/>
                </a:solidFill>
                <a:latin typeface="Calibri"/>
              </a:rPr>
              <a:t>fod</a:t>
            </a:r>
            <a:r>
              <a:rPr lang="en-GB" sz="1600" dirty="0" smtClean="0">
                <a:solidFill>
                  <a:srgbClr val="69A830"/>
                </a:solidFill>
                <a:latin typeface="Calibri"/>
              </a:rPr>
              <a:t> </a:t>
            </a:r>
            <a:r>
              <a:rPr lang="en-GB" sz="1600" dirty="0" err="1" smtClean="0">
                <a:solidFill>
                  <a:srgbClr val="69A830"/>
                </a:solidFill>
                <a:latin typeface="Calibri"/>
              </a:rPr>
              <a:t>yn</a:t>
            </a:r>
            <a:r>
              <a:rPr lang="en-GB" sz="1600" dirty="0" smtClean="0">
                <a:solidFill>
                  <a:srgbClr val="69A830"/>
                </a:solidFill>
                <a:latin typeface="Calibri"/>
              </a:rPr>
              <a:t> </a:t>
            </a:r>
            <a:r>
              <a:rPr lang="en-GB" sz="1600" dirty="0" err="1" smtClean="0">
                <a:solidFill>
                  <a:srgbClr val="69A830"/>
                </a:solidFill>
                <a:latin typeface="Calibri"/>
              </a:rPr>
              <a:t>absennol</a:t>
            </a:r>
            <a:r>
              <a:rPr lang="en-GB" sz="1600" dirty="0" smtClean="0">
                <a:solidFill>
                  <a:srgbClr val="69A830"/>
                </a:solidFill>
                <a:latin typeface="Calibri"/>
              </a:rPr>
              <a:t> o </a:t>
            </a:r>
            <a:r>
              <a:rPr lang="en-GB" sz="1600" dirty="0" err="1" smtClean="0">
                <a:solidFill>
                  <a:srgbClr val="69A830"/>
                </a:solidFill>
                <a:latin typeface="Calibri"/>
              </a:rPr>
              <a:t>bryd</a:t>
            </a:r>
            <a:r>
              <a:rPr lang="en-GB" sz="1600" dirty="0" smtClean="0">
                <a:solidFill>
                  <a:srgbClr val="69A830"/>
                </a:solidFill>
                <a:latin typeface="Calibri"/>
              </a:rPr>
              <a:t> </a:t>
            </a:r>
            <a:r>
              <a:rPr lang="en-GB" sz="1600" dirty="0" err="1" smtClean="0">
                <a:solidFill>
                  <a:srgbClr val="69A830"/>
                </a:solidFill>
                <a:latin typeface="Calibri"/>
              </a:rPr>
              <a:t>I’w</a:t>
            </a:r>
            <a:r>
              <a:rPr lang="en-GB" sz="1600" dirty="0" smtClean="0">
                <a:solidFill>
                  <a:srgbClr val="69A830"/>
                </a:solidFill>
                <a:latin typeface="Calibri"/>
              </a:rPr>
              <a:t> </a:t>
            </a:r>
            <a:r>
              <a:rPr lang="en-GB" sz="1600" dirty="0" err="1" smtClean="0">
                <a:solidFill>
                  <a:srgbClr val="69A830"/>
                </a:solidFill>
                <a:latin typeface="Calibri"/>
              </a:rPr>
              <a:t>gilydd</a:t>
            </a:r>
            <a:endParaRPr lang="en-GB" sz="1600" dirty="0">
              <a:solidFill>
                <a:srgbClr val="69A830"/>
              </a:solidFill>
              <a:latin typeface="Calibri"/>
            </a:endParaRPr>
          </a:p>
        </p:txBody>
      </p:sp>
      <p:sp>
        <p:nvSpPr>
          <p:cNvPr id="56" name="Solution 3 Text"/>
          <p:cNvSpPr txBox="1"/>
          <p:nvPr/>
        </p:nvSpPr>
        <p:spPr>
          <a:xfrm>
            <a:off x="424560" y="5297641"/>
            <a:ext cx="4140200" cy="830997"/>
          </a:xfrm>
          <a:prstGeom prst="rect">
            <a:avLst/>
          </a:prstGeom>
          <a:solidFill>
            <a:srgbClr val="582F7A"/>
          </a:solidFill>
          <a:ln w="3175">
            <a:noFill/>
          </a:ln>
        </p:spPr>
        <p:txBody>
          <a:bodyPr wrap="square" rtlCol="0">
            <a:spAutoFit/>
          </a:bodyPr>
          <a:lstStyle/>
          <a:p>
            <a:pPr fontAlgn="auto">
              <a:spcBef>
                <a:spcPts val="0"/>
              </a:spcBef>
              <a:spcAft>
                <a:spcPts val="0"/>
              </a:spcAft>
            </a:pPr>
            <a:r>
              <a:rPr lang="en-GB" sz="1600" b="1" dirty="0" smtClean="0">
                <a:solidFill>
                  <a:prstClr val="white"/>
                </a:solidFill>
                <a:latin typeface="Calibri"/>
              </a:rPr>
              <a:t>3 – </a:t>
            </a:r>
            <a:r>
              <a:rPr lang="en-GB" sz="1600" b="1" dirty="0" err="1" smtClean="0">
                <a:solidFill>
                  <a:prstClr val="white"/>
                </a:solidFill>
                <a:latin typeface="Calibri"/>
              </a:rPr>
              <a:t>Gellir</a:t>
            </a:r>
            <a:r>
              <a:rPr lang="en-GB" sz="1600" b="1" dirty="0" smtClean="0">
                <a:solidFill>
                  <a:prstClr val="white"/>
                </a:solidFill>
                <a:latin typeface="Calibri"/>
              </a:rPr>
              <a:t> </a:t>
            </a:r>
            <a:r>
              <a:rPr lang="en-GB" sz="1600" b="1" dirty="0" err="1" smtClean="0">
                <a:solidFill>
                  <a:prstClr val="white"/>
                </a:solidFill>
                <a:latin typeface="Calibri"/>
              </a:rPr>
              <a:t>rhybuddio’r</a:t>
            </a:r>
            <a:r>
              <a:rPr lang="en-GB" sz="1600" b="1" dirty="0" smtClean="0">
                <a:solidFill>
                  <a:prstClr val="white"/>
                </a:solidFill>
                <a:latin typeface="Calibri"/>
              </a:rPr>
              <a:t> </a:t>
            </a:r>
            <a:r>
              <a:rPr lang="en-GB" sz="1600" b="1" dirty="0" err="1" smtClean="0">
                <a:solidFill>
                  <a:prstClr val="white"/>
                </a:solidFill>
                <a:latin typeface="Calibri"/>
              </a:rPr>
              <a:t>gofalwr</a:t>
            </a:r>
            <a:r>
              <a:rPr lang="en-GB" sz="1600" b="1" dirty="0" smtClean="0">
                <a:solidFill>
                  <a:prstClr val="white"/>
                </a:solidFill>
                <a:latin typeface="Calibri"/>
              </a:rPr>
              <a:t> </a:t>
            </a:r>
            <a:r>
              <a:rPr lang="en-GB" sz="1600" b="1" dirty="0" err="1" smtClean="0">
                <a:solidFill>
                  <a:prstClr val="white"/>
                </a:solidFill>
                <a:latin typeface="Calibri"/>
              </a:rPr>
              <a:t>trwy</a:t>
            </a:r>
            <a:r>
              <a:rPr lang="en-GB" sz="1600" b="1" dirty="0" smtClean="0">
                <a:solidFill>
                  <a:prstClr val="white"/>
                </a:solidFill>
                <a:latin typeface="Calibri"/>
              </a:rPr>
              <a:t> </a:t>
            </a:r>
            <a:r>
              <a:rPr lang="en-GB" sz="1600" b="1" dirty="0" err="1" smtClean="0">
                <a:solidFill>
                  <a:prstClr val="white"/>
                </a:solidFill>
                <a:latin typeface="Calibri"/>
              </a:rPr>
              <a:t>ei</a:t>
            </a:r>
            <a:r>
              <a:rPr lang="en-GB" sz="1600" b="1" dirty="0" smtClean="0">
                <a:solidFill>
                  <a:prstClr val="white"/>
                </a:solidFill>
                <a:latin typeface="Calibri"/>
              </a:rPr>
              <a:t> </a:t>
            </a:r>
            <a:r>
              <a:rPr lang="en-GB" sz="1600" b="1" dirty="0" err="1" smtClean="0">
                <a:solidFill>
                  <a:prstClr val="white"/>
                </a:solidFill>
                <a:latin typeface="Calibri"/>
              </a:rPr>
              <a:t>ffôn</a:t>
            </a:r>
            <a:r>
              <a:rPr lang="en-GB" sz="1600" b="1" dirty="0" smtClean="0">
                <a:solidFill>
                  <a:prstClr val="white"/>
                </a:solidFill>
                <a:latin typeface="Calibri"/>
              </a:rPr>
              <a:t> </a:t>
            </a:r>
            <a:r>
              <a:rPr lang="en-GB" sz="1600" b="1" dirty="0" err="1" smtClean="0">
                <a:solidFill>
                  <a:prstClr val="white"/>
                </a:solidFill>
                <a:latin typeface="Calibri"/>
              </a:rPr>
              <a:t>symudol</a:t>
            </a:r>
            <a:r>
              <a:rPr lang="en-GB" sz="1600" b="1" dirty="0" smtClean="0">
                <a:solidFill>
                  <a:prstClr val="white"/>
                </a:solidFill>
                <a:latin typeface="Calibri"/>
              </a:rPr>
              <a:t>; </a:t>
            </a:r>
            <a:r>
              <a:rPr lang="en-GB" sz="1600" b="1" dirty="0" err="1" smtClean="0">
                <a:solidFill>
                  <a:prstClr val="white"/>
                </a:solidFill>
                <a:latin typeface="Calibri"/>
              </a:rPr>
              <a:t>gellir</a:t>
            </a:r>
            <a:r>
              <a:rPr lang="en-GB" sz="1600" b="1" dirty="0" smtClean="0">
                <a:solidFill>
                  <a:prstClr val="white"/>
                </a:solidFill>
                <a:latin typeface="Calibri"/>
              </a:rPr>
              <a:t> </a:t>
            </a:r>
            <a:r>
              <a:rPr lang="en-GB" sz="1600" b="1" dirty="0" err="1" smtClean="0">
                <a:solidFill>
                  <a:prstClr val="white"/>
                </a:solidFill>
                <a:latin typeface="Calibri"/>
              </a:rPr>
              <a:t>dewis</a:t>
            </a:r>
            <a:r>
              <a:rPr lang="en-GB" sz="1600" b="1" dirty="0" smtClean="0">
                <a:solidFill>
                  <a:prstClr val="white"/>
                </a:solidFill>
                <a:latin typeface="Calibri"/>
              </a:rPr>
              <a:t> </a:t>
            </a:r>
            <a:r>
              <a:rPr lang="en-GB" sz="1600" b="1" dirty="0" err="1" smtClean="0">
                <a:solidFill>
                  <a:prstClr val="white"/>
                </a:solidFill>
                <a:latin typeface="Calibri"/>
              </a:rPr>
              <a:t>defnyddio</a:t>
            </a:r>
            <a:r>
              <a:rPr lang="en-GB" sz="1600" b="1" dirty="0" smtClean="0">
                <a:solidFill>
                  <a:prstClr val="white"/>
                </a:solidFill>
                <a:latin typeface="Calibri"/>
              </a:rPr>
              <a:t> </a:t>
            </a:r>
            <a:r>
              <a:rPr lang="en-GB" sz="1600" b="1" dirty="0" err="1" smtClean="0">
                <a:solidFill>
                  <a:prstClr val="white"/>
                </a:solidFill>
                <a:latin typeface="Calibri"/>
              </a:rPr>
              <a:t>canolfan</a:t>
            </a:r>
            <a:r>
              <a:rPr lang="en-GB" sz="1600" b="1" dirty="0" smtClean="0">
                <a:solidFill>
                  <a:prstClr val="white"/>
                </a:solidFill>
                <a:latin typeface="Calibri"/>
              </a:rPr>
              <a:t> </a:t>
            </a:r>
            <a:r>
              <a:rPr lang="en-GB" sz="1600" b="1" dirty="0" err="1" smtClean="0">
                <a:solidFill>
                  <a:prstClr val="white"/>
                </a:solidFill>
                <a:latin typeface="Calibri"/>
              </a:rPr>
              <a:t>trin</a:t>
            </a:r>
            <a:r>
              <a:rPr lang="en-GB" sz="1600" b="1" dirty="0" smtClean="0">
                <a:solidFill>
                  <a:prstClr val="white"/>
                </a:solidFill>
                <a:latin typeface="Calibri"/>
              </a:rPr>
              <a:t> </a:t>
            </a:r>
            <a:r>
              <a:rPr lang="en-GB" sz="1600" b="1" dirty="0" err="1" smtClean="0">
                <a:solidFill>
                  <a:prstClr val="white"/>
                </a:solidFill>
                <a:latin typeface="Calibri"/>
              </a:rPr>
              <a:t>galwadau</a:t>
            </a:r>
            <a:r>
              <a:rPr lang="en-GB" sz="1600" b="1" dirty="0" smtClean="0">
                <a:solidFill>
                  <a:prstClr val="white"/>
                </a:solidFill>
                <a:latin typeface="Calibri"/>
              </a:rPr>
              <a:t> </a:t>
            </a:r>
            <a:r>
              <a:rPr lang="en-GB" sz="1600" b="1" dirty="0" err="1" smtClean="0">
                <a:solidFill>
                  <a:prstClr val="white"/>
                </a:solidFill>
                <a:latin typeface="Calibri"/>
              </a:rPr>
              <a:t>fel</a:t>
            </a:r>
            <a:r>
              <a:rPr lang="en-GB" sz="1600" b="1" dirty="0" smtClean="0">
                <a:solidFill>
                  <a:prstClr val="white"/>
                </a:solidFill>
                <a:latin typeface="Calibri"/>
              </a:rPr>
              <a:t> </a:t>
            </a:r>
            <a:r>
              <a:rPr lang="en-GB" sz="1600" b="1" dirty="0" err="1" smtClean="0">
                <a:solidFill>
                  <a:prstClr val="white"/>
                </a:solidFill>
                <a:latin typeface="Calibri"/>
              </a:rPr>
              <a:t>trefniant</a:t>
            </a:r>
            <a:r>
              <a:rPr lang="en-GB" sz="1600" b="1" dirty="0" smtClean="0">
                <a:solidFill>
                  <a:prstClr val="white"/>
                </a:solidFill>
                <a:latin typeface="Calibri"/>
              </a:rPr>
              <a:t> </a:t>
            </a:r>
            <a:r>
              <a:rPr lang="en-GB" sz="1600" b="1" dirty="0" err="1" smtClean="0">
                <a:solidFill>
                  <a:prstClr val="white"/>
                </a:solidFill>
                <a:latin typeface="Calibri"/>
              </a:rPr>
              <a:t>wrth</a:t>
            </a:r>
            <a:r>
              <a:rPr lang="en-GB" sz="1600" b="1" dirty="0" smtClean="0">
                <a:solidFill>
                  <a:prstClr val="white"/>
                </a:solidFill>
                <a:latin typeface="Calibri"/>
              </a:rPr>
              <a:t> </a:t>
            </a:r>
            <a:r>
              <a:rPr lang="en-GB" sz="1600" b="1" dirty="0" err="1" smtClean="0">
                <a:solidFill>
                  <a:prstClr val="white"/>
                </a:solidFill>
                <a:latin typeface="Calibri"/>
              </a:rPr>
              <a:t>gefn</a:t>
            </a:r>
            <a:endParaRPr lang="en-GB" sz="1600" b="1" dirty="0">
              <a:solidFill>
                <a:prstClr val="white"/>
              </a:solidFill>
              <a:latin typeface="Calibri"/>
            </a:endParaRPr>
          </a:p>
        </p:txBody>
      </p:sp>
      <p:pic>
        <p:nvPicPr>
          <p:cNvPr id="74" name="Picture 7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614334" y="4629931"/>
            <a:ext cx="566709" cy="537931"/>
          </a:xfrm>
          <a:prstGeom prst="rect">
            <a:avLst/>
          </a:prstGeom>
        </p:spPr>
      </p:pic>
      <p:grpSp>
        <p:nvGrpSpPr>
          <p:cNvPr id="14" name="Group 13"/>
          <p:cNvGrpSpPr/>
          <p:nvPr/>
        </p:nvGrpSpPr>
        <p:grpSpPr>
          <a:xfrm>
            <a:off x="528823" y="3157075"/>
            <a:ext cx="1420586" cy="1393128"/>
            <a:chOff x="297351" y="2623441"/>
            <a:chExt cx="1420586" cy="1393128"/>
          </a:xfrm>
        </p:grpSpPr>
        <p:grpSp>
          <p:nvGrpSpPr>
            <p:cNvPr id="13" name="Group 12"/>
            <p:cNvGrpSpPr/>
            <p:nvPr/>
          </p:nvGrpSpPr>
          <p:grpSpPr>
            <a:xfrm>
              <a:off x="297351" y="2623441"/>
              <a:ext cx="1420586" cy="1393128"/>
              <a:chOff x="297351" y="2623441"/>
              <a:chExt cx="1420586" cy="1393128"/>
            </a:xfrm>
          </p:grpSpPr>
          <p:pic>
            <p:nvPicPr>
              <p:cNvPr id="7" name="Picture 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97351" y="2623441"/>
                <a:ext cx="1420586" cy="1393128"/>
              </a:xfrm>
              <a:prstGeom prst="rect">
                <a:avLst/>
              </a:prstGeom>
            </p:spPr>
          </p:pic>
          <p:pic>
            <p:nvPicPr>
              <p:cNvPr id="10" name="Picture 9"/>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847386" y="3149898"/>
                <a:ext cx="320516" cy="720000"/>
              </a:xfrm>
              <a:prstGeom prst="rect">
                <a:avLst/>
              </a:prstGeom>
            </p:spPr>
          </p:pic>
        </p:grpSp>
        <p:sp>
          <p:nvSpPr>
            <p:cNvPr id="2" name="Oval 1"/>
            <p:cNvSpPr/>
            <p:nvPr/>
          </p:nvSpPr>
          <p:spPr>
            <a:xfrm>
              <a:off x="847386"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smtClean="0">
                  <a:solidFill>
                    <a:prstClr val="white"/>
                  </a:solidFill>
                </a:rPr>
                <a:t>1</a:t>
              </a:r>
              <a:endParaRPr lang="en-GB" sz="1800" dirty="0">
                <a:solidFill>
                  <a:prstClr val="white"/>
                </a:solidFill>
              </a:endParaRPr>
            </a:p>
          </p:txBody>
        </p:sp>
      </p:grpSp>
      <p:grpSp>
        <p:nvGrpSpPr>
          <p:cNvPr id="15" name="Group 14"/>
          <p:cNvGrpSpPr/>
          <p:nvPr/>
        </p:nvGrpSpPr>
        <p:grpSpPr>
          <a:xfrm>
            <a:off x="2215437" y="3169794"/>
            <a:ext cx="1420586" cy="1393128"/>
            <a:chOff x="2134092" y="2623441"/>
            <a:chExt cx="1420586" cy="1393128"/>
          </a:xfrm>
        </p:grpSpPr>
        <p:pic>
          <p:nvPicPr>
            <p:cNvPr id="45" name="Picture 4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134092" y="2623441"/>
              <a:ext cx="1420586" cy="1393128"/>
            </a:xfrm>
            <a:prstGeom prst="rect">
              <a:avLst/>
            </a:prstGeom>
          </p:spPr>
        </p:pic>
        <p:grpSp>
          <p:nvGrpSpPr>
            <p:cNvPr id="8" name="Group 7"/>
            <p:cNvGrpSpPr/>
            <p:nvPr/>
          </p:nvGrpSpPr>
          <p:grpSpPr>
            <a:xfrm>
              <a:off x="2484958" y="3126976"/>
              <a:ext cx="718854" cy="720000"/>
              <a:chOff x="2465752" y="2879775"/>
              <a:chExt cx="718854" cy="720000"/>
            </a:xfrm>
          </p:grpSpPr>
          <p:pic>
            <p:nvPicPr>
              <p:cNvPr id="11" name="Picture 10"/>
              <p:cNvPicPr>
                <a:picLocks noChangeAspect="1"/>
              </p:cNvPicPr>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l="35293"/>
              <a:stretch/>
            </p:blipFill>
            <p:spPr>
              <a:xfrm>
                <a:off x="2786268" y="2931832"/>
                <a:ext cx="398338" cy="612000"/>
              </a:xfrm>
              <a:prstGeom prst="rect">
                <a:avLst/>
              </a:prstGeom>
            </p:spPr>
          </p:pic>
          <p:pic>
            <p:nvPicPr>
              <p:cNvPr id="60" name="Picture 59"/>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2465752" y="2879775"/>
                <a:ext cx="320516" cy="720000"/>
              </a:xfrm>
              <a:prstGeom prst="rect">
                <a:avLst/>
              </a:prstGeom>
            </p:spPr>
          </p:pic>
        </p:grpSp>
        <p:sp>
          <p:nvSpPr>
            <p:cNvPr id="34" name="Oval 33"/>
            <p:cNvSpPr/>
            <p:nvPr/>
          </p:nvSpPr>
          <p:spPr>
            <a:xfrm>
              <a:off x="2684127"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smtClean="0">
                  <a:solidFill>
                    <a:prstClr val="white"/>
                  </a:solidFill>
                </a:rPr>
                <a:t>2</a:t>
              </a:r>
              <a:endParaRPr lang="en-GB" sz="1800" dirty="0">
                <a:solidFill>
                  <a:prstClr val="white"/>
                </a:solidFill>
              </a:endParaRPr>
            </a:p>
          </p:txBody>
        </p:sp>
      </p:grpSp>
      <p:grpSp>
        <p:nvGrpSpPr>
          <p:cNvPr id="17" name="Group 16"/>
          <p:cNvGrpSpPr/>
          <p:nvPr/>
        </p:nvGrpSpPr>
        <p:grpSpPr>
          <a:xfrm>
            <a:off x="3884355" y="3169794"/>
            <a:ext cx="1420586" cy="1626490"/>
            <a:chOff x="3893791" y="2623441"/>
            <a:chExt cx="1420586" cy="1626490"/>
          </a:xfrm>
        </p:grpSpPr>
        <p:grpSp>
          <p:nvGrpSpPr>
            <p:cNvPr id="16" name="Group 15"/>
            <p:cNvGrpSpPr/>
            <p:nvPr/>
          </p:nvGrpSpPr>
          <p:grpSpPr>
            <a:xfrm>
              <a:off x="3893791" y="2623441"/>
              <a:ext cx="1420586" cy="1393128"/>
              <a:chOff x="3893791" y="2623441"/>
              <a:chExt cx="1420586" cy="1393128"/>
            </a:xfrm>
          </p:grpSpPr>
          <p:pic>
            <p:nvPicPr>
              <p:cNvPr id="46" name="Picture 4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3893791" y="2623441"/>
                <a:ext cx="1420586" cy="1393128"/>
              </a:xfrm>
              <a:prstGeom prst="rect">
                <a:avLst/>
              </a:prstGeom>
            </p:spPr>
          </p:pic>
          <p:pic>
            <p:nvPicPr>
              <p:cNvPr id="62" name="Picture 61"/>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4443826" y="3125033"/>
                <a:ext cx="320516" cy="720000"/>
              </a:xfrm>
              <a:prstGeom prst="rect">
                <a:avLst/>
              </a:prstGeom>
            </p:spPr>
          </p:pic>
          <p:sp>
            <p:nvSpPr>
              <p:cNvPr id="35" name="Oval 34"/>
              <p:cNvSpPr/>
              <p:nvPr/>
            </p:nvSpPr>
            <p:spPr>
              <a:xfrm>
                <a:off x="4443826"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a:solidFill>
                      <a:prstClr val="white"/>
                    </a:solidFill>
                  </a:rPr>
                  <a:t>3</a:t>
                </a:r>
              </a:p>
            </p:txBody>
          </p:sp>
        </p:grpSp>
        <p:pic>
          <p:nvPicPr>
            <p:cNvPr id="65" name="Picture 64"/>
            <p:cNvPicPr>
              <a:picLocks noChangeAspect="1"/>
            </p:cNvPicPr>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l="35293"/>
            <a:stretch/>
          </p:blipFill>
          <p:spPr>
            <a:xfrm flipH="1">
              <a:off x="4862844" y="3637931"/>
              <a:ext cx="398338" cy="612000"/>
            </a:xfrm>
            <a:prstGeom prst="rect">
              <a:avLst/>
            </a:prstGeom>
          </p:spPr>
        </p:pic>
      </p:grpSp>
      <p:grpSp>
        <p:nvGrpSpPr>
          <p:cNvPr id="18" name="Group 17"/>
          <p:cNvGrpSpPr/>
          <p:nvPr/>
        </p:nvGrpSpPr>
        <p:grpSpPr>
          <a:xfrm>
            <a:off x="5546927" y="3183861"/>
            <a:ext cx="1420586" cy="1393128"/>
            <a:chOff x="5580238" y="2623441"/>
            <a:chExt cx="1420586" cy="1393128"/>
          </a:xfrm>
        </p:grpSpPr>
        <p:pic>
          <p:nvPicPr>
            <p:cNvPr id="47" name="Picture 4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580238" y="2623441"/>
              <a:ext cx="1420586" cy="1393128"/>
            </a:xfrm>
            <a:prstGeom prst="rect">
              <a:avLst/>
            </a:prstGeom>
          </p:spPr>
        </p:pic>
        <p:pic>
          <p:nvPicPr>
            <p:cNvPr id="63" name="Picture 62"/>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6130273" y="3108465"/>
              <a:ext cx="320516" cy="720000"/>
            </a:xfrm>
            <a:prstGeom prst="rect">
              <a:avLst/>
            </a:prstGeom>
          </p:spPr>
        </p:pic>
        <p:sp>
          <p:nvSpPr>
            <p:cNvPr id="36" name="Oval 35"/>
            <p:cNvSpPr/>
            <p:nvPr/>
          </p:nvSpPr>
          <p:spPr>
            <a:xfrm>
              <a:off x="6130273"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a:solidFill>
                    <a:prstClr val="white"/>
                  </a:solidFill>
                </a:rPr>
                <a:t>4</a:t>
              </a:r>
            </a:p>
          </p:txBody>
        </p:sp>
      </p:grpSp>
      <p:grpSp>
        <p:nvGrpSpPr>
          <p:cNvPr id="20" name="Group 19"/>
          <p:cNvGrpSpPr/>
          <p:nvPr/>
        </p:nvGrpSpPr>
        <p:grpSpPr>
          <a:xfrm>
            <a:off x="7187396" y="3151246"/>
            <a:ext cx="1523223" cy="1426030"/>
            <a:chOff x="7348580" y="2626080"/>
            <a:chExt cx="1523223" cy="1426030"/>
          </a:xfrm>
        </p:grpSpPr>
        <p:pic>
          <p:nvPicPr>
            <p:cNvPr id="64" name="Picture 63"/>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8551287" y="3332110"/>
              <a:ext cx="320516" cy="720000"/>
            </a:xfrm>
            <a:prstGeom prst="rect">
              <a:avLst/>
            </a:prstGeom>
          </p:spPr>
        </p:pic>
        <p:grpSp>
          <p:nvGrpSpPr>
            <p:cNvPr id="19" name="Group 18"/>
            <p:cNvGrpSpPr/>
            <p:nvPr/>
          </p:nvGrpSpPr>
          <p:grpSpPr>
            <a:xfrm>
              <a:off x="7348580" y="2626080"/>
              <a:ext cx="1420586" cy="1393128"/>
              <a:chOff x="7348580" y="2626080"/>
              <a:chExt cx="1420586" cy="1393128"/>
            </a:xfrm>
          </p:grpSpPr>
          <p:pic>
            <p:nvPicPr>
              <p:cNvPr id="48" name="Picture 47"/>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348580" y="2626080"/>
                <a:ext cx="1420586" cy="1393128"/>
              </a:xfrm>
              <a:prstGeom prst="rect">
                <a:avLst/>
              </a:prstGeom>
            </p:spPr>
          </p:pic>
          <p:sp>
            <p:nvSpPr>
              <p:cNvPr id="37" name="Oval 36"/>
              <p:cNvSpPr/>
              <p:nvPr/>
            </p:nvSpPr>
            <p:spPr>
              <a:xfrm>
                <a:off x="7898615"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smtClean="0">
                    <a:solidFill>
                      <a:prstClr val="white"/>
                    </a:solidFill>
                  </a:rPr>
                  <a:t>5</a:t>
                </a:r>
                <a:endParaRPr lang="en-GB" sz="1800" dirty="0">
                  <a:solidFill>
                    <a:prstClr val="white"/>
                  </a:solidFill>
                </a:endParaRPr>
              </a:p>
            </p:txBody>
          </p:sp>
        </p:grpSp>
      </p:grpSp>
      <p:sp>
        <p:nvSpPr>
          <p:cNvPr id="4" name="Slide Title"/>
          <p:cNvSpPr>
            <a:spLocks noGrp="1"/>
          </p:cNvSpPr>
          <p:nvPr>
            <p:ph type="title"/>
          </p:nvPr>
        </p:nvSpPr>
        <p:spPr/>
        <p:txBody>
          <a:bodyPr>
            <a:normAutofit fontScale="90000"/>
          </a:bodyPr>
          <a:lstStyle/>
          <a:p>
            <a:r>
              <a:rPr lang="en-GB" dirty="0" err="1"/>
              <a:t>Modelau</a:t>
            </a:r>
            <a:r>
              <a:rPr lang="en-GB" dirty="0"/>
              <a:t> o </a:t>
            </a:r>
            <a:r>
              <a:rPr lang="en-GB" dirty="0" err="1"/>
              <a:t>ofal</a:t>
            </a:r>
            <a:r>
              <a:rPr lang="en-GB" dirty="0"/>
              <a:t> </a:t>
            </a:r>
            <a:r>
              <a:rPr lang="en-GB" dirty="0" err="1"/>
              <a:t>wedi</a:t>
            </a:r>
            <a:r>
              <a:rPr lang="en-GB" dirty="0"/>
              <a:t> </a:t>
            </a:r>
            <a:r>
              <a:rPr lang="en-GB" dirty="0" err="1"/>
              <a:t>ei</a:t>
            </a:r>
            <a:r>
              <a:rPr lang="en-GB" dirty="0"/>
              <a:t> </a:t>
            </a:r>
            <a:r>
              <a:rPr lang="en-GB" dirty="0" err="1"/>
              <a:t>alluogi</a:t>
            </a:r>
            <a:r>
              <a:rPr lang="en-GB" dirty="0"/>
              <a:t> </a:t>
            </a:r>
            <a:r>
              <a:rPr lang="en-GB" dirty="0" err="1"/>
              <a:t>gan</a:t>
            </a:r>
            <a:r>
              <a:rPr lang="en-GB" dirty="0"/>
              <a:t> </a:t>
            </a:r>
            <a:r>
              <a:rPr lang="en-GB" dirty="0" err="1"/>
              <a:t>dechnoleg</a:t>
            </a:r>
            <a:endParaRPr lang="en-GB" dirty="0"/>
          </a:p>
        </p:txBody>
      </p:sp>
      <p:cxnSp>
        <p:nvCxnSpPr>
          <p:cNvPr id="66" name="Straight Connector 65"/>
          <p:cNvCxnSpPr/>
          <p:nvPr/>
        </p:nvCxnSpPr>
        <p:spPr>
          <a:xfrm>
            <a:off x="3744809" y="1436203"/>
            <a:ext cx="0" cy="3600000"/>
          </a:xfrm>
          <a:prstGeom prst="line">
            <a:avLst/>
          </a:prstGeom>
          <a:ln w="19050">
            <a:solidFill>
              <a:srgbClr val="582F7A"/>
            </a:solidFill>
          </a:ln>
          <a:effectLst/>
        </p:spPr>
        <p:style>
          <a:lnRef idx="3">
            <a:schemeClr val="accent6"/>
          </a:lnRef>
          <a:fillRef idx="0">
            <a:schemeClr val="accent6"/>
          </a:fillRef>
          <a:effectRef idx="2">
            <a:schemeClr val="accent6"/>
          </a:effectRef>
          <a:fontRef idx="minor">
            <a:schemeClr val="tx1"/>
          </a:fontRef>
        </p:style>
      </p:cxnSp>
      <p:cxnSp>
        <p:nvCxnSpPr>
          <p:cNvPr id="67" name="Straight Connector 66"/>
          <p:cNvCxnSpPr/>
          <p:nvPr/>
        </p:nvCxnSpPr>
        <p:spPr>
          <a:xfrm flipH="1">
            <a:off x="5381999" y="1436202"/>
            <a:ext cx="0" cy="3600000"/>
          </a:xfrm>
          <a:prstGeom prst="line">
            <a:avLst/>
          </a:prstGeom>
          <a:ln w="19050">
            <a:solidFill>
              <a:srgbClr val="582F7A"/>
            </a:solidFill>
          </a:ln>
          <a:effectLst/>
        </p:spPr>
        <p:style>
          <a:lnRef idx="3">
            <a:schemeClr val="accent6"/>
          </a:lnRef>
          <a:fillRef idx="0">
            <a:schemeClr val="accent6"/>
          </a:fillRef>
          <a:effectRef idx="2">
            <a:schemeClr val="accent6"/>
          </a:effectRef>
          <a:fontRef idx="minor">
            <a:schemeClr val="tx1"/>
          </a:fontRef>
        </p:style>
      </p:cxnSp>
      <p:cxnSp>
        <p:nvCxnSpPr>
          <p:cNvPr id="68" name="Straight Connector 67"/>
          <p:cNvCxnSpPr/>
          <p:nvPr/>
        </p:nvCxnSpPr>
        <p:spPr>
          <a:xfrm>
            <a:off x="7073529" y="1436203"/>
            <a:ext cx="0" cy="3600000"/>
          </a:xfrm>
          <a:prstGeom prst="line">
            <a:avLst/>
          </a:prstGeom>
          <a:ln w="19050">
            <a:solidFill>
              <a:srgbClr val="582F7A"/>
            </a:solidFill>
          </a:ln>
          <a:effectLst/>
        </p:spPr>
        <p:style>
          <a:lnRef idx="3">
            <a:schemeClr val="accent6"/>
          </a:lnRef>
          <a:fillRef idx="0">
            <a:schemeClr val="accent6"/>
          </a:fillRef>
          <a:effectRef idx="2">
            <a:schemeClr val="accent6"/>
          </a:effectRef>
          <a:fontRef idx="minor">
            <a:schemeClr val="tx1"/>
          </a:fontRef>
        </p:style>
      </p:cxnSp>
      <p:sp>
        <p:nvSpPr>
          <p:cNvPr id="55" name="Mask 5"/>
          <p:cNvSpPr/>
          <p:nvPr/>
        </p:nvSpPr>
        <p:spPr>
          <a:xfrm>
            <a:off x="7164246" y="1376362"/>
            <a:ext cx="1593054" cy="38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44" name="Mask 4"/>
          <p:cNvSpPr/>
          <p:nvPr/>
        </p:nvSpPr>
        <p:spPr>
          <a:xfrm>
            <a:off x="5459824" y="1376362"/>
            <a:ext cx="1680891" cy="38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43" name="Mask 3"/>
          <p:cNvSpPr/>
          <p:nvPr/>
        </p:nvSpPr>
        <p:spPr>
          <a:xfrm>
            <a:off x="3771239" y="1376362"/>
            <a:ext cx="1695879" cy="38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42" name="Mask 2"/>
          <p:cNvSpPr/>
          <p:nvPr/>
        </p:nvSpPr>
        <p:spPr>
          <a:xfrm>
            <a:off x="2223984" y="1376364"/>
            <a:ext cx="1598931" cy="38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12" name="Mask 1"/>
          <p:cNvSpPr/>
          <p:nvPr/>
        </p:nvSpPr>
        <p:spPr>
          <a:xfrm>
            <a:off x="435078" y="1376362"/>
            <a:ext cx="1706237" cy="38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Tree>
    <p:extLst>
      <p:ext uri="{BB962C8B-B14F-4D97-AF65-F5344CB8AC3E}">
        <p14:creationId xmlns:p14="http://schemas.microsoft.com/office/powerpoint/2010/main" val="136421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subTnLst>
                                    <p:set>
                                      <p:cBhvr override="childStyle">
                                        <p:cTn dur="1" fill="hold" display="0" masterRel="nextClick" afterEffect="1"/>
                                        <p:tgtEl>
                                          <p:spTgt spid="50"/>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0" nodeType="clickEffect">
                                  <p:stCondLst>
                                    <p:cond delay="0"/>
                                  </p:stCondLst>
                                  <p:childTnLst>
                                    <p:animEffect transition="out" filter="wipe(left)">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500"/>
                                        <p:tgtEl>
                                          <p:spTgt spid="44"/>
                                        </p:tgtEl>
                                      </p:cBhvr>
                                    </p:animEffect>
                                    <p:set>
                                      <p:cBhvr>
                                        <p:cTn id="34" dur="1" fill="hold">
                                          <p:stCondLst>
                                            <p:cond delay="499"/>
                                          </p:stCondLst>
                                        </p:cTn>
                                        <p:tgtEl>
                                          <p:spTgt spid="44"/>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500"/>
                                        <p:tgtEl>
                                          <p:spTgt spid="57"/>
                                        </p:tgtEl>
                                      </p:cBhvr>
                                    </p:animEffect>
                                  </p:childTnLst>
                                  <p:subTnLst>
                                    <p:set>
                                      <p:cBhvr override="childStyle">
                                        <p:cTn dur="1" fill="hold" display="0" masterRel="nextClick" afterEffect="1"/>
                                        <p:tgtEl>
                                          <p:spTgt spid="57"/>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22" presetClass="exit" presetSubtype="8" fill="hold" grpId="0" nodeType="clickEffect">
                                  <p:stCondLst>
                                    <p:cond delay="0"/>
                                  </p:stCondLst>
                                  <p:childTnLst>
                                    <p:animEffect transition="out" filter="wipe(left)">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7" grpId="0" animBg="1"/>
      <p:bldP spid="58" grpId="0" animBg="1"/>
      <p:bldP spid="51" grpId="0" animBg="1"/>
      <p:bldP spid="56" grpId="0" animBg="1"/>
      <p:bldP spid="55" grpId="0" animBg="1"/>
      <p:bldP spid="44" grpId="0" animBg="1"/>
      <p:bldP spid="43" grpId="0" animBg="1"/>
      <p:bldP spid="42"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239" b="77857"/>
          <a:stretch/>
        </p:blipFill>
        <p:spPr>
          <a:xfrm>
            <a:off x="431800" y="1376363"/>
            <a:ext cx="3752938" cy="4500562"/>
          </a:xfrm>
          <a:prstGeom prst="rect">
            <a:avLst/>
          </a:prstGeom>
        </p:spPr>
      </p:pic>
      <p:sp>
        <p:nvSpPr>
          <p:cNvPr id="5" name="Title 4"/>
          <p:cNvSpPr>
            <a:spLocks noGrp="1"/>
          </p:cNvSpPr>
          <p:nvPr>
            <p:ph type="title"/>
          </p:nvPr>
        </p:nvSpPr>
        <p:spPr/>
        <p:txBody>
          <a:bodyPr/>
          <a:lstStyle/>
          <a:p>
            <a:r>
              <a:rPr lang="en-GB" dirty="0" err="1"/>
              <a:t>Gofal</a:t>
            </a:r>
            <a:r>
              <a:rPr lang="en-GB" dirty="0"/>
              <a:t> </a:t>
            </a:r>
            <a:r>
              <a:rPr lang="en-GB" dirty="0" err="1"/>
              <a:t>iechyd</a:t>
            </a:r>
            <a:r>
              <a:rPr lang="en-GB" dirty="0"/>
              <a:t> </a:t>
            </a:r>
            <a:r>
              <a:rPr lang="en-GB" dirty="0" err="1"/>
              <a:t>symudol</a:t>
            </a:r>
            <a:r>
              <a:rPr lang="en-GB" dirty="0"/>
              <a:t> ac </a:t>
            </a:r>
            <a:r>
              <a:rPr lang="en-GB" dirty="0" err="1"/>
              <a:t>apiau</a:t>
            </a:r>
            <a:endParaRPr lang="en-GB"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3669" b="60457"/>
          <a:stretch/>
        </p:blipFill>
        <p:spPr>
          <a:xfrm>
            <a:off x="4399477" y="1376363"/>
            <a:ext cx="4335611" cy="168295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71141" b="21058"/>
          <a:stretch/>
        </p:blipFill>
        <p:spPr>
          <a:xfrm>
            <a:off x="4422366" y="3860701"/>
            <a:ext cx="4289834" cy="2016224"/>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56190" b="29184"/>
          <a:stretch/>
        </p:blipFill>
        <p:spPr>
          <a:xfrm>
            <a:off x="1919699" y="1376363"/>
            <a:ext cx="5231577" cy="4500562"/>
          </a:xfrm>
          <a:prstGeom prst="rect">
            <a:avLst/>
          </a:prstGeom>
        </p:spPr>
      </p:pic>
    </p:spTree>
    <p:extLst>
      <p:ext uri="{BB962C8B-B14F-4D97-AF65-F5344CB8AC3E}">
        <p14:creationId xmlns:p14="http://schemas.microsoft.com/office/powerpoint/2010/main" val="50113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2"/>
                                        </p:tgtEl>
                                        <p:attrNameLst>
                                          <p:attrName>style.visibility</p:attrName>
                                        </p:attrNameLst>
                                      </p:cBhvr>
                                      <p:to>
                                        <p:strVal val="hidden"/>
                                      </p:to>
                                    </p:set>
                                  </p:childTnLst>
                                </p:cTn>
                              </p:par>
                            </p:childTnLst>
                          </p:cTn>
                        </p:par>
                        <p:par>
                          <p:cTn id="24" fill="hold">
                            <p:stCondLst>
                              <p:cond delay="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
          <p:cNvPicPr>
            <a:picLocks noChangeAspect="1"/>
          </p:cNvPicPr>
          <p:nvPr/>
        </p:nvPicPr>
        <p:blipFill>
          <a:blip r:embed="rId3">
            <a:extLst>
              <a:ext uri="{28A0092B-C50C-407E-A947-70E740481C1C}">
                <a14:useLocalDpi xmlns:a14="http://schemas.microsoft.com/office/drawing/2010/main" val="0"/>
              </a:ext>
            </a:extLst>
          </a:blip>
          <a:srcRect l="6831" t="7674" r="8493" b="6674"/>
          <a:stretch>
            <a:fillRect/>
          </a:stretch>
        </p:blipFill>
        <p:spPr bwMode="auto">
          <a:xfrm>
            <a:off x="1223504" y="1376363"/>
            <a:ext cx="6696991"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n-GB" dirty="0" err="1"/>
              <a:t>Dod</a:t>
            </a:r>
            <a:r>
              <a:rPr lang="en-GB" dirty="0"/>
              <a:t> o </a:t>
            </a:r>
            <a:r>
              <a:rPr lang="en-GB" dirty="0" err="1"/>
              <a:t>hyd</a:t>
            </a:r>
            <a:r>
              <a:rPr lang="en-GB" dirty="0"/>
              <a:t> </a:t>
            </a:r>
            <a:r>
              <a:rPr lang="en-GB" dirty="0" err="1"/>
              <a:t>i</a:t>
            </a:r>
            <a:r>
              <a:rPr lang="en-GB" dirty="0"/>
              <a:t> </a:t>
            </a:r>
            <a:r>
              <a:rPr lang="en-GB" dirty="0" err="1"/>
              <a:t>apiau</a:t>
            </a:r>
            <a:r>
              <a:rPr lang="en-GB" dirty="0"/>
              <a:t> </a:t>
            </a:r>
            <a:r>
              <a:rPr lang="en-GB" dirty="0" err="1"/>
              <a:t>ar</a:t>
            </a:r>
            <a:r>
              <a:rPr lang="en-GB" dirty="0"/>
              <a:t> </a:t>
            </a:r>
            <a:r>
              <a:rPr lang="en-GB" dirty="0" err="1"/>
              <a:t>gyfer</a:t>
            </a:r>
            <a:r>
              <a:rPr lang="en-GB" dirty="0"/>
              <a:t> </a:t>
            </a:r>
            <a:r>
              <a:rPr lang="en-GB" dirty="0" err="1"/>
              <a:t>gofal</a:t>
            </a:r>
            <a:r>
              <a:rPr lang="en-GB" dirty="0"/>
              <a:t> a </a:t>
            </a:r>
            <a:r>
              <a:rPr lang="en-GB" dirty="0" err="1"/>
              <a:t>chymorth</a:t>
            </a:r>
            <a:endParaRPr lang="en-GB" dirty="0"/>
          </a:p>
        </p:txBody>
      </p:sp>
    </p:spTree>
    <p:extLst>
      <p:ext uri="{BB962C8B-B14F-4D97-AF65-F5344CB8AC3E}">
        <p14:creationId xmlns:p14="http://schemas.microsoft.com/office/powerpoint/2010/main" val="5405021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Apiau</a:t>
            </a:r>
            <a:r>
              <a:rPr lang="en-GB" dirty="0"/>
              <a:t> </a:t>
            </a:r>
            <a:r>
              <a:rPr lang="en-GB" dirty="0" err="1"/>
              <a:t>iechyd</a:t>
            </a:r>
            <a:r>
              <a:rPr lang="en-GB" dirty="0"/>
              <a:t> a </a:t>
            </a:r>
            <a:r>
              <a:rPr lang="en-GB" dirty="0" err="1"/>
              <a:t>lles</a:t>
            </a:r>
            <a:endParaRPr lang="en-GB" dirty="0"/>
          </a:p>
        </p:txBody>
      </p:sp>
      <p:pic>
        <p:nvPicPr>
          <p:cNvPr id="3" name="Diabetes PA A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917" y="1386601"/>
            <a:ext cx="6776809" cy="4490324"/>
          </a:xfrm>
          <a:prstGeom prst="rect">
            <a:avLst/>
          </a:prstGeom>
        </p:spPr>
      </p:pic>
      <p:pic>
        <p:nvPicPr>
          <p:cNvPr id="4" name="SAM A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8062" y="1394743"/>
            <a:ext cx="6307876" cy="4482182"/>
          </a:xfrm>
          <a:prstGeom prst="rect">
            <a:avLst/>
          </a:prstGeom>
        </p:spPr>
      </p:pic>
      <p:pic>
        <p:nvPicPr>
          <p:cNvPr id="5" name="NHS Smokefree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99" y="1386601"/>
            <a:ext cx="1483042" cy="1483042"/>
          </a:xfrm>
          <a:prstGeom prst="rect">
            <a:avLst/>
          </a:prstGeom>
        </p:spPr>
      </p:pic>
      <p:grpSp>
        <p:nvGrpSpPr>
          <p:cNvPr id="11" name="NHS Smokefree App Screenshots 1"/>
          <p:cNvGrpSpPr/>
          <p:nvPr/>
        </p:nvGrpSpPr>
        <p:grpSpPr>
          <a:xfrm>
            <a:off x="2713487" y="1386601"/>
            <a:ext cx="5245241" cy="4320000"/>
            <a:chOff x="2713485" y="1721881"/>
            <a:chExt cx="5245241" cy="432000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3485" y="1721881"/>
              <a:ext cx="2431886" cy="4320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6838" y="1721881"/>
              <a:ext cx="2431888" cy="4320000"/>
            </a:xfrm>
            <a:prstGeom prst="rect">
              <a:avLst/>
            </a:prstGeom>
          </p:spPr>
        </p:pic>
      </p:grpSp>
      <p:grpSp>
        <p:nvGrpSpPr>
          <p:cNvPr id="12" name="NHS Smokefree App Screenshots 2"/>
          <p:cNvGrpSpPr/>
          <p:nvPr/>
        </p:nvGrpSpPr>
        <p:grpSpPr>
          <a:xfrm>
            <a:off x="2713485" y="1386601"/>
            <a:ext cx="5245243" cy="4320000"/>
            <a:chOff x="2713483" y="1721881"/>
            <a:chExt cx="5245243" cy="4320000"/>
          </a:xfrm>
        </p:grpSpPr>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3483" y="1721881"/>
              <a:ext cx="2431888" cy="43200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6838" y="1721881"/>
              <a:ext cx="2431888" cy="4320000"/>
            </a:xfrm>
            <a:prstGeom prst="rect">
              <a:avLst/>
            </a:prstGeom>
          </p:spPr>
        </p:pic>
      </p:grpSp>
      <p:pic>
        <p:nvPicPr>
          <p:cNvPr id="13" name="Petralex-phon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0776" y="1376363"/>
            <a:ext cx="3193426" cy="4665518"/>
          </a:xfrm>
          <a:prstGeom prst="rect">
            <a:avLst/>
          </a:prstGeom>
        </p:spPr>
      </p:pic>
      <p:pic>
        <p:nvPicPr>
          <p:cNvPr id="15" name="Petralex-logo"/>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80461" y="1982804"/>
            <a:ext cx="1744980" cy="3130216"/>
          </a:xfrm>
          <a:prstGeom prst="rect">
            <a:avLst/>
          </a:prstGeom>
        </p:spPr>
      </p:pic>
      <p:pic>
        <p:nvPicPr>
          <p:cNvPr id="14" name="Petralex-setup"/>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0460" y="1973579"/>
            <a:ext cx="1752600" cy="3147061"/>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926" y="1485900"/>
            <a:ext cx="2431888" cy="4320000"/>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45711" y="1485900"/>
            <a:ext cx="2431888" cy="4320000"/>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15496" y="1485900"/>
            <a:ext cx="2431888" cy="4320000"/>
          </a:xfrm>
          <a:prstGeom prst="rect">
            <a:avLst/>
          </a:prstGeom>
        </p:spPr>
      </p:pic>
    </p:spTree>
    <p:extLst>
      <p:ext uri="{BB962C8B-B14F-4D97-AF65-F5344CB8AC3E}">
        <p14:creationId xmlns:p14="http://schemas.microsoft.com/office/powerpoint/2010/main" val="402700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Achosion</a:t>
            </a:r>
            <a:r>
              <a:rPr lang="en-GB" dirty="0"/>
              <a:t> </a:t>
            </a:r>
            <a:r>
              <a:rPr lang="en-GB" dirty="0" err="1"/>
              <a:t>clefydau</a:t>
            </a:r>
            <a:r>
              <a:rPr lang="en-GB" dirty="0"/>
              <a:t> </a:t>
            </a:r>
            <a:r>
              <a:rPr lang="en-GB" dirty="0" err="1"/>
              <a:t>cronig</a:t>
            </a:r>
            <a:endParaRPr lang="en-GB" dirty="0"/>
          </a:p>
        </p:txBody>
      </p:sp>
      <p:sp>
        <p:nvSpPr>
          <p:cNvPr id="4" name="Rounded Rectangle 3"/>
          <p:cNvSpPr/>
          <p:nvPr/>
        </p:nvSpPr>
        <p:spPr>
          <a:xfrm>
            <a:off x="3519984" y="1376363"/>
            <a:ext cx="1872659"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Deiet</a:t>
            </a:r>
            <a:r>
              <a:rPr lang="en-GB" sz="2400" dirty="0"/>
              <a:t> </a:t>
            </a:r>
            <a:r>
              <a:rPr lang="en-GB" sz="2400" dirty="0" err="1"/>
              <a:t>gwael</a:t>
            </a:r>
            <a:endParaRPr lang="en-GB" sz="2400" dirty="0"/>
          </a:p>
        </p:txBody>
      </p:sp>
      <p:sp>
        <p:nvSpPr>
          <p:cNvPr id="6" name="Rounded Rectangle 5"/>
          <p:cNvSpPr/>
          <p:nvPr/>
        </p:nvSpPr>
        <p:spPr>
          <a:xfrm>
            <a:off x="6296332" y="3169126"/>
            <a:ext cx="1872659"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Ysmygu</a:t>
            </a:r>
            <a:r>
              <a:rPr lang="en-GB" sz="2000" dirty="0"/>
              <a:t>, </a:t>
            </a:r>
            <a:r>
              <a:rPr lang="en-GB" sz="2000" dirty="0" err="1"/>
              <a:t>Yfed</a:t>
            </a:r>
            <a:r>
              <a:rPr lang="en-GB" sz="2000" dirty="0"/>
              <a:t> a </a:t>
            </a:r>
            <a:r>
              <a:rPr lang="en-GB" sz="2000" dirty="0" err="1"/>
              <a:t>Chyffuriau</a:t>
            </a:r>
            <a:r>
              <a:rPr lang="en-GB" sz="2000" dirty="0"/>
              <a:t> </a:t>
            </a:r>
          </a:p>
        </p:txBody>
      </p:sp>
      <p:sp>
        <p:nvSpPr>
          <p:cNvPr id="8" name="Rounded Rectangle 7"/>
          <p:cNvSpPr/>
          <p:nvPr/>
        </p:nvSpPr>
        <p:spPr>
          <a:xfrm>
            <a:off x="3519984" y="4961898"/>
            <a:ext cx="1872659"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err="1"/>
              <a:t>Poblogaeth</a:t>
            </a:r>
            <a:r>
              <a:rPr lang="en-GB" sz="2100" dirty="0"/>
              <a:t> </a:t>
            </a:r>
            <a:r>
              <a:rPr lang="en-GB" sz="2100" dirty="0" err="1"/>
              <a:t>sy’n</a:t>
            </a:r>
            <a:r>
              <a:rPr lang="en-GB" sz="2100" dirty="0"/>
              <a:t> </a:t>
            </a:r>
            <a:r>
              <a:rPr lang="en-GB" sz="2100" dirty="0" err="1"/>
              <a:t>heneiddio</a:t>
            </a:r>
            <a:endParaRPr lang="en-GB" sz="2100" dirty="0"/>
          </a:p>
        </p:txBody>
      </p:sp>
      <p:sp>
        <p:nvSpPr>
          <p:cNvPr id="10" name="Rounded Rectangle 9"/>
          <p:cNvSpPr/>
          <p:nvPr/>
        </p:nvSpPr>
        <p:spPr>
          <a:xfrm>
            <a:off x="927520" y="3169126"/>
            <a:ext cx="1872659"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Straen</a:t>
            </a:r>
            <a:r>
              <a:rPr lang="en-GB" sz="2400" dirty="0"/>
              <a:t> </a:t>
            </a:r>
            <a:r>
              <a:rPr lang="en-GB" sz="2400" dirty="0" err="1"/>
              <a:t>hirdymor</a:t>
            </a:r>
            <a:endParaRPr lang="en-GB" sz="2400" dirty="0"/>
          </a:p>
        </p:txBody>
      </p:sp>
      <p:cxnSp>
        <p:nvCxnSpPr>
          <p:cNvPr id="14" name="Straight Connector 13"/>
          <p:cNvCxnSpPr>
            <a:stCxn id="12" idx="6"/>
            <a:endCxn id="4" idx="2"/>
          </p:cNvCxnSpPr>
          <p:nvPr/>
        </p:nvCxnSpPr>
        <p:spPr>
          <a:xfrm flipV="1">
            <a:off x="4456313" y="2276363"/>
            <a:ext cx="1" cy="422937"/>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2" idx="7"/>
          </p:cNvCxnSpPr>
          <p:nvPr/>
        </p:nvCxnSpPr>
        <p:spPr>
          <a:xfrm flipV="1">
            <a:off x="5234842" y="2421354"/>
            <a:ext cx="877605" cy="547357"/>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6" idx="1"/>
          </p:cNvCxnSpPr>
          <p:nvPr/>
        </p:nvCxnSpPr>
        <p:spPr>
          <a:xfrm>
            <a:off x="5557319" y="3619126"/>
            <a:ext cx="739013" cy="0"/>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2" idx="1"/>
          </p:cNvCxnSpPr>
          <p:nvPr/>
        </p:nvCxnSpPr>
        <p:spPr>
          <a:xfrm>
            <a:off x="5234842" y="4269541"/>
            <a:ext cx="841883" cy="491933"/>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8" idx="0"/>
          </p:cNvCxnSpPr>
          <p:nvPr/>
        </p:nvCxnSpPr>
        <p:spPr>
          <a:xfrm>
            <a:off x="4456312" y="4413956"/>
            <a:ext cx="2" cy="547942"/>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2" idx="3"/>
          </p:cNvCxnSpPr>
          <p:nvPr/>
        </p:nvCxnSpPr>
        <p:spPr>
          <a:xfrm flipH="1">
            <a:off x="2961417" y="4269541"/>
            <a:ext cx="716367" cy="491933"/>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2" idx="4"/>
            <a:endCxn id="10" idx="3"/>
          </p:cNvCxnSpPr>
          <p:nvPr/>
        </p:nvCxnSpPr>
        <p:spPr>
          <a:xfrm flipH="1">
            <a:off x="2800179" y="3619126"/>
            <a:ext cx="555128" cy="0"/>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2" idx="5"/>
          </p:cNvCxnSpPr>
          <p:nvPr/>
        </p:nvCxnSpPr>
        <p:spPr>
          <a:xfrm flipH="1" flipV="1">
            <a:off x="3012080" y="2411350"/>
            <a:ext cx="665704" cy="557361"/>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sp>
        <p:nvSpPr>
          <p:cNvPr id="12" name="8-Point Star 11"/>
          <p:cNvSpPr/>
          <p:nvPr/>
        </p:nvSpPr>
        <p:spPr>
          <a:xfrm>
            <a:off x="3355307" y="2699300"/>
            <a:ext cx="2202012" cy="1839652"/>
          </a:xfrm>
          <a:prstGeom prst="star8">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Epidemig</a:t>
            </a:r>
            <a:r>
              <a:rPr lang="en-GB" sz="2400" b="1" dirty="0"/>
              <a:t> </a:t>
            </a:r>
            <a:r>
              <a:rPr lang="en-GB" sz="2400" b="1" dirty="0" err="1"/>
              <a:t>clefydau</a:t>
            </a:r>
            <a:r>
              <a:rPr lang="en-GB" sz="2400" b="1" dirty="0"/>
              <a:t> </a:t>
            </a:r>
            <a:r>
              <a:rPr lang="en-GB" sz="2400" b="1" dirty="0" err="1"/>
              <a:t>cronig</a:t>
            </a:r>
            <a:r>
              <a:rPr lang="en-GB" sz="2400" b="1" dirty="0"/>
              <a:t> </a:t>
            </a:r>
          </a:p>
        </p:txBody>
      </p:sp>
      <p:sp>
        <p:nvSpPr>
          <p:cNvPr id="45" name="Oval 44"/>
          <p:cNvSpPr/>
          <p:nvPr/>
        </p:nvSpPr>
        <p:spPr>
          <a:xfrm>
            <a:off x="6321388" y="3149017"/>
            <a:ext cx="1076218" cy="576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1308722" y="1574518"/>
            <a:ext cx="1872659"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dirty="0" err="1"/>
              <a:t>Diffyg</a:t>
            </a:r>
            <a:r>
              <a:rPr lang="en-GB" sz="2300" dirty="0"/>
              <a:t> </a:t>
            </a:r>
            <a:r>
              <a:rPr lang="en-GB" sz="2300" dirty="0" err="1"/>
              <a:t>ymarfer</a:t>
            </a:r>
            <a:r>
              <a:rPr lang="en-GB" sz="2300" dirty="0"/>
              <a:t> </a:t>
            </a:r>
            <a:r>
              <a:rPr lang="en-GB" sz="2300" dirty="0" err="1"/>
              <a:t>corff</a:t>
            </a:r>
            <a:endParaRPr lang="en-GB" sz="2300" dirty="0"/>
          </a:p>
        </p:txBody>
      </p:sp>
      <p:sp>
        <p:nvSpPr>
          <p:cNvPr id="5" name="Rounded Rectangle 4"/>
          <p:cNvSpPr/>
          <p:nvPr/>
        </p:nvSpPr>
        <p:spPr>
          <a:xfrm>
            <a:off x="5912048" y="1574518"/>
            <a:ext cx="1872659"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Tocsinau</a:t>
            </a:r>
            <a:r>
              <a:rPr lang="en-GB" sz="2400" dirty="0"/>
              <a:t> </a:t>
            </a:r>
          </a:p>
        </p:txBody>
      </p:sp>
      <p:sp>
        <p:nvSpPr>
          <p:cNvPr id="7" name="Rounded Rectangle 6"/>
          <p:cNvSpPr/>
          <p:nvPr/>
        </p:nvSpPr>
        <p:spPr>
          <a:xfrm>
            <a:off x="5912048" y="4679331"/>
            <a:ext cx="1872659"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Diffyg</a:t>
            </a:r>
            <a:r>
              <a:rPr lang="en-GB" sz="2400" dirty="0"/>
              <a:t> </a:t>
            </a:r>
            <a:r>
              <a:rPr lang="en-GB" sz="2400" dirty="0" err="1"/>
              <a:t>awyr</a:t>
            </a:r>
            <a:r>
              <a:rPr lang="en-GB" sz="2400" dirty="0"/>
              <a:t> </a:t>
            </a:r>
            <a:r>
              <a:rPr lang="en-GB" sz="2400" dirty="0" err="1"/>
              <a:t>iach</a:t>
            </a:r>
            <a:endParaRPr lang="en-GB" sz="2400" dirty="0"/>
          </a:p>
        </p:txBody>
      </p:sp>
      <p:sp>
        <p:nvSpPr>
          <p:cNvPr id="9" name="Rounded Rectangle 8"/>
          <p:cNvSpPr/>
          <p:nvPr/>
        </p:nvSpPr>
        <p:spPr>
          <a:xfrm>
            <a:off x="1308722" y="4679331"/>
            <a:ext cx="1872659"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Effeithiau</a:t>
            </a:r>
            <a:r>
              <a:rPr lang="en-GB" sz="2400" dirty="0"/>
              <a:t> </a:t>
            </a:r>
            <a:r>
              <a:rPr lang="en-GB" sz="2400" dirty="0" err="1"/>
              <a:t>tlodi</a:t>
            </a:r>
            <a:endParaRPr lang="en-GB" sz="2400" dirty="0"/>
          </a:p>
        </p:txBody>
      </p: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494" y="1527035"/>
            <a:ext cx="2143012" cy="4332110"/>
          </a:xfrm>
          <a:prstGeom prst="rect">
            <a:avLst/>
          </a:prstGeom>
        </p:spPr>
      </p:pic>
      <p:cxnSp>
        <p:nvCxnSpPr>
          <p:cNvPr id="61" name="Straight Connector 60"/>
          <p:cNvCxnSpPr/>
          <p:nvPr/>
        </p:nvCxnSpPr>
        <p:spPr>
          <a:xfrm flipV="1">
            <a:off x="4738944" y="1788123"/>
            <a:ext cx="1402776" cy="152298"/>
          </a:xfrm>
          <a:prstGeom prst="line">
            <a:avLst/>
          </a:prstGeom>
          <a:ln w="57150">
            <a:solidFill>
              <a:srgbClr val="A3185C"/>
            </a:solidFill>
            <a:miter lim="800000"/>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5775439" y="1831321"/>
            <a:ext cx="2923371" cy="1477328"/>
          </a:xfrm>
          <a:prstGeom prst="rect">
            <a:avLst/>
          </a:prstGeom>
          <a:noFill/>
        </p:spPr>
        <p:txBody>
          <a:bodyPr wrap="square">
            <a:spAutoFit/>
          </a:bodyPr>
          <a:lstStyle/>
          <a:p>
            <a:pPr algn="r"/>
            <a:r>
              <a:rPr lang="en-GB" sz="1800" dirty="0">
                <a:solidFill>
                  <a:srgbClr val="69A830"/>
                </a:solidFill>
              </a:rPr>
              <a:t>Mae </a:t>
            </a:r>
            <a:r>
              <a:rPr lang="en-GB" sz="1800" dirty="0" err="1">
                <a:solidFill>
                  <a:srgbClr val="69A830"/>
                </a:solidFill>
              </a:rPr>
              <a:t>oddeutu</a:t>
            </a:r>
            <a:r>
              <a:rPr lang="en-GB" sz="1800" dirty="0">
                <a:solidFill>
                  <a:srgbClr val="69A830"/>
                </a:solidFill>
              </a:rPr>
              <a:t> 7,500 o </a:t>
            </a:r>
            <a:r>
              <a:rPr lang="en-GB" sz="1800" dirty="0" err="1">
                <a:solidFill>
                  <a:srgbClr val="69A830"/>
                </a:solidFill>
              </a:rPr>
              <a:t>bobl</a:t>
            </a:r>
            <a:r>
              <a:rPr lang="en-GB" sz="1800" dirty="0">
                <a:solidFill>
                  <a:srgbClr val="69A830"/>
                </a:solidFill>
              </a:rPr>
              <a:t> </a:t>
            </a:r>
            <a:r>
              <a:rPr lang="en-GB" sz="1800" dirty="0" err="1">
                <a:solidFill>
                  <a:srgbClr val="69A830"/>
                </a:solidFill>
              </a:rPr>
              <a:t>yng</a:t>
            </a:r>
            <a:r>
              <a:rPr lang="en-GB" sz="1800" dirty="0">
                <a:solidFill>
                  <a:srgbClr val="69A830"/>
                </a:solidFill>
              </a:rPr>
              <a:t> </a:t>
            </a:r>
            <a:r>
              <a:rPr lang="en-GB" sz="1800" dirty="0" err="1">
                <a:solidFill>
                  <a:srgbClr val="69A830"/>
                </a:solidFill>
              </a:rPr>
              <a:t>Nghymru</a:t>
            </a:r>
            <a:r>
              <a:rPr lang="en-GB" sz="1800" dirty="0">
                <a:solidFill>
                  <a:srgbClr val="69A830"/>
                </a:solidFill>
              </a:rPr>
              <a:t> </a:t>
            </a:r>
            <a:r>
              <a:rPr lang="en-GB" sz="1800" dirty="0" err="1">
                <a:solidFill>
                  <a:srgbClr val="69A830"/>
                </a:solidFill>
              </a:rPr>
              <a:t>yn</a:t>
            </a:r>
            <a:r>
              <a:rPr lang="en-GB" sz="1800" dirty="0">
                <a:solidFill>
                  <a:srgbClr val="69A830"/>
                </a:solidFill>
              </a:rPr>
              <a:t> </a:t>
            </a:r>
            <a:r>
              <a:rPr lang="en-GB" sz="1800" dirty="0" err="1">
                <a:solidFill>
                  <a:srgbClr val="69A830"/>
                </a:solidFill>
              </a:rPr>
              <a:t>dioddef</a:t>
            </a:r>
            <a:r>
              <a:rPr lang="en-GB" sz="1800" dirty="0">
                <a:solidFill>
                  <a:srgbClr val="69A830"/>
                </a:solidFill>
              </a:rPr>
              <a:t> </a:t>
            </a:r>
            <a:r>
              <a:rPr lang="en-GB" sz="1800" dirty="0" err="1">
                <a:solidFill>
                  <a:srgbClr val="69A830"/>
                </a:solidFill>
              </a:rPr>
              <a:t>strôc</a:t>
            </a:r>
            <a:r>
              <a:rPr lang="en-GB" sz="1800" dirty="0">
                <a:solidFill>
                  <a:srgbClr val="69A830"/>
                </a:solidFill>
              </a:rPr>
              <a:t> bob </a:t>
            </a:r>
            <a:r>
              <a:rPr lang="en-GB" sz="1800" dirty="0" err="1">
                <a:solidFill>
                  <a:srgbClr val="69A830"/>
                </a:solidFill>
              </a:rPr>
              <a:t>blwyddyn</a:t>
            </a:r>
            <a:r>
              <a:rPr lang="en-GB" sz="1800" dirty="0">
                <a:solidFill>
                  <a:srgbClr val="69A830"/>
                </a:solidFill>
              </a:rPr>
              <a:t> – </a:t>
            </a:r>
            <a:r>
              <a:rPr lang="en-GB" sz="1800" dirty="0" err="1">
                <a:solidFill>
                  <a:srgbClr val="69A830"/>
                </a:solidFill>
              </a:rPr>
              <a:t>mae</a:t>
            </a:r>
            <a:r>
              <a:rPr lang="en-GB" sz="1800" dirty="0">
                <a:solidFill>
                  <a:srgbClr val="69A830"/>
                </a:solidFill>
              </a:rPr>
              <a:t> </a:t>
            </a:r>
            <a:r>
              <a:rPr lang="en-GB" sz="1800" dirty="0" err="1">
                <a:solidFill>
                  <a:srgbClr val="69A830"/>
                </a:solidFill>
              </a:rPr>
              <a:t>hynny’n</a:t>
            </a:r>
            <a:r>
              <a:rPr lang="en-GB" sz="1800" dirty="0">
                <a:solidFill>
                  <a:srgbClr val="69A830"/>
                </a:solidFill>
              </a:rPr>
              <a:t> un bob  </a:t>
            </a:r>
            <a:r>
              <a:rPr lang="en-GB" sz="1800" dirty="0" err="1">
                <a:solidFill>
                  <a:srgbClr val="69A830"/>
                </a:solidFill>
              </a:rPr>
              <a:t>oddeutu</a:t>
            </a:r>
            <a:r>
              <a:rPr lang="en-GB" sz="1800" dirty="0">
                <a:solidFill>
                  <a:srgbClr val="69A830"/>
                </a:solidFill>
              </a:rPr>
              <a:t> </a:t>
            </a:r>
            <a:r>
              <a:rPr lang="en-GB" sz="1800" dirty="0" err="1">
                <a:solidFill>
                  <a:srgbClr val="69A830"/>
                </a:solidFill>
              </a:rPr>
              <a:t>tair</a:t>
            </a:r>
            <a:r>
              <a:rPr lang="en-GB" sz="1800" dirty="0">
                <a:solidFill>
                  <a:srgbClr val="69A830"/>
                </a:solidFill>
              </a:rPr>
              <a:t> </a:t>
            </a:r>
            <a:r>
              <a:rPr lang="en-GB" sz="1800" dirty="0" err="1">
                <a:solidFill>
                  <a:srgbClr val="69A830"/>
                </a:solidFill>
              </a:rPr>
              <a:t>munud</a:t>
            </a:r>
            <a:r>
              <a:rPr lang="en-GB" sz="1800" dirty="0">
                <a:solidFill>
                  <a:srgbClr val="69A830"/>
                </a:solidFill>
              </a:rPr>
              <a:t> a </a:t>
            </a:r>
            <a:r>
              <a:rPr lang="en-GB" sz="1800" dirty="0" err="1">
                <a:solidFill>
                  <a:srgbClr val="69A830"/>
                </a:solidFill>
              </a:rPr>
              <a:t>hanner</a:t>
            </a:r>
            <a:r>
              <a:rPr lang="en-GB" sz="1800" dirty="0">
                <a:solidFill>
                  <a:srgbClr val="69A830"/>
                </a:solidFill>
              </a:rPr>
              <a:t>.</a:t>
            </a:r>
          </a:p>
        </p:txBody>
      </p:sp>
      <p:cxnSp>
        <p:nvCxnSpPr>
          <p:cNvPr id="64" name="Straight Connector 63"/>
          <p:cNvCxnSpPr/>
          <p:nvPr/>
        </p:nvCxnSpPr>
        <p:spPr>
          <a:xfrm flipV="1">
            <a:off x="6108393" y="1788123"/>
            <a:ext cx="2520000" cy="0"/>
          </a:xfrm>
          <a:prstGeom prst="line">
            <a:avLst/>
          </a:prstGeom>
          <a:ln w="57150">
            <a:solidFill>
              <a:srgbClr val="A3185C"/>
            </a:solidFill>
            <a:miter lim="800000"/>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flipH="1">
            <a:off x="7634896" y="1405788"/>
            <a:ext cx="1076508" cy="400110"/>
          </a:xfrm>
          <a:prstGeom prst="rect">
            <a:avLst/>
          </a:prstGeom>
          <a:noFill/>
        </p:spPr>
        <p:txBody>
          <a:bodyPr wrap="square" rtlCol="0">
            <a:spAutoFit/>
          </a:bodyPr>
          <a:lstStyle/>
          <a:p>
            <a:pPr algn="r"/>
            <a:r>
              <a:rPr lang="en-GB" sz="2000" b="1" dirty="0" err="1">
                <a:solidFill>
                  <a:srgbClr val="582F7A"/>
                </a:solidFill>
              </a:rPr>
              <a:t>Strôc</a:t>
            </a:r>
            <a:endParaRPr lang="en-GB" sz="2000" b="1" dirty="0">
              <a:solidFill>
                <a:srgbClr val="582F7A"/>
              </a:solidFill>
            </a:endParaRPr>
          </a:p>
        </p:txBody>
      </p:sp>
      <p:cxnSp>
        <p:nvCxnSpPr>
          <p:cNvPr id="66" name="Straight Connector 65"/>
          <p:cNvCxnSpPr/>
          <p:nvPr/>
        </p:nvCxnSpPr>
        <p:spPr>
          <a:xfrm>
            <a:off x="2796335" y="2001976"/>
            <a:ext cx="1775665" cy="868642"/>
          </a:xfrm>
          <a:prstGeom prst="line">
            <a:avLst/>
          </a:prstGeom>
          <a:ln w="57150">
            <a:solidFill>
              <a:srgbClr val="A3185C"/>
            </a:solidFill>
            <a:miter lim="800000"/>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516926" y="2007056"/>
            <a:ext cx="2304000" cy="0"/>
          </a:xfrm>
          <a:prstGeom prst="line">
            <a:avLst/>
          </a:prstGeom>
          <a:ln w="57150">
            <a:solidFill>
              <a:srgbClr val="A3185C"/>
            </a:solidFill>
            <a:miter lim="800000"/>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flipH="1">
            <a:off x="424870" y="1623890"/>
            <a:ext cx="2077081" cy="400110"/>
          </a:xfrm>
          <a:prstGeom prst="rect">
            <a:avLst/>
          </a:prstGeom>
          <a:noFill/>
        </p:spPr>
        <p:txBody>
          <a:bodyPr wrap="square" rtlCol="0">
            <a:spAutoFit/>
          </a:bodyPr>
          <a:lstStyle/>
          <a:p>
            <a:r>
              <a:rPr lang="en-GB" sz="2000" b="1" dirty="0" err="1">
                <a:solidFill>
                  <a:srgbClr val="582F7A"/>
                </a:solidFill>
              </a:rPr>
              <a:t>Clefyd</a:t>
            </a:r>
            <a:r>
              <a:rPr lang="en-GB" sz="2000" b="1" dirty="0">
                <a:solidFill>
                  <a:srgbClr val="582F7A"/>
                </a:solidFill>
              </a:rPr>
              <a:t> y </a:t>
            </a:r>
            <a:r>
              <a:rPr lang="en-GB" sz="2000" b="1" dirty="0" err="1">
                <a:solidFill>
                  <a:srgbClr val="582F7A"/>
                </a:solidFill>
              </a:rPr>
              <a:t>galon</a:t>
            </a:r>
            <a:endParaRPr lang="en-GB" sz="2000" b="1" dirty="0">
              <a:solidFill>
                <a:srgbClr val="582F7A"/>
              </a:solidFill>
            </a:endParaRPr>
          </a:p>
        </p:txBody>
      </p:sp>
      <p:sp>
        <p:nvSpPr>
          <p:cNvPr id="69" name="TextBox 68"/>
          <p:cNvSpPr txBox="1"/>
          <p:nvPr/>
        </p:nvSpPr>
        <p:spPr>
          <a:xfrm>
            <a:off x="434765" y="2113186"/>
            <a:ext cx="2979104" cy="1754326"/>
          </a:xfrm>
          <a:prstGeom prst="rect">
            <a:avLst/>
          </a:prstGeom>
          <a:noFill/>
        </p:spPr>
        <p:txBody>
          <a:bodyPr wrap="square" rtlCol="0">
            <a:spAutoFit/>
          </a:bodyPr>
          <a:lstStyle/>
          <a:p>
            <a:r>
              <a:rPr lang="en-GB" sz="1800" dirty="0">
                <a:solidFill>
                  <a:srgbClr val="69A830"/>
                </a:solidFill>
              </a:rPr>
              <a:t>Mae </a:t>
            </a:r>
            <a:r>
              <a:rPr lang="en-GB" sz="1800" dirty="0" err="1">
                <a:solidFill>
                  <a:srgbClr val="69A830"/>
                </a:solidFill>
              </a:rPr>
              <a:t>dros</a:t>
            </a:r>
            <a:r>
              <a:rPr lang="en-GB" sz="1800" dirty="0">
                <a:solidFill>
                  <a:srgbClr val="69A830"/>
                </a:solidFill>
              </a:rPr>
              <a:t> 4,000 o </a:t>
            </a:r>
            <a:r>
              <a:rPr lang="en-GB" sz="1800" dirty="0" err="1">
                <a:solidFill>
                  <a:srgbClr val="69A830"/>
                </a:solidFill>
              </a:rPr>
              <a:t>bobl</a:t>
            </a:r>
            <a:r>
              <a:rPr lang="en-GB" sz="1800" dirty="0">
                <a:solidFill>
                  <a:srgbClr val="69A830"/>
                </a:solidFill>
              </a:rPr>
              <a:t> </a:t>
            </a:r>
            <a:r>
              <a:rPr lang="en-GB" sz="1800" dirty="0" err="1">
                <a:solidFill>
                  <a:srgbClr val="69A830"/>
                </a:solidFill>
              </a:rPr>
              <a:t>yng</a:t>
            </a:r>
            <a:r>
              <a:rPr lang="en-GB" sz="1800" dirty="0">
                <a:solidFill>
                  <a:srgbClr val="69A830"/>
                </a:solidFill>
              </a:rPr>
              <a:t> </a:t>
            </a:r>
            <a:r>
              <a:rPr lang="en-GB" sz="1800" dirty="0" err="1">
                <a:solidFill>
                  <a:srgbClr val="69A830"/>
                </a:solidFill>
              </a:rPr>
              <a:t>Nghrymu</a:t>
            </a:r>
            <a:r>
              <a:rPr lang="en-GB" sz="1800" dirty="0">
                <a:solidFill>
                  <a:srgbClr val="69A830"/>
                </a:solidFill>
              </a:rPr>
              <a:t> </a:t>
            </a:r>
            <a:r>
              <a:rPr lang="en-GB" sz="1800" dirty="0" err="1">
                <a:solidFill>
                  <a:srgbClr val="69A830"/>
                </a:solidFill>
              </a:rPr>
              <a:t>yn</a:t>
            </a:r>
            <a:r>
              <a:rPr lang="en-GB" sz="1800" dirty="0">
                <a:solidFill>
                  <a:srgbClr val="69A830"/>
                </a:solidFill>
              </a:rPr>
              <a:t> </a:t>
            </a:r>
            <a:r>
              <a:rPr lang="en-GB" sz="1800" dirty="0" err="1">
                <a:solidFill>
                  <a:srgbClr val="69A830"/>
                </a:solidFill>
              </a:rPr>
              <a:t>marw</a:t>
            </a:r>
            <a:r>
              <a:rPr lang="en-GB" sz="1800" dirty="0">
                <a:solidFill>
                  <a:srgbClr val="69A830"/>
                </a:solidFill>
              </a:rPr>
              <a:t> o </a:t>
            </a:r>
            <a:r>
              <a:rPr lang="en-GB" sz="1800" dirty="0" err="1">
                <a:solidFill>
                  <a:srgbClr val="69A830"/>
                </a:solidFill>
              </a:rPr>
              <a:t>glefyd</a:t>
            </a:r>
            <a:r>
              <a:rPr lang="en-GB" sz="1800" dirty="0">
                <a:solidFill>
                  <a:srgbClr val="69A830"/>
                </a:solidFill>
              </a:rPr>
              <a:t> </a:t>
            </a:r>
            <a:r>
              <a:rPr lang="en-GB" sz="1800" dirty="0" err="1">
                <a:solidFill>
                  <a:srgbClr val="69A830"/>
                </a:solidFill>
              </a:rPr>
              <a:t>coronaidd</a:t>
            </a:r>
            <a:r>
              <a:rPr lang="en-GB" sz="1800" dirty="0">
                <a:solidFill>
                  <a:srgbClr val="69A830"/>
                </a:solidFill>
              </a:rPr>
              <a:t> y </a:t>
            </a:r>
            <a:r>
              <a:rPr lang="en-GB" sz="1800" dirty="0" err="1">
                <a:solidFill>
                  <a:srgbClr val="69A830"/>
                </a:solidFill>
              </a:rPr>
              <a:t>galon</a:t>
            </a:r>
            <a:r>
              <a:rPr lang="en-GB" sz="1800" dirty="0">
                <a:solidFill>
                  <a:srgbClr val="69A830"/>
                </a:solidFill>
              </a:rPr>
              <a:t> bob </a:t>
            </a:r>
            <a:r>
              <a:rPr lang="en-GB" sz="1800" dirty="0" err="1">
                <a:solidFill>
                  <a:srgbClr val="69A830"/>
                </a:solidFill>
              </a:rPr>
              <a:t>blwyddyn</a:t>
            </a:r>
            <a:r>
              <a:rPr lang="en-GB" sz="1800" dirty="0">
                <a:solidFill>
                  <a:srgbClr val="69A830"/>
                </a:solidFill>
              </a:rPr>
              <a:t>. Mae </a:t>
            </a:r>
            <a:r>
              <a:rPr lang="en-GB" sz="1800" dirty="0" err="1">
                <a:solidFill>
                  <a:srgbClr val="69A830"/>
                </a:solidFill>
              </a:rPr>
              <a:t>dros</a:t>
            </a:r>
            <a:r>
              <a:rPr lang="en-GB" sz="1800" dirty="0">
                <a:solidFill>
                  <a:srgbClr val="69A830"/>
                </a:solidFill>
              </a:rPr>
              <a:t> 3,000 o </a:t>
            </a:r>
            <a:r>
              <a:rPr lang="en-GB" sz="1800" dirty="0" err="1">
                <a:solidFill>
                  <a:srgbClr val="69A830"/>
                </a:solidFill>
              </a:rPr>
              <a:t>bobl</a:t>
            </a:r>
            <a:r>
              <a:rPr lang="en-GB" sz="1800" dirty="0">
                <a:solidFill>
                  <a:srgbClr val="69A830"/>
                </a:solidFill>
              </a:rPr>
              <a:t> </a:t>
            </a:r>
            <a:r>
              <a:rPr lang="en-GB" sz="1800" dirty="0" err="1">
                <a:solidFill>
                  <a:srgbClr val="69A830"/>
                </a:solidFill>
              </a:rPr>
              <a:t>yn</a:t>
            </a:r>
            <a:r>
              <a:rPr lang="en-GB" sz="1800" dirty="0">
                <a:solidFill>
                  <a:srgbClr val="69A830"/>
                </a:solidFill>
              </a:rPr>
              <a:t> </a:t>
            </a:r>
            <a:r>
              <a:rPr lang="en-GB" sz="1800" dirty="0" err="1">
                <a:solidFill>
                  <a:srgbClr val="69A830"/>
                </a:solidFill>
              </a:rPr>
              <a:t>dioddef</a:t>
            </a:r>
            <a:r>
              <a:rPr lang="en-GB" sz="1800" dirty="0">
                <a:solidFill>
                  <a:srgbClr val="69A830"/>
                </a:solidFill>
              </a:rPr>
              <a:t> </a:t>
            </a:r>
            <a:r>
              <a:rPr lang="en-GB" sz="1800" dirty="0" err="1">
                <a:solidFill>
                  <a:srgbClr val="69A830"/>
                </a:solidFill>
              </a:rPr>
              <a:t>trawiad</a:t>
            </a:r>
            <a:r>
              <a:rPr lang="en-GB" sz="1800" dirty="0">
                <a:solidFill>
                  <a:srgbClr val="69A830"/>
                </a:solidFill>
              </a:rPr>
              <a:t> y </a:t>
            </a:r>
            <a:r>
              <a:rPr lang="en-GB" sz="1800" dirty="0" err="1">
                <a:solidFill>
                  <a:srgbClr val="69A830"/>
                </a:solidFill>
              </a:rPr>
              <a:t>galon</a:t>
            </a:r>
            <a:r>
              <a:rPr lang="en-GB" sz="1800" dirty="0">
                <a:solidFill>
                  <a:srgbClr val="69A830"/>
                </a:solidFill>
              </a:rPr>
              <a:t> bob </a:t>
            </a:r>
            <a:r>
              <a:rPr lang="en-GB" sz="1800" dirty="0" err="1">
                <a:solidFill>
                  <a:srgbClr val="69A830"/>
                </a:solidFill>
              </a:rPr>
              <a:t>blwyddyn</a:t>
            </a:r>
            <a:r>
              <a:rPr lang="en-GB" sz="1800" dirty="0">
                <a:solidFill>
                  <a:srgbClr val="69A830"/>
                </a:solidFill>
              </a:rPr>
              <a:t>.</a:t>
            </a:r>
          </a:p>
        </p:txBody>
      </p:sp>
      <p:cxnSp>
        <p:nvCxnSpPr>
          <p:cNvPr id="70" name="Straight Connector 69"/>
          <p:cNvCxnSpPr/>
          <p:nvPr/>
        </p:nvCxnSpPr>
        <p:spPr>
          <a:xfrm flipH="1" flipV="1">
            <a:off x="4747534" y="3308649"/>
            <a:ext cx="1175111" cy="676470"/>
          </a:xfrm>
          <a:prstGeom prst="line">
            <a:avLst/>
          </a:prstGeom>
          <a:ln w="57150">
            <a:solidFill>
              <a:srgbClr val="A3185C"/>
            </a:solidFill>
            <a:miter lim="800000"/>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5905507" y="3981309"/>
            <a:ext cx="2730348" cy="1"/>
          </a:xfrm>
          <a:prstGeom prst="line">
            <a:avLst/>
          </a:prstGeom>
          <a:ln w="57150">
            <a:solidFill>
              <a:srgbClr val="A3185C"/>
            </a:solidFill>
            <a:miter lim="800000"/>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flipH="1">
            <a:off x="5944601" y="3593293"/>
            <a:ext cx="2786624" cy="400110"/>
          </a:xfrm>
          <a:prstGeom prst="rect">
            <a:avLst/>
          </a:prstGeom>
          <a:noFill/>
        </p:spPr>
        <p:txBody>
          <a:bodyPr wrap="square" rtlCol="0">
            <a:spAutoFit/>
          </a:bodyPr>
          <a:lstStyle/>
          <a:p>
            <a:pPr algn="r"/>
            <a:r>
              <a:rPr lang="en-GB" sz="2000" b="1" dirty="0" err="1">
                <a:solidFill>
                  <a:srgbClr val="582F7A"/>
                </a:solidFill>
              </a:rPr>
              <a:t>Clefydau</a:t>
            </a:r>
            <a:r>
              <a:rPr lang="en-GB" sz="2000" b="1" dirty="0">
                <a:solidFill>
                  <a:srgbClr val="582F7A"/>
                </a:solidFill>
              </a:rPr>
              <a:t> </a:t>
            </a:r>
            <a:r>
              <a:rPr lang="en-GB" sz="2000" b="1" dirty="0" err="1">
                <a:solidFill>
                  <a:srgbClr val="582F7A"/>
                </a:solidFill>
              </a:rPr>
              <a:t>anadlol</a:t>
            </a:r>
            <a:endParaRPr lang="en-GB" sz="2000" b="1" dirty="0">
              <a:solidFill>
                <a:srgbClr val="582F7A"/>
              </a:solidFill>
            </a:endParaRPr>
          </a:p>
        </p:txBody>
      </p:sp>
      <p:sp>
        <p:nvSpPr>
          <p:cNvPr id="74" name="TextBox 73"/>
          <p:cNvSpPr txBox="1"/>
          <p:nvPr/>
        </p:nvSpPr>
        <p:spPr>
          <a:xfrm>
            <a:off x="5987675" y="4047351"/>
            <a:ext cx="2723729" cy="1200329"/>
          </a:xfrm>
          <a:prstGeom prst="rect">
            <a:avLst/>
          </a:prstGeom>
          <a:noFill/>
        </p:spPr>
        <p:txBody>
          <a:bodyPr wrap="square" rtlCol="0">
            <a:spAutoFit/>
          </a:bodyPr>
          <a:lstStyle/>
          <a:p>
            <a:pPr algn="r"/>
            <a:r>
              <a:rPr lang="en-GB" sz="1800" dirty="0" err="1">
                <a:solidFill>
                  <a:srgbClr val="69A830"/>
                </a:solidFill>
              </a:rPr>
              <a:t>Mae’r</a:t>
            </a:r>
            <a:r>
              <a:rPr lang="en-GB" sz="1800" dirty="0">
                <a:solidFill>
                  <a:srgbClr val="69A830"/>
                </a:solidFill>
              </a:rPr>
              <a:t> </a:t>
            </a:r>
            <a:r>
              <a:rPr lang="en-GB" sz="1800" dirty="0" err="1">
                <a:solidFill>
                  <a:srgbClr val="69A830"/>
                </a:solidFill>
              </a:rPr>
              <a:t>rhain</a:t>
            </a:r>
            <a:r>
              <a:rPr lang="en-GB" sz="1800" dirty="0">
                <a:solidFill>
                  <a:srgbClr val="69A830"/>
                </a:solidFill>
              </a:rPr>
              <a:t> </a:t>
            </a:r>
            <a:r>
              <a:rPr lang="en-GB" sz="1800" dirty="0" err="1">
                <a:solidFill>
                  <a:srgbClr val="69A830"/>
                </a:solidFill>
              </a:rPr>
              <a:t>yn</a:t>
            </a:r>
            <a:r>
              <a:rPr lang="en-GB" sz="1800" dirty="0">
                <a:solidFill>
                  <a:srgbClr val="69A830"/>
                </a:solidFill>
              </a:rPr>
              <a:t> </a:t>
            </a:r>
            <a:r>
              <a:rPr lang="en-GB" sz="1800" dirty="0" err="1">
                <a:solidFill>
                  <a:srgbClr val="69A830"/>
                </a:solidFill>
              </a:rPr>
              <a:t>gyfrifol</a:t>
            </a:r>
            <a:r>
              <a:rPr lang="en-GB" sz="1800" dirty="0">
                <a:solidFill>
                  <a:srgbClr val="69A830"/>
                </a:solidFill>
              </a:rPr>
              <a:t> am </a:t>
            </a:r>
            <a:r>
              <a:rPr lang="en-GB" sz="1800" dirty="0" err="1">
                <a:solidFill>
                  <a:srgbClr val="69A830"/>
                </a:solidFill>
              </a:rPr>
              <a:t>bron</a:t>
            </a:r>
            <a:r>
              <a:rPr lang="en-GB" sz="1800" dirty="0">
                <a:solidFill>
                  <a:srgbClr val="69A830"/>
                </a:solidFill>
              </a:rPr>
              <a:t> 1 o bob 5 </a:t>
            </a:r>
            <a:r>
              <a:rPr lang="en-GB" sz="1800" dirty="0" err="1">
                <a:solidFill>
                  <a:srgbClr val="69A830"/>
                </a:solidFill>
              </a:rPr>
              <a:t>marwolaeth</a:t>
            </a:r>
            <a:r>
              <a:rPr lang="en-GB" sz="1800" dirty="0">
                <a:solidFill>
                  <a:srgbClr val="69A830"/>
                </a:solidFill>
              </a:rPr>
              <a:t> </a:t>
            </a:r>
            <a:r>
              <a:rPr lang="en-GB" sz="1800" dirty="0" err="1">
                <a:solidFill>
                  <a:srgbClr val="69A830"/>
                </a:solidFill>
              </a:rPr>
              <a:t>yng</a:t>
            </a:r>
            <a:r>
              <a:rPr lang="en-GB" sz="1800" dirty="0">
                <a:solidFill>
                  <a:srgbClr val="69A830"/>
                </a:solidFill>
              </a:rPr>
              <a:t> </a:t>
            </a:r>
            <a:r>
              <a:rPr lang="en-GB" sz="1800" dirty="0" err="1" smtClean="0">
                <a:solidFill>
                  <a:srgbClr val="69A830"/>
                </a:solidFill>
              </a:rPr>
              <a:t>Nghymru</a:t>
            </a:r>
            <a:r>
              <a:rPr lang="en-GB" sz="1800" dirty="0" smtClean="0">
                <a:solidFill>
                  <a:srgbClr val="69A830"/>
                </a:solidFill>
              </a:rPr>
              <a:t>.</a:t>
            </a:r>
            <a:endParaRPr lang="en-GB" sz="1800" dirty="0">
              <a:solidFill>
                <a:srgbClr val="69A830"/>
              </a:solidFill>
            </a:endParaRPr>
          </a:p>
        </p:txBody>
      </p:sp>
      <p:sp>
        <p:nvSpPr>
          <p:cNvPr id="76" name="TextBox 75"/>
          <p:cNvSpPr txBox="1"/>
          <p:nvPr/>
        </p:nvSpPr>
        <p:spPr>
          <a:xfrm flipH="1">
            <a:off x="405389" y="3944225"/>
            <a:ext cx="1320654" cy="400110"/>
          </a:xfrm>
          <a:prstGeom prst="rect">
            <a:avLst/>
          </a:prstGeom>
          <a:noFill/>
        </p:spPr>
        <p:txBody>
          <a:bodyPr wrap="square" rtlCol="0">
            <a:spAutoFit/>
          </a:bodyPr>
          <a:lstStyle/>
          <a:p>
            <a:r>
              <a:rPr lang="en-GB" sz="2000" b="1" dirty="0" smtClean="0">
                <a:solidFill>
                  <a:srgbClr val="582F7A"/>
                </a:solidFill>
              </a:rPr>
              <a:t>Diabetes</a:t>
            </a:r>
            <a:endParaRPr lang="en-GB" sz="2000" b="1" dirty="0">
              <a:solidFill>
                <a:srgbClr val="582F7A"/>
              </a:solidFill>
            </a:endParaRPr>
          </a:p>
        </p:txBody>
      </p:sp>
      <p:sp>
        <p:nvSpPr>
          <p:cNvPr id="77" name="TextBox 76"/>
          <p:cNvSpPr txBox="1"/>
          <p:nvPr/>
        </p:nvSpPr>
        <p:spPr>
          <a:xfrm>
            <a:off x="435030" y="4399598"/>
            <a:ext cx="3531816" cy="2031325"/>
          </a:xfrm>
          <a:prstGeom prst="rect">
            <a:avLst/>
          </a:prstGeom>
          <a:noFill/>
        </p:spPr>
        <p:txBody>
          <a:bodyPr wrap="square" rtlCol="0">
            <a:spAutoFit/>
          </a:bodyPr>
          <a:lstStyle/>
          <a:p>
            <a:r>
              <a:rPr lang="en-GB" sz="1800" dirty="0">
                <a:solidFill>
                  <a:srgbClr val="69A830"/>
                </a:solidFill>
              </a:rPr>
              <a:t>Mae 177,000 o </a:t>
            </a:r>
            <a:r>
              <a:rPr lang="en-GB" sz="1800" dirty="0" err="1">
                <a:solidFill>
                  <a:srgbClr val="69A830"/>
                </a:solidFill>
              </a:rPr>
              <a:t>bobl</a:t>
            </a:r>
            <a:r>
              <a:rPr lang="en-GB" sz="1800" dirty="0">
                <a:solidFill>
                  <a:srgbClr val="69A830"/>
                </a:solidFill>
              </a:rPr>
              <a:t> </a:t>
            </a:r>
            <a:r>
              <a:rPr lang="en-GB" sz="1800" dirty="0" err="1">
                <a:solidFill>
                  <a:srgbClr val="69A830"/>
                </a:solidFill>
              </a:rPr>
              <a:t>yng</a:t>
            </a:r>
            <a:r>
              <a:rPr lang="en-GB" sz="1800" dirty="0">
                <a:solidFill>
                  <a:srgbClr val="69A830"/>
                </a:solidFill>
              </a:rPr>
              <a:t> </a:t>
            </a:r>
            <a:r>
              <a:rPr lang="en-GB" sz="1800" dirty="0" err="1">
                <a:solidFill>
                  <a:srgbClr val="69A830"/>
                </a:solidFill>
              </a:rPr>
              <a:t>Nghymru</a:t>
            </a:r>
            <a:r>
              <a:rPr lang="en-GB" sz="1800" dirty="0">
                <a:solidFill>
                  <a:srgbClr val="69A830"/>
                </a:solidFill>
              </a:rPr>
              <a:t> </a:t>
            </a:r>
            <a:r>
              <a:rPr lang="en-GB" sz="1800" dirty="0" err="1">
                <a:solidFill>
                  <a:srgbClr val="69A830"/>
                </a:solidFill>
              </a:rPr>
              <a:t>yn</a:t>
            </a:r>
            <a:r>
              <a:rPr lang="en-GB" sz="1800" dirty="0">
                <a:solidFill>
                  <a:srgbClr val="69A830"/>
                </a:solidFill>
              </a:rPr>
              <a:t> </a:t>
            </a:r>
            <a:r>
              <a:rPr lang="en-GB" sz="1800" dirty="0" err="1">
                <a:solidFill>
                  <a:srgbClr val="69A830"/>
                </a:solidFill>
              </a:rPr>
              <a:t>byw</a:t>
            </a:r>
            <a:r>
              <a:rPr lang="en-GB" sz="1800" dirty="0">
                <a:solidFill>
                  <a:srgbClr val="69A830"/>
                </a:solidFill>
              </a:rPr>
              <a:t> â diabetes, ac </a:t>
            </a:r>
            <a:r>
              <a:rPr lang="en-GB" sz="1800" dirty="0" err="1">
                <a:solidFill>
                  <a:srgbClr val="69A830"/>
                </a:solidFill>
              </a:rPr>
              <a:t>mae</a:t>
            </a:r>
            <a:r>
              <a:rPr lang="en-GB" sz="1800" dirty="0">
                <a:solidFill>
                  <a:srgbClr val="69A830"/>
                </a:solidFill>
              </a:rPr>
              <a:t> </a:t>
            </a:r>
            <a:r>
              <a:rPr lang="en-GB" sz="1800" dirty="0" err="1">
                <a:solidFill>
                  <a:srgbClr val="69A830"/>
                </a:solidFill>
              </a:rPr>
              <a:t>gan</a:t>
            </a:r>
            <a:r>
              <a:rPr lang="en-GB" sz="1800" dirty="0">
                <a:solidFill>
                  <a:srgbClr val="69A830"/>
                </a:solidFill>
              </a:rPr>
              <a:t> 70,000 o </a:t>
            </a:r>
            <a:r>
              <a:rPr lang="en-GB" sz="1800" dirty="0" err="1">
                <a:solidFill>
                  <a:srgbClr val="69A830"/>
                </a:solidFill>
              </a:rPr>
              <a:t>bobl</a:t>
            </a:r>
            <a:r>
              <a:rPr lang="en-GB" sz="1800" dirty="0">
                <a:solidFill>
                  <a:srgbClr val="69A830"/>
                </a:solidFill>
              </a:rPr>
              <a:t> </a:t>
            </a:r>
            <a:r>
              <a:rPr lang="en-GB" sz="1800" dirty="0" err="1">
                <a:solidFill>
                  <a:srgbClr val="69A830"/>
                </a:solidFill>
              </a:rPr>
              <a:t>eraill</a:t>
            </a:r>
            <a:r>
              <a:rPr lang="en-GB" sz="1800" dirty="0">
                <a:solidFill>
                  <a:srgbClr val="69A830"/>
                </a:solidFill>
              </a:rPr>
              <a:t> </a:t>
            </a:r>
            <a:r>
              <a:rPr lang="en-GB" sz="1800" dirty="0" err="1">
                <a:solidFill>
                  <a:srgbClr val="69A830"/>
                </a:solidFill>
              </a:rPr>
              <a:t>ddiabetes</a:t>
            </a:r>
            <a:r>
              <a:rPr lang="en-GB" sz="1800" dirty="0">
                <a:solidFill>
                  <a:srgbClr val="69A830"/>
                </a:solidFill>
              </a:rPr>
              <a:t> </a:t>
            </a:r>
            <a:r>
              <a:rPr lang="en-GB" sz="1800" dirty="0" err="1">
                <a:solidFill>
                  <a:srgbClr val="69A830"/>
                </a:solidFill>
              </a:rPr>
              <a:t>ond</a:t>
            </a:r>
            <a:r>
              <a:rPr lang="en-GB" sz="1800" dirty="0">
                <a:solidFill>
                  <a:srgbClr val="69A830"/>
                </a:solidFill>
              </a:rPr>
              <a:t> </a:t>
            </a:r>
            <a:r>
              <a:rPr lang="en-GB" sz="1800" dirty="0" err="1">
                <a:solidFill>
                  <a:srgbClr val="69A830"/>
                </a:solidFill>
              </a:rPr>
              <a:t>nid</a:t>
            </a:r>
            <a:r>
              <a:rPr lang="en-GB" sz="1800" dirty="0">
                <a:solidFill>
                  <a:srgbClr val="69A830"/>
                </a:solidFill>
              </a:rPr>
              <a:t> </a:t>
            </a:r>
            <a:r>
              <a:rPr lang="en-GB" sz="1800" dirty="0" err="1">
                <a:solidFill>
                  <a:srgbClr val="69A830"/>
                </a:solidFill>
              </a:rPr>
              <a:t>ydynt</a:t>
            </a:r>
            <a:r>
              <a:rPr lang="en-GB" sz="1800" dirty="0">
                <a:solidFill>
                  <a:srgbClr val="69A830"/>
                </a:solidFill>
              </a:rPr>
              <a:t> </a:t>
            </a:r>
            <a:r>
              <a:rPr lang="en-GB" sz="1800" dirty="0" err="1">
                <a:solidFill>
                  <a:srgbClr val="69A830"/>
                </a:solidFill>
              </a:rPr>
              <a:t>yn</a:t>
            </a:r>
            <a:r>
              <a:rPr lang="en-GB" sz="1800" dirty="0">
                <a:solidFill>
                  <a:srgbClr val="69A830"/>
                </a:solidFill>
              </a:rPr>
              <a:t> </a:t>
            </a:r>
            <a:r>
              <a:rPr lang="en-GB" sz="1800" dirty="0" err="1">
                <a:solidFill>
                  <a:srgbClr val="69A830"/>
                </a:solidFill>
              </a:rPr>
              <a:t>ymwybodol</a:t>
            </a:r>
            <a:r>
              <a:rPr lang="en-GB" sz="1800" dirty="0">
                <a:solidFill>
                  <a:srgbClr val="69A830"/>
                </a:solidFill>
              </a:rPr>
              <a:t> o </a:t>
            </a:r>
            <a:r>
              <a:rPr lang="en-GB" sz="1800" dirty="0" err="1">
                <a:solidFill>
                  <a:srgbClr val="69A830"/>
                </a:solidFill>
              </a:rPr>
              <a:t>hynny</a:t>
            </a:r>
            <a:r>
              <a:rPr lang="en-GB" sz="1800" dirty="0">
                <a:solidFill>
                  <a:srgbClr val="69A830"/>
                </a:solidFill>
              </a:rPr>
              <a:t> </a:t>
            </a:r>
            <a:r>
              <a:rPr lang="en-GB" sz="1800" dirty="0" err="1">
                <a:solidFill>
                  <a:srgbClr val="69A830"/>
                </a:solidFill>
              </a:rPr>
              <a:t>neu</a:t>
            </a:r>
            <a:r>
              <a:rPr lang="en-GB" sz="1800" dirty="0">
                <a:solidFill>
                  <a:srgbClr val="69A830"/>
                </a:solidFill>
              </a:rPr>
              <a:t> </a:t>
            </a:r>
            <a:r>
              <a:rPr lang="en-GB" sz="1800" dirty="0" err="1">
                <a:solidFill>
                  <a:srgbClr val="69A830"/>
                </a:solidFill>
              </a:rPr>
              <a:t>nid</a:t>
            </a:r>
            <a:r>
              <a:rPr lang="en-GB" sz="1800" dirty="0">
                <a:solidFill>
                  <a:srgbClr val="69A830"/>
                </a:solidFill>
              </a:rPr>
              <a:t> </a:t>
            </a:r>
            <a:r>
              <a:rPr lang="en-GB" sz="1800" dirty="0" err="1">
                <a:solidFill>
                  <a:srgbClr val="69A830"/>
                </a:solidFill>
              </a:rPr>
              <a:t>ydynt</a:t>
            </a:r>
            <a:r>
              <a:rPr lang="en-GB" sz="1800" dirty="0">
                <a:solidFill>
                  <a:srgbClr val="69A830"/>
                </a:solidFill>
              </a:rPr>
              <a:t> </a:t>
            </a:r>
            <a:r>
              <a:rPr lang="en-GB" sz="1800" dirty="0" err="1">
                <a:solidFill>
                  <a:srgbClr val="69A830"/>
                </a:solidFill>
              </a:rPr>
              <a:t>wedi</a:t>
            </a:r>
            <a:r>
              <a:rPr lang="en-GB" sz="1800" dirty="0">
                <a:solidFill>
                  <a:srgbClr val="69A830"/>
                </a:solidFill>
              </a:rPr>
              <a:t> </a:t>
            </a:r>
            <a:r>
              <a:rPr lang="en-GB" sz="1800" dirty="0" err="1">
                <a:solidFill>
                  <a:srgbClr val="69A830"/>
                </a:solidFill>
              </a:rPr>
              <a:t>cael</a:t>
            </a:r>
            <a:r>
              <a:rPr lang="en-GB" sz="1800" dirty="0">
                <a:solidFill>
                  <a:srgbClr val="69A830"/>
                </a:solidFill>
              </a:rPr>
              <a:t> diagnosis </a:t>
            </a:r>
            <a:r>
              <a:rPr lang="en-GB" sz="1800" dirty="0" err="1" smtClean="0">
                <a:solidFill>
                  <a:srgbClr val="69A830"/>
                </a:solidFill>
              </a:rPr>
              <a:t>cadarn</a:t>
            </a:r>
            <a:r>
              <a:rPr lang="en-GB" sz="1800" dirty="0" smtClean="0">
                <a:solidFill>
                  <a:srgbClr val="69A830"/>
                </a:solidFill>
              </a:rPr>
              <a:t>.</a:t>
            </a:r>
            <a:endParaRPr lang="en-GB" sz="1800" dirty="0">
              <a:solidFill>
                <a:srgbClr val="69A830"/>
              </a:solidFill>
            </a:endParaRPr>
          </a:p>
        </p:txBody>
      </p:sp>
      <p:cxnSp>
        <p:nvCxnSpPr>
          <p:cNvPr id="80" name="Straight Connector 79"/>
          <p:cNvCxnSpPr/>
          <p:nvPr/>
        </p:nvCxnSpPr>
        <p:spPr>
          <a:xfrm flipV="1">
            <a:off x="501543" y="4335746"/>
            <a:ext cx="2376000" cy="0"/>
          </a:xfrm>
          <a:prstGeom prst="line">
            <a:avLst/>
          </a:prstGeom>
          <a:ln w="57150">
            <a:solidFill>
              <a:srgbClr val="A3185C"/>
            </a:solidFill>
            <a:miter lim="800000"/>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851263" y="4018935"/>
            <a:ext cx="1585655" cy="316811"/>
          </a:xfrm>
          <a:prstGeom prst="line">
            <a:avLst/>
          </a:prstGeom>
          <a:ln w="57150">
            <a:solidFill>
              <a:srgbClr val="A3185C"/>
            </a:solidFill>
            <a:miter lim="800000"/>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24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down)">
                                      <p:cBhvr>
                                        <p:cTn id="11" dur="500"/>
                                        <p:tgtEl>
                                          <p:spTgt spid="6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left)">
                                      <p:cBhvr>
                                        <p:cTn id="15" dur="500"/>
                                        <p:tgtEl>
                                          <p:spTgt spid="6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wipe(down)">
                                      <p:cBhvr>
                                        <p:cTn id="28" dur="500"/>
                                        <p:tgtEl>
                                          <p:spTgt spid="66"/>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right)">
                                      <p:cBhvr>
                                        <p:cTn id="32" dur="500"/>
                                        <p:tgtEl>
                                          <p:spTgt spid="67"/>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500"/>
                                        <p:tgtEl>
                                          <p:spTgt spid="68"/>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wipe(left)">
                                      <p:cBhvr>
                                        <p:cTn id="45" dur="500"/>
                                        <p:tgtEl>
                                          <p:spTgt spid="70"/>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wipe(left)">
                                      <p:cBhvr>
                                        <p:cTn id="49" dur="500"/>
                                        <p:tgtEl>
                                          <p:spTgt spid="72"/>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500"/>
                                        <p:tgtEl>
                                          <p:spTgt spid="73"/>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fade">
                                      <p:cBhvr>
                                        <p:cTn id="57" dur="500"/>
                                        <p:tgtEl>
                                          <p:spTgt spid="7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wipe(right)">
                                      <p:cBhvr>
                                        <p:cTn id="62" dur="500"/>
                                        <p:tgtEl>
                                          <p:spTgt spid="81"/>
                                        </p:tgtEl>
                                      </p:cBhvr>
                                    </p:animEffect>
                                  </p:childTnLst>
                                </p:cTn>
                              </p:par>
                            </p:childTnLst>
                          </p:cTn>
                        </p:par>
                        <p:par>
                          <p:cTn id="63" fill="hold">
                            <p:stCondLst>
                              <p:cond delay="500"/>
                            </p:stCondLst>
                            <p:childTnLst>
                              <p:par>
                                <p:cTn id="64" presetID="22" presetClass="entr" presetSubtype="2" fill="hold" nodeType="afterEffect">
                                  <p:stCondLst>
                                    <p:cond delay="0"/>
                                  </p:stCondLst>
                                  <p:childTnLst>
                                    <p:set>
                                      <p:cBhvr>
                                        <p:cTn id="65" dur="1" fill="hold">
                                          <p:stCondLst>
                                            <p:cond delay="0"/>
                                          </p:stCondLst>
                                        </p:cTn>
                                        <p:tgtEl>
                                          <p:spTgt spid="80"/>
                                        </p:tgtEl>
                                        <p:attrNameLst>
                                          <p:attrName>style.visibility</p:attrName>
                                        </p:attrNameLst>
                                      </p:cBhvr>
                                      <p:to>
                                        <p:strVal val="visible"/>
                                      </p:to>
                                    </p:set>
                                    <p:animEffect transition="in" filter="wipe(right)">
                                      <p:cBhvr>
                                        <p:cTn id="66" dur="500"/>
                                        <p:tgtEl>
                                          <p:spTgt spid="80"/>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fade">
                                      <p:cBhvr>
                                        <p:cTn id="70" dur="500"/>
                                        <p:tgtEl>
                                          <p:spTgt spid="76"/>
                                        </p:tgtEl>
                                      </p:cBhvr>
                                    </p:animEffect>
                                  </p:childTnLst>
                                </p:cTn>
                              </p:par>
                            </p:childTnLst>
                          </p:cTn>
                        </p:par>
                        <p:par>
                          <p:cTn id="71" fill="hold">
                            <p:stCondLst>
                              <p:cond delay="1500"/>
                            </p:stCondLst>
                            <p:childTnLst>
                              <p:par>
                                <p:cTn id="72" presetID="10" presetClass="entr" presetSubtype="0" fill="hold" grpId="0" nodeType="after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fade">
                                      <p:cBhvr>
                                        <p:cTn id="74" dur="500"/>
                                        <p:tgtEl>
                                          <p:spTgt spid="77"/>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61"/>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64"/>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65"/>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62"/>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66"/>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67"/>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68"/>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69"/>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70"/>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72"/>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73"/>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74"/>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81"/>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80"/>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76"/>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77"/>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59"/>
                                        </p:tgtEl>
                                        <p:attrNameLst>
                                          <p:attrName>style.visibility</p:attrName>
                                        </p:attrNameLst>
                                      </p:cBhvr>
                                      <p:to>
                                        <p:strVal val="hidden"/>
                                      </p:to>
                                    </p:set>
                                  </p:childTnLst>
                                </p:cTn>
                              </p:par>
                              <p:par>
                                <p:cTn id="111" presetID="10" presetClass="entr" presetSubtype="0" fill="hold" grpId="0" nodeType="with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fade">
                                      <p:cBhvr>
                                        <p:cTn id="113" dur="500"/>
                                        <p:tgtEl>
                                          <p:spTgt spid="12"/>
                                        </p:tgtEl>
                                      </p:cBhvr>
                                    </p:animEffect>
                                  </p:childTnLst>
                                </p:cTn>
                              </p:par>
                            </p:childTnLst>
                          </p:cTn>
                        </p:par>
                        <p:par>
                          <p:cTn id="114" fill="hold">
                            <p:stCondLst>
                              <p:cond delay="500"/>
                            </p:stCondLst>
                            <p:childTnLst>
                              <p:par>
                                <p:cTn id="115" presetID="22" presetClass="entr" presetSubtype="4" fill="hold" nodeType="after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wipe(down)">
                                      <p:cBhvr>
                                        <p:cTn id="117" dur="500"/>
                                        <p:tgtEl>
                                          <p:spTgt spid="14"/>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fade">
                                      <p:cBhvr>
                                        <p:cTn id="120" dur="500"/>
                                        <p:tgtEl>
                                          <p:spTgt spid="4"/>
                                        </p:tgtEl>
                                      </p:cBhvr>
                                    </p:animEffect>
                                  </p:childTnLst>
                                </p:cTn>
                              </p:par>
                            </p:childTnLst>
                          </p:cTn>
                        </p:par>
                        <p:par>
                          <p:cTn id="121" fill="hold">
                            <p:stCondLst>
                              <p:cond delay="1000"/>
                            </p:stCondLst>
                            <p:childTnLst>
                              <p:par>
                                <p:cTn id="122" presetID="22" presetClass="entr" presetSubtype="4" fill="hold" nodeType="afterEffect">
                                  <p:stCondLst>
                                    <p:cond delay="0"/>
                                  </p:stCondLst>
                                  <p:childTnLst>
                                    <p:set>
                                      <p:cBhvr>
                                        <p:cTn id="123" dur="1" fill="hold">
                                          <p:stCondLst>
                                            <p:cond delay="0"/>
                                          </p:stCondLst>
                                        </p:cTn>
                                        <p:tgtEl>
                                          <p:spTgt spid="15"/>
                                        </p:tgtEl>
                                        <p:attrNameLst>
                                          <p:attrName>style.visibility</p:attrName>
                                        </p:attrNameLst>
                                      </p:cBhvr>
                                      <p:to>
                                        <p:strVal val="visible"/>
                                      </p:to>
                                    </p:set>
                                    <p:animEffect transition="in" filter="wipe(down)">
                                      <p:cBhvr>
                                        <p:cTn id="124" dur="500"/>
                                        <p:tgtEl>
                                          <p:spTgt spid="1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fade">
                                      <p:cBhvr>
                                        <p:cTn id="127" dur="500"/>
                                        <p:tgtEl>
                                          <p:spTgt spid="5"/>
                                        </p:tgtEl>
                                      </p:cBhvr>
                                    </p:animEffect>
                                  </p:childTnLst>
                                </p:cTn>
                              </p:par>
                            </p:childTnLst>
                          </p:cTn>
                        </p:par>
                        <p:par>
                          <p:cTn id="128" fill="hold">
                            <p:stCondLst>
                              <p:cond delay="1500"/>
                            </p:stCondLst>
                            <p:childTnLst>
                              <p:par>
                                <p:cTn id="129" presetID="22" presetClass="entr" presetSubtype="8" fill="hold" nodeType="afterEffect">
                                  <p:stCondLst>
                                    <p:cond delay="0"/>
                                  </p:stCondLst>
                                  <p:childTnLst>
                                    <p:set>
                                      <p:cBhvr>
                                        <p:cTn id="130" dur="1" fill="hold">
                                          <p:stCondLst>
                                            <p:cond delay="0"/>
                                          </p:stCondLst>
                                        </p:cTn>
                                        <p:tgtEl>
                                          <p:spTgt spid="18"/>
                                        </p:tgtEl>
                                        <p:attrNameLst>
                                          <p:attrName>style.visibility</p:attrName>
                                        </p:attrNameLst>
                                      </p:cBhvr>
                                      <p:to>
                                        <p:strVal val="visible"/>
                                      </p:to>
                                    </p:set>
                                    <p:animEffect transition="in" filter="wipe(left)">
                                      <p:cBhvr>
                                        <p:cTn id="131" dur="500"/>
                                        <p:tgtEl>
                                          <p:spTgt spid="18"/>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
                                        </p:tgtEl>
                                        <p:attrNameLst>
                                          <p:attrName>style.visibility</p:attrName>
                                        </p:attrNameLst>
                                      </p:cBhvr>
                                      <p:to>
                                        <p:strVal val="visible"/>
                                      </p:to>
                                    </p:set>
                                    <p:animEffect transition="in" filter="fade">
                                      <p:cBhvr>
                                        <p:cTn id="134" dur="500"/>
                                        <p:tgtEl>
                                          <p:spTgt spid="6"/>
                                        </p:tgtEl>
                                      </p:cBhvr>
                                    </p:animEffect>
                                  </p:childTnLst>
                                </p:cTn>
                              </p:par>
                            </p:childTnLst>
                          </p:cTn>
                        </p:par>
                        <p:par>
                          <p:cTn id="135" fill="hold">
                            <p:stCondLst>
                              <p:cond delay="2000"/>
                            </p:stCondLst>
                            <p:childTnLst>
                              <p:par>
                                <p:cTn id="136" presetID="22" presetClass="entr" presetSubtype="8" fill="hold" nodeType="afterEffect">
                                  <p:stCondLst>
                                    <p:cond delay="0"/>
                                  </p:stCondLst>
                                  <p:childTnLst>
                                    <p:set>
                                      <p:cBhvr>
                                        <p:cTn id="137" dur="1" fill="hold">
                                          <p:stCondLst>
                                            <p:cond delay="0"/>
                                          </p:stCondLst>
                                        </p:cTn>
                                        <p:tgtEl>
                                          <p:spTgt spid="21"/>
                                        </p:tgtEl>
                                        <p:attrNameLst>
                                          <p:attrName>style.visibility</p:attrName>
                                        </p:attrNameLst>
                                      </p:cBhvr>
                                      <p:to>
                                        <p:strVal val="visible"/>
                                      </p:to>
                                    </p:set>
                                    <p:animEffect transition="in" filter="wipe(left)">
                                      <p:cBhvr>
                                        <p:cTn id="138" dur="500"/>
                                        <p:tgtEl>
                                          <p:spTgt spid="21"/>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fade">
                                      <p:cBhvr>
                                        <p:cTn id="141" dur="500"/>
                                        <p:tgtEl>
                                          <p:spTgt spid="7"/>
                                        </p:tgtEl>
                                      </p:cBhvr>
                                    </p:animEffect>
                                  </p:childTnLst>
                                </p:cTn>
                              </p:par>
                            </p:childTnLst>
                          </p:cTn>
                        </p:par>
                        <p:par>
                          <p:cTn id="142" fill="hold">
                            <p:stCondLst>
                              <p:cond delay="2500"/>
                            </p:stCondLst>
                            <p:childTnLst>
                              <p:par>
                                <p:cTn id="143" presetID="22" presetClass="entr" presetSubtype="1" fill="hold" nodeType="afterEffect">
                                  <p:stCondLst>
                                    <p:cond delay="0"/>
                                  </p:stCondLst>
                                  <p:childTnLst>
                                    <p:set>
                                      <p:cBhvr>
                                        <p:cTn id="144" dur="1" fill="hold">
                                          <p:stCondLst>
                                            <p:cond delay="0"/>
                                          </p:stCondLst>
                                        </p:cTn>
                                        <p:tgtEl>
                                          <p:spTgt spid="24"/>
                                        </p:tgtEl>
                                        <p:attrNameLst>
                                          <p:attrName>style.visibility</p:attrName>
                                        </p:attrNameLst>
                                      </p:cBhvr>
                                      <p:to>
                                        <p:strVal val="visible"/>
                                      </p:to>
                                    </p:set>
                                    <p:animEffect transition="in" filter="wipe(up)">
                                      <p:cBhvr>
                                        <p:cTn id="145" dur="500"/>
                                        <p:tgtEl>
                                          <p:spTgt spid="24"/>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8"/>
                                        </p:tgtEl>
                                        <p:attrNameLst>
                                          <p:attrName>style.visibility</p:attrName>
                                        </p:attrNameLst>
                                      </p:cBhvr>
                                      <p:to>
                                        <p:strVal val="visible"/>
                                      </p:to>
                                    </p:set>
                                    <p:animEffect transition="in" filter="fade">
                                      <p:cBhvr>
                                        <p:cTn id="148" dur="500"/>
                                        <p:tgtEl>
                                          <p:spTgt spid="8"/>
                                        </p:tgtEl>
                                      </p:cBhvr>
                                    </p:animEffect>
                                  </p:childTnLst>
                                </p:cTn>
                              </p:par>
                            </p:childTnLst>
                          </p:cTn>
                        </p:par>
                        <p:par>
                          <p:cTn id="149" fill="hold">
                            <p:stCondLst>
                              <p:cond delay="3000"/>
                            </p:stCondLst>
                            <p:childTnLst>
                              <p:par>
                                <p:cTn id="150" presetID="22" presetClass="entr" presetSubtype="1" fill="hold" nodeType="afterEffect">
                                  <p:stCondLst>
                                    <p:cond delay="0"/>
                                  </p:stCondLst>
                                  <p:childTnLst>
                                    <p:set>
                                      <p:cBhvr>
                                        <p:cTn id="151" dur="1" fill="hold">
                                          <p:stCondLst>
                                            <p:cond delay="0"/>
                                          </p:stCondLst>
                                        </p:cTn>
                                        <p:tgtEl>
                                          <p:spTgt spid="27"/>
                                        </p:tgtEl>
                                        <p:attrNameLst>
                                          <p:attrName>style.visibility</p:attrName>
                                        </p:attrNameLst>
                                      </p:cBhvr>
                                      <p:to>
                                        <p:strVal val="visible"/>
                                      </p:to>
                                    </p:set>
                                    <p:animEffect transition="in" filter="wipe(up)">
                                      <p:cBhvr>
                                        <p:cTn id="152" dur="500"/>
                                        <p:tgtEl>
                                          <p:spTgt spid="27"/>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9"/>
                                        </p:tgtEl>
                                        <p:attrNameLst>
                                          <p:attrName>style.visibility</p:attrName>
                                        </p:attrNameLst>
                                      </p:cBhvr>
                                      <p:to>
                                        <p:strVal val="visible"/>
                                      </p:to>
                                    </p:set>
                                    <p:animEffect transition="in" filter="fade">
                                      <p:cBhvr>
                                        <p:cTn id="155" dur="500"/>
                                        <p:tgtEl>
                                          <p:spTgt spid="9"/>
                                        </p:tgtEl>
                                      </p:cBhvr>
                                    </p:animEffect>
                                  </p:childTnLst>
                                </p:cTn>
                              </p:par>
                            </p:childTnLst>
                          </p:cTn>
                        </p:par>
                        <p:par>
                          <p:cTn id="156" fill="hold">
                            <p:stCondLst>
                              <p:cond delay="3500"/>
                            </p:stCondLst>
                            <p:childTnLst>
                              <p:par>
                                <p:cTn id="157" presetID="22" presetClass="entr" presetSubtype="2" fill="hold" nodeType="after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wipe(right)">
                                      <p:cBhvr>
                                        <p:cTn id="159" dur="500"/>
                                        <p:tgtEl>
                                          <p:spTgt spid="30"/>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10"/>
                                        </p:tgtEl>
                                        <p:attrNameLst>
                                          <p:attrName>style.visibility</p:attrName>
                                        </p:attrNameLst>
                                      </p:cBhvr>
                                      <p:to>
                                        <p:strVal val="visible"/>
                                      </p:to>
                                    </p:set>
                                    <p:animEffect transition="in" filter="fade">
                                      <p:cBhvr>
                                        <p:cTn id="162" dur="500"/>
                                        <p:tgtEl>
                                          <p:spTgt spid="10"/>
                                        </p:tgtEl>
                                      </p:cBhvr>
                                    </p:animEffect>
                                  </p:childTnLst>
                                </p:cTn>
                              </p:par>
                            </p:childTnLst>
                          </p:cTn>
                        </p:par>
                        <p:par>
                          <p:cTn id="163" fill="hold">
                            <p:stCondLst>
                              <p:cond delay="4000"/>
                            </p:stCondLst>
                            <p:childTnLst>
                              <p:par>
                                <p:cTn id="164" presetID="22" presetClass="entr" presetSubtype="4" fill="hold" nodeType="afterEffect">
                                  <p:stCondLst>
                                    <p:cond delay="0"/>
                                  </p:stCondLst>
                                  <p:childTnLst>
                                    <p:set>
                                      <p:cBhvr>
                                        <p:cTn id="165" dur="1" fill="hold">
                                          <p:stCondLst>
                                            <p:cond delay="0"/>
                                          </p:stCondLst>
                                        </p:cTn>
                                        <p:tgtEl>
                                          <p:spTgt spid="33"/>
                                        </p:tgtEl>
                                        <p:attrNameLst>
                                          <p:attrName>style.visibility</p:attrName>
                                        </p:attrNameLst>
                                      </p:cBhvr>
                                      <p:to>
                                        <p:strVal val="visible"/>
                                      </p:to>
                                    </p:set>
                                    <p:animEffect transition="in" filter="wipe(down)">
                                      <p:cBhvr>
                                        <p:cTn id="166" dur="500"/>
                                        <p:tgtEl>
                                          <p:spTgt spid="33"/>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1"/>
                                        </p:tgtEl>
                                        <p:attrNameLst>
                                          <p:attrName>style.visibility</p:attrName>
                                        </p:attrNameLst>
                                      </p:cBhvr>
                                      <p:to>
                                        <p:strVal val="visible"/>
                                      </p:to>
                                    </p:set>
                                    <p:animEffect transition="in" filter="fade">
                                      <p:cBhvr>
                                        <p:cTn id="169" dur="500"/>
                                        <p:tgtEl>
                                          <p:spTgt spid="11"/>
                                        </p:tgtEl>
                                      </p:cBhvr>
                                    </p:animEffect>
                                  </p:childTnLst>
                                </p:cTn>
                              </p:par>
                            </p:childTnLst>
                          </p:cTn>
                        </p:par>
                        <p:par>
                          <p:cTn id="170" fill="hold">
                            <p:stCondLst>
                              <p:cond delay="4500"/>
                            </p:stCondLst>
                            <p:childTnLst>
                              <p:par>
                                <p:cTn id="171" presetID="6" presetClass="entr" presetSubtype="16" fill="hold" grpId="0" nodeType="afterEffect">
                                  <p:stCondLst>
                                    <p:cond delay="0"/>
                                  </p:stCondLst>
                                  <p:childTnLst>
                                    <p:set>
                                      <p:cBhvr>
                                        <p:cTn id="172" dur="1" fill="hold">
                                          <p:stCondLst>
                                            <p:cond delay="0"/>
                                          </p:stCondLst>
                                        </p:cTn>
                                        <p:tgtEl>
                                          <p:spTgt spid="45"/>
                                        </p:tgtEl>
                                        <p:attrNameLst>
                                          <p:attrName>style.visibility</p:attrName>
                                        </p:attrNameLst>
                                      </p:cBhvr>
                                      <p:to>
                                        <p:strVal val="visible"/>
                                      </p:to>
                                    </p:set>
                                    <p:animEffect transition="in" filter="circle(in)">
                                      <p:cBhvr>
                                        <p:cTn id="17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2" grpId="0" animBg="1"/>
      <p:bldP spid="45" grpId="0" animBg="1"/>
      <p:bldP spid="11" grpId="0" animBg="1"/>
      <p:bldP spid="5" grpId="0" animBg="1"/>
      <p:bldP spid="7" grpId="0" animBg="1"/>
      <p:bldP spid="9" grpId="0" animBg="1"/>
      <p:bldP spid="62" grpId="0"/>
      <p:bldP spid="62" grpId="1"/>
      <p:bldP spid="65" grpId="0"/>
      <p:bldP spid="65" grpId="1"/>
      <p:bldP spid="68" grpId="0"/>
      <p:bldP spid="68" grpId="1"/>
      <p:bldP spid="69" grpId="0"/>
      <p:bldP spid="69" grpId="1"/>
      <p:bldP spid="73" grpId="0"/>
      <p:bldP spid="73" grpId="1"/>
      <p:bldP spid="74" grpId="0"/>
      <p:bldP spid="74" grpId="1"/>
      <p:bldP spid="76" grpId="0"/>
      <p:bldP spid="76" grpId="1"/>
      <p:bldP spid="77" grpId="0"/>
      <p:bldP spid="77"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Technoleg</a:t>
            </a:r>
            <a:r>
              <a:rPr lang="en-GB" dirty="0"/>
              <a:t> a </a:t>
            </a:r>
            <a:r>
              <a:rPr lang="en-GB" dirty="0" err="1"/>
              <a:t>chlefyd</a:t>
            </a:r>
            <a:r>
              <a:rPr lang="en-GB" dirty="0"/>
              <a:t> </a:t>
            </a:r>
            <a:r>
              <a:rPr lang="en-GB" dirty="0" err="1"/>
              <a:t>cronig</a:t>
            </a:r>
            <a:endParaRPr lang="en-GB" dirty="0"/>
          </a:p>
        </p:txBody>
      </p:sp>
      <p:sp>
        <p:nvSpPr>
          <p:cNvPr id="3" name="Content Placeholder 2"/>
          <p:cNvSpPr>
            <a:spLocks noGrp="1"/>
          </p:cNvSpPr>
          <p:nvPr>
            <p:ph idx="4294967295"/>
          </p:nvPr>
        </p:nvSpPr>
        <p:spPr>
          <a:xfrm>
            <a:off x="431800" y="1376363"/>
            <a:ext cx="8280400" cy="1031557"/>
          </a:xfrm>
        </p:spPr>
        <p:txBody>
          <a:bodyPr>
            <a:noAutofit/>
          </a:bodyPr>
          <a:lstStyle/>
          <a:p>
            <a:pPr>
              <a:spcAft>
                <a:spcPts val="600"/>
              </a:spcAft>
            </a:pPr>
            <a:r>
              <a:rPr lang="cy-GB" sz="2100" dirty="0"/>
              <a:t>Mae atebion teleofal yn mynd i’r afael â damweiniau a digwyddiadau. Mae canfod ac amlygu cyflym yn  arwain at lwyddiant. Caiff y sefyllfa ei chymhlethu â phroblemau iechyd…</a:t>
            </a:r>
          </a:p>
        </p:txBody>
      </p:sp>
      <p:graphicFrame>
        <p:nvGraphicFramePr>
          <p:cNvPr id="18" name="Table 17"/>
          <p:cNvGraphicFramePr>
            <a:graphicFrameLocks noGrp="1"/>
          </p:cNvGraphicFramePr>
          <p:nvPr>
            <p:extLst>
              <p:ext uri="{D42A27DB-BD31-4B8C-83A1-F6EECF244321}">
                <p14:modId xmlns:p14="http://schemas.microsoft.com/office/powerpoint/2010/main" val="1720648803"/>
              </p:ext>
            </p:extLst>
          </p:nvPr>
        </p:nvGraphicFramePr>
        <p:xfrm>
          <a:off x="431800" y="2458720"/>
          <a:ext cx="8280400" cy="3499775"/>
        </p:xfrm>
        <a:graphic>
          <a:graphicData uri="http://schemas.openxmlformats.org/drawingml/2006/table">
            <a:tbl>
              <a:tblPr firstRow="1" bandRow="1">
                <a:tableStyleId>{5C22544A-7EE6-4342-B048-85BDC9FD1C3A}</a:tableStyleId>
              </a:tblPr>
              <a:tblGrid>
                <a:gridCol w="1871132">
                  <a:extLst>
                    <a:ext uri="{9D8B030D-6E8A-4147-A177-3AD203B41FA5}">
                      <a16:colId xmlns:a16="http://schemas.microsoft.com/office/drawing/2014/main" xmlns="" val="20000"/>
                    </a:ext>
                  </a:extLst>
                </a:gridCol>
                <a:gridCol w="3170345">
                  <a:extLst>
                    <a:ext uri="{9D8B030D-6E8A-4147-A177-3AD203B41FA5}">
                      <a16:colId xmlns:a16="http://schemas.microsoft.com/office/drawing/2014/main" xmlns="" val="20001"/>
                    </a:ext>
                  </a:extLst>
                </a:gridCol>
                <a:gridCol w="3238923">
                  <a:extLst>
                    <a:ext uri="{9D8B030D-6E8A-4147-A177-3AD203B41FA5}">
                      <a16:colId xmlns:a16="http://schemas.microsoft.com/office/drawing/2014/main" xmlns="" val="20002"/>
                    </a:ext>
                  </a:extLst>
                </a:gridCol>
              </a:tblGrid>
              <a:tr h="419302">
                <a:tc>
                  <a:txBody>
                    <a:bodyPr/>
                    <a:lstStyle/>
                    <a:p>
                      <a:pPr algn="r"/>
                      <a:r>
                        <a:rPr lang="en-GB" sz="2200" b="1" dirty="0" err="1" smtClean="0"/>
                        <a:t>Nodwedd</a:t>
                      </a:r>
                      <a:endParaRPr lang="en-GB" sz="2200" b="1" dirty="0"/>
                    </a:p>
                  </a:txBody>
                  <a:tcPr>
                    <a:solidFill>
                      <a:schemeClr val="bg1">
                        <a:lumMod val="50000"/>
                      </a:schemeClr>
                    </a:solidFill>
                  </a:tcPr>
                </a:tc>
                <a:tc>
                  <a:txBody>
                    <a:bodyPr/>
                    <a:lstStyle/>
                    <a:p>
                      <a:pPr algn="ctr"/>
                      <a:r>
                        <a:rPr lang="en-GB" sz="2200" b="1" kern="1200" dirty="0" err="1" smtClean="0">
                          <a:solidFill>
                            <a:schemeClr val="lt1"/>
                          </a:solidFill>
                          <a:effectLst/>
                          <a:latin typeface="+mn-lt"/>
                          <a:ea typeface="+mn-ea"/>
                          <a:cs typeface="+mn-cs"/>
                        </a:rPr>
                        <a:t>Clefyd</a:t>
                      </a:r>
                      <a:r>
                        <a:rPr lang="en-GB" sz="2200" b="1" kern="1200" dirty="0" smtClean="0">
                          <a:solidFill>
                            <a:schemeClr val="lt1"/>
                          </a:solidFill>
                          <a:effectLst/>
                          <a:latin typeface="+mn-lt"/>
                          <a:ea typeface="+mn-ea"/>
                          <a:cs typeface="+mn-cs"/>
                        </a:rPr>
                        <a:t> </a:t>
                      </a:r>
                      <a:r>
                        <a:rPr lang="en-GB" sz="2200" b="1" kern="1200" dirty="0" err="1" smtClean="0">
                          <a:solidFill>
                            <a:schemeClr val="lt1"/>
                          </a:solidFill>
                          <a:effectLst/>
                          <a:latin typeface="+mn-lt"/>
                          <a:ea typeface="+mn-ea"/>
                          <a:cs typeface="+mn-cs"/>
                        </a:rPr>
                        <a:t>Acíwt</a:t>
                      </a:r>
                      <a:endParaRPr lang="cy-GB" sz="2200" b="1" kern="1200" dirty="0">
                        <a:solidFill>
                          <a:schemeClr val="lt1"/>
                        </a:solidFill>
                        <a:effectLst/>
                        <a:latin typeface="+mn-lt"/>
                        <a:ea typeface="+mn-ea"/>
                        <a:cs typeface="+mn-cs"/>
                      </a:endParaRPr>
                    </a:p>
                  </a:txBody>
                  <a:tcPr>
                    <a:solidFill>
                      <a:srgbClr val="C00000"/>
                    </a:solidFill>
                  </a:tcPr>
                </a:tc>
                <a:tc>
                  <a:txBody>
                    <a:bodyPr/>
                    <a:lstStyle/>
                    <a:p>
                      <a:pPr algn="ctr"/>
                      <a:r>
                        <a:rPr lang="en-GB" sz="2200" b="1" dirty="0" err="1" smtClean="0"/>
                        <a:t>Clefyd</a:t>
                      </a:r>
                      <a:r>
                        <a:rPr lang="en-GB" sz="2200" b="1" dirty="0" smtClean="0"/>
                        <a:t> </a:t>
                      </a:r>
                      <a:r>
                        <a:rPr lang="en-GB" sz="2200" b="1" dirty="0" err="1" smtClean="0"/>
                        <a:t>Cronig</a:t>
                      </a:r>
                      <a:endParaRPr lang="en-GB" sz="2200" b="1" dirty="0"/>
                    </a:p>
                  </a:txBody>
                  <a:tcPr>
                    <a:solidFill>
                      <a:srgbClr val="582F7A"/>
                    </a:solidFill>
                  </a:tcPr>
                </a:tc>
                <a:extLst>
                  <a:ext uri="{0D108BD9-81ED-4DB2-BD59-A6C34878D82A}">
                    <a16:rowId xmlns:a16="http://schemas.microsoft.com/office/drawing/2014/main" xmlns="" val="10000"/>
                  </a:ext>
                </a:extLst>
              </a:tr>
              <a:tr h="254000">
                <a:tc>
                  <a:txBody>
                    <a:bodyPr/>
                    <a:lstStyle/>
                    <a:p>
                      <a:pPr algn="r"/>
                      <a:r>
                        <a:rPr lang="en-GB" sz="2100" b="0" i="1" dirty="0" err="1" smtClean="0"/>
                        <a:t>Enghraifft</a:t>
                      </a:r>
                      <a:endParaRPr lang="en-GB" sz="2100" b="0" i="1" dirty="0"/>
                    </a:p>
                  </a:txBody>
                  <a:tcPr>
                    <a:solidFill>
                      <a:schemeClr val="bg1">
                        <a:lumMod val="75000"/>
                      </a:schemeClr>
                    </a:solidFill>
                  </a:tcPr>
                </a:tc>
                <a:tc>
                  <a:txBody>
                    <a:bodyPr/>
                    <a:lstStyle/>
                    <a:p>
                      <a:pPr algn="ctr"/>
                      <a:r>
                        <a:rPr lang="en-GB" sz="2100" b="0" i="1" dirty="0" err="1" smtClean="0"/>
                        <a:t>Haint</a:t>
                      </a:r>
                      <a:r>
                        <a:rPr lang="en-GB" sz="2100" b="0" i="1" dirty="0" smtClean="0"/>
                        <a:t> y </a:t>
                      </a:r>
                      <a:r>
                        <a:rPr lang="en-GB" sz="2100" b="0" i="1" dirty="0" err="1" smtClean="0"/>
                        <a:t>llwybr</a:t>
                      </a:r>
                      <a:r>
                        <a:rPr lang="en-GB" sz="2100" b="0" i="1" baseline="0" dirty="0" smtClean="0"/>
                        <a:t> </a:t>
                      </a:r>
                      <a:r>
                        <a:rPr lang="en-GB" sz="2100" b="0" i="1" baseline="0" dirty="0" err="1" smtClean="0"/>
                        <a:t>wrinol</a:t>
                      </a:r>
                      <a:endParaRPr lang="en-GB" sz="2100" b="0" i="1" dirty="0"/>
                    </a:p>
                  </a:txBody>
                  <a:tcPr>
                    <a:solidFill>
                      <a:srgbClr val="FCD8D8"/>
                    </a:solidFill>
                  </a:tcPr>
                </a:tc>
                <a:tc>
                  <a:txBody>
                    <a:bodyPr/>
                    <a:lstStyle/>
                    <a:p>
                      <a:pPr algn="ctr"/>
                      <a:r>
                        <a:rPr lang="en-GB" sz="2100" b="0" i="1" dirty="0"/>
                        <a:t>Arthritis</a:t>
                      </a:r>
                    </a:p>
                  </a:txBody>
                  <a:tcPr>
                    <a:solidFill>
                      <a:schemeClr val="accent4">
                        <a:lumMod val="60000"/>
                        <a:lumOff val="40000"/>
                      </a:schemeClr>
                    </a:solidFill>
                  </a:tcPr>
                </a:tc>
                <a:extLst>
                  <a:ext uri="{0D108BD9-81ED-4DB2-BD59-A6C34878D82A}">
                    <a16:rowId xmlns:a16="http://schemas.microsoft.com/office/drawing/2014/main" xmlns="" val="10001"/>
                  </a:ext>
                </a:extLst>
              </a:tr>
              <a:tr h="0">
                <a:tc>
                  <a:txBody>
                    <a:bodyPr/>
                    <a:lstStyle/>
                    <a:p>
                      <a:pPr algn="r"/>
                      <a:r>
                        <a:rPr lang="en-GB" sz="2100" b="0" dirty="0" err="1" smtClean="0"/>
                        <a:t>Dechrau</a:t>
                      </a:r>
                      <a:endParaRPr lang="en-GB" sz="2100" b="0" dirty="0"/>
                    </a:p>
                  </a:txBody>
                  <a:tcPr>
                    <a:solidFill>
                      <a:schemeClr val="bg1">
                        <a:lumMod val="75000"/>
                      </a:schemeClr>
                    </a:solidFill>
                  </a:tcPr>
                </a:tc>
                <a:tc>
                  <a:txBody>
                    <a:bodyPr/>
                    <a:lstStyle/>
                    <a:p>
                      <a:pPr algn="ctr"/>
                      <a:r>
                        <a:rPr lang="en-GB" sz="2100" b="0" dirty="0" err="1" smtClean="0"/>
                        <a:t>Sydyn</a:t>
                      </a:r>
                      <a:endParaRPr lang="en-GB" sz="2100" b="0" dirty="0"/>
                    </a:p>
                  </a:txBody>
                  <a:tcPr>
                    <a:solidFill>
                      <a:srgbClr val="FCD8D8"/>
                    </a:solidFill>
                  </a:tcPr>
                </a:tc>
                <a:tc>
                  <a:txBody>
                    <a:bodyPr/>
                    <a:lstStyle/>
                    <a:p>
                      <a:pPr algn="ctr"/>
                      <a:r>
                        <a:rPr lang="en-GB" sz="2100" b="0" dirty="0" err="1" smtClean="0"/>
                        <a:t>Yn</a:t>
                      </a:r>
                      <a:r>
                        <a:rPr lang="en-GB" sz="2100" b="0" dirty="0" smtClean="0"/>
                        <a:t> </a:t>
                      </a:r>
                      <a:r>
                        <a:rPr lang="en-GB" sz="2100" b="0" dirty="0" err="1" smtClean="0"/>
                        <a:t>raddol</a:t>
                      </a:r>
                      <a:r>
                        <a:rPr lang="en-GB" sz="2100" b="0" baseline="0" dirty="0" smtClean="0"/>
                        <a:t> </a:t>
                      </a:r>
                      <a:r>
                        <a:rPr lang="en-GB" sz="2100" b="0" baseline="0" dirty="0" err="1" smtClean="0"/>
                        <a:t>fel</a:t>
                      </a:r>
                      <a:r>
                        <a:rPr lang="en-GB" sz="2100" b="0" baseline="0" dirty="0" smtClean="0"/>
                        <a:t> </a:t>
                      </a:r>
                      <a:r>
                        <a:rPr lang="en-GB" sz="2100" b="0" baseline="0" dirty="0" err="1" smtClean="0"/>
                        <a:t>arfer</a:t>
                      </a:r>
                      <a:endParaRPr lang="en-GB" sz="2100" b="0" dirty="0"/>
                    </a:p>
                  </a:txBody>
                  <a:tcPr>
                    <a:solidFill>
                      <a:schemeClr val="accent4">
                        <a:lumMod val="60000"/>
                        <a:lumOff val="40000"/>
                      </a:schemeClr>
                    </a:solidFill>
                  </a:tcPr>
                </a:tc>
                <a:extLst>
                  <a:ext uri="{0D108BD9-81ED-4DB2-BD59-A6C34878D82A}">
                    <a16:rowId xmlns:a16="http://schemas.microsoft.com/office/drawing/2014/main" xmlns="" val="10002"/>
                  </a:ext>
                </a:extLst>
              </a:tr>
              <a:tr h="258676">
                <a:tc>
                  <a:txBody>
                    <a:bodyPr/>
                    <a:lstStyle/>
                    <a:p>
                      <a:pPr algn="r"/>
                      <a:r>
                        <a:rPr lang="en-GB" sz="2100" b="0" dirty="0" err="1" smtClean="0"/>
                        <a:t>Achos</a:t>
                      </a:r>
                      <a:endParaRPr lang="en-GB" sz="2100" b="0" dirty="0"/>
                    </a:p>
                  </a:txBody>
                  <a:tcPr>
                    <a:solidFill>
                      <a:schemeClr val="bg1">
                        <a:lumMod val="75000"/>
                      </a:schemeClr>
                    </a:solidFill>
                  </a:tcPr>
                </a:tc>
                <a:tc>
                  <a:txBody>
                    <a:bodyPr/>
                    <a:lstStyle/>
                    <a:p>
                      <a:pPr algn="ctr"/>
                      <a:r>
                        <a:rPr lang="en-GB" sz="2100" b="0" dirty="0" err="1" smtClean="0"/>
                        <a:t>Unigol</a:t>
                      </a:r>
                      <a:endParaRPr lang="en-GB" sz="2100" b="0" dirty="0"/>
                    </a:p>
                  </a:txBody>
                  <a:tcPr>
                    <a:solidFill>
                      <a:srgbClr val="FCD8D8"/>
                    </a:solidFill>
                  </a:tcPr>
                </a:tc>
                <a:tc>
                  <a:txBody>
                    <a:bodyPr/>
                    <a:lstStyle/>
                    <a:p>
                      <a:pPr algn="ctr"/>
                      <a:r>
                        <a:rPr lang="en-GB" sz="2100" b="0" dirty="0" err="1" smtClean="0"/>
                        <a:t>Lluosog</a:t>
                      </a:r>
                      <a:r>
                        <a:rPr lang="en-GB" sz="2100" b="0" baseline="0" dirty="0" smtClean="0"/>
                        <a:t> </a:t>
                      </a:r>
                      <a:r>
                        <a:rPr lang="en-GB" sz="2100" b="0" baseline="0" dirty="0" err="1" smtClean="0"/>
                        <a:t>dros</a:t>
                      </a:r>
                      <a:r>
                        <a:rPr lang="en-GB" sz="2100" b="0" baseline="0" dirty="0" smtClean="0"/>
                        <a:t> </a:t>
                      </a:r>
                      <a:r>
                        <a:rPr lang="en-GB" sz="2100" b="0" baseline="0" dirty="0" err="1" smtClean="0"/>
                        <a:t>amser</a:t>
                      </a:r>
                      <a:endParaRPr lang="en-GB" sz="2100" b="0" dirty="0"/>
                    </a:p>
                  </a:txBody>
                  <a:tcPr>
                    <a:solidFill>
                      <a:schemeClr val="accent4">
                        <a:lumMod val="60000"/>
                        <a:lumOff val="40000"/>
                      </a:schemeClr>
                    </a:solidFill>
                  </a:tcPr>
                </a:tc>
                <a:extLst>
                  <a:ext uri="{0D108BD9-81ED-4DB2-BD59-A6C34878D82A}">
                    <a16:rowId xmlns:a16="http://schemas.microsoft.com/office/drawing/2014/main" xmlns="" val="10003"/>
                  </a:ext>
                </a:extLst>
              </a:tr>
              <a:tr h="419302">
                <a:tc>
                  <a:txBody>
                    <a:bodyPr/>
                    <a:lstStyle/>
                    <a:p>
                      <a:pPr algn="r"/>
                      <a:r>
                        <a:rPr lang="en-GB" sz="2100" b="0" dirty="0" err="1" smtClean="0"/>
                        <a:t>Canlyniad</a:t>
                      </a:r>
                      <a:endParaRPr lang="en-GB" sz="2100" b="0" dirty="0"/>
                    </a:p>
                  </a:txBody>
                  <a:tcPr>
                    <a:solidFill>
                      <a:schemeClr val="bg1">
                        <a:lumMod val="75000"/>
                      </a:schemeClr>
                    </a:solidFill>
                  </a:tcPr>
                </a:tc>
                <a:tc>
                  <a:txBody>
                    <a:bodyPr/>
                    <a:lstStyle/>
                    <a:p>
                      <a:pPr algn="ctr"/>
                      <a:r>
                        <a:rPr lang="en-GB" sz="2100" b="0" dirty="0" err="1" smtClean="0"/>
                        <a:t>Gwelladwy</a:t>
                      </a:r>
                      <a:r>
                        <a:rPr lang="en-GB" sz="2100" b="0" dirty="0" smtClean="0"/>
                        <a:t> </a:t>
                      </a:r>
                      <a:r>
                        <a:rPr lang="en-GB" sz="2100" b="0" dirty="0" err="1" smtClean="0"/>
                        <a:t>fel</a:t>
                      </a:r>
                      <a:r>
                        <a:rPr lang="en-GB" sz="2100" b="0" dirty="0" smtClean="0"/>
                        <a:t> </a:t>
                      </a:r>
                      <a:r>
                        <a:rPr lang="en-GB" sz="2100" b="0" dirty="0" err="1" smtClean="0"/>
                        <a:t>arfer</a:t>
                      </a:r>
                      <a:endParaRPr lang="en-GB" sz="2100" b="0" dirty="0"/>
                    </a:p>
                  </a:txBody>
                  <a:tcPr>
                    <a:solidFill>
                      <a:srgbClr val="FCD8D8"/>
                    </a:solidFill>
                  </a:tcPr>
                </a:tc>
                <a:tc>
                  <a:txBody>
                    <a:bodyPr/>
                    <a:lstStyle/>
                    <a:p>
                      <a:pPr algn="ctr"/>
                      <a:r>
                        <a:rPr lang="en-GB" sz="2100" b="0" dirty="0" err="1" smtClean="0"/>
                        <a:t>Anwelladwy</a:t>
                      </a:r>
                      <a:endParaRPr lang="en-GB" sz="2100" b="0" dirty="0"/>
                    </a:p>
                  </a:txBody>
                  <a:tcPr>
                    <a:solidFill>
                      <a:schemeClr val="accent4">
                        <a:lumMod val="60000"/>
                        <a:lumOff val="40000"/>
                      </a:schemeClr>
                    </a:solidFill>
                  </a:tcPr>
                </a:tc>
                <a:extLst>
                  <a:ext uri="{0D108BD9-81ED-4DB2-BD59-A6C34878D82A}">
                    <a16:rowId xmlns:a16="http://schemas.microsoft.com/office/drawing/2014/main" xmlns="" val="10004"/>
                  </a:ext>
                </a:extLst>
              </a:tr>
              <a:tr h="225858">
                <a:tc>
                  <a:txBody>
                    <a:bodyPr/>
                    <a:lstStyle/>
                    <a:p>
                      <a:pPr algn="r"/>
                      <a:r>
                        <a:rPr lang="en-GB" sz="2100" b="0" dirty="0" err="1" smtClean="0"/>
                        <a:t>Hyd</a:t>
                      </a:r>
                      <a:endParaRPr lang="en-GB" sz="2100" b="0" dirty="0"/>
                    </a:p>
                  </a:txBody>
                  <a:tcPr>
                    <a:solidFill>
                      <a:schemeClr val="bg1">
                        <a:lumMod val="75000"/>
                      </a:schemeClr>
                    </a:solidFill>
                  </a:tcPr>
                </a:tc>
                <a:tc>
                  <a:txBody>
                    <a:bodyPr/>
                    <a:lstStyle/>
                    <a:p>
                      <a:pPr algn="ctr"/>
                      <a:r>
                        <a:rPr lang="en-GB" sz="2100" b="0" dirty="0" err="1" smtClean="0"/>
                        <a:t>Cyfyngedig</a:t>
                      </a:r>
                      <a:endParaRPr lang="en-GB" sz="2100" b="0" dirty="0" smtClean="0"/>
                    </a:p>
                    <a:p>
                      <a:pPr algn="ctr"/>
                      <a:r>
                        <a:rPr lang="en-GB" sz="1700" b="0" dirty="0" smtClean="0"/>
                        <a:t>(</a:t>
                      </a:r>
                      <a:r>
                        <a:rPr lang="en-GB" sz="1700" b="0" dirty="0" err="1" smtClean="0"/>
                        <a:t>ychydig</a:t>
                      </a:r>
                      <a:r>
                        <a:rPr lang="en-GB" sz="1700" b="0" dirty="0" smtClean="0"/>
                        <a:t> </a:t>
                      </a:r>
                      <a:r>
                        <a:rPr lang="en-GB" sz="1700" b="0" dirty="0" err="1" smtClean="0"/>
                        <a:t>ddiwrnodau</a:t>
                      </a:r>
                      <a:r>
                        <a:rPr lang="en-GB" sz="1700" b="0" baseline="0" dirty="0" smtClean="0"/>
                        <a:t>)</a:t>
                      </a:r>
                      <a:endParaRPr lang="en-GB" sz="1700" b="0" dirty="0"/>
                    </a:p>
                  </a:txBody>
                  <a:tcPr>
                    <a:solidFill>
                      <a:srgbClr val="FCD8D8"/>
                    </a:solidFill>
                  </a:tcPr>
                </a:tc>
                <a:tc>
                  <a:txBody>
                    <a:bodyPr/>
                    <a:lstStyle/>
                    <a:p>
                      <a:pPr algn="ctr"/>
                      <a:r>
                        <a:rPr lang="en-GB" sz="2100" b="0" dirty="0" err="1" smtClean="0"/>
                        <a:t>Hir</a:t>
                      </a:r>
                      <a:r>
                        <a:rPr lang="en-GB" sz="2100" b="0" dirty="0" smtClean="0"/>
                        <a:t> ac </a:t>
                      </a:r>
                      <a:r>
                        <a:rPr lang="en-GB" sz="2100" b="0" dirty="0" err="1" smtClean="0"/>
                        <a:t>amhenodol</a:t>
                      </a:r>
                      <a:endParaRPr lang="en-GB" sz="2100" b="0" dirty="0"/>
                    </a:p>
                  </a:txBody>
                  <a:tcPr anchor="ctr">
                    <a:solidFill>
                      <a:schemeClr val="accent4">
                        <a:lumMod val="60000"/>
                        <a:lumOff val="40000"/>
                      </a:schemeClr>
                    </a:solidFill>
                  </a:tcPr>
                </a:tc>
                <a:extLst>
                  <a:ext uri="{0D108BD9-81ED-4DB2-BD59-A6C34878D82A}">
                    <a16:rowId xmlns:a16="http://schemas.microsoft.com/office/drawing/2014/main" xmlns="" val="10005"/>
                  </a:ext>
                </a:extLst>
              </a:tr>
              <a:tr h="748753">
                <a:tc>
                  <a:txBody>
                    <a:bodyPr/>
                    <a:lstStyle/>
                    <a:p>
                      <a:pPr algn="r"/>
                      <a:r>
                        <a:rPr lang="en-GB" sz="2100" b="0" dirty="0" err="1" smtClean="0"/>
                        <a:t>Llwyddiant</a:t>
                      </a:r>
                      <a:r>
                        <a:rPr lang="en-GB" sz="2100" b="0" dirty="0" smtClean="0"/>
                        <a:t> </a:t>
                      </a:r>
                      <a:r>
                        <a:rPr lang="en-GB" sz="2100" b="0" dirty="0" err="1" smtClean="0"/>
                        <a:t>meddyginiaeth</a:t>
                      </a:r>
                      <a:endParaRPr lang="en-GB" sz="2100" b="0" dirty="0"/>
                    </a:p>
                  </a:txBody>
                  <a:tcPr>
                    <a:solidFill>
                      <a:schemeClr val="bg1">
                        <a:lumMod val="75000"/>
                      </a:schemeClr>
                    </a:solidFill>
                  </a:tcPr>
                </a:tc>
                <a:tc>
                  <a:txBody>
                    <a:bodyPr/>
                    <a:lstStyle/>
                    <a:p>
                      <a:pPr algn="ctr"/>
                      <a:r>
                        <a:rPr lang="en-GB" sz="2100" b="0" dirty="0" err="1" smtClean="0"/>
                        <a:t>Effeithiol</a:t>
                      </a:r>
                      <a:r>
                        <a:rPr lang="en-GB" sz="2100" b="0" baseline="0" dirty="0" smtClean="0"/>
                        <a:t> </a:t>
                      </a:r>
                      <a:r>
                        <a:rPr lang="en-GB" sz="2100" b="0" baseline="0" dirty="0" err="1" smtClean="0"/>
                        <a:t>fel</a:t>
                      </a:r>
                      <a:r>
                        <a:rPr lang="en-GB" sz="2100" b="0" baseline="0" dirty="0" smtClean="0"/>
                        <a:t> </a:t>
                      </a:r>
                      <a:r>
                        <a:rPr lang="en-GB" sz="2100" b="0" baseline="0" dirty="0" err="1" smtClean="0"/>
                        <a:t>arfer</a:t>
                      </a:r>
                      <a:endParaRPr lang="en-GB" sz="2100" b="0" dirty="0"/>
                    </a:p>
                  </a:txBody>
                  <a:tcPr anchor="ctr">
                    <a:solidFill>
                      <a:srgbClr val="FCD8D8"/>
                    </a:solidFill>
                  </a:tcPr>
                </a:tc>
                <a:tc>
                  <a:txBody>
                    <a:bodyPr/>
                    <a:lstStyle/>
                    <a:p>
                      <a:pPr algn="ctr"/>
                      <a:r>
                        <a:rPr lang="en-GB" sz="2100" b="0" dirty="0" err="1" smtClean="0"/>
                        <a:t>Amhendant</a:t>
                      </a:r>
                      <a:r>
                        <a:rPr lang="en-GB" sz="2100" b="0" dirty="0" smtClean="0"/>
                        <a:t> </a:t>
                      </a:r>
                      <a:r>
                        <a:rPr lang="en-GB" sz="2100" b="0" dirty="0" err="1" smtClean="0"/>
                        <a:t>gydag</a:t>
                      </a:r>
                      <a:r>
                        <a:rPr lang="en-GB" sz="2100" b="0" dirty="0" smtClean="0"/>
                        <a:t> </a:t>
                      </a:r>
                      <a:r>
                        <a:rPr lang="en-GB" sz="2100" b="0" dirty="0" err="1" smtClean="0"/>
                        <a:t>effeithiau</a:t>
                      </a:r>
                      <a:r>
                        <a:rPr lang="en-GB" sz="2100" b="0" baseline="0" dirty="0" smtClean="0"/>
                        <a:t> </a:t>
                      </a:r>
                      <a:r>
                        <a:rPr lang="en-GB" sz="2100" b="0" baseline="0" dirty="0" err="1" smtClean="0"/>
                        <a:t>andwyol</a:t>
                      </a:r>
                      <a:r>
                        <a:rPr lang="en-GB" sz="2100" b="0" baseline="0" dirty="0" smtClean="0"/>
                        <a:t> </a:t>
                      </a:r>
                      <a:r>
                        <a:rPr lang="en-GB" sz="2100" b="0" baseline="0" dirty="0" err="1" smtClean="0"/>
                        <a:t>posibl</a:t>
                      </a:r>
                      <a:endParaRPr lang="en-GB" sz="2100" b="0" dirty="0"/>
                    </a:p>
                  </a:txBody>
                  <a:tcPr>
                    <a:solidFill>
                      <a:schemeClr val="accent4">
                        <a:lumMod val="60000"/>
                        <a:lumOff val="40000"/>
                      </a:schemeClr>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72539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Sut</a:t>
            </a:r>
            <a:r>
              <a:rPr lang="en-GB" dirty="0" smtClean="0"/>
              <a:t> </a:t>
            </a:r>
            <a:r>
              <a:rPr lang="en-GB" dirty="0" err="1" smtClean="0"/>
              <a:t>mae</a:t>
            </a:r>
            <a:r>
              <a:rPr lang="en-GB" dirty="0" smtClean="0"/>
              <a:t> </a:t>
            </a:r>
            <a:r>
              <a:rPr lang="en-GB" dirty="0" err="1" smtClean="0"/>
              <a:t>teleiechyd</a:t>
            </a:r>
            <a:r>
              <a:rPr lang="en-GB" dirty="0" smtClean="0"/>
              <a:t> </a:t>
            </a:r>
            <a:r>
              <a:rPr lang="en-GB" dirty="0" err="1" smtClean="0"/>
              <a:t>yn</a:t>
            </a:r>
            <a:r>
              <a:rPr lang="en-GB" dirty="0" smtClean="0"/>
              <a:t> </a:t>
            </a:r>
            <a:r>
              <a:rPr lang="en-GB" dirty="0" err="1" smtClean="0"/>
              <a:t>gweithio</a:t>
            </a:r>
            <a:endParaRPr lang="en-GB" dirty="0"/>
          </a:p>
        </p:txBody>
      </p:sp>
      <p:sp>
        <p:nvSpPr>
          <p:cNvPr id="3" name="Content Placeholder 2"/>
          <p:cNvSpPr>
            <a:spLocks noGrp="1"/>
          </p:cNvSpPr>
          <p:nvPr>
            <p:ph idx="1"/>
          </p:nvPr>
        </p:nvSpPr>
        <p:spPr>
          <a:xfrm>
            <a:off x="431801" y="1527131"/>
            <a:ext cx="8280400" cy="4349794"/>
          </a:xfrm>
        </p:spPr>
        <p:txBody>
          <a:bodyPr>
            <a:noAutofit/>
          </a:bodyPr>
          <a:lstStyle/>
          <a:p>
            <a:pPr marL="342900" lvl="0" indent="-342900">
              <a:buFont typeface="Arial" panose="020B0604020202020204" pitchFamily="34" charset="0"/>
              <a:buChar char="•"/>
            </a:pPr>
            <a:r>
              <a:rPr lang="cy-GB" sz="2400" dirty="0"/>
              <a:t>Y nod yw helpu cleifion i ddeall a rheoli eu cyflyrau eu hunain</a:t>
            </a:r>
          </a:p>
          <a:p>
            <a:pPr marL="342900" lvl="0" indent="-342900">
              <a:buFont typeface="Arial" panose="020B0604020202020204" pitchFamily="34" charset="0"/>
              <a:buChar char="•"/>
            </a:pPr>
            <a:r>
              <a:rPr lang="cy-GB" sz="2400" dirty="0"/>
              <a:t>Mae hyn yn gofyn am fonitro rhai arwyddion bywyd a gwybodaeth am symptomau (e.e. ansawdd cwsg)</a:t>
            </a:r>
          </a:p>
          <a:p>
            <a:pPr marL="342900" lvl="0" indent="-342900">
              <a:buFont typeface="Arial" panose="020B0604020202020204" pitchFamily="34" charset="0"/>
              <a:buChar char="•"/>
            </a:pPr>
            <a:r>
              <a:rPr lang="cy-GB" sz="2400" dirty="0"/>
              <a:t>Mae teleiechyd yn caniatáu i gleifion fesur eu harwyddion bywyd eu hunain bob dydd ac ateb rhai cwestiynau</a:t>
            </a:r>
          </a:p>
          <a:p>
            <a:pPr marL="342900" lvl="0" indent="-342900">
              <a:buFont typeface="Arial" panose="020B0604020202020204" pitchFamily="34" charset="0"/>
              <a:buChar char="•"/>
            </a:pPr>
            <a:r>
              <a:rPr lang="cy-GB" sz="2400" dirty="0"/>
              <a:t>Gellir dadansoddi gwybodaeth fel mater o drefn i amlygu problemau sydd angen sylw</a:t>
            </a:r>
          </a:p>
          <a:p>
            <a:pPr marL="342900" lvl="0" indent="-342900">
              <a:buFont typeface="Arial" panose="020B0604020202020204" pitchFamily="34" charset="0"/>
              <a:buChar char="•"/>
            </a:pPr>
            <a:r>
              <a:rPr lang="cy-GB" sz="2400" dirty="0"/>
              <a:t>Gall hyn fod yn arbennig o berthnasol i bobl sydd â phroblemau cardiaidd neu anadlu cronig</a:t>
            </a:r>
          </a:p>
          <a:p>
            <a:pPr marL="457200" indent="-457200">
              <a:buFont typeface="Arial" panose="020B0604020202020204" pitchFamily="34" charset="0"/>
              <a:buChar char="•"/>
            </a:pPr>
            <a:endParaRPr lang="en-GB" sz="2400" dirty="0"/>
          </a:p>
        </p:txBody>
      </p:sp>
    </p:spTree>
    <p:extLst>
      <p:ext uri="{BB962C8B-B14F-4D97-AF65-F5344CB8AC3E}">
        <p14:creationId xmlns:p14="http://schemas.microsoft.com/office/powerpoint/2010/main" val="380371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Perifferolion</a:t>
            </a:r>
            <a:r>
              <a:rPr lang="en-GB" dirty="0"/>
              <a:t> </a:t>
            </a:r>
            <a:r>
              <a:rPr lang="en-GB" dirty="0" err="1"/>
              <a:t>teleiechyd</a:t>
            </a:r>
            <a:endParaRPr lang="en-GB" dirty="0"/>
          </a:p>
        </p:txBody>
      </p:sp>
      <p:sp>
        <p:nvSpPr>
          <p:cNvPr id="3" name="Content Placeholder 2"/>
          <p:cNvSpPr>
            <a:spLocks noGrp="1"/>
          </p:cNvSpPr>
          <p:nvPr>
            <p:ph idx="4294967295"/>
          </p:nvPr>
        </p:nvSpPr>
        <p:spPr>
          <a:xfrm>
            <a:off x="431800" y="1376363"/>
            <a:ext cx="4652963" cy="4316486"/>
          </a:xfrm>
        </p:spPr>
        <p:txBody>
          <a:bodyPr>
            <a:noAutofit/>
          </a:bodyPr>
          <a:lstStyle/>
          <a:p>
            <a:pPr>
              <a:lnSpc>
                <a:spcPct val="150000"/>
              </a:lnSpc>
              <a:spcBef>
                <a:spcPts val="300"/>
              </a:spcBef>
              <a:spcAft>
                <a:spcPts val="300"/>
              </a:spcAft>
            </a:pPr>
            <a:r>
              <a:rPr lang="cy-GB" sz="2800" dirty="0" smtClean="0"/>
              <a:t>Ocsifesurydd pwls</a:t>
            </a:r>
            <a:r>
              <a:rPr lang="en-GB" sz="2800" dirty="0" smtClean="0"/>
              <a:t> </a:t>
            </a:r>
            <a:endParaRPr lang="en-GB" sz="2800" dirty="0"/>
          </a:p>
          <a:p>
            <a:pPr>
              <a:lnSpc>
                <a:spcPct val="150000"/>
              </a:lnSpc>
              <a:spcBef>
                <a:spcPts val="300"/>
              </a:spcBef>
              <a:spcAft>
                <a:spcPts val="300"/>
              </a:spcAft>
            </a:pPr>
            <a:r>
              <a:rPr lang="cy-GB" sz="2800" dirty="0" smtClean="0"/>
              <a:t>Mesurydd </a:t>
            </a:r>
            <a:r>
              <a:rPr lang="cy-GB" sz="2800" dirty="0"/>
              <a:t>pwysau </a:t>
            </a:r>
            <a:r>
              <a:rPr lang="cy-GB" sz="2800" dirty="0" smtClean="0"/>
              <a:t>gwaed</a:t>
            </a:r>
            <a:endParaRPr lang="en-GB" sz="2800" dirty="0" smtClean="0"/>
          </a:p>
          <a:p>
            <a:pPr>
              <a:spcBef>
                <a:spcPts val="300"/>
              </a:spcBef>
              <a:spcAft>
                <a:spcPts val="300"/>
              </a:spcAft>
            </a:pPr>
            <a:r>
              <a:rPr lang="cy-GB" sz="2800" dirty="0" smtClean="0"/>
              <a:t>Spiromedr </a:t>
            </a:r>
            <a:r>
              <a:rPr lang="cy-GB" sz="2800" dirty="0"/>
              <a:t>(neu fesurydd llif </a:t>
            </a:r>
            <a:r>
              <a:rPr lang="cy-GB" sz="2800" dirty="0" smtClean="0"/>
              <a:t>anadl)</a:t>
            </a:r>
            <a:endParaRPr lang="en-GB" sz="2800" dirty="0"/>
          </a:p>
          <a:p>
            <a:pPr>
              <a:lnSpc>
                <a:spcPct val="150000"/>
              </a:lnSpc>
              <a:spcBef>
                <a:spcPts val="300"/>
              </a:spcBef>
              <a:spcAft>
                <a:spcPts val="300"/>
              </a:spcAft>
            </a:pPr>
            <a:r>
              <a:rPr lang="cy-GB" sz="2800" dirty="0" smtClean="0"/>
              <a:t>Clorian pwyso</a:t>
            </a:r>
            <a:endParaRPr lang="en-GB" sz="2800" dirty="0"/>
          </a:p>
          <a:p>
            <a:pPr>
              <a:lnSpc>
                <a:spcPct val="150000"/>
              </a:lnSpc>
              <a:spcBef>
                <a:spcPts val="300"/>
              </a:spcBef>
              <a:spcAft>
                <a:spcPts val="300"/>
              </a:spcAft>
            </a:pPr>
            <a:r>
              <a:rPr lang="en-GB" sz="2800" dirty="0" smtClean="0"/>
              <a:t>Monitor ECG</a:t>
            </a:r>
            <a:endParaRPr lang="en-GB" sz="2800" dirty="0"/>
          </a:p>
          <a:p>
            <a:pPr>
              <a:lnSpc>
                <a:spcPct val="150000"/>
              </a:lnSpc>
              <a:spcBef>
                <a:spcPts val="300"/>
              </a:spcBef>
              <a:spcAft>
                <a:spcPts val="300"/>
              </a:spcAft>
            </a:pPr>
            <a:r>
              <a:rPr lang="en-GB" sz="2800" dirty="0" err="1" smtClean="0"/>
              <a:t>Thermomedr</a:t>
            </a:r>
            <a:endParaRPr lang="en-GB" sz="2800" dirty="0"/>
          </a:p>
        </p:txBody>
      </p:sp>
      <p:pic>
        <p:nvPicPr>
          <p:cNvPr id="3074" name="Picture 2" descr="https://medicalequipmentindia.files.wordpress.com/2011/02/pulse-oximeter.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066" b="9157"/>
          <a:stretch/>
        </p:blipFill>
        <p:spPr bwMode="auto">
          <a:xfrm>
            <a:off x="4975491" y="1573111"/>
            <a:ext cx="1650657" cy="12936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6" name="Picture 4" descr="https://www.hartsport.com.au/images/8-0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1849" y="1467279"/>
            <a:ext cx="1587488" cy="170825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8" name="Picture 6" descr="http://image.made-in-china.com/43f34j00eBFEnOycNNpd/CE-Certified-Handheld-Bluetooth-Wireless-Digital-Lung-Spirometer-Telemedic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8521" y="3327844"/>
            <a:ext cx="1587488" cy="11006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0" name="Picture 8" descr="http://www.emcare360.com/image/image_gallery?uuid=cc4b33d8-b065-4616-817d-8d242e596df3&amp;groupId=10161&amp;t=134269879796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5490" y="2740446"/>
            <a:ext cx="1473144" cy="110065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2" name="Picture 10" descr="http://www.uk.salterhousewares.com/media/catalog/product/cache/143/image/9df78eab33525d08d6e5fb8d27136e95/9/1/9154bk3r_hero.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53861" y="3993409"/>
            <a:ext cx="1665805" cy="13526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4" name="Picture 12" descr="http://www.hmi-basen.dk/blobs/orig/3495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52067" y="4114896"/>
            <a:ext cx="2065779" cy="16741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6" name="Picture 14" descr="NEW Bluetooth Infrared Ear &amp; Body Digital Thermometer with Downloadable App "/>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2862" r="28997"/>
          <a:stretch/>
        </p:blipFill>
        <p:spPr bwMode="auto">
          <a:xfrm>
            <a:off x="5070440" y="3853285"/>
            <a:ext cx="1176562" cy="20236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8" name="Picture 16" descr="http://p.globalsources.com/IMAGES/PDT/S1125735983/Easy-to-use-contactless-thermometer.jpg"/>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8902" b="8469"/>
          <a:stretch/>
        </p:blipFill>
        <p:spPr bwMode="auto">
          <a:xfrm rot="1298847">
            <a:off x="7048780" y="4871260"/>
            <a:ext cx="1613626" cy="110758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81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080"/>
                                        </p:tgtEl>
                                        <p:attrNameLst>
                                          <p:attrName>style.visibility</p:attrName>
                                        </p:attrNameLst>
                                      </p:cBhvr>
                                      <p:to>
                                        <p:strVal val="visible"/>
                                      </p:to>
                                    </p:set>
                                    <p:animEffect transition="in" filter="fade">
                                      <p:cBhvr>
                                        <p:cTn id="29" dur="500"/>
                                        <p:tgtEl>
                                          <p:spTgt spid="3080"/>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3078"/>
                                        </p:tgtEl>
                                        <p:attrNameLst>
                                          <p:attrName>style.visibility</p:attrName>
                                        </p:attrNameLst>
                                      </p:cBhvr>
                                      <p:to>
                                        <p:strVal val="visible"/>
                                      </p:to>
                                    </p:set>
                                    <p:animEffect transition="in" filter="fade">
                                      <p:cBhvr>
                                        <p:cTn id="33" dur="500"/>
                                        <p:tgtEl>
                                          <p:spTgt spid="307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082"/>
                                        </p:tgtEl>
                                        <p:attrNameLst>
                                          <p:attrName>style.visibility</p:attrName>
                                        </p:attrNameLst>
                                      </p:cBhvr>
                                      <p:to>
                                        <p:strVal val="visible"/>
                                      </p:to>
                                    </p:set>
                                    <p:animEffect transition="in" filter="fade">
                                      <p:cBhvr>
                                        <p:cTn id="42" dur="500"/>
                                        <p:tgtEl>
                                          <p:spTgt spid="308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500"/>
                                        <p:tgtEl>
                                          <p:spTgt spid="3">
                                            <p:txEl>
                                              <p:pRg st="4" end="4"/>
                                            </p:txEl>
                                          </p:spTgt>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3084"/>
                                        </p:tgtEl>
                                        <p:attrNameLst>
                                          <p:attrName>style.visibility</p:attrName>
                                        </p:attrNameLst>
                                      </p:cBhvr>
                                      <p:to>
                                        <p:strVal val="visible"/>
                                      </p:to>
                                    </p:set>
                                    <p:animEffect transition="in" filter="fade">
                                      <p:cBhvr>
                                        <p:cTn id="51" dur="500"/>
                                        <p:tgtEl>
                                          <p:spTgt spid="308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500"/>
                                        <p:tgtEl>
                                          <p:spTgt spid="3">
                                            <p:txEl>
                                              <p:pRg st="5" end="5"/>
                                            </p:txEl>
                                          </p:spTgt>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086"/>
                                        </p:tgtEl>
                                        <p:attrNameLst>
                                          <p:attrName>style.visibility</p:attrName>
                                        </p:attrNameLst>
                                      </p:cBhvr>
                                      <p:to>
                                        <p:strVal val="visible"/>
                                      </p:to>
                                    </p:set>
                                    <p:animEffect transition="in" filter="fade">
                                      <p:cBhvr>
                                        <p:cTn id="60" dur="500"/>
                                        <p:tgtEl>
                                          <p:spTgt spid="3086"/>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3088"/>
                                        </p:tgtEl>
                                        <p:attrNameLst>
                                          <p:attrName>style.visibility</p:attrName>
                                        </p:attrNameLst>
                                      </p:cBhvr>
                                      <p:to>
                                        <p:strVal val="visible"/>
                                      </p:to>
                                    </p:set>
                                    <p:animEffect transition="in" filter="fade">
                                      <p:cBhvr>
                                        <p:cTn id="64" dur="500"/>
                                        <p:tgtEl>
                                          <p:spTgt spid="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Mesur</a:t>
            </a:r>
            <a:r>
              <a:rPr lang="en-GB" dirty="0"/>
              <a:t> </a:t>
            </a:r>
            <a:r>
              <a:rPr lang="en-GB" dirty="0" err="1"/>
              <a:t>glwcos</a:t>
            </a:r>
            <a:r>
              <a:rPr lang="en-GB" dirty="0"/>
              <a:t> </a:t>
            </a:r>
            <a:r>
              <a:rPr lang="en-GB" dirty="0" err="1"/>
              <a:t>gwaed</a:t>
            </a:r>
            <a:r>
              <a:rPr lang="en-GB" dirty="0"/>
              <a:t> </a:t>
            </a:r>
            <a:r>
              <a:rPr lang="en-GB" dirty="0" err="1"/>
              <a:t>yn</a:t>
            </a:r>
            <a:r>
              <a:rPr lang="en-GB" dirty="0"/>
              <a:t> </a:t>
            </a:r>
            <a:r>
              <a:rPr lang="en-GB" dirty="0" err="1"/>
              <a:t>anymwthiol</a:t>
            </a:r>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1944" t="10111" r="17177" b="24926"/>
          <a:stretch/>
        </p:blipFill>
        <p:spPr>
          <a:xfrm>
            <a:off x="5729718" y="1493520"/>
            <a:ext cx="1961403" cy="2092960"/>
          </a:xfrm>
          <a:prstGeom prst="rect">
            <a:avLst/>
          </a:prstGeom>
        </p:spPr>
      </p:pic>
      <p:sp>
        <p:nvSpPr>
          <p:cNvPr id="6" name="TextBox 5"/>
          <p:cNvSpPr txBox="1"/>
          <p:nvPr/>
        </p:nvSpPr>
        <p:spPr>
          <a:xfrm>
            <a:off x="431800" y="1402755"/>
            <a:ext cx="4780280" cy="4524315"/>
          </a:xfrm>
          <a:prstGeom prst="rect">
            <a:avLst/>
          </a:prstGeom>
          <a:noFill/>
        </p:spPr>
        <p:txBody>
          <a:bodyPr wrap="square" rtlCol="0">
            <a:spAutoFit/>
          </a:bodyPr>
          <a:lstStyle/>
          <a:p>
            <a:pPr marL="342900" lvl="0" indent="-342900">
              <a:buFont typeface="Arial" panose="020B0604020202020204" pitchFamily="34" charset="0"/>
              <a:buChar char="•"/>
            </a:pPr>
            <a:r>
              <a:rPr lang="cy-GB" sz="2400" dirty="0">
                <a:solidFill>
                  <a:srgbClr val="69A830"/>
                </a:solidFill>
              </a:rPr>
              <a:t>Mae gan system monitro glwcos FreeStyle Libre Flash Abbott synhwyrydd a roddir ar gefn rhan uchaf y fraich, a dyfais sy’n copïo ac arddangos darlleniadau’r synhwyrydd.</a:t>
            </a:r>
          </a:p>
          <a:p>
            <a:pPr marL="342900" lvl="0" indent="-342900">
              <a:buFont typeface="Arial" panose="020B0604020202020204" pitchFamily="34" charset="0"/>
              <a:buChar char="•"/>
            </a:pPr>
            <a:r>
              <a:rPr lang="en-GB" sz="2400" dirty="0" err="1">
                <a:solidFill>
                  <a:srgbClr val="69A830"/>
                </a:solidFill>
              </a:rPr>
              <a:t>Mae’r</a:t>
            </a:r>
            <a:r>
              <a:rPr lang="en-GB" sz="2400" dirty="0">
                <a:solidFill>
                  <a:srgbClr val="69A830"/>
                </a:solidFill>
              </a:rPr>
              <a:t> </a:t>
            </a:r>
            <a:r>
              <a:rPr lang="en-GB" sz="2400" dirty="0" err="1">
                <a:solidFill>
                  <a:srgbClr val="69A830"/>
                </a:solidFill>
              </a:rPr>
              <a:t>synhwyrydd</a:t>
            </a:r>
            <a:r>
              <a:rPr lang="en-GB" sz="2400" dirty="0">
                <a:solidFill>
                  <a:srgbClr val="69A830"/>
                </a:solidFill>
              </a:rPr>
              <a:t> </a:t>
            </a:r>
            <a:r>
              <a:rPr lang="en-GB" sz="2400" dirty="0" err="1">
                <a:solidFill>
                  <a:srgbClr val="69A830"/>
                </a:solidFill>
              </a:rPr>
              <a:t>yn</a:t>
            </a:r>
            <a:r>
              <a:rPr lang="en-GB" sz="2400" dirty="0">
                <a:solidFill>
                  <a:srgbClr val="69A830"/>
                </a:solidFill>
              </a:rPr>
              <a:t> </a:t>
            </a:r>
            <a:r>
              <a:rPr lang="en-GB" sz="2400" dirty="0" err="1">
                <a:solidFill>
                  <a:srgbClr val="69A830"/>
                </a:solidFill>
              </a:rPr>
              <a:t>cofnodi</a:t>
            </a:r>
            <a:r>
              <a:rPr lang="en-GB" sz="2400" dirty="0">
                <a:solidFill>
                  <a:srgbClr val="69A830"/>
                </a:solidFill>
              </a:rPr>
              <a:t> </a:t>
            </a:r>
            <a:r>
              <a:rPr lang="en-GB" sz="2400" dirty="0" err="1">
                <a:solidFill>
                  <a:srgbClr val="69A830"/>
                </a:solidFill>
              </a:rPr>
              <a:t>lefelau</a:t>
            </a:r>
            <a:r>
              <a:rPr lang="en-GB" sz="2400" dirty="0">
                <a:solidFill>
                  <a:srgbClr val="69A830"/>
                </a:solidFill>
              </a:rPr>
              <a:t> </a:t>
            </a:r>
            <a:r>
              <a:rPr lang="en-GB" sz="2400" dirty="0" err="1">
                <a:solidFill>
                  <a:srgbClr val="69A830"/>
                </a:solidFill>
              </a:rPr>
              <a:t>glwcos</a:t>
            </a:r>
            <a:r>
              <a:rPr lang="en-GB" sz="2400" dirty="0">
                <a:solidFill>
                  <a:srgbClr val="69A830"/>
                </a:solidFill>
              </a:rPr>
              <a:t> </a:t>
            </a:r>
            <a:r>
              <a:rPr lang="en-GB" sz="2400" dirty="0" err="1">
                <a:solidFill>
                  <a:srgbClr val="69A830"/>
                </a:solidFill>
              </a:rPr>
              <a:t>gwaed</a:t>
            </a:r>
            <a:r>
              <a:rPr lang="en-GB" sz="2400" dirty="0">
                <a:solidFill>
                  <a:srgbClr val="69A830"/>
                </a:solidFill>
              </a:rPr>
              <a:t> bob </a:t>
            </a:r>
            <a:r>
              <a:rPr lang="en-GB" sz="2400" dirty="0" err="1">
                <a:solidFill>
                  <a:srgbClr val="69A830"/>
                </a:solidFill>
              </a:rPr>
              <a:t>munud</a:t>
            </a:r>
            <a:r>
              <a:rPr lang="en-GB" sz="2400" dirty="0">
                <a:solidFill>
                  <a:srgbClr val="69A830"/>
                </a:solidFill>
              </a:rPr>
              <a:t>, </a:t>
            </a:r>
            <a:r>
              <a:rPr lang="en-GB" sz="2400" dirty="0" err="1">
                <a:solidFill>
                  <a:srgbClr val="69A830"/>
                </a:solidFill>
              </a:rPr>
              <a:t>trwy</a:t>
            </a:r>
            <a:r>
              <a:rPr lang="en-GB" sz="2400" dirty="0">
                <a:solidFill>
                  <a:srgbClr val="69A830"/>
                </a:solidFill>
              </a:rPr>
              <a:t> </a:t>
            </a:r>
            <a:r>
              <a:rPr lang="en-GB" sz="2400" dirty="0" err="1">
                <a:solidFill>
                  <a:srgbClr val="69A830"/>
                </a:solidFill>
              </a:rPr>
              <a:t>samplu’r</a:t>
            </a:r>
            <a:r>
              <a:rPr lang="en-GB" sz="2400" dirty="0">
                <a:solidFill>
                  <a:srgbClr val="69A830"/>
                </a:solidFill>
              </a:rPr>
              <a:t> </a:t>
            </a:r>
            <a:r>
              <a:rPr lang="en-GB" sz="2400" dirty="0" err="1">
                <a:solidFill>
                  <a:srgbClr val="69A830"/>
                </a:solidFill>
              </a:rPr>
              <a:t>hylif</a:t>
            </a:r>
            <a:r>
              <a:rPr lang="en-GB" sz="2400" dirty="0">
                <a:solidFill>
                  <a:srgbClr val="69A830"/>
                </a:solidFill>
              </a:rPr>
              <a:t> </a:t>
            </a:r>
            <a:r>
              <a:rPr lang="en-GB" sz="2400" dirty="0" err="1">
                <a:solidFill>
                  <a:srgbClr val="69A830"/>
                </a:solidFill>
              </a:rPr>
              <a:t>interstitiaidd</a:t>
            </a:r>
            <a:r>
              <a:rPr lang="en-GB" sz="2400" dirty="0">
                <a:solidFill>
                  <a:srgbClr val="69A830"/>
                </a:solidFill>
              </a:rPr>
              <a:t> </a:t>
            </a:r>
            <a:r>
              <a:rPr lang="en-GB" sz="2400" dirty="0" err="1">
                <a:solidFill>
                  <a:srgbClr val="69A830"/>
                </a:solidFill>
              </a:rPr>
              <a:t>gan</a:t>
            </a:r>
            <a:r>
              <a:rPr lang="en-GB" sz="2400" dirty="0">
                <a:solidFill>
                  <a:srgbClr val="69A830"/>
                </a:solidFill>
              </a:rPr>
              <a:t> </a:t>
            </a:r>
            <a:r>
              <a:rPr lang="en-GB" sz="2400" dirty="0" err="1">
                <a:solidFill>
                  <a:srgbClr val="69A830"/>
                </a:solidFill>
              </a:rPr>
              <a:t>ddefnyddio</a:t>
            </a:r>
            <a:r>
              <a:rPr lang="en-GB" sz="2400" dirty="0">
                <a:solidFill>
                  <a:srgbClr val="69A830"/>
                </a:solidFill>
              </a:rPr>
              <a:t> </a:t>
            </a:r>
            <a:r>
              <a:rPr lang="en-GB" sz="2400" dirty="0" err="1">
                <a:solidFill>
                  <a:srgbClr val="69A830"/>
                </a:solidFill>
              </a:rPr>
              <a:t>ffilament</a:t>
            </a:r>
            <a:r>
              <a:rPr lang="en-GB" sz="2400" dirty="0">
                <a:solidFill>
                  <a:srgbClr val="69A830"/>
                </a:solidFill>
              </a:rPr>
              <a:t> 5mm o </a:t>
            </a:r>
            <a:r>
              <a:rPr lang="en-GB" sz="2400" dirty="0" err="1">
                <a:solidFill>
                  <a:srgbClr val="69A830"/>
                </a:solidFill>
              </a:rPr>
              <a:t>hyd</a:t>
            </a:r>
            <a:r>
              <a:rPr lang="en-GB" sz="2400" dirty="0">
                <a:solidFill>
                  <a:srgbClr val="69A830"/>
                </a:solidFill>
              </a:rPr>
              <a:t> </a:t>
            </a:r>
            <a:r>
              <a:rPr lang="en-GB" sz="2400" dirty="0" err="1">
                <a:solidFill>
                  <a:srgbClr val="69A830"/>
                </a:solidFill>
              </a:rPr>
              <a:t>sy’n</a:t>
            </a:r>
            <a:r>
              <a:rPr lang="en-GB" sz="2400" dirty="0">
                <a:solidFill>
                  <a:srgbClr val="69A830"/>
                </a:solidFill>
              </a:rPr>
              <a:t> </a:t>
            </a:r>
            <a:r>
              <a:rPr lang="en-GB" sz="2400" dirty="0" err="1">
                <a:solidFill>
                  <a:srgbClr val="69A830"/>
                </a:solidFill>
              </a:rPr>
              <a:t>mynd</a:t>
            </a:r>
            <a:r>
              <a:rPr lang="en-GB" sz="2400" dirty="0">
                <a:solidFill>
                  <a:srgbClr val="69A830"/>
                </a:solidFill>
              </a:rPr>
              <a:t> </a:t>
            </a:r>
            <a:r>
              <a:rPr lang="en-GB" sz="2400" dirty="0" err="1">
                <a:solidFill>
                  <a:srgbClr val="69A830"/>
                </a:solidFill>
              </a:rPr>
              <a:t>i</a:t>
            </a:r>
            <a:r>
              <a:rPr lang="en-GB" sz="2400" dirty="0">
                <a:solidFill>
                  <a:srgbClr val="69A830"/>
                </a:solidFill>
              </a:rPr>
              <a:t> </a:t>
            </a:r>
            <a:r>
              <a:rPr lang="en-GB" sz="2400" dirty="0" err="1">
                <a:solidFill>
                  <a:srgbClr val="69A830"/>
                </a:solidFill>
              </a:rPr>
              <a:t>mewn</a:t>
            </a:r>
            <a:r>
              <a:rPr lang="en-GB" sz="2400" dirty="0">
                <a:solidFill>
                  <a:srgbClr val="69A830"/>
                </a:solidFill>
              </a:rPr>
              <a:t> </a:t>
            </a:r>
            <a:r>
              <a:rPr lang="en-GB" sz="2400" dirty="0" err="1">
                <a:solidFill>
                  <a:srgbClr val="69A830"/>
                </a:solidFill>
              </a:rPr>
              <a:t>i’r</a:t>
            </a:r>
            <a:r>
              <a:rPr lang="en-GB" sz="2400" dirty="0">
                <a:solidFill>
                  <a:srgbClr val="69A830"/>
                </a:solidFill>
              </a:rPr>
              <a:t> </a:t>
            </a:r>
            <a:r>
              <a:rPr lang="en-GB" sz="2400" dirty="0" err="1">
                <a:solidFill>
                  <a:srgbClr val="69A830"/>
                </a:solidFill>
              </a:rPr>
              <a:t>croen</a:t>
            </a:r>
            <a:r>
              <a:rPr lang="en-GB" sz="2400" dirty="0">
                <a:solidFill>
                  <a:srgbClr val="69A830"/>
                </a:solidFill>
              </a:rPr>
              <a:t>.</a:t>
            </a:r>
            <a:endParaRPr lang="cy-GB" sz="2400" dirty="0">
              <a:solidFill>
                <a:srgbClr val="69A830"/>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081" r="12103"/>
          <a:stretch/>
        </p:blipFill>
        <p:spPr>
          <a:xfrm>
            <a:off x="5917730" y="3586480"/>
            <a:ext cx="1585378" cy="229044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334" t="3177" r="1390" b="9494"/>
          <a:stretch/>
        </p:blipFill>
        <p:spPr>
          <a:xfrm>
            <a:off x="1690064" y="1376363"/>
            <a:ext cx="5763871" cy="4320662"/>
          </a:xfrm>
          <a:prstGeom prst="rect">
            <a:avLst/>
          </a:prstGeom>
        </p:spPr>
      </p:pic>
    </p:spTree>
    <p:extLst>
      <p:ext uri="{BB962C8B-B14F-4D97-AF65-F5344CB8AC3E}">
        <p14:creationId xmlns:p14="http://schemas.microsoft.com/office/powerpoint/2010/main" val="85168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Amcanion</a:t>
            </a:r>
            <a:r>
              <a:rPr lang="en-GB" dirty="0" smtClean="0"/>
              <a:t> </a:t>
            </a:r>
            <a:r>
              <a:rPr lang="en-GB" dirty="0" err="1" smtClean="0"/>
              <a:t>dysgu</a:t>
            </a:r>
            <a:r>
              <a:rPr lang="en-GB" dirty="0" smtClean="0"/>
              <a:t> (1</a:t>
            </a:r>
            <a:r>
              <a:rPr lang="en-GB" dirty="0"/>
              <a:t>)</a:t>
            </a:r>
          </a:p>
        </p:txBody>
      </p:sp>
      <p:sp>
        <p:nvSpPr>
          <p:cNvPr id="3" name="Content Placeholder 2"/>
          <p:cNvSpPr>
            <a:spLocks noGrp="1"/>
          </p:cNvSpPr>
          <p:nvPr>
            <p:ph idx="1"/>
          </p:nvPr>
        </p:nvSpPr>
        <p:spPr>
          <a:xfrm>
            <a:off x="431801" y="1376363"/>
            <a:ext cx="8280400" cy="4135271"/>
          </a:xfrm>
        </p:spPr>
        <p:txBody>
          <a:bodyPr>
            <a:noAutofit/>
          </a:bodyPr>
          <a:lstStyle/>
          <a:p>
            <a:pPr marL="457200" indent="-457200">
              <a:buFont typeface="Arial" panose="020B0604020202020204" pitchFamily="34" charset="0"/>
              <a:buChar char="•"/>
            </a:pPr>
            <a:r>
              <a:rPr lang="en-GB" sz="2800" dirty="0" err="1"/>
              <a:t>Gwerthfawrogi</a:t>
            </a:r>
            <a:r>
              <a:rPr lang="en-GB" sz="2800" dirty="0"/>
              <a:t> </a:t>
            </a:r>
            <a:r>
              <a:rPr lang="en-GB" sz="2800" dirty="0" err="1"/>
              <a:t>sut</a:t>
            </a:r>
            <a:r>
              <a:rPr lang="en-GB" sz="2800" dirty="0"/>
              <a:t> </a:t>
            </a:r>
            <a:r>
              <a:rPr lang="en-GB" sz="2800" dirty="0" err="1"/>
              <a:t>mae</a:t>
            </a:r>
            <a:r>
              <a:rPr lang="en-GB" sz="2800" dirty="0"/>
              <a:t> dull </a:t>
            </a:r>
            <a:r>
              <a:rPr lang="en-GB" sz="2800" dirty="0" err="1"/>
              <a:t>asesu</a:t>
            </a:r>
            <a:r>
              <a:rPr lang="en-GB" sz="2800" dirty="0"/>
              <a:t> </a:t>
            </a:r>
            <a:r>
              <a:rPr lang="en-GB" sz="2800" dirty="0" err="1"/>
              <a:t>sy’n</a:t>
            </a:r>
            <a:r>
              <a:rPr lang="en-GB" sz="2800" dirty="0"/>
              <a:t> </a:t>
            </a:r>
            <a:r>
              <a:rPr lang="en-GB" sz="2800" dirty="0" err="1"/>
              <a:t>canolbwyntio</a:t>
            </a:r>
            <a:r>
              <a:rPr lang="en-GB" sz="2800" dirty="0"/>
              <a:t> </a:t>
            </a:r>
            <a:r>
              <a:rPr lang="en-GB" sz="2800" dirty="0" err="1"/>
              <a:t>ar</a:t>
            </a:r>
            <a:r>
              <a:rPr lang="en-GB" sz="2800" dirty="0"/>
              <a:t> </a:t>
            </a:r>
            <a:r>
              <a:rPr lang="en-GB" sz="2800" dirty="0" err="1"/>
              <a:t>yr</a:t>
            </a:r>
            <a:r>
              <a:rPr lang="en-GB" sz="2800" dirty="0"/>
              <a:t> </a:t>
            </a:r>
            <a:r>
              <a:rPr lang="en-GB" sz="2800" dirty="0" err="1"/>
              <a:t>unigolyn</a:t>
            </a:r>
            <a:r>
              <a:rPr lang="en-GB" sz="2800" dirty="0"/>
              <a:t> </a:t>
            </a:r>
            <a:r>
              <a:rPr lang="en-GB" sz="2800" dirty="0" err="1"/>
              <a:t>yn</a:t>
            </a:r>
            <a:r>
              <a:rPr lang="en-GB" sz="2800" dirty="0"/>
              <a:t> </a:t>
            </a:r>
            <a:r>
              <a:rPr lang="en-GB" sz="2800" dirty="0" err="1"/>
              <a:t>newid</a:t>
            </a:r>
            <a:r>
              <a:rPr lang="en-GB" sz="2800" dirty="0"/>
              <a:t> </a:t>
            </a:r>
            <a:r>
              <a:rPr lang="en-GB" sz="2800" dirty="0" err="1"/>
              <a:t>blaenoriaethau</a:t>
            </a:r>
            <a:r>
              <a:rPr lang="en-GB" sz="2800" dirty="0"/>
              <a:t> a </a:t>
            </a:r>
            <a:r>
              <a:rPr lang="en-GB" sz="2800" dirty="0" err="1"/>
              <a:t>chanlyniadau</a:t>
            </a:r>
            <a:r>
              <a:rPr lang="en-GB" sz="2800" dirty="0"/>
              <a:t> </a:t>
            </a:r>
            <a:r>
              <a:rPr lang="en-GB" sz="2800" dirty="0" err="1"/>
              <a:t>sy’n</a:t>
            </a:r>
            <a:r>
              <a:rPr lang="en-GB" sz="2800" dirty="0"/>
              <a:t> </a:t>
            </a:r>
            <a:r>
              <a:rPr lang="en-GB" sz="2800" dirty="0" err="1"/>
              <a:t>bosibl</a:t>
            </a:r>
            <a:r>
              <a:rPr lang="en-GB" sz="2800" dirty="0"/>
              <a:t> </a:t>
            </a:r>
            <a:r>
              <a:rPr lang="en-GB" sz="2800" dirty="0" err="1"/>
              <a:t>trwy</a:t>
            </a:r>
            <a:r>
              <a:rPr lang="en-GB" sz="2800" dirty="0"/>
              <a:t> </a:t>
            </a:r>
            <a:r>
              <a:rPr lang="en-GB" sz="2800" dirty="0" err="1"/>
              <a:t>fesurau</a:t>
            </a:r>
            <a:r>
              <a:rPr lang="en-GB" sz="2800" dirty="0"/>
              <a:t> </a:t>
            </a:r>
            <a:r>
              <a:rPr lang="en-GB" sz="2800" dirty="0" err="1"/>
              <a:t>cymorth</a:t>
            </a:r>
            <a:r>
              <a:rPr lang="en-GB" sz="2800" dirty="0"/>
              <a:t> </a:t>
            </a:r>
            <a:r>
              <a:rPr lang="en-GB" sz="2800" dirty="0" err="1"/>
              <a:t>arloesol</a:t>
            </a:r>
            <a:endParaRPr lang="en-GB" sz="2800" dirty="0"/>
          </a:p>
          <a:p>
            <a:pPr marL="457200" indent="-457200">
              <a:buFont typeface="Arial" panose="020B0604020202020204" pitchFamily="34" charset="0"/>
              <a:buChar char="•"/>
            </a:pPr>
            <a:r>
              <a:rPr lang="en-GB" sz="2800" dirty="0" err="1"/>
              <a:t>Cydnabod</a:t>
            </a:r>
            <a:r>
              <a:rPr lang="en-GB" sz="2800" dirty="0"/>
              <a:t> bod </a:t>
            </a:r>
            <a:r>
              <a:rPr lang="en-GB" sz="2800" dirty="0" err="1"/>
              <a:t>angen</a:t>
            </a:r>
            <a:r>
              <a:rPr lang="en-GB" sz="2800" dirty="0"/>
              <a:t> </a:t>
            </a:r>
            <a:r>
              <a:rPr lang="en-GB" sz="2800" dirty="0" err="1"/>
              <a:t>cymorth</a:t>
            </a:r>
            <a:r>
              <a:rPr lang="en-GB" sz="2800" dirty="0"/>
              <a:t> </a:t>
            </a:r>
            <a:r>
              <a:rPr lang="en-GB" sz="2800" dirty="0" err="1"/>
              <a:t>unigol</a:t>
            </a:r>
            <a:r>
              <a:rPr lang="en-GB" sz="2800" dirty="0"/>
              <a:t> </a:t>
            </a:r>
            <a:r>
              <a:rPr lang="en-GB" sz="2800" dirty="0" err="1"/>
              <a:t>ar</a:t>
            </a:r>
            <a:r>
              <a:rPr lang="en-GB" sz="2800" dirty="0"/>
              <a:t> </a:t>
            </a:r>
            <a:r>
              <a:rPr lang="en-GB" sz="2800" dirty="0" err="1"/>
              <a:t>bobl</a:t>
            </a:r>
            <a:r>
              <a:rPr lang="en-GB" sz="2800" dirty="0"/>
              <a:t> </a:t>
            </a:r>
            <a:r>
              <a:rPr lang="en-GB" sz="2800" dirty="0" err="1"/>
              <a:t>oddi</a:t>
            </a:r>
            <a:r>
              <a:rPr lang="en-GB" sz="2800" dirty="0"/>
              <a:t> </a:t>
            </a:r>
            <a:r>
              <a:rPr lang="en-GB" sz="2800" dirty="0" err="1"/>
              <a:t>wrth</a:t>
            </a:r>
            <a:r>
              <a:rPr lang="en-GB" sz="2800" dirty="0"/>
              <a:t> </a:t>
            </a:r>
            <a:r>
              <a:rPr lang="en-GB" sz="2800" dirty="0" err="1"/>
              <a:t>dechnoleg</a:t>
            </a:r>
            <a:r>
              <a:rPr lang="en-GB" sz="2800" dirty="0"/>
              <a:t> - </a:t>
            </a:r>
            <a:r>
              <a:rPr lang="en-GB" sz="2800" dirty="0" err="1"/>
              <a:t>mae</a:t>
            </a:r>
            <a:r>
              <a:rPr lang="en-GB" sz="2800" dirty="0"/>
              <a:t> </a:t>
            </a:r>
            <a:r>
              <a:rPr lang="en-GB" sz="2800" dirty="0" err="1"/>
              <a:t>angen</a:t>
            </a:r>
            <a:r>
              <a:rPr lang="en-GB" sz="2800" dirty="0"/>
              <a:t> </a:t>
            </a:r>
            <a:r>
              <a:rPr lang="en-GB" sz="2800" dirty="0" err="1"/>
              <a:t>modelau</a:t>
            </a:r>
            <a:r>
              <a:rPr lang="en-GB" sz="2800" dirty="0"/>
              <a:t> </a:t>
            </a:r>
            <a:r>
              <a:rPr lang="en-GB" sz="2800" dirty="0" err="1"/>
              <a:t>newydd</a:t>
            </a:r>
            <a:r>
              <a:rPr lang="en-GB" sz="2800" dirty="0"/>
              <a:t> </a:t>
            </a:r>
            <a:r>
              <a:rPr lang="en-GB" sz="2800" dirty="0" err="1"/>
              <a:t>i</a:t>
            </a:r>
            <a:r>
              <a:rPr lang="en-GB" sz="2800" dirty="0"/>
              <a:t> </a:t>
            </a:r>
            <a:r>
              <a:rPr lang="en-GB" sz="2800" dirty="0" err="1"/>
              <a:t>fodloni</a:t>
            </a:r>
            <a:r>
              <a:rPr lang="en-GB" sz="2800" dirty="0"/>
              <a:t> </a:t>
            </a:r>
            <a:r>
              <a:rPr lang="en-GB" sz="2800" dirty="0" err="1"/>
              <a:t>eu</a:t>
            </a:r>
            <a:r>
              <a:rPr lang="en-GB" sz="2800" dirty="0"/>
              <a:t> </a:t>
            </a:r>
            <a:r>
              <a:rPr lang="en-GB" sz="2800" dirty="0" err="1"/>
              <a:t>hoffterau</a:t>
            </a:r>
            <a:r>
              <a:rPr lang="en-GB" sz="2800" dirty="0"/>
              <a:t>, </a:t>
            </a:r>
            <a:r>
              <a:rPr lang="en-GB" sz="2800" dirty="0" err="1"/>
              <a:t>ffordd</a:t>
            </a:r>
            <a:r>
              <a:rPr lang="en-GB" sz="2800" dirty="0"/>
              <a:t> o </a:t>
            </a:r>
            <a:r>
              <a:rPr lang="en-GB" sz="2800" dirty="0" err="1"/>
              <a:t>fyw</a:t>
            </a:r>
            <a:r>
              <a:rPr lang="en-GB" sz="2800" dirty="0"/>
              <a:t> a </a:t>
            </a:r>
            <a:r>
              <a:rPr lang="en-GB" sz="2800" dirty="0" err="1"/>
              <a:t>chartref</a:t>
            </a:r>
            <a:endParaRPr lang="en-GB" sz="2800" dirty="0"/>
          </a:p>
          <a:p>
            <a:pPr marL="457200" indent="-457200">
              <a:buFont typeface="Arial" panose="020B0604020202020204" pitchFamily="34" charset="0"/>
              <a:buChar char="•"/>
            </a:pPr>
            <a:endParaRPr lang="en-GB" sz="2800" dirty="0"/>
          </a:p>
        </p:txBody>
      </p:sp>
    </p:spTree>
    <p:extLst>
      <p:ext uri="{BB962C8B-B14F-4D97-AF65-F5344CB8AC3E}">
        <p14:creationId xmlns:p14="http://schemas.microsoft.com/office/powerpoint/2010/main" val="252977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err="1" smtClean="0"/>
              <a:t>Casglu</a:t>
            </a:r>
            <a:r>
              <a:rPr lang="en-GB" dirty="0" smtClean="0"/>
              <a:t> data </a:t>
            </a:r>
            <a:r>
              <a:rPr lang="en-GB" dirty="0" err="1" smtClean="0"/>
              <a:t>iechyd</a:t>
            </a:r>
            <a:r>
              <a:rPr lang="en-GB" dirty="0" smtClean="0"/>
              <a:t> </a:t>
            </a:r>
            <a:r>
              <a:rPr lang="en-GB" dirty="0" err="1" smtClean="0"/>
              <a:t>yn</a:t>
            </a:r>
            <a:r>
              <a:rPr lang="en-GB" dirty="0" smtClean="0"/>
              <a:t> y </a:t>
            </a:r>
            <a:r>
              <a:rPr lang="en-GB" dirty="0" err="1" smtClean="0"/>
              <a:t>dyfodol</a:t>
            </a:r>
            <a:endParaRPr lang="en-GB" dirty="0"/>
          </a:p>
        </p:txBody>
      </p:sp>
      <p:pic>
        <p:nvPicPr>
          <p:cNvPr id="4" name="Picture 21"/>
          <p:cNvPicPr>
            <a:picLocks noChangeAspect="1" noChangeArrowheads="1"/>
          </p:cNvPicPr>
          <p:nvPr/>
        </p:nvPicPr>
        <p:blipFill>
          <a:blip r:embed="rId3"/>
          <a:srcRect/>
          <a:stretch>
            <a:fillRect/>
          </a:stretch>
        </p:blipFill>
        <p:spPr bwMode="auto">
          <a:xfrm>
            <a:off x="6780420" y="1471551"/>
            <a:ext cx="1849169" cy="1800000"/>
          </a:xfrm>
          <a:prstGeom prst="rect">
            <a:avLst/>
          </a:prstGeom>
          <a:solidFill>
            <a:schemeClr val="bg1"/>
          </a:solidFill>
          <a:ln>
            <a:noFill/>
          </a:ln>
          <a:effectLst/>
        </p:spPr>
      </p:pic>
      <p:pic>
        <p:nvPicPr>
          <p:cNvPr id="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96" r="24771"/>
          <a:stretch/>
        </p:blipFill>
        <p:spPr bwMode="auto">
          <a:xfrm>
            <a:off x="704779" y="1381551"/>
            <a:ext cx="1716837" cy="1980000"/>
          </a:xfrm>
          <a:prstGeom prst="rect">
            <a:avLst/>
          </a:prstGeom>
          <a:solidFill>
            <a:schemeClr val="bg1"/>
          </a:solidFill>
          <a:ln>
            <a:noFill/>
          </a:ln>
          <a:effectLst/>
        </p:spPr>
      </p:pic>
      <p:pic>
        <p:nvPicPr>
          <p:cNvPr id="6" name="Picture 5" descr="2_microchip20enabled20pharmaceutic"/>
          <p:cNvPicPr>
            <a:picLocks noChangeAspect="1" noChangeArrowheads="1"/>
          </p:cNvPicPr>
          <p:nvPr/>
        </p:nvPicPr>
        <p:blipFill>
          <a:blip r:embed="rId5"/>
          <a:srcRect/>
          <a:stretch>
            <a:fillRect/>
          </a:stretch>
        </p:blipFill>
        <p:spPr>
          <a:xfrm>
            <a:off x="2671959" y="3831163"/>
            <a:ext cx="1836925" cy="1800000"/>
          </a:xfrm>
          <a:prstGeom prst="rect">
            <a:avLst/>
          </a:prstGeom>
          <a:solidFill>
            <a:schemeClr val="bg1"/>
          </a:solidFill>
          <a:ln>
            <a:noFill/>
          </a:ln>
          <a:effectLst/>
        </p:spPr>
      </p:pic>
      <p:pic>
        <p:nvPicPr>
          <p:cNvPr id="7" name="Picture 6" descr="http://web.mit.edu/newsoffice/images/article_images/20101001135902-1.jpg"/>
          <p:cNvPicPr>
            <a:picLocks noChangeAspect="1" noChangeArrowheads="1"/>
          </p:cNvPicPr>
          <p:nvPr/>
        </p:nvPicPr>
        <p:blipFill>
          <a:blip r:embed="rId6">
            <a:extLst>
              <a:ext uri="{28A0092B-C50C-407E-A947-70E740481C1C}">
                <a14:useLocalDpi xmlns:a14="http://schemas.microsoft.com/office/drawing/2010/main" val="0"/>
              </a:ext>
            </a:extLst>
          </a:blip>
          <a:srcRect b="11298"/>
          <a:stretch>
            <a:fillRect/>
          </a:stretch>
        </p:blipFill>
        <p:spPr bwMode="auto">
          <a:xfrm>
            <a:off x="4780700" y="3831163"/>
            <a:ext cx="1815305" cy="1800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6" descr="http://kaden.watch.impress.co.jp/img/kdw/docs/359/435/24_s.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9230" y="1597551"/>
            <a:ext cx="1918245" cy="1548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9" name="Picture 2" descr="The Scanadu Scout"/>
          <p:cNvPicPr>
            <a:picLocks noChangeAspect="1" noChangeArrowheads="1"/>
          </p:cNvPicPr>
          <p:nvPr/>
        </p:nvPicPr>
        <p:blipFill rotWithShape="1">
          <a:blip r:embed="rId9">
            <a:extLst>
              <a:ext uri="{28A0092B-C50C-407E-A947-70E740481C1C}">
                <a14:useLocalDpi xmlns:a14="http://schemas.microsoft.com/office/drawing/2010/main" val="0"/>
              </a:ext>
            </a:extLst>
          </a:blip>
          <a:srcRect t="23662" r="40519"/>
          <a:stretch/>
        </p:blipFill>
        <p:spPr bwMode="auto">
          <a:xfrm>
            <a:off x="6740579" y="3893982"/>
            <a:ext cx="1928850" cy="167436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l="18658" t="9191" r="16644" b="9967"/>
          <a:stretch/>
        </p:blipFill>
        <p:spPr>
          <a:xfrm>
            <a:off x="2660422" y="1381551"/>
            <a:ext cx="1859999" cy="1980000"/>
          </a:xfrm>
          <a:prstGeom prst="rect">
            <a:avLst/>
          </a:prstGeom>
        </p:spPr>
      </p:pic>
      <p:pic>
        <p:nvPicPr>
          <p:cNvPr id="12" name="Picture 11" descr="http://www.medgadget.com/archives/img/po34234.jpg"/>
          <p:cNvPicPr>
            <a:picLocks noChangeAspect="1" noChangeArrowheads="1"/>
          </p:cNvPicPr>
          <p:nvPr/>
        </p:nvPicPr>
        <p:blipFill>
          <a:blip r:embed="rId11"/>
          <a:srcRect/>
          <a:stretch>
            <a:fillRect/>
          </a:stretch>
        </p:blipFill>
        <p:spPr bwMode="auto">
          <a:xfrm>
            <a:off x="640458" y="3831163"/>
            <a:ext cx="1845478" cy="1800000"/>
          </a:xfrm>
          <a:prstGeom prst="rect">
            <a:avLst/>
          </a:prstGeom>
          <a:solidFill>
            <a:schemeClr val="bg1"/>
          </a:solidFill>
          <a:ln>
            <a:noFill/>
          </a:ln>
          <a:effectLst/>
        </p:spPr>
      </p:pic>
    </p:spTree>
    <p:extLst>
      <p:ext uri="{BB962C8B-B14F-4D97-AF65-F5344CB8AC3E}">
        <p14:creationId xmlns:p14="http://schemas.microsoft.com/office/powerpoint/2010/main" val="358323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Tatŵau</a:t>
            </a:r>
            <a:r>
              <a:rPr lang="en-GB" dirty="0" smtClean="0"/>
              <a:t> </a:t>
            </a:r>
            <a:r>
              <a:rPr lang="en-GB" dirty="0" err="1" smtClean="0"/>
              <a:t>dros</a:t>
            </a:r>
            <a:r>
              <a:rPr lang="en-GB" dirty="0" smtClean="0"/>
              <a:t> </a:t>
            </a:r>
            <a:r>
              <a:rPr lang="en-GB" dirty="0" err="1" smtClean="0"/>
              <a:t>dro</a:t>
            </a:r>
            <a:r>
              <a:rPr lang="en-GB" dirty="0" smtClean="0"/>
              <a:t> </a:t>
            </a:r>
            <a:r>
              <a:rPr lang="en-GB" dirty="0" err="1" smtClean="0"/>
              <a:t>yn</a:t>
            </a:r>
            <a:r>
              <a:rPr lang="en-GB" dirty="0" smtClean="0"/>
              <a:t> </a:t>
            </a:r>
            <a:r>
              <a:rPr lang="en-GB" dirty="0" err="1" smtClean="0"/>
              <a:t>mesur</a:t>
            </a:r>
            <a:r>
              <a:rPr lang="en-GB" dirty="0" smtClean="0"/>
              <a:t> </a:t>
            </a:r>
            <a:r>
              <a:rPr lang="en-GB" dirty="0" err="1" smtClean="0"/>
              <a:t>arwyddion</a:t>
            </a:r>
            <a:r>
              <a:rPr lang="en-GB" dirty="0" smtClean="0"/>
              <a:t> </a:t>
            </a:r>
            <a:r>
              <a:rPr lang="en-GB" dirty="0" err="1" smtClean="0"/>
              <a:t>bywyd</a:t>
            </a:r>
            <a:endParaRPr lang="en-GB" dirty="0"/>
          </a:p>
        </p:txBody>
      </p:sp>
      <p:sp>
        <p:nvSpPr>
          <p:cNvPr id="5" name="TextBox 4"/>
          <p:cNvSpPr txBox="1"/>
          <p:nvPr/>
        </p:nvSpPr>
        <p:spPr>
          <a:xfrm>
            <a:off x="431800" y="1376363"/>
            <a:ext cx="8543606" cy="1200329"/>
          </a:xfrm>
          <a:prstGeom prst="rect">
            <a:avLst/>
          </a:prstGeom>
          <a:noFill/>
        </p:spPr>
        <p:txBody>
          <a:bodyPr wrap="square" rtlCol="0">
            <a:spAutoFit/>
          </a:bodyPr>
          <a:lstStyle/>
          <a:p>
            <a:pPr marL="342900" lvl="0" indent="-342900">
              <a:buFont typeface="Arial" panose="020B0604020202020204" pitchFamily="34" charset="0"/>
              <a:buChar char="•"/>
            </a:pPr>
            <a:r>
              <a:rPr lang="cy-GB" sz="2400" dirty="0">
                <a:solidFill>
                  <a:srgbClr val="69A830"/>
                </a:solidFill>
              </a:rPr>
              <a:t>Synwyryddion gwisgadwy </a:t>
            </a:r>
            <a:r>
              <a:rPr lang="cy-GB" sz="2400" dirty="0" smtClean="0">
                <a:solidFill>
                  <a:srgbClr val="69A830"/>
                </a:solidFill>
              </a:rPr>
              <a:t>yn </a:t>
            </a:r>
            <a:r>
              <a:rPr lang="cy-GB" sz="2400" dirty="0">
                <a:solidFill>
                  <a:srgbClr val="69A830"/>
                </a:solidFill>
              </a:rPr>
              <a:t>mesur tymheredd, hydradiad a straen croen am bythefnos</a:t>
            </a:r>
          </a:p>
          <a:p>
            <a:pPr marL="342900" lvl="0" indent="-342900">
              <a:buFont typeface="Arial" panose="020B0604020202020204" pitchFamily="34" charset="0"/>
              <a:buChar char="•"/>
            </a:pPr>
            <a:r>
              <a:rPr lang="cy-GB" sz="2400" dirty="0">
                <a:solidFill>
                  <a:srgbClr val="69A830"/>
                </a:solidFill>
              </a:rPr>
              <a:t>Mae electroneg hyblyg yn darparu pŵer a chysylltedd </a:t>
            </a:r>
            <a:r>
              <a:rPr lang="cy-GB" sz="2400" dirty="0" smtClean="0">
                <a:solidFill>
                  <a:srgbClr val="69A830"/>
                </a:solidFill>
              </a:rPr>
              <a:t>diwifr</a:t>
            </a:r>
            <a:endParaRPr lang="cy-GB" sz="2400" dirty="0">
              <a:solidFill>
                <a:srgbClr val="69A83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981" y="3101622"/>
            <a:ext cx="2597663" cy="25889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7992" y="3101622"/>
            <a:ext cx="3414808" cy="2578295"/>
          </a:xfrm>
          <a:prstGeom prst="rect">
            <a:avLst/>
          </a:prstGeom>
        </p:spPr>
      </p:pic>
    </p:spTree>
    <p:extLst>
      <p:ext uri="{BB962C8B-B14F-4D97-AF65-F5344CB8AC3E}">
        <p14:creationId xmlns:p14="http://schemas.microsoft.com/office/powerpoint/2010/main" val="33484990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altLang="en-US" dirty="0" err="1"/>
              <a:t>Gwasanaeth</a:t>
            </a:r>
            <a:r>
              <a:rPr lang="en-GB" altLang="en-US" dirty="0"/>
              <a:t> </a:t>
            </a:r>
            <a:r>
              <a:rPr lang="en-GB" altLang="en-US" dirty="0" err="1"/>
              <a:t>larwm</a:t>
            </a:r>
            <a:r>
              <a:rPr lang="en-GB" altLang="en-US" dirty="0"/>
              <a:t> </a:t>
            </a:r>
            <a:r>
              <a:rPr lang="en-GB" altLang="en-US" dirty="0" err="1"/>
              <a:t>teleofal</a:t>
            </a:r>
            <a:r>
              <a:rPr lang="en-GB" altLang="en-US" dirty="0"/>
              <a:t> </a:t>
            </a:r>
            <a:r>
              <a:rPr lang="en-GB" altLang="en-US" dirty="0" err="1"/>
              <a:t>syml</a:t>
            </a:r>
            <a:r>
              <a:rPr lang="en-GB" altLang="en-US" dirty="0"/>
              <a:t> </a:t>
            </a:r>
          </a:p>
        </p:txBody>
      </p:sp>
      <p:sp>
        <p:nvSpPr>
          <p:cNvPr id="5" name="Rectangle 4"/>
          <p:cNvSpPr/>
          <p:nvPr/>
        </p:nvSpPr>
        <p:spPr>
          <a:xfrm>
            <a:off x="456801" y="1376363"/>
            <a:ext cx="3581006" cy="4500562"/>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alibri" panose="020F0502020204030204" pitchFamily="34" charset="0"/>
            </a:endParaRPr>
          </a:p>
        </p:txBody>
      </p:sp>
      <p:pic>
        <p:nvPicPr>
          <p:cNvPr id="17418" name="Picture 2" descr="http://2.bp.blogspot.com/-OpLShq7dvxY/UbS8fOW-EeI/AAAAAAAAChY/yuZyOwcKqqE/s1600/Gin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054" y="2751779"/>
            <a:ext cx="1020763" cy="16859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https://encrypted-tbn3.gstatic.com/images?q=tbn:ANd9GcTnije4AL7AKQz64xIT2aE2QcjW5fT8cnoaoffs1B5LjuWttZC5"/>
          <p:cNvPicPr>
            <a:picLocks noChangeAspect="1" noChangeArrowheads="1"/>
          </p:cNvPicPr>
          <p:nvPr/>
        </p:nvPicPr>
        <p:blipFill rotWithShape="1">
          <a:blip r:embed="rId4">
            <a:extLst>
              <a:ext uri="{28A0092B-C50C-407E-A947-70E740481C1C}">
                <a14:useLocalDpi xmlns:a14="http://schemas.microsoft.com/office/drawing/2010/main" val="0"/>
              </a:ext>
            </a:extLst>
          </a:blip>
          <a:srcRect l="14270" r="12493"/>
          <a:stretch/>
        </p:blipFill>
        <p:spPr bwMode="auto">
          <a:xfrm>
            <a:off x="6078563" y="1404058"/>
            <a:ext cx="964504"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3992721" y="3635572"/>
            <a:ext cx="504000" cy="3572"/>
          </a:xfrm>
          <a:prstGeom prst="straightConnector1">
            <a:avLst/>
          </a:prstGeom>
          <a:ln w="57150">
            <a:solidFill>
              <a:srgbClr val="633B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557030" y="2340058"/>
            <a:ext cx="7570" cy="699753"/>
          </a:xfrm>
          <a:prstGeom prst="straightConnector1">
            <a:avLst/>
          </a:prstGeom>
          <a:ln w="57150">
            <a:solidFill>
              <a:srgbClr val="633B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553245" y="4119811"/>
            <a:ext cx="15140" cy="699753"/>
          </a:xfrm>
          <a:prstGeom prst="straightConnector1">
            <a:avLst/>
          </a:prstGeom>
          <a:ln w="57150">
            <a:solidFill>
              <a:srgbClr val="633B9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a:spLocks noChangeArrowheads="1"/>
          </p:cNvSpPr>
          <p:nvPr/>
        </p:nvSpPr>
        <p:spPr bwMode="auto">
          <a:xfrm>
            <a:off x="431800" y="5888960"/>
            <a:ext cx="28618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GB" altLang="en-US" sz="2000" dirty="0">
                <a:solidFill>
                  <a:srgbClr val="69A830"/>
                </a:solidFill>
                <a:latin typeface="Arial" panose="020B0604020202020204" pitchFamily="34" charset="0"/>
                <a:cs typeface="Arial" panose="020B0604020202020204" pitchFamily="34" charset="0"/>
              </a:rPr>
              <a:t>Cost </a:t>
            </a:r>
            <a:r>
              <a:rPr lang="en-GB" altLang="en-US" sz="2000" dirty="0" err="1">
                <a:solidFill>
                  <a:srgbClr val="69A830"/>
                </a:solidFill>
                <a:latin typeface="Arial" panose="020B0604020202020204" pitchFamily="34" charset="0"/>
                <a:cs typeface="Arial" panose="020B0604020202020204" pitchFamily="34" charset="0"/>
              </a:rPr>
              <a:t>prynu</a:t>
            </a:r>
            <a:r>
              <a:rPr lang="en-GB" altLang="en-US" sz="2000" dirty="0">
                <a:solidFill>
                  <a:srgbClr val="69A830"/>
                </a:solidFill>
                <a:latin typeface="Arial" panose="020B0604020202020204" pitchFamily="34" charset="0"/>
                <a:cs typeface="Arial" panose="020B0604020202020204" pitchFamily="34" charset="0"/>
              </a:rPr>
              <a:t> offer ~ £250</a:t>
            </a:r>
          </a:p>
        </p:txBody>
      </p:sp>
      <p:sp>
        <p:nvSpPr>
          <p:cNvPr id="35" name="TextBox 34"/>
          <p:cNvSpPr txBox="1">
            <a:spLocks noChangeArrowheads="1"/>
          </p:cNvSpPr>
          <p:nvPr/>
        </p:nvSpPr>
        <p:spPr bwMode="auto">
          <a:xfrm>
            <a:off x="431800" y="6240731"/>
            <a:ext cx="41921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GB" altLang="en-US" sz="2000" dirty="0">
                <a:solidFill>
                  <a:srgbClr val="633B9F"/>
                </a:solidFill>
                <a:latin typeface="Arial" panose="020B0604020202020204" pitchFamily="34" charset="0"/>
                <a:cs typeface="Arial" panose="020B0604020202020204" pitchFamily="34" charset="0"/>
              </a:rPr>
              <a:t>Cost </a:t>
            </a:r>
            <a:r>
              <a:rPr lang="en-GB" altLang="en-US" sz="2000" dirty="0" err="1">
                <a:solidFill>
                  <a:srgbClr val="633B9F"/>
                </a:solidFill>
                <a:latin typeface="Arial" panose="020B0604020202020204" pitchFamily="34" charset="0"/>
                <a:cs typeface="Arial" panose="020B0604020202020204" pitchFamily="34" charset="0"/>
              </a:rPr>
              <a:t>gwasanaeth</a:t>
            </a:r>
            <a:r>
              <a:rPr lang="en-GB" altLang="en-US" sz="2000" dirty="0">
                <a:solidFill>
                  <a:srgbClr val="633B9F"/>
                </a:solidFill>
                <a:latin typeface="Arial" panose="020B0604020202020204" pitchFamily="34" charset="0"/>
                <a:cs typeface="Arial" panose="020B0604020202020204" pitchFamily="34" charset="0"/>
              </a:rPr>
              <a:t> </a:t>
            </a:r>
            <a:r>
              <a:rPr lang="en-GB" altLang="en-US" sz="2000" dirty="0" err="1">
                <a:solidFill>
                  <a:srgbClr val="633B9F"/>
                </a:solidFill>
                <a:latin typeface="Arial" panose="020B0604020202020204" pitchFamily="34" charset="0"/>
                <a:cs typeface="Arial" panose="020B0604020202020204" pitchFamily="34" charset="0"/>
              </a:rPr>
              <a:t>misol</a:t>
            </a:r>
            <a:r>
              <a:rPr lang="en-GB" altLang="en-US" sz="2000" dirty="0">
                <a:solidFill>
                  <a:srgbClr val="633B9F"/>
                </a:solidFill>
                <a:latin typeface="Arial" panose="020B0604020202020204" pitchFamily="34" charset="0"/>
                <a:cs typeface="Arial" panose="020B0604020202020204" pitchFamily="34" charset="0"/>
              </a:rPr>
              <a:t> ~ </a:t>
            </a:r>
            <a:r>
              <a:rPr lang="en-GB" altLang="en-US" sz="2000" dirty="0" smtClean="0">
                <a:solidFill>
                  <a:srgbClr val="633B9F"/>
                </a:solidFill>
                <a:latin typeface="Arial" panose="020B0604020202020204" pitchFamily="34" charset="0"/>
                <a:cs typeface="Arial" panose="020B0604020202020204" pitchFamily="34" charset="0"/>
              </a:rPr>
              <a:t>£10 </a:t>
            </a:r>
            <a:r>
              <a:rPr lang="en-GB" altLang="en-US" sz="2000" dirty="0">
                <a:solidFill>
                  <a:srgbClr val="633B9F"/>
                </a:solidFill>
                <a:latin typeface="Arial" panose="020B0604020202020204" pitchFamily="34" charset="0"/>
                <a:cs typeface="Arial" panose="020B0604020202020204" pitchFamily="34" charset="0"/>
              </a:rPr>
              <a:t>- £20</a:t>
            </a:r>
          </a:p>
        </p:txBody>
      </p:sp>
      <p:sp>
        <p:nvSpPr>
          <p:cNvPr id="2" name="Sensors and inputs"/>
          <p:cNvSpPr/>
          <p:nvPr/>
        </p:nvSpPr>
        <p:spPr>
          <a:xfrm>
            <a:off x="1466214" y="4586337"/>
            <a:ext cx="1512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dirty="0" err="1">
                <a:latin typeface="Arial Narrow" panose="020B0606020202030204" pitchFamily="34" charset="0"/>
              </a:rPr>
              <a:t>Synwyryddion</a:t>
            </a:r>
            <a:r>
              <a:rPr lang="en-GB" sz="1800" dirty="0">
                <a:latin typeface="Arial Narrow" panose="020B0606020202030204" pitchFamily="34" charset="0"/>
              </a:rPr>
              <a:t> a </a:t>
            </a:r>
            <a:r>
              <a:rPr lang="en-GB" sz="1800" dirty="0" err="1">
                <a:latin typeface="Arial Narrow" panose="020B0606020202030204" pitchFamily="34" charset="0"/>
              </a:rPr>
              <a:t>mewnbynnau</a:t>
            </a:r>
            <a:endParaRPr lang="en-GB" sz="1800" dirty="0">
              <a:latin typeface="Arial Narrow" panose="020B0606020202030204" pitchFamily="34" charset="0"/>
            </a:endParaRPr>
          </a:p>
        </p:txBody>
      </p:sp>
      <p:sp>
        <p:nvSpPr>
          <p:cNvPr id="36" name="Sensors and inputs - Smoke and flood detectors" hidden="1"/>
          <p:cNvSpPr/>
          <p:nvPr/>
        </p:nvSpPr>
        <p:spPr>
          <a:xfrm>
            <a:off x="1466214" y="4586337"/>
            <a:ext cx="1512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Larwm</a:t>
            </a:r>
            <a:r>
              <a:rPr lang="en-GB" sz="2000" dirty="0">
                <a:latin typeface="Arial Narrow" panose="020B0606020202030204" pitchFamily="34" charset="0"/>
              </a:rPr>
              <a:t> </a:t>
            </a:r>
            <a:r>
              <a:rPr lang="en-GB" sz="2000" dirty="0" err="1">
                <a:latin typeface="Arial Narrow" panose="020B0606020202030204" pitchFamily="34" charset="0"/>
              </a:rPr>
              <a:t>mwg</a:t>
            </a:r>
            <a:r>
              <a:rPr lang="en-GB" sz="2000" dirty="0">
                <a:latin typeface="Arial Narrow" panose="020B0606020202030204" pitchFamily="34" charset="0"/>
              </a:rPr>
              <a:t> a </a:t>
            </a:r>
            <a:r>
              <a:rPr lang="en-GB" sz="2000" dirty="0" err="1">
                <a:latin typeface="Arial Narrow" panose="020B0606020202030204" pitchFamily="34" charset="0"/>
              </a:rPr>
              <a:t>llifogydd</a:t>
            </a:r>
            <a:endParaRPr lang="en-GB" sz="2000" dirty="0">
              <a:latin typeface="Arial Narrow" panose="020B0606020202030204" pitchFamily="34" charset="0"/>
            </a:endParaRPr>
          </a:p>
        </p:txBody>
      </p:sp>
      <p:sp>
        <p:nvSpPr>
          <p:cNvPr id="37" name="User Group"/>
          <p:cNvSpPr/>
          <p:nvPr/>
        </p:nvSpPr>
        <p:spPr>
          <a:xfrm>
            <a:off x="1542480" y="1523146"/>
            <a:ext cx="1368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Grŵp</a:t>
            </a:r>
            <a:r>
              <a:rPr lang="en-GB" sz="2000" dirty="0">
                <a:latin typeface="Arial Narrow" panose="020B0606020202030204" pitchFamily="34" charset="0"/>
              </a:rPr>
              <a:t> </a:t>
            </a:r>
            <a:r>
              <a:rPr lang="en-GB" sz="2000" dirty="0" err="1">
                <a:latin typeface="Arial Narrow" panose="020B0606020202030204" pitchFamily="34" charset="0"/>
              </a:rPr>
              <a:t>defnyddwyr</a:t>
            </a:r>
            <a:endParaRPr lang="en-GB" sz="2000" dirty="0">
              <a:latin typeface="Arial Narrow" panose="020B0606020202030204" pitchFamily="34" charset="0"/>
            </a:endParaRPr>
          </a:p>
        </p:txBody>
      </p:sp>
      <p:sp>
        <p:nvSpPr>
          <p:cNvPr id="38" name="User Group - Smoker" hidden="1"/>
          <p:cNvSpPr/>
          <p:nvPr/>
        </p:nvSpPr>
        <p:spPr>
          <a:xfrm>
            <a:off x="1542480" y="1523146"/>
            <a:ext cx="1368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Ysmygwr</a:t>
            </a:r>
            <a:endParaRPr lang="en-GB" sz="2000" dirty="0">
              <a:latin typeface="Arial Narrow" panose="020B0606020202030204" pitchFamily="34" charset="0"/>
            </a:endParaRPr>
          </a:p>
        </p:txBody>
      </p:sp>
      <p:sp>
        <p:nvSpPr>
          <p:cNvPr id="40" name="Location"/>
          <p:cNvSpPr/>
          <p:nvPr/>
        </p:nvSpPr>
        <p:spPr>
          <a:xfrm>
            <a:off x="504691" y="3054742"/>
            <a:ext cx="1260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Lleoliad</a:t>
            </a:r>
            <a:endParaRPr lang="en-GB" sz="2000" dirty="0">
              <a:latin typeface="Arial Narrow" panose="020B0606020202030204" pitchFamily="34" charset="0"/>
            </a:endParaRPr>
          </a:p>
        </p:txBody>
      </p:sp>
      <p:sp>
        <p:nvSpPr>
          <p:cNvPr id="41" name="Location - Own home" hidden="1"/>
          <p:cNvSpPr/>
          <p:nvPr/>
        </p:nvSpPr>
        <p:spPr>
          <a:xfrm>
            <a:off x="504691" y="3054742"/>
            <a:ext cx="1260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Cartref</a:t>
            </a:r>
            <a:r>
              <a:rPr lang="en-GB" sz="2000" dirty="0">
                <a:latin typeface="Arial Narrow" panose="020B0606020202030204" pitchFamily="34" charset="0"/>
              </a:rPr>
              <a:t> </a:t>
            </a:r>
            <a:r>
              <a:rPr lang="en-GB" sz="2000" dirty="0" err="1">
                <a:latin typeface="Arial Narrow" panose="020B0606020202030204" pitchFamily="34" charset="0"/>
              </a:rPr>
              <a:t>ei</a:t>
            </a:r>
            <a:r>
              <a:rPr lang="en-GB" sz="2000" dirty="0">
                <a:latin typeface="Arial Narrow" panose="020B0606020202030204" pitchFamily="34" charset="0"/>
              </a:rPr>
              <a:t> </a:t>
            </a:r>
            <a:r>
              <a:rPr lang="en-GB" sz="2000" dirty="0" err="1">
                <a:latin typeface="Arial Narrow" panose="020B0606020202030204" pitchFamily="34" charset="0"/>
              </a:rPr>
              <a:t>hun</a:t>
            </a:r>
            <a:endParaRPr lang="en-GB" sz="2000" dirty="0">
              <a:latin typeface="Arial Narrow" panose="020B0606020202030204" pitchFamily="34" charset="0"/>
            </a:endParaRPr>
          </a:p>
        </p:txBody>
      </p:sp>
      <p:sp>
        <p:nvSpPr>
          <p:cNvPr id="42" name="Service platform"/>
          <p:cNvSpPr/>
          <p:nvPr/>
        </p:nvSpPr>
        <p:spPr>
          <a:xfrm>
            <a:off x="2642409" y="3054742"/>
            <a:ext cx="1368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Llwyfan</a:t>
            </a:r>
            <a:r>
              <a:rPr lang="en-GB" sz="2000" dirty="0">
                <a:latin typeface="Arial Narrow" panose="020B0606020202030204" pitchFamily="34" charset="0"/>
              </a:rPr>
              <a:t> </a:t>
            </a:r>
            <a:r>
              <a:rPr lang="en-GB" sz="2000" dirty="0" err="1" smtClean="0">
                <a:latin typeface="Arial Narrow" panose="020B0606020202030204" pitchFamily="34" charset="0"/>
              </a:rPr>
              <a:t>Gwasan-aeth</a:t>
            </a:r>
            <a:endParaRPr lang="en-GB" sz="2000" dirty="0">
              <a:latin typeface="Arial Narrow" panose="020B0606020202030204" pitchFamily="34" charset="0"/>
            </a:endParaRPr>
          </a:p>
        </p:txBody>
      </p:sp>
      <p:sp>
        <p:nvSpPr>
          <p:cNvPr id="43" name="Service platform - DAU" hidden="1"/>
          <p:cNvSpPr/>
          <p:nvPr/>
        </p:nvSpPr>
        <p:spPr>
          <a:xfrm>
            <a:off x="2642409" y="3054742"/>
            <a:ext cx="1368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dirty="0" err="1">
                <a:latin typeface="Arial Narrow" panose="020B0606020202030204" pitchFamily="34" charset="0"/>
              </a:rPr>
              <a:t>Uned</a:t>
            </a:r>
            <a:r>
              <a:rPr lang="en-GB" sz="1800" dirty="0">
                <a:latin typeface="Arial Narrow" panose="020B0606020202030204" pitchFamily="34" charset="0"/>
              </a:rPr>
              <a:t> </a:t>
            </a:r>
            <a:r>
              <a:rPr lang="en-GB" sz="1800" dirty="0" err="1">
                <a:latin typeface="Arial Narrow" panose="020B0606020202030204" pitchFamily="34" charset="0"/>
              </a:rPr>
              <a:t>larwm</a:t>
            </a:r>
            <a:r>
              <a:rPr lang="en-GB" sz="1800" dirty="0">
                <a:latin typeface="Arial Narrow" panose="020B0606020202030204" pitchFamily="34" charset="0"/>
              </a:rPr>
              <a:t> </a:t>
            </a:r>
            <a:r>
              <a:rPr lang="en-GB" sz="1800" dirty="0" err="1">
                <a:latin typeface="Arial Narrow" panose="020B0606020202030204" pitchFamily="34" charset="0"/>
              </a:rPr>
              <a:t>gwasgaredig</a:t>
            </a:r>
            <a:r>
              <a:rPr lang="en-GB" sz="1800" dirty="0">
                <a:latin typeface="Arial Narrow" panose="020B0606020202030204" pitchFamily="34" charset="0"/>
              </a:rPr>
              <a:t> </a:t>
            </a:r>
            <a:r>
              <a:rPr lang="en-GB" sz="1800" dirty="0" err="1">
                <a:latin typeface="Arial Narrow" panose="020B0606020202030204" pitchFamily="34" charset="0"/>
              </a:rPr>
              <a:t>teleofal</a:t>
            </a:r>
            <a:endParaRPr lang="en-GB" sz="1800" dirty="0">
              <a:latin typeface="Arial Narrow" panose="020B0606020202030204" pitchFamily="34" charset="0"/>
            </a:endParaRPr>
          </a:p>
        </p:txBody>
      </p:sp>
      <p:sp>
        <p:nvSpPr>
          <p:cNvPr id="44" name="Telecomms"/>
          <p:cNvSpPr/>
          <p:nvPr/>
        </p:nvSpPr>
        <p:spPr>
          <a:xfrm>
            <a:off x="4490820" y="2655365"/>
            <a:ext cx="1296000" cy="19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Telathrebu</a:t>
            </a:r>
            <a:endParaRPr lang="en-GB" sz="2000" dirty="0">
              <a:latin typeface="Arial Narrow" panose="020B0606020202030204" pitchFamily="34" charset="0"/>
            </a:endParaRPr>
          </a:p>
        </p:txBody>
      </p:sp>
      <p:sp>
        <p:nvSpPr>
          <p:cNvPr id="45" name="Telecomms - Fixed line" hidden="1"/>
          <p:cNvSpPr/>
          <p:nvPr/>
        </p:nvSpPr>
        <p:spPr>
          <a:xfrm>
            <a:off x="4490820" y="2655365"/>
            <a:ext cx="1296000" cy="19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Llinell</a:t>
            </a:r>
            <a:r>
              <a:rPr lang="en-GB" sz="2000" dirty="0">
                <a:latin typeface="Arial Narrow" panose="020B0606020202030204" pitchFamily="34" charset="0"/>
              </a:rPr>
              <a:t> </a:t>
            </a:r>
            <a:r>
              <a:rPr lang="en-GB" sz="2000" dirty="0" err="1">
                <a:latin typeface="Arial Narrow" panose="020B0606020202030204" pitchFamily="34" charset="0"/>
              </a:rPr>
              <a:t>sefydlog</a:t>
            </a:r>
            <a:endParaRPr lang="en-GB" sz="2000" dirty="0">
              <a:latin typeface="Arial Narrow" panose="020B0606020202030204" pitchFamily="34" charset="0"/>
            </a:endParaRPr>
          </a:p>
        </p:txBody>
      </p:sp>
      <p:sp>
        <p:nvSpPr>
          <p:cNvPr id="46" name="Database"/>
          <p:cNvSpPr/>
          <p:nvPr/>
        </p:nvSpPr>
        <p:spPr>
          <a:xfrm>
            <a:off x="5876815" y="3039811"/>
            <a:ext cx="1368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Cronfa</a:t>
            </a:r>
            <a:r>
              <a:rPr lang="en-GB" sz="2000" dirty="0">
                <a:latin typeface="Arial Narrow" panose="020B0606020202030204" pitchFamily="34" charset="0"/>
              </a:rPr>
              <a:t> </a:t>
            </a:r>
            <a:r>
              <a:rPr lang="en-GB" sz="2000" dirty="0" err="1">
                <a:latin typeface="Arial Narrow" panose="020B0606020202030204" pitchFamily="34" charset="0"/>
              </a:rPr>
              <a:t>ddata</a:t>
            </a:r>
            <a:endParaRPr lang="en-GB" sz="2000" dirty="0">
              <a:latin typeface="Arial Narrow" panose="020B0606020202030204" pitchFamily="34" charset="0"/>
            </a:endParaRPr>
          </a:p>
        </p:txBody>
      </p:sp>
      <p:sp>
        <p:nvSpPr>
          <p:cNvPr id="47" name="Database - Local database" hidden="1"/>
          <p:cNvSpPr/>
          <p:nvPr/>
        </p:nvSpPr>
        <p:spPr>
          <a:xfrm>
            <a:off x="5876815" y="3039811"/>
            <a:ext cx="1368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Cronfa</a:t>
            </a:r>
            <a:r>
              <a:rPr lang="en-GB" sz="2000" dirty="0">
                <a:latin typeface="Arial Narrow" panose="020B0606020202030204" pitchFamily="34" charset="0"/>
              </a:rPr>
              <a:t> </a:t>
            </a:r>
            <a:r>
              <a:rPr lang="en-GB" sz="2000" dirty="0" err="1">
                <a:latin typeface="Arial Narrow" panose="020B0606020202030204" pitchFamily="34" charset="0"/>
              </a:rPr>
              <a:t>ddata</a:t>
            </a:r>
            <a:r>
              <a:rPr lang="en-GB" sz="2000" dirty="0">
                <a:latin typeface="Arial Narrow" panose="020B0606020202030204" pitchFamily="34" charset="0"/>
              </a:rPr>
              <a:t> </a:t>
            </a:r>
            <a:r>
              <a:rPr lang="en-GB" sz="2000" dirty="0" err="1">
                <a:latin typeface="Arial Narrow" panose="020B0606020202030204" pitchFamily="34" charset="0"/>
              </a:rPr>
              <a:t>leol</a:t>
            </a:r>
            <a:endParaRPr lang="en-GB" sz="2000" dirty="0">
              <a:latin typeface="Arial Narrow" panose="020B0606020202030204" pitchFamily="34" charset="0"/>
            </a:endParaRPr>
          </a:p>
        </p:txBody>
      </p:sp>
      <p:sp>
        <p:nvSpPr>
          <p:cNvPr id="48" name="Response"/>
          <p:cNvSpPr/>
          <p:nvPr/>
        </p:nvSpPr>
        <p:spPr>
          <a:xfrm>
            <a:off x="7373368" y="3039811"/>
            <a:ext cx="1476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900" dirty="0" err="1">
                <a:latin typeface="Arial Narrow" panose="020B0606020202030204" pitchFamily="34" charset="0"/>
              </a:rPr>
              <a:t>Uwchgyfeirio</a:t>
            </a:r>
            <a:r>
              <a:rPr lang="en-GB" sz="2000" dirty="0">
                <a:latin typeface="Arial Narrow" panose="020B0606020202030204" pitchFamily="34" charset="0"/>
              </a:rPr>
              <a:t>, </a:t>
            </a:r>
            <a:r>
              <a:rPr lang="en-GB" sz="2000" dirty="0" err="1">
                <a:latin typeface="Arial Narrow" panose="020B0606020202030204" pitchFamily="34" charset="0"/>
              </a:rPr>
              <a:t>ymateb</a:t>
            </a:r>
            <a:r>
              <a:rPr lang="en-GB" sz="2000" dirty="0">
                <a:latin typeface="Arial Narrow" panose="020B0606020202030204" pitchFamily="34" charset="0"/>
              </a:rPr>
              <a:t>, </a:t>
            </a:r>
            <a:r>
              <a:rPr lang="en-GB" sz="2000" dirty="0" err="1">
                <a:latin typeface="Arial Narrow" panose="020B0606020202030204" pitchFamily="34" charset="0"/>
              </a:rPr>
              <a:t>rhyngweithio</a:t>
            </a:r>
            <a:endParaRPr lang="en-GB" sz="2000" dirty="0">
              <a:latin typeface="Arial Narrow" panose="020B0606020202030204" pitchFamily="34" charset="0"/>
            </a:endParaRPr>
          </a:p>
        </p:txBody>
      </p:sp>
      <p:sp>
        <p:nvSpPr>
          <p:cNvPr id="49" name="Response - Family" hidden="1"/>
          <p:cNvSpPr/>
          <p:nvPr/>
        </p:nvSpPr>
        <p:spPr>
          <a:xfrm>
            <a:off x="7373368" y="3039811"/>
            <a:ext cx="1476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Teulu</a:t>
            </a:r>
            <a:endParaRPr lang="en-GB" sz="2000" dirty="0">
              <a:latin typeface="Arial Narrow" panose="020B0606020202030204" pitchFamily="34" charset="0"/>
            </a:endParaRPr>
          </a:p>
        </p:txBody>
      </p:sp>
      <p:sp>
        <p:nvSpPr>
          <p:cNvPr id="50" name="Call handler"/>
          <p:cNvSpPr/>
          <p:nvPr/>
        </p:nvSpPr>
        <p:spPr>
          <a:xfrm>
            <a:off x="5876815" y="4819564"/>
            <a:ext cx="1368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Triniwr</a:t>
            </a:r>
            <a:r>
              <a:rPr lang="en-GB" sz="2000" dirty="0">
                <a:latin typeface="Arial Narrow" panose="020B0606020202030204" pitchFamily="34" charset="0"/>
              </a:rPr>
              <a:t> </a:t>
            </a:r>
            <a:r>
              <a:rPr lang="en-GB" sz="2000" dirty="0" err="1">
                <a:latin typeface="Arial Narrow" panose="020B0606020202030204" pitchFamily="34" charset="0"/>
              </a:rPr>
              <a:t>galwadau</a:t>
            </a:r>
            <a:endParaRPr lang="en-GB" sz="2000" dirty="0">
              <a:latin typeface="Arial Narrow" panose="020B0606020202030204" pitchFamily="34" charset="0"/>
            </a:endParaRPr>
          </a:p>
        </p:txBody>
      </p:sp>
      <p:sp>
        <p:nvSpPr>
          <p:cNvPr id="51" name="Call handler - 24/7 TMC" hidden="1"/>
          <p:cNvSpPr/>
          <p:nvPr/>
        </p:nvSpPr>
        <p:spPr>
          <a:xfrm>
            <a:off x="5876815" y="4819564"/>
            <a:ext cx="1368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Cronfa</a:t>
            </a:r>
            <a:r>
              <a:rPr lang="en-GB" sz="2000" dirty="0">
                <a:latin typeface="Arial Narrow" panose="020B0606020202030204" pitchFamily="34" charset="0"/>
              </a:rPr>
              <a:t> </a:t>
            </a:r>
            <a:r>
              <a:rPr lang="en-GB" sz="2000" dirty="0" err="1">
                <a:latin typeface="Arial Narrow" panose="020B0606020202030204" pitchFamily="34" charset="0"/>
              </a:rPr>
              <a:t>ddata</a:t>
            </a:r>
            <a:r>
              <a:rPr lang="en-GB" sz="2000" dirty="0">
                <a:latin typeface="Arial Narrow" panose="020B0606020202030204" pitchFamily="34" charset="0"/>
              </a:rPr>
              <a:t> </a:t>
            </a:r>
            <a:r>
              <a:rPr lang="en-GB" sz="2000" dirty="0" err="1">
                <a:latin typeface="Arial Narrow" panose="020B0606020202030204" pitchFamily="34" charset="0"/>
              </a:rPr>
              <a:t>leol</a:t>
            </a:r>
            <a:endParaRPr lang="en-GB" sz="2000" dirty="0">
              <a:latin typeface="Arial Narrow" panose="020B0606020202030204" pitchFamily="34" charset="0"/>
            </a:endParaRPr>
          </a:p>
        </p:txBody>
      </p:sp>
      <p:cxnSp>
        <p:nvCxnSpPr>
          <p:cNvPr id="62" name="Elbow Connector 61"/>
          <p:cNvCxnSpPr>
            <a:stCxn id="44" idx="0"/>
            <a:endCxn id="9" idx="1"/>
          </p:cNvCxnSpPr>
          <p:nvPr/>
        </p:nvCxnSpPr>
        <p:spPr>
          <a:xfrm rot="5400000" flipH="1" flipV="1">
            <a:off x="5217038" y="1793841"/>
            <a:ext cx="783307" cy="939743"/>
          </a:xfrm>
          <a:prstGeom prst="bentConnector2">
            <a:avLst/>
          </a:prstGeom>
          <a:ln w="57150">
            <a:solidFill>
              <a:srgbClr val="633B9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Elbow Connector 65"/>
          <p:cNvCxnSpPr>
            <a:stCxn id="45" idx="2"/>
            <a:endCxn id="50" idx="1"/>
          </p:cNvCxnSpPr>
          <p:nvPr/>
        </p:nvCxnSpPr>
        <p:spPr>
          <a:xfrm rot="16200000" flipH="1">
            <a:off x="5145718" y="4628466"/>
            <a:ext cx="724199" cy="737995"/>
          </a:xfrm>
          <a:prstGeom prst="bentConnector2">
            <a:avLst/>
          </a:prstGeom>
          <a:ln w="57150">
            <a:solidFill>
              <a:srgbClr val="633B9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Elbow Connector 68"/>
          <p:cNvCxnSpPr>
            <a:stCxn id="50" idx="3"/>
            <a:endCxn id="49" idx="2"/>
          </p:cNvCxnSpPr>
          <p:nvPr/>
        </p:nvCxnSpPr>
        <p:spPr>
          <a:xfrm flipV="1">
            <a:off x="7244815" y="4119811"/>
            <a:ext cx="866553" cy="1239753"/>
          </a:xfrm>
          <a:prstGeom prst="bentConnector2">
            <a:avLst/>
          </a:prstGeom>
          <a:ln w="57150">
            <a:solidFill>
              <a:srgbClr val="633B9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2" name="Elbow Connector 71"/>
          <p:cNvCxnSpPr>
            <a:stCxn id="49" idx="0"/>
            <a:endCxn id="9" idx="3"/>
          </p:cNvCxnSpPr>
          <p:nvPr/>
        </p:nvCxnSpPr>
        <p:spPr>
          <a:xfrm rot="16200000" flipV="1">
            <a:off x="6993342" y="1921784"/>
            <a:ext cx="1167753" cy="1068301"/>
          </a:xfrm>
          <a:prstGeom prst="bentConnector2">
            <a:avLst/>
          </a:prstGeom>
          <a:ln w="57150">
            <a:solidFill>
              <a:srgbClr val="633B9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9638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2000" fill="hold"/>
                                        <p:tgtEl>
                                          <p:spTgt spid="37"/>
                                        </p:tgtEl>
                                        <p:attrNameLst>
                                          <p:attrName>r</p:attrName>
                                        </p:attrNameLst>
                                      </p:cBhvr>
                                    </p:animRot>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40"/>
                                        </p:tgtEl>
                                        <p:attrNameLst>
                                          <p:attrName>r</p:attrName>
                                        </p:attrNameLst>
                                      </p:cBhvr>
                                    </p:animRo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2"/>
                                        </p:tgtEl>
                                        <p:attrNameLst>
                                          <p:attrName>r</p:attrName>
                                        </p:attrNameLst>
                                      </p:cBhvr>
                                    </p:animRo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42"/>
                                        </p:tgtEl>
                                        <p:attrNameLst>
                                          <p:attrName>r</p:attrName>
                                        </p:attrNameLst>
                                      </p:cBhvr>
                                    </p:animRo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8" presetClass="emph" presetSubtype="0" fill="hold" grpId="0" nodeType="clickEffect">
                                  <p:stCondLst>
                                    <p:cond delay="0"/>
                                  </p:stCondLst>
                                  <p:childTnLst>
                                    <p:animRot by="21600000">
                                      <p:cBhvr>
                                        <p:cTn id="38" dur="2000" fill="hold"/>
                                        <p:tgtEl>
                                          <p:spTgt spid="44"/>
                                        </p:tgtEl>
                                        <p:attrNameLst>
                                          <p:attrName>r</p:attrName>
                                        </p:attrNameLst>
                                      </p:cBhvr>
                                    </p:animRo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par>
                          <p:cTn id="43" fill="hold">
                            <p:stCondLst>
                              <p:cond delay="2500"/>
                            </p:stCondLst>
                            <p:childTnLst>
                              <p:par>
                                <p:cTn id="44" presetID="10" presetClass="exit" presetSubtype="0" fill="hold" nodeType="after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62"/>
                                        </p:tgtEl>
                                      </p:cBhvr>
                                    </p:animEffect>
                                    <p:set>
                                      <p:cBhvr>
                                        <p:cTn id="49" dur="1" fill="hold">
                                          <p:stCondLst>
                                            <p:cond delay="499"/>
                                          </p:stCondLst>
                                        </p:cTn>
                                        <p:tgtEl>
                                          <p:spTgt spid="6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72"/>
                                        </p:tgtEl>
                                      </p:cBhvr>
                                    </p:animEffect>
                                    <p:set>
                                      <p:cBhvr>
                                        <p:cTn id="52" dur="1" fill="hold">
                                          <p:stCondLst>
                                            <p:cond delay="499"/>
                                          </p:stCondLst>
                                        </p:cTn>
                                        <p:tgtEl>
                                          <p:spTgt spid="72"/>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mph" presetSubtype="0" fill="hold" grpId="0" nodeType="clickEffect">
                                  <p:stCondLst>
                                    <p:cond delay="0"/>
                                  </p:stCondLst>
                                  <p:childTnLst>
                                    <p:animRot by="21600000">
                                      <p:cBhvr>
                                        <p:cTn id="58" dur="2000" fill="hold"/>
                                        <p:tgtEl>
                                          <p:spTgt spid="50"/>
                                        </p:tgtEl>
                                        <p:attrNameLst>
                                          <p:attrName>r</p:attrName>
                                        </p:attrNameLst>
                                      </p:cBhvr>
                                    </p:animRo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grpId="0" nodeType="clickEffect">
                                  <p:stCondLst>
                                    <p:cond delay="0"/>
                                  </p:stCondLst>
                                  <p:childTnLst>
                                    <p:animRot by="21600000">
                                      <p:cBhvr>
                                        <p:cTn id="66" dur="2000" fill="hold"/>
                                        <p:tgtEl>
                                          <p:spTgt spid="46"/>
                                        </p:tgtEl>
                                        <p:attrNameLst>
                                          <p:attrName>r</p:attrName>
                                        </p:attrNameLst>
                                      </p:cBhvr>
                                    </p:animRo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8" presetClass="emph" presetSubtype="0" fill="hold" grpId="0" nodeType="clickEffect">
                                  <p:stCondLst>
                                    <p:cond delay="0"/>
                                  </p:stCondLst>
                                  <p:childTnLst>
                                    <p:animRot by="21600000">
                                      <p:cBhvr>
                                        <p:cTn id="74" dur="2000" fill="hold"/>
                                        <p:tgtEl>
                                          <p:spTgt spid="48"/>
                                        </p:tgtEl>
                                        <p:attrNameLst>
                                          <p:attrName>r</p:attrName>
                                        </p:attrNameLst>
                                      </p:cBhvr>
                                    </p:animRo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00"/>
                                        <p:tgtEl>
                                          <p:spTgt spid="34"/>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down)">
                                      <p:cBhvr>
                                        <p:cTn id="8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2" grpId="0" animBg="1"/>
      <p:bldP spid="36" grpId="0" animBg="1"/>
      <p:bldP spid="37" grpId="0" animBg="1"/>
      <p:bldP spid="38"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Monitor </a:t>
            </a:r>
            <a:r>
              <a:rPr lang="en-GB" dirty="0" err="1"/>
              <a:t>epilepsi</a:t>
            </a:r>
            <a:r>
              <a:rPr lang="en-GB" dirty="0"/>
              <a:t> </a:t>
            </a:r>
            <a:r>
              <a:rPr lang="en-GB" dirty="0" err="1"/>
              <a:t>SmartWatch</a:t>
            </a:r>
            <a:endParaRPr lang="en-GB" dirty="0"/>
          </a:p>
        </p:txBody>
      </p:sp>
      <p:pic>
        <p:nvPicPr>
          <p:cNvPr id="3" name="Picture 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8566" r="15902"/>
          <a:stretch/>
        </p:blipFill>
        <p:spPr>
          <a:xfrm>
            <a:off x="546100" y="2153242"/>
            <a:ext cx="2260600" cy="3297078"/>
          </a:xfrm>
          <a:prstGeom prst="rect">
            <a:avLst/>
          </a:prstGeom>
        </p:spPr>
      </p:pic>
      <p:grpSp>
        <p:nvGrpSpPr>
          <p:cNvPr id="7" name="Group 6"/>
          <p:cNvGrpSpPr/>
          <p:nvPr/>
        </p:nvGrpSpPr>
        <p:grpSpPr>
          <a:xfrm>
            <a:off x="3382824" y="1507486"/>
            <a:ext cx="2121597" cy="4369439"/>
            <a:chOff x="2846611" y="1180243"/>
            <a:chExt cx="2389326" cy="5433917"/>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6611" y="1180243"/>
              <a:ext cx="2389326" cy="543391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3309" y="2159585"/>
              <a:ext cx="2046691" cy="3578272"/>
            </a:xfrm>
            <a:prstGeom prst="rect">
              <a:avLst/>
            </a:prstGeom>
          </p:spPr>
        </p:pic>
      </p:grpSp>
      <p:grpSp>
        <p:nvGrpSpPr>
          <p:cNvPr id="9" name="Group 8"/>
          <p:cNvGrpSpPr/>
          <p:nvPr/>
        </p:nvGrpSpPr>
        <p:grpSpPr>
          <a:xfrm>
            <a:off x="6320945" y="1507486"/>
            <a:ext cx="2121597" cy="4369439"/>
            <a:chOff x="2846611" y="1180243"/>
            <a:chExt cx="2389326" cy="5433917"/>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6611" y="1180243"/>
              <a:ext cx="2389326" cy="543391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2767" y="2159585"/>
              <a:ext cx="2037298" cy="3578272"/>
            </a:xfrm>
            <a:prstGeom prst="rect">
              <a:avLst/>
            </a:prstGeom>
          </p:spPr>
        </p:pic>
      </p:grpSp>
    </p:spTree>
    <p:extLst>
      <p:ext uri="{BB962C8B-B14F-4D97-AF65-F5344CB8AC3E}">
        <p14:creationId xmlns:p14="http://schemas.microsoft.com/office/powerpoint/2010/main" val="40597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altLang="en-US" dirty="0"/>
              <a:t>Simple </a:t>
            </a:r>
            <a:r>
              <a:rPr lang="en-GB" altLang="en-US" dirty="0" smtClean="0"/>
              <a:t>telecare alarm service </a:t>
            </a:r>
            <a:endParaRPr lang="en-GB" altLang="en-US" dirty="0"/>
          </a:p>
        </p:txBody>
      </p:sp>
      <p:sp>
        <p:nvSpPr>
          <p:cNvPr id="5" name="Rectangle 4"/>
          <p:cNvSpPr/>
          <p:nvPr/>
        </p:nvSpPr>
        <p:spPr>
          <a:xfrm>
            <a:off x="456801" y="1376363"/>
            <a:ext cx="3581006" cy="4500562"/>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alibri" panose="020F0502020204030204" pitchFamily="34" charset="0"/>
            </a:endParaRPr>
          </a:p>
        </p:txBody>
      </p:sp>
      <p:pic>
        <p:nvPicPr>
          <p:cNvPr id="17418" name="Picture 2" descr="http://2.bp.blogspot.com/-OpLShq7dvxY/UbS8fOW-EeI/AAAAAAAAChY/yuZyOwcKqqE/s1600/Gin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632" y="2751779"/>
            <a:ext cx="1020763" cy="16859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Web" descr="https://encrypted-tbn3.gstatic.com/images?q=tbn:ANd9GcTnije4AL7AKQz64xIT2aE2QcjW5fT8cnoaoffs1B5LjuWttZC5"/>
          <p:cNvPicPr>
            <a:picLocks noChangeAspect="1" noChangeArrowheads="1"/>
          </p:cNvPicPr>
          <p:nvPr/>
        </p:nvPicPr>
        <p:blipFill rotWithShape="1">
          <a:blip r:embed="rId4">
            <a:clrChange>
              <a:clrFrom>
                <a:srgbClr val="FFFEFA"/>
              </a:clrFrom>
              <a:clrTo>
                <a:srgbClr val="FFFEFA">
                  <a:alpha val="0"/>
                </a:srgbClr>
              </a:clrTo>
            </a:clrChange>
            <a:extLst>
              <a:ext uri="{28A0092B-C50C-407E-A947-70E740481C1C}">
                <a14:useLocalDpi xmlns:a14="http://schemas.microsoft.com/office/drawing/2010/main" val="0"/>
              </a:ext>
            </a:extLst>
          </a:blip>
          <a:srcRect l="14270" r="12493"/>
          <a:stretch/>
        </p:blipFill>
        <p:spPr bwMode="auto">
          <a:xfrm>
            <a:off x="6078563" y="1404058"/>
            <a:ext cx="964504"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a:endCxn id="44" idx="1"/>
          </p:cNvCxnSpPr>
          <p:nvPr/>
        </p:nvCxnSpPr>
        <p:spPr>
          <a:xfrm>
            <a:off x="3992721" y="3635572"/>
            <a:ext cx="520677" cy="9793"/>
          </a:xfrm>
          <a:prstGeom prst="straightConnector1">
            <a:avLst/>
          </a:prstGeom>
          <a:ln w="57150">
            <a:solidFill>
              <a:srgbClr val="633B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557030" y="2340058"/>
            <a:ext cx="7570" cy="699753"/>
          </a:xfrm>
          <a:prstGeom prst="straightConnector1">
            <a:avLst/>
          </a:prstGeom>
          <a:ln w="57150">
            <a:solidFill>
              <a:srgbClr val="633B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553245" y="4119811"/>
            <a:ext cx="15140" cy="699753"/>
          </a:xfrm>
          <a:prstGeom prst="straightConnector1">
            <a:avLst/>
          </a:prstGeom>
          <a:ln w="57150">
            <a:solidFill>
              <a:srgbClr val="633B9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a:spLocks noChangeArrowheads="1"/>
          </p:cNvSpPr>
          <p:nvPr/>
        </p:nvSpPr>
        <p:spPr bwMode="auto">
          <a:xfrm>
            <a:off x="431800" y="5888960"/>
            <a:ext cx="28618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GB" altLang="en-US" sz="2000" dirty="0">
                <a:solidFill>
                  <a:srgbClr val="69A830"/>
                </a:solidFill>
                <a:latin typeface="Arial" panose="020B0604020202020204" pitchFamily="34" charset="0"/>
                <a:cs typeface="Arial" panose="020B0604020202020204" pitchFamily="34" charset="0"/>
              </a:rPr>
              <a:t>Cost </a:t>
            </a:r>
            <a:r>
              <a:rPr lang="en-GB" altLang="en-US" sz="2000" dirty="0" err="1">
                <a:solidFill>
                  <a:srgbClr val="69A830"/>
                </a:solidFill>
                <a:latin typeface="Arial" panose="020B0604020202020204" pitchFamily="34" charset="0"/>
                <a:cs typeface="Arial" panose="020B0604020202020204" pitchFamily="34" charset="0"/>
              </a:rPr>
              <a:t>prynu</a:t>
            </a:r>
            <a:r>
              <a:rPr lang="en-GB" altLang="en-US" sz="2000" dirty="0">
                <a:solidFill>
                  <a:srgbClr val="69A830"/>
                </a:solidFill>
                <a:latin typeface="Arial" panose="020B0604020202020204" pitchFamily="34" charset="0"/>
                <a:cs typeface="Arial" panose="020B0604020202020204" pitchFamily="34" charset="0"/>
              </a:rPr>
              <a:t> offer ~ </a:t>
            </a:r>
            <a:r>
              <a:rPr lang="en-GB" altLang="en-US" sz="2000" dirty="0" smtClean="0">
                <a:solidFill>
                  <a:srgbClr val="69A830"/>
                </a:solidFill>
                <a:latin typeface="Arial" panose="020B0604020202020204" pitchFamily="34" charset="0"/>
                <a:cs typeface="Arial" panose="020B0604020202020204" pitchFamily="34" charset="0"/>
              </a:rPr>
              <a:t>£390</a:t>
            </a:r>
            <a:endParaRPr lang="en-GB" altLang="en-US" sz="2000" dirty="0">
              <a:solidFill>
                <a:srgbClr val="69A830"/>
              </a:solidFill>
              <a:latin typeface="Arial" panose="020B0604020202020204" pitchFamily="34" charset="0"/>
              <a:cs typeface="Arial" panose="020B0604020202020204" pitchFamily="34" charset="0"/>
            </a:endParaRPr>
          </a:p>
        </p:txBody>
      </p:sp>
      <p:sp>
        <p:nvSpPr>
          <p:cNvPr id="35" name="TextBox 34"/>
          <p:cNvSpPr txBox="1">
            <a:spLocks noChangeArrowheads="1"/>
          </p:cNvSpPr>
          <p:nvPr/>
        </p:nvSpPr>
        <p:spPr bwMode="auto">
          <a:xfrm>
            <a:off x="431800" y="6240731"/>
            <a:ext cx="35381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GB" altLang="en-US" sz="2000" dirty="0">
                <a:solidFill>
                  <a:srgbClr val="633B9F"/>
                </a:solidFill>
                <a:latin typeface="Arial" panose="020B0604020202020204" pitchFamily="34" charset="0"/>
                <a:cs typeface="Arial" panose="020B0604020202020204" pitchFamily="34" charset="0"/>
              </a:rPr>
              <a:t>Cost </a:t>
            </a:r>
            <a:r>
              <a:rPr lang="en-GB" altLang="en-US" sz="2000" dirty="0" err="1">
                <a:solidFill>
                  <a:srgbClr val="633B9F"/>
                </a:solidFill>
                <a:latin typeface="Arial" panose="020B0604020202020204" pitchFamily="34" charset="0"/>
                <a:cs typeface="Arial" panose="020B0604020202020204" pitchFamily="34" charset="0"/>
              </a:rPr>
              <a:t>gwasanaeth</a:t>
            </a:r>
            <a:r>
              <a:rPr lang="en-GB" altLang="en-US" sz="2000" dirty="0">
                <a:solidFill>
                  <a:srgbClr val="633B9F"/>
                </a:solidFill>
                <a:latin typeface="Arial" panose="020B0604020202020204" pitchFamily="34" charset="0"/>
                <a:cs typeface="Arial" panose="020B0604020202020204" pitchFamily="34" charset="0"/>
              </a:rPr>
              <a:t> </a:t>
            </a:r>
            <a:r>
              <a:rPr lang="en-GB" altLang="en-US" sz="2000" dirty="0" err="1">
                <a:solidFill>
                  <a:srgbClr val="633B9F"/>
                </a:solidFill>
                <a:latin typeface="Arial" panose="020B0604020202020204" pitchFamily="34" charset="0"/>
                <a:cs typeface="Arial" panose="020B0604020202020204" pitchFamily="34" charset="0"/>
              </a:rPr>
              <a:t>misol</a:t>
            </a:r>
            <a:r>
              <a:rPr lang="en-GB" altLang="en-US" sz="2000" dirty="0">
                <a:solidFill>
                  <a:srgbClr val="633B9F"/>
                </a:solidFill>
                <a:latin typeface="Arial" panose="020B0604020202020204" pitchFamily="34" charset="0"/>
                <a:cs typeface="Arial" panose="020B0604020202020204" pitchFamily="34" charset="0"/>
              </a:rPr>
              <a:t> ~ </a:t>
            </a:r>
            <a:r>
              <a:rPr lang="en-GB" altLang="en-US" sz="2000" dirty="0" smtClean="0">
                <a:solidFill>
                  <a:srgbClr val="633B9F"/>
                </a:solidFill>
                <a:latin typeface="Arial" panose="020B0604020202020204" pitchFamily="34" charset="0"/>
                <a:cs typeface="Arial" panose="020B0604020202020204" pitchFamily="34" charset="0"/>
              </a:rPr>
              <a:t>£24</a:t>
            </a:r>
            <a:endParaRPr lang="en-GB" altLang="en-US" sz="2000" dirty="0">
              <a:solidFill>
                <a:srgbClr val="633B9F"/>
              </a:solidFill>
              <a:latin typeface="Arial" panose="020B0604020202020204" pitchFamily="34" charset="0"/>
              <a:cs typeface="Arial" panose="020B0604020202020204" pitchFamily="34" charset="0"/>
            </a:endParaRPr>
          </a:p>
        </p:txBody>
      </p:sp>
      <p:sp>
        <p:nvSpPr>
          <p:cNvPr id="2" name="Sensors and inputs"/>
          <p:cNvSpPr/>
          <p:nvPr/>
        </p:nvSpPr>
        <p:spPr>
          <a:xfrm>
            <a:off x="1590568" y="4547029"/>
            <a:ext cx="1512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dirty="0" err="1">
                <a:latin typeface="Arial Narrow" panose="020B0606020202030204" pitchFamily="34" charset="0"/>
              </a:rPr>
              <a:t>Synwyryddion</a:t>
            </a:r>
            <a:r>
              <a:rPr lang="en-GB" sz="1800" dirty="0">
                <a:latin typeface="Arial Narrow" panose="020B0606020202030204" pitchFamily="34" charset="0"/>
              </a:rPr>
              <a:t> a </a:t>
            </a:r>
            <a:r>
              <a:rPr lang="en-GB" sz="1800" dirty="0" err="1">
                <a:latin typeface="Arial Narrow" panose="020B0606020202030204" pitchFamily="34" charset="0"/>
              </a:rPr>
              <a:t>mewnbynnau</a:t>
            </a:r>
            <a:endParaRPr lang="en-GB" sz="1800" dirty="0">
              <a:latin typeface="Arial Narrow" panose="020B0606020202030204" pitchFamily="34" charset="0"/>
            </a:endParaRPr>
          </a:p>
        </p:txBody>
      </p:sp>
      <p:sp>
        <p:nvSpPr>
          <p:cNvPr id="36" name="Sensors and inputs - Smoke and flood detectors"/>
          <p:cNvSpPr/>
          <p:nvPr/>
        </p:nvSpPr>
        <p:spPr>
          <a:xfrm>
            <a:off x="1590568" y="4547029"/>
            <a:ext cx="1512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err="1">
                <a:latin typeface="Arial Narrow" panose="020B0606020202030204" pitchFamily="34" charset="0"/>
              </a:rPr>
              <a:t>Mesurydd</a:t>
            </a:r>
            <a:r>
              <a:rPr lang="en-GB" sz="1600" dirty="0">
                <a:latin typeface="Arial Narrow" panose="020B0606020202030204" pitchFamily="34" charset="0"/>
              </a:rPr>
              <a:t> </a:t>
            </a:r>
            <a:r>
              <a:rPr lang="en-GB" sz="1600" dirty="0" err="1">
                <a:latin typeface="Arial Narrow" panose="020B0606020202030204" pitchFamily="34" charset="0"/>
              </a:rPr>
              <a:t>cyflymu</a:t>
            </a:r>
            <a:r>
              <a:rPr lang="en-GB" sz="1600" dirty="0">
                <a:latin typeface="Arial Narrow" panose="020B0606020202030204" pitchFamily="34" charset="0"/>
              </a:rPr>
              <a:t> a system </a:t>
            </a:r>
            <a:r>
              <a:rPr lang="en-GB" sz="1600" dirty="0" err="1">
                <a:latin typeface="Arial Narrow" panose="020B0606020202030204" pitchFamily="34" charset="0"/>
              </a:rPr>
              <a:t>lleoli</a:t>
            </a:r>
            <a:r>
              <a:rPr lang="en-GB" sz="1600" dirty="0">
                <a:latin typeface="Arial Narrow" panose="020B0606020202030204" pitchFamily="34" charset="0"/>
              </a:rPr>
              <a:t> </a:t>
            </a:r>
            <a:r>
              <a:rPr lang="en-GB" sz="1600" dirty="0" err="1">
                <a:latin typeface="Arial Narrow" panose="020B0606020202030204" pitchFamily="34" charset="0"/>
              </a:rPr>
              <a:t>fyd-eang</a:t>
            </a:r>
            <a:endParaRPr lang="en-GB" sz="1600" dirty="0">
              <a:latin typeface="Arial Narrow" panose="020B0606020202030204" pitchFamily="34" charset="0"/>
            </a:endParaRPr>
          </a:p>
        </p:txBody>
      </p:sp>
      <p:sp>
        <p:nvSpPr>
          <p:cNvPr id="37" name="User Group"/>
          <p:cNvSpPr/>
          <p:nvPr/>
        </p:nvSpPr>
        <p:spPr>
          <a:xfrm>
            <a:off x="1590568" y="1523146"/>
            <a:ext cx="1404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Grŵp</a:t>
            </a:r>
            <a:r>
              <a:rPr lang="en-GB" sz="2000" dirty="0">
                <a:latin typeface="Arial Narrow" panose="020B0606020202030204" pitchFamily="34" charset="0"/>
              </a:rPr>
              <a:t> </a:t>
            </a:r>
            <a:r>
              <a:rPr lang="en-GB" sz="2000" dirty="0" err="1">
                <a:latin typeface="Arial Narrow" panose="020B0606020202030204" pitchFamily="34" charset="0"/>
              </a:rPr>
              <a:t>defnyddwyr</a:t>
            </a:r>
            <a:endParaRPr lang="en-GB" sz="2000" dirty="0">
              <a:latin typeface="Arial Narrow" panose="020B0606020202030204" pitchFamily="34" charset="0"/>
            </a:endParaRPr>
          </a:p>
        </p:txBody>
      </p:sp>
      <p:sp>
        <p:nvSpPr>
          <p:cNvPr id="38" name="User Group - Smoker"/>
          <p:cNvSpPr/>
          <p:nvPr/>
        </p:nvSpPr>
        <p:spPr>
          <a:xfrm>
            <a:off x="1590568" y="1523146"/>
            <a:ext cx="1404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Unigolyn</a:t>
            </a:r>
            <a:r>
              <a:rPr lang="en-GB" sz="2000" dirty="0">
                <a:latin typeface="Arial Narrow" panose="020B0606020202030204" pitchFamily="34" charset="0"/>
              </a:rPr>
              <a:t> ag </a:t>
            </a:r>
            <a:r>
              <a:rPr lang="en-GB" sz="2000" dirty="0" err="1">
                <a:latin typeface="Arial Narrow" panose="020B0606020202030204" pitchFamily="34" charset="0"/>
              </a:rPr>
              <a:t>epilepsi</a:t>
            </a:r>
            <a:endParaRPr lang="en-GB" sz="2000" dirty="0">
              <a:latin typeface="Arial Narrow" panose="020B0606020202030204" pitchFamily="34" charset="0"/>
            </a:endParaRPr>
          </a:p>
        </p:txBody>
      </p:sp>
      <p:sp>
        <p:nvSpPr>
          <p:cNvPr id="40" name="Location"/>
          <p:cNvSpPr/>
          <p:nvPr/>
        </p:nvSpPr>
        <p:spPr>
          <a:xfrm>
            <a:off x="504691" y="3054742"/>
            <a:ext cx="1260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Lleoliad</a:t>
            </a:r>
            <a:endParaRPr lang="en-GB" sz="2000" dirty="0">
              <a:latin typeface="Arial Narrow" panose="020B0606020202030204" pitchFamily="34" charset="0"/>
            </a:endParaRPr>
          </a:p>
        </p:txBody>
      </p:sp>
      <p:sp>
        <p:nvSpPr>
          <p:cNvPr id="41" name="Location - Anywhere"/>
          <p:cNvSpPr/>
          <p:nvPr/>
        </p:nvSpPr>
        <p:spPr>
          <a:xfrm>
            <a:off x="504691" y="3054742"/>
            <a:ext cx="1260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Unrhywle</a:t>
            </a:r>
            <a:endParaRPr lang="en-GB" sz="2000" dirty="0">
              <a:latin typeface="Arial Narrow" panose="020B0606020202030204" pitchFamily="34" charset="0"/>
            </a:endParaRPr>
          </a:p>
        </p:txBody>
      </p:sp>
      <p:sp>
        <p:nvSpPr>
          <p:cNvPr id="42" name="Service platform"/>
          <p:cNvSpPr/>
          <p:nvPr/>
        </p:nvSpPr>
        <p:spPr>
          <a:xfrm>
            <a:off x="2732721" y="3054742"/>
            <a:ext cx="1260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Llwyfan</a:t>
            </a:r>
            <a:r>
              <a:rPr lang="en-GB" sz="2000" dirty="0">
                <a:latin typeface="Arial Narrow" panose="020B0606020202030204" pitchFamily="34" charset="0"/>
              </a:rPr>
              <a:t> </a:t>
            </a:r>
            <a:r>
              <a:rPr lang="en-GB" sz="2000" dirty="0" err="1">
                <a:latin typeface="Arial Narrow" panose="020B0606020202030204" pitchFamily="34" charset="0"/>
              </a:rPr>
              <a:t>Gwasan-aeth</a:t>
            </a:r>
            <a:endParaRPr lang="en-GB" sz="2000" dirty="0">
              <a:latin typeface="Arial Narrow" panose="020B0606020202030204" pitchFamily="34" charset="0"/>
            </a:endParaRPr>
          </a:p>
        </p:txBody>
      </p:sp>
      <p:sp>
        <p:nvSpPr>
          <p:cNvPr id="43" name="Service platform - DAU"/>
          <p:cNvSpPr/>
          <p:nvPr/>
        </p:nvSpPr>
        <p:spPr>
          <a:xfrm>
            <a:off x="2732721" y="3054742"/>
            <a:ext cx="1260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Oriawr</a:t>
            </a:r>
            <a:r>
              <a:rPr lang="en-GB" sz="2000" dirty="0">
                <a:latin typeface="Arial Narrow" panose="020B0606020202030204" pitchFamily="34" charset="0"/>
              </a:rPr>
              <a:t> </a:t>
            </a:r>
            <a:r>
              <a:rPr lang="en-GB" sz="2000" dirty="0" err="1">
                <a:latin typeface="Arial Narrow" panose="020B0606020202030204" pitchFamily="34" charset="0"/>
              </a:rPr>
              <a:t>clyfar</a:t>
            </a:r>
            <a:endParaRPr lang="en-GB" sz="2000" dirty="0">
              <a:latin typeface="Arial Narrow" panose="020B0606020202030204" pitchFamily="34" charset="0"/>
            </a:endParaRPr>
          </a:p>
        </p:txBody>
      </p:sp>
      <p:sp>
        <p:nvSpPr>
          <p:cNvPr id="44" name="Telecomms"/>
          <p:cNvSpPr/>
          <p:nvPr/>
        </p:nvSpPr>
        <p:spPr>
          <a:xfrm>
            <a:off x="4513398" y="2655365"/>
            <a:ext cx="1296000" cy="19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Telathrebu</a:t>
            </a:r>
            <a:endParaRPr lang="en-GB" sz="2000" dirty="0">
              <a:latin typeface="Arial Narrow" panose="020B0606020202030204" pitchFamily="34" charset="0"/>
            </a:endParaRPr>
          </a:p>
        </p:txBody>
      </p:sp>
      <p:sp>
        <p:nvSpPr>
          <p:cNvPr id="45" name="Telecomms - Fixed line"/>
          <p:cNvSpPr/>
          <p:nvPr/>
        </p:nvSpPr>
        <p:spPr>
          <a:xfrm>
            <a:off x="4513398" y="2655365"/>
            <a:ext cx="1296000" cy="19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Ffôn</a:t>
            </a:r>
            <a:r>
              <a:rPr lang="en-GB" sz="2000" dirty="0">
                <a:latin typeface="Arial Narrow" panose="020B0606020202030204" pitchFamily="34" charset="0"/>
              </a:rPr>
              <a:t> </a:t>
            </a:r>
            <a:r>
              <a:rPr lang="en-GB" sz="2000" dirty="0" err="1">
                <a:latin typeface="Arial Narrow" panose="020B0606020202030204" pitchFamily="34" charset="0"/>
              </a:rPr>
              <a:t>clyfar</a:t>
            </a:r>
            <a:endParaRPr lang="en-GB" sz="2000" dirty="0">
              <a:latin typeface="Arial Narrow" panose="020B0606020202030204" pitchFamily="34" charset="0"/>
            </a:endParaRPr>
          </a:p>
        </p:txBody>
      </p:sp>
      <p:sp>
        <p:nvSpPr>
          <p:cNvPr id="46" name="Database"/>
          <p:cNvSpPr/>
          <p:nvPr/>
        </p:nvSpPr>
        <p:spPr>
          <a:xfrm>
            <a:off x="5876815" y="3039811"/>
            <a:ext cx="1368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Cronfa</a:t>
            </a:r>
            <a:r>
              <a:rPr lang="en-GB" sz="2000" dirty="0">
                <a:latin typeface="Arial Narrow" panose="020B0606020202030204" pitchFamily="34" charset="0"/>
              </a:rPr>
              <a:t> </a:t>
            </a:r>
            <a:r>
              <a:rPr lang="en-GB" sz="2000" dirty="0" err="1" smtClean="0">
                <a:latin typeface="Arial Narrow" panose="020B0606020202030204" pitchFamily="34" charset="0"/>
              </a:rPr>
              <a:t>ddata</a:t>
            </a:r>
            <a:endParaRPr lang="en-GB" sz="2000" dirty="0">
              <a:latin typeface="Arial Narrow" panose="020B0606020202030204" pitchFamily="34" charset="0"/>
            </a:endParaRPr>
          </a:p>
        </p:txBody>
      </p:sp>
      <p:sp>
        <p:nvSpPr>
          <p:cNvPr id="47" name="Database - Cloud database"/>
          <p:cNvSpPr/>
          <p:nvPr/>
        </p:nvSpPr>
        <p:spPr>
          <a:xfrm>
            <a:off x="5876815" y="3039811"/>
            <a:ext cx="1368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Cronfa</a:t>
            </a:r>
            <a:r>
              <a:rPr lang="en-GB" sz="2000" dirty="0">
                <a:latin typeface="Arial Narrow" panose="020B0606020202030204" pitchFamily="34" charset="0"/>
              </a:rPr>
              <a:t> </a:t>
            </a:r>
            <a:r>
              <a:rPr lang="en-GB" sz="2000" dirty="0" err="1">
                <a:latin typeface="Arial Narrow" panose="020B0606020202030204" pitchFamily="34" charset="0"/>
              </a:rPr>
              <a:t>ddata</a:t>
            </a:r>
            <a:r>
              <a:rPr lang="en-GB" sz="2000" dirty="0">
                <a:latin typeface="Arial Narrow" panose="020B0606020202030204" pitchFamily="34" charset="0"/>
              </a:rPr>
              <a:t> </a:t>
            </a:r>
            <a:r>
              <a:rPr lang="en-GB" sz="2000" dirty="0" err="1">
                <a:latin typeface="Arial Narrow" panose="020B0606020202030204" pitchFamily="34" charset="0"/>
              </a:rPr>
              <a:t>cwmwl</a:t>
            </a:r>
            <a:endParaRPr lang="en-GB" sz="2000" dirty="0">
              <a:latin typeface="Arial Narrow" panose="020B0606020202030204" pitchFamily="34" charset="0"/>
            </a:endParaRPr>
          </a:p>
        </p:txBody>
      </p:sp>
      <p:sp>
        <p:nvSpPr>
          <p:cNvPr id="48" name="Response"/>
          <p:cNvSpPr/>
          <p:nvPr/>
        </p:nvSpPr>
        <p:spPr>
          <a:xfrm>
            <a:off x="7339501" y="3039811"/>
            <a:ext cx="1476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900" dirty="0" err="1">
                <a:latin typeface="Arial Narrow" panose="020B0606020202030204" pitchFamily="34" charset="0"/>
              </a:rPr>
              <a:t>Uwchgyfeirio</a:t>
            </a:r>
            <a:r>
              <a:rPr lang="en-GB" sz="2000" dirty="0">
                <a:latin typeface="Arial Narrow" panose="020B0606020202030204" pitchFamily="34" charset="0"/>
              </a:rPr>
              <a:t>, </a:t>
            </a:r>
            <a:r>
              <a:rPr lang="en-GB" sz="2000" dirty="0" err="1">
                <a:latin typeface="Arial Narrow" panose="020B0606020202030204" pitchFamily="34" charset="0"/>
              </a:rPr>
              <a:t>ymateb</a:t>
            </a:r>
            <a:r>
              <a:rPr lang="en-GB" sz="2000" dirty="0">
                <a:latin typeface="Arial Narrow" panose="020B0606020202030204" pitchFamily="34" charset="0"/>
              </a:rPr>
              <a:t>, </a:t>
            </a:r>
            <a:r>
              <a:rPr lang="en-GB" sz="2000" dirty="0" err="1">
                <a:latin typeface="Arial Narrow" panose="020B0606020202030204" pitchFamily="34" charset="0"/>
              </a:rPr>
              <a:t>rhyngweithio</a:t>
            </a:r>
            <a:endParaRPr lang="en-GB" sz="2000" dirty="0">
              <a:latin typeface="Arial Narrow" panose="020B0606020202030204" pitchFamily="34" charset="0"/>
            </a:endParaRPr>
          </a:p>
        </p:txBody>
      </p:sp>
      <p:sp>
        <p:nvSpPr>
          <p:cNvPr id="49" name="Response - Family"/>
          <p:cNvSpPr/>
          <p:nvPr/>
        </p:nvSpPr>
        <p:spPr>
          <a:xfrm>
            <a:off x="7339501" y="3039811"/>
            <a:ext cx="1476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Teulu</a:t>
            </a:r>
            <a:endParaRPr lang="en-GB" sz="2000" dirty="0">
              <a:latin typeface="Arial Narrow" panose="020B0606020202030204" pitchFamily="34" charset="0"/>
            </a:endParaRPr>
          </a:p>
        </p:txBody>
      </p:sp>
      <p:sp>
        <p:nvSpPr>
          <p:cNvPr id="50" name="Call handler"/>
          <p:cNvSpPr/>
          <p:nvPr/>
        </p:nvSpPr>
        <p:spPr>
          <a:xfrm>
            <a:off x="5876815" y="4819564"/>
            <a:ext cx="1368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Triniwr</a:t>
            </a:r>
            <a:r>
              <a:rPr lang="en-GB" sz="2000" dirty="0">
                <a:latin typeface="Arial Narrow" panose="020B0606020202030204" pitchFamily="34" charset="0"/>
              </a:rPr>
              <a:t> </a:t>
            </a:r>
            <a:r>
              <a:rPr lang="en-GB" sz="2000" dirty="0" err="1">
                <a:latin typeface="Arial Narrow" panose="020B0606020202030204" pitchFamily="34" charset="0"/>
              </a:rPr>
              <a:t>galwadau</a:t>
            </a:r>
            <a:endParaRPr lang="en-GB" sz="2000" dirty="0">
              <a:latin typeface="Arial Narrow" panose="020B0606020202030204" pitchFamily="34" charset="0"/>
            </a:endParaRPr>
          </a:p>
        </p:txBody>
      </p:sp>
      <p:sp>
        <p:nvSpPr>
          <p:cNvPr id="51" name="Call handler - 24/7 TMC"/>
          <p:cNvSpPr/>
          <p:nvPr/>
        </p:nvSpPr>
        <p:spPr>
          <a:xfrm>
            <a:off x="5876815" y="4819564"/>
            <a:ext cx="1368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err="1">
                <a:latin typeface="Arial Narrow" panose="020B0606020202030204" pitchFamily="34" charset="0"/>
              </a:rPr>
              <a:t>Canolfan</a:t>
            </a:r>
            <a:r>
              <a:rPr lang="en-GB" sz="2000" dirty="0">
                <a:latin typeface="Arial Narrow" panose="020B0606020202030204" pitchFamily="34" charset="0"/>
              </a:rPr>
              <a:t> </a:t>
            </a:r>
            <a:r>
              <a:rPr lang="en-GB" sz="2000" dirty="0" err="1">
                <a:latin typeface="Arial Narrow" panose="020B0606020202030204" pitchFamily="34" charset="0"/>
              </a:rPr>
              <a:t>fonitro</a:t>
            </a:r>
            <a:r>
              <a:rPr lang="en-GB" sz="2000" dirty="0">
                <a:latin typeface="Arial Narrow" panose="020B0606020202030204" pitchFamily="34" charset="0"/>
              </a:rPr>
              <a:t> </a:t>
            </a:r>
            <a:r>
              <a:rPr lang="en-GB" sz="2000" dirty="0" err="1">
                <a:latin typeface="Arial Narrow" panose="020B0606020202030204" pitchFamily="34" charset="0"/>
              </a:rPr>
              <a:t>teleofal</a:t>
            </a:r>
            <a:endParaRPr lang="en-GB" sz="2000" dirty="0">
              <a:latin typeface="Arial Narrow" panose="020B0606020202030204" pitchFamily="34" charset="0"/>
            </a:endParaRPr>
          </a:p>
        </p:txBody>
      </p:sp>
      <p:cxnSp>
        <p:nvCxnSpPr>
          <p:cNvPr id="62" name="Elbow Connector 61"/>
          <p:cNvCxnSpPr>
            <a:stCxn id="44" idx="0"/>
            <a:endCxn id="9" idx="1"/>
          </p:cNvCxnSpPr>
          <p:nvPr/>
        </p:nvCxnSpPr>
        <p:spPr>
          <a:xfrm rot="5400000" flipH="1" flipV="1">
            <a:off x="5228327" y="1805130"/>
            <a:ext cx="783307" cy="917165"/>
          </a:xfrm>
          <a:prstGeom prst="bentConnector2">
            <a:avLst/>
          </a:prstGeom>
          <a:ln w="57150">
            <a:solidFill>
              <a:srgbClr val="633B9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Elbow Connector 65"/>
          <p:cNvCxnSpPr>
            <a:stCxn id="45" idx="2"/>
            <a:endCxn id="50" idx="1"/>
          </p:cNvCxnSpPr>
          <p:nvPr/>
        </p:nvCxnSpPr>
        <p:spPr>
          <a:xfrm rot="16200000" flipH="1">
            <a:off x="5157007" y="4639755"/>
            <a:ext cx="724199" cy="715417"/>
          </a:xfrm>
          <a:prstGeom prst="bentConnector2">
            <a:avLst/>
          </a:prstGeom>
          <a:ln w="57150">
            <a:solidFill>
              <a:srgbClr val="633B9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Elbow Connector 68"/>
          <p:cNvCxnSpPr>
            <a:stCxn id="50" idx="3"/>
            <a:endCxn id="49" idx="2"/>
          </p:cNvCxnSpPr>
          <p:nvPr/>
        </p:nvCxnSpPr>
        <p:spPr>
          <a:xfrm flipV="1">
            <a:off x="7244815" y="4119811"/>
            <a:ext cx="832686" cy="1239753"/>
          </a:xfrm>
          <a:prstGeom prst="bentConnector2">
            <a:avLst/>
          </a:prstGeom>
          <a:ln w="57150">
            <a:solidFill>
              <a:srgbClr val="633B9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2" name="Elbow Connector 71"/>
          <p:cNvCxnSpPr>
            <a:stCxn id="49" idx="0"/>
            <a:endCxn id="9" idx="3"/>
          </p:cNvCxnSpPr>
          <p:nvPr/>
        </p:nvCxnSpPr>
        <p:spPr>
          <a:xfrm rot="16200000" flipV="1">
            <a:off x="6976408" y="1938718"/>
            <a:ext cx="1167753" cy="1034434"/>
          </a:xfrm>
          <a:prstGeom prst="bentConnector2">
            <a:avLst/>
          </a:prstGeom>
          <a:ln w="57150">
            <a:solidFill>
              <a:srgbClr val="633B9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3661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2000" fill="hold"/>
                                        <p:tgtEl>
                                          <p:spTgt spid="37"/>
                                        </p:tgtEl>
                                        <p:attrNameLst>
                                          <p:attrName>r</p:attrName>
                                        </p:attrNameLst>
                                      </p:cBhvr>
                                    </p:animRot>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40"/>
                                        </p:tgtEl>
                                        <p:attrNameLst>
                                          <p:attrName>r</p:attrName>
                                        </p:attrNameLst>
                                      </p:cBhvr>
                                    </p:animRo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2"/>
                                        </p:tgtEl>
                                        <p:attrNameLst>
                                          <p:attrName>r</p:attrName>
                                        </p:attrNameLst>
                                      </p:cBhvr>
                                    </p:animRo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42"/>
                                        </p:tgtEl>
                                        <p:attrNameLst>
                                          <p:attrName>r</p:attrName>
                                        </p:attrNameLst>
                                      </p:cBhvr>
                                    </p:animRo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8" presetClass="emph" presetSubtype="0" fill="hold" grpId="0" nodeType="clickEffect">
                                  <p:stCondLst>
                                    <p:cond delay="0"/>
                                  </p:stCondLst>
                                  <p:childTnLst>
                                    <p:animRot by="21600000">
                                      <p:cBhvr>
                                        <p:cTn id="38" dur="2000" fill="hold"/>
                                        <p:tgtEl>
                                          <p:spTgt spid="44"/>
                                        </p:tgtEl>
                                        <p:attrNameLst>
                                          <p:attrName>r</p:attrName>
                                        </p:attrNameLst>
                                      </p:cBhvr>
                                    </p:animRo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50"/>
                                        </p:tgtEl>
                                      </p:cBhvr>
                                    </p:animEffect>
                                    <p:set>
                                      <p:cBhvr>
                                        <p:cTn id="50" dur="1" fill="hold">
                                          <p:stCondLst>
                                            <p:cond delay="499"/>
                                          </p:stCondLst>
                                        </p:cTn>
                                        <p:tgtEl>
                                          <p:spTgt spid="5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66"/>
                                        </p:tgtEl>
                                      </p:cBhvr>
                                    </p:animEffect>
                                    <p:set>
                                      <p:cBhvr>
                                        <p:cTn id="53" dur="1" fill="hold">
                                          <p:stCondLst>
                                            <p:cond delay="499"/>
                                          </p:stCondLst>
                                        </p:cTn>
                                        <p:tgtEl>
                                          <p:spTgt spid="6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69"/>
                                        </p:tgtEl>
                                      </p:cBhvr>
                                    </p:animEffect>
                                    <p:set>
                                      <p:cBhvr>
                                        <p:cTn id="56" dur="1" fill="hold">
                                          <p:stCondLst>
                                            <p:cond delay="499"/>
                                          </p:stCondLst>
                                        </p:cTn>
                                        <p:tgtEl>
                                          <p:spTgt spid="6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childTnLst>
                          </p:cTn>
                        </p:par>
                        <p:par>
                          <p:cTn id="60" fill="hold">
                            <p:stCondLst>
                              <p:cond delay="500"/>
                            </p:stCondLst>
                            <p:childTnLst>
                              <p:par>
                                <p:cTn id="61" presetID="8" presetClass="emph" presetSubtype="0" fill="hold" nodeType="afterEffect">
                                  <p:stCondLst>
                                    <p:cond delay="0"/>
                                  </p:stCondLst>
                                  <p:childTnLst>
                                    <p:animRot by="21600000">
                                      <p:cBhvr>
                                        <p:cTn id="62" dur="2000" fill="hold"/>
                                        <p:tgtEl>
                                          <p:spTgt spid="9"/>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grpId="0" nodeType="clickEffect">
                                  <p:stCondLst>
                                    <p:cond delay="0"/>
                                  </p:stCondLst>
                                  <p:childTnLst>
                                    <p:animRot by="21600000">
                                      <p:cBhvr>
                                        <p:cTn id="66" dur="2000" fill="hold"/>
                                        <p:tgtEl>
                                          <p:spTgt spid="46"/>
                                        </p:tgtEl>
                                        <p:attrNameLst>
                                          <p:attrName>r</p:attrName>
                                        </p:attrNameLst>
                                      </p:cBhvr>
                                    </p:animRo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8" presetClass="emph" presetSubtype="0" fill="hold" grpId="0" nodeType="clickEffect">
                                  <p:stCondLst>
                                    <p:cond delay="0"/>
                                  </p:stCondLst>
                                  <p:childTnLst>
                                    <p:animRot by="21600000">
                                      <p:cBhvr>
                                        <p:cTn id="74" dur="2000" fill="hold"/>
                                        <p:tgtEl>
                                          <p:spTgt spid="48"/>
                                        </p:tgtEl>
                                        <p:attrNameLst>
                                          <p:attrName>r</p:attrName>
                                        </p:attrNameLst>
                                      </p:cBhvr>
                                    </p:animRo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00"/>
                                        <p:tgtEl>
                                          <p:spTgt spid="34"/>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down)">
                                      <p:cBhvr>
                                        <p:cTn id="8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2" grpId="0" animBg="1"/>
      <p:bldP spid="36" grpId="0" animBg="1"/>
      <p:bldP spid="37" grpId="0" animBg="1"/>
      <p:bldP spid="38"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Ymarfer</a:t>
            </a:r>
            <a:r>
              <a:rPr lang="en-GB" dirty="0" smtClean="0"/>
              <a:t> </a:t>
            </a:r>
            <a:r>
              <a:rPr lang="en-GB" dirty="0" err="1" smtClean="0"/>
              <a:t>dosbarth</a:t>
            </a:r>
            <a:r>
              <a:rPr lang="en-GB" dirty="0" smtClean="0"/>
              <a:t> </a:t>
            </a:r>
            <a:r>
              <a:rPr lang="en-GB" dirty="0" err="1" smtClean="0"/>
              <a:t>llawn</a:t>
            </a:r>
            <a:endParaRPr lang="en-GB" dirty="0"/>
          </a:p>
        </p:txBody>
      </p:sp>
      <p:sp>
        <p:nvSpPr>
          <p:cNvPr id="3" name="Content Placeholder 2"/>
          <p:cNvSpPr>
            <a:spLocks noGrp="1"/>
          </p:cNvSpPr>
          <p:nvPr>
            <p:ph idx="1"/>
          </p:nvPr>
        </p:nvSpPr>
        <p:spPr>
          <a:xfrm>
            <a:off x="422565" y="1182400"/>
            <a:ext cx="8280400" cy="4135271"/>
          </a:xfrm>
        </p:spPr>
        <p:txBody>
          <a:bodyPr>
            <a:noAutofit/>
          </a:bodyPr>
          <a:lstStyle/>
          <a:p>
            <a:r>
              <a:rPr lang="cy-GB" sz="2000" dirty="0"/>
              <a:t>Pa un o’r 5 model cymorth trwy ddefnyddio technoleg, ac a ddisgrifir yn flaenorol, fyddai’n addas ar gyfer yr achosion canlynol:</a:t>
            </a:r>
          </a:p>
          <a:p>
            <a:pPr marL="457200" lvl="0" indent="-457200">
              <a:buFont typeface="+mj-lt"/>
              <a:buAutoNum type="arabicPeriod"/>
            </a:pPr>
            <a:r>
              <a:rPr lang="cy-GB" sz="2000" dirty="0"/>
              <a:t>Fe wnaeth Pauline ddioddef strôc y llynedd yn 63 oed, ac ni all gerdded mwyach heb help. Ymddeolodd ei </a:t>
            </a:r>
            <a:r>
              <a:rPr lang="cy-GB" sz="2000" dirty="0" smtClean="0"/>
              <a:t>gŵr</a:t>
            </a:r>
            <a:r>
              <a:rPr lang="cy-GB" sz="2000" dirty="0"/>
              <a:t>, George, er mwyn iddo allu bod gyda hi a mynd â hi allan yn ei gar wedi’i addasu.</a:t>
            </a:r>
          </a:p>
          <a:p>
            <a:pPr marL="457200" lvl="0" indent="-457200">
              <a:buFont typeface="+mj-lt"/>
              <a:buAutoNum type="arabicPeriod"/>
            </a:pPr>
            <a:r>
              <a:rPr lang="cy-GB" sz="2000" dirty="0"/>
              <a:t>Mae Joyce yn 84 oed </a:t>
            </a:r>
            <a:r>
              <a:rPr lang="cy-GB" sz="2000" dirty="0" smtClean="0"/>
              <a:t>ac mae ganddi </a:t>
            </a:r>
            <a:r>
              <a:rPr lang="cy-GB" sz="2000" dirty="0"/>
              <a:t>olwg gwael. Ei phrif ofalwr yw Gill, sy’n gweithio fel derbynnydd yn y ganolfan feddygol. Mae Joyce </a:t>
            </a:r>
            <a:r>
              <a:rPr lang="cy-GB" sz="2000" dirty="0" smtClean="0"/>
              <a:t>ond yn </a:t>
            </a:r>
            <a:r>
              <a:rPr lang="cy-GB" sz="2000" dirty="0"/>
              <a:t>mynd allan os </a:t>
            </a:r>
            <a:r>
              <a:rPr lang="cy-GB" sz="2000" dirty="0" smtClean="0"/>
              <a:t>bydd </a:t>
            </a:r>
            <a:r>
              <a:rPr lang="cy-GB" sz="2000" dirty="0"/>
              <a:t>Gill yn mynd </a:t>
            </a:r>
            <a:r>
              <a:rPr lang="en-GB" sz="2000" dirty="0"/>
              <a:t>â </a:t>
            </a:r>
            <a:r>
              <a:rPr lang="en-GB" sz="2000" dirty="0" smtClean="0"/>
              <a:t>hi</a:t>
            </a:r>
            <a:r>
              <a:rPr lang="cy-GB" sz="2000" dirty="0" smtClean="0"/>
              <a:t>.</a:t>
            </a:r>
            <a:endParaRPr lang="cy-GB" sz="2000" dirty="0"/>
          </a:p>
          <a:p>
            <a:pPr marL="457200" lvl="0" indent="-457200">
              <a:buFont typeface="+mj-lt"/>
              <a:buAutoNum type="arabicPeriod"/>
            </a:pPr>
            <a:r>
              <a:rPr lang="cy-GB" sz="2000" dirty="0"/>
              <a:t>Mae Andrew yn 14 </a:t>
            </a:r>
            <a:r>
              <a:rPr lang="cy-GB" sz="2000" dirty="0" smtClean="0"/>
              <a:t>oed, mae’n </a:t>
            </a:r>
            <a:r>
              <a:rPr lang="cy-GB" sz="2000" dirty="0"/>
              <a:t>dioddef trawiadau epileptig dirdynnol </a:t>
            </a:r>
            <a:r>
              <a:rPr lang="cy-GB" sz="2000" dirty="0" smtClean="0"/>
              <a:t>ac mae ganddo </a:t>
            </a:r>
            <a:r>
              <a:rPr lang="cy-GB" sz="2000" dirty="0"/>
              <a:t>anhwylder ar y sbectrwm awtistig. Mae’n byw gyda’i rieni a’i chwaer, ac mae’n mwynhau yn yr ysgol, yn enwedig defnyddio cyfrifiaduron.</a:t>
            </a:r>
          </a:p>
          <a:p>
            <a:pPr marL="457200" lvl="0" indent="-457200">
              <a:buFont typeface="+mj-lt"/>
              <a:buAutoNum type="arabicPeriod"/>
            </a:pPr>
            <a:r>
              <a:rPr lang="cy-GB" sz="2000" dirty="0"/>
              <a:t>Mae Elsie yn fenyw ddi-briod 90 oed, ac mae’n byw ar ei phen ei hun mewn cynllun tai gwarchod yn Abertawe.</a:t>
            </a:r>
          </a:p>
        </p:txBody>
      </p:sp>
    </p:spTree>
    <p:extLst>
      <p:ext uri="{BB962C8B-B14F-4D97-AF65-F5344CB8AC3E}">
        <p14:creationId xmlns:p14="http://schemas.microsoft.com/office/powerpoint/2010/main" val="38912780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20729" y="4167010"/>
            <a:ext cx="566709" cy="537931"/>
          </a:xfrm>
          <a:prstGeom prst="rect">
            <a:avLst/>
          </a:prstGeom>
        </p:spPr>
      </p:pic>
      <p:grpSp>
        <p:nvGrpSpPr>
          <p:cNvPr id="6" name="Group 5"/>
          <p:cNvGrpSpPr/>
          <p:nvPr/>
        </p:nvGrpSpPr>
        <p:grpSpPr>
          <a:xfrm>
            <a:off x="0" y="816034"/>
            <a:ext cx="9143999" cy="6050978"/>
            <a:chOff x="0" y="965073"/>
            <a:chExt cx="9143999" cy="6050978"/>
          </a:xfrm>
        </p:grpSpPr>
        <p:grpSp>
          <p:nvGrpSpPr>
            <p:cNvPr id="75" name="Group 74"/>
            <p:cNvGrpSpPr/>
            <p:nvPr/>
          </p:nvGrpSpPr>
          <p:grpSpPr>
            <a:xfrm>
              <a:off x="0" y="996369"/>
              <a:ext cx="9143999" cy="6019682"/>
              <a:chOff x="-20320" y="600129"/>
              <a:chExt cx="9143999" cy="6019682"/>
            </a:xfrm>
          </p:grpSpPr>
          <p:pic>
            <p:nvPicPr>
              <p:cNvPr id="47" name="Picture 4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559918" y="2376240"/>
                <a:ext cx="1420586" cy="1393128"/>
              </a:xfrm>
              <a:prstGeom prst="rect">
                <a:avLst/>
              </a:prstGeom>
            </p:spPr>
          </p:pic>
          <p:pic>
            <p:nvPicPr>
              <p:cNvPr id="48" name="Picture 47"/>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328260" y="2378879"/>
                <a:ext cx="1420586" cy="1393128"/>
              </a:xfrm>
              <a:prstGeom prst="rect">
                <a:avLst/>
              </a:prstGeom>
            </p:spPr>
          </p:pic>
          <p:cxnSp>
            <p:nvCxnSpPr>
              <p:cNvPr id="3" name="Straight Connector 2"/>
              <p:cNvCxnSpPr/>
              <p:nvPr/>
            </p:nvCxnSpPr>
            <p:spPr>
              <a:xfrm flipH="1">
                <a:off x="1971484" y="600129"/>
                <a:ext cx="28545" cy="5760000"/>
              </a:xfrm>
              <a:prstGeom prst="line">
                <a:avLst/>
              </a:prstGeom>
              <a:ln>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pic>
            <p:nvPicPr>
              <p:cNvPr id="7" name="Picture 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66398" y="2376240"/>
                <a:ext cx="1420586" cy="1393128"/>
              </a:xfrm>
              <a:prstGeom prst="rect">
                <a:avLst/>
              </a:prstGeom>
            </p:spPr>
          </p:pic>
          <p:pic>
            <p:nvPicPr>
              <p:cNvPr id="9" name="Picture 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93337" y="3919809"/>
                <a:ext cx="566709" cy="537931"/>
              </a:xfrm>
              <a:prstGeom prst="rect">
                <a:avLst/>
              </a:prstGeom>
            </p:spPr>
          </p:pic>
          <p:pic>
            <p:nvPicPr>
              <p:cNvPr id="10" name="Picture 9"/>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27139" r="25475"/>
              <a:stretch/>
            </p:blipFill>
            <p:spPr>
              <a:xfrm>
                <a:off x="816433" y="2902697"/>
                <a:ext cx="320516" cy="720000"/>
              </a:xfrm>
              <a:prstGeom prst="rect">
                <a:avLst/>
              </a:prstGeom>
            </p:spPr>
          </p:pic>
          <p:sp>
            <p:nvSpPr>
              <p:cNvPr id="49" name="TextBox 48"/>
              <p:cNvSpPr txBox="1"/>
              <p:nvPr/>
            </p:nvSpPr>
            <p:spPr>
              <a:xfrm>
                <a:off x="-20320" y="957860"/>
                <a:ext cx="1933613" cy="1323439"/>
              </a:xfrm>
              <a:prstGeom prst="rect">
                <a:avLst/>
              </a:prstGeom>
              <a:noFill/>
              <a:ln w="19050">
                <a:noFill/>
              </a:ln>
            </p:spPr>
            <p:txBody>
              <a:bodyPr wrap="square" rtlCol="0">
                <a:spAutoFit/>
              </a:bodyPr>
              <a:lstStyle/>
              <a:p>
                <a:pPr algn="ctr" fontAlgn="auto">
                  <a:spcBef>
                    <a:spcPts val="0"/>
                  </a:spcBef>
                  <a:spcAft>
                    <a:spcPts val="0"/>
                  </a:spcAft>
                </a:pPr>
                <a:r>
                  <a:rPr lang="en-GB" sz="1600" dirty="0" err="1" smtClean="0">
                    <a:solidFill>
                      <a:srgbClr val="4472C4">
                        <a:lumMod val="75000"/>
                      </a:srgbClr>
                    </a:solidFill>
                    <a:latin typeface="Calibri" panose="020F0502020204030204"/>
                  </a:rPr>
                  <a:t>Mae’r</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unigolyn</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yn</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gaeth</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i’r</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cartref</a:t>
                </a:r>
                <a:r>
                  <a:rPr lang="en-GB" sz="1600" dirty="0" smtClean="0">
                    <a:solidFill>
                      <a:srgbClr val="4472C4">
                        <a:lumMod val="75000"/>
                      </a:srgbClr>
                    </a:solidFill>
                    <a:latin typeface="Calibri" panose="020F0502020204030204"/>
                  </a:rPr>
                  <a:t> ac </a:t>
                </a:r>
                <a:r>
                  <a:rPr lang="en-GB" sz="1600" dirty="0" err="1" smtClean="0">
                    <a:solidFill>
                      <a:srgbClr val="4472C4">
                        <a:lumMod val="75000"/>
                      </a:srgbClr>
                    </a:solidFill>
                    <a:latin typeface="Calibri" panose="020F0502020204030204"/>
                  </a:rPr>
                  <a:t>yn</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byw</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ar</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ei</a:t>
                </a:r>
                <a:r>
                  <a:rPr lang="en-GB" sz="1600" dirty="0" smtClean="0">
                    <a:solidFill>
                      <a:srgbClr val="4472C4">
                        <a:lumMod val="75000"/>
                      </a:srgbClr>
                    </a:solidFill>
                    <a:latin typeface="Calibri" panose="020F0502020204030204"/>
                  </a:rPr>
                  <a:t> ben </a:t>
                </a:r>
                <a:r>
                  <a:rPr lang="en-GB" sz="1600" dirty="0" err="1" smtClean="0">
                    <a:solidFill>
                      <a:srgbClr val="4472C4">
                        <a:lumMod val="75000"/>
                      </a:srgbClr>
                    </a:solidFill>
                    <a:latin typeface="Calibri" panose="020F0502020204030204"/>
                  </a:rPr>
                  <a:t>ei</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hun</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nid</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oes</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ganddo</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unrhyw</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deulu</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agos</a:t>
                </a:r>
                <a:endParaRPr lang="en-GB" sz="1600" dirty="0">
                  <a:solidFill>
                    <a:srgbClr val="4472C4">
                      <a:lumMod val="75000"/>
                    </a:srgbClr>
                  </a:solidFill>
                  <a:latin typeface="Calibri" panose="020F0502020204030204"/>
                </a:endParaRPr>
              </a:p>
            </p:txBody>
          </p:sp>
          <p:sp>
            <p:nvSpPr>
              <p:cNvPr id="50" name="TextBox 49"/>
              <p:cNvSpPr txBox="1"/>
              <p:nvPr/>
            </p:nvSpPr>
            <p:spPr>
              <a:xfrm>
                <a:off x="-20320" y="4680819"/>
                <a:ext cx="1956061" cy="1323439"/>
              </a:xfrm>
              <a:prstGeom prst="rect">
                <a:avLst/>
              </a:prstGeom>
              <a:noFill/>
            </p:spPr>
            <p:txBody>
              <a:bodyPr wrap="square" rtlCol="0">
                <a:spAutoFit/>
              </a:bodyPr>
              <a:lstStyle/>
              <a:p>
                <a:pPr algn="ctr" fontAlgn="auto">
                  <a:spcBef>
                    <a:spcPts val="0"/>
                  </a:spcBef>
                  <a:spcAft>
                    <a:spcPts val="0"/>
                  </a:spcAft>
                </a:pPr>
                <a:r>
                  <a:rPr lang="en-GB" sz="1600" dirty="0" err="1" smtClean="0">
                    <a:solidFill>
                      <a:srgbClr val="C00000"/>
                    </a:solidFill>
                    <a:latin typeface="Calibri" panose="020F0502020204030204"/>
                  </a:rPr>
                  <a:t>Canolfan</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ateb</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galwadau</a:t>
                </a:r>
                <a:r>
                  <a:rPr lang="en-GB" sz="1600" dirty="0" smtClean="0">
                    <a:solidFill>
                      <a:srgbClr val="C00000"/>
                    </a:solidFill>
                    <a:latin typeface="Calibri" panose="020F0502020204030204"/>
                  </a:rPr>
                  <a:t> 24/7 </a:t>
                </a:r>
                <a:r>
                  <a:rPr lang="en-GB" sz="1600" dirty="0" err="1" smtClean="0">
                    <a:solidFill>
                      <a:srgbClr val="C00000"/>
                    </a:solidFill>
                    <a:latin typeface="Calibri" panose="020F0502020204030204"/>
                  </a:rPr>
                  <a:t>i</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hysbysu</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aelodau</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o’r</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teulu</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os</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bydd</a:t>
                </a:r>
                <a:r>
                  <a:rPr lang="en-GB" sz="1600" dirty="0" smtClean="0">
                    <a:solidFill>
                      <a:srgbClr val="C00000"/>
                    </a:solidFill>
                    <a:latin typeface="Calibri" panose="020F0502020204030204"/>
                  </a:rPr>
                  <a:t> problem</a:t>
                </a:r>
                <a:endParaRPr lang="en-GB" sz="1600" dirty="0">
                  <a:solidFill>
                    <a:srgbClr val="C00000"/>
                  </a:solidFill>
                  <a:latin typeface="Calibri" panose="020F0502020204030204"/>
                </a:endParaRPr>
              </a:p>
            </p:txBody>
          </p:sp>
          <p:sp>
            <p:nvSpPr>
              <p:cNvPr id="54" name="TextBox 53"/>
              <p:cNvSpPr txBox="1"/>
              <p:nvPr/>
            </p:nvSpPr>
            <p:spPr>
              <a:xfrm>
                <a:off x="5481030" y="957860"/>
                <a:ext cx="1699953" cy="1569660"/>
              </a:xfrm>
              <a:prstGeom prst="rect">
                <a:avLst/>
              </a:prstGeom>
              <a:noFill/>
              <a:ln w="19050">
                <a:noFill/>
              </a:ln>
            </p:spPr>
            <p:txBody>
              <a:bodyPr wrap="square" rtlCol="0">
                <a:spAutoFit/>
              </a:bodyPr>
              <a:lstStyle/>
              <a:p>
                <a:pPr algn="ctr" fontAlgn="auto">
                  <a:spcBef>
                    <a:spcPts val="0"/>
                  </a:spcBef>
                  <a:spcAft>
                    <a:spcPts val="0"/>
                  </a:spcAft>
                </a:pPr>
                <a:r>
                  <a:rPr lang="en-GB" sz="1600" dirty="0" err="1" smtClean="0">
                    <a:solidFill>
                      <a:srgbClr val="4472C4">
                        <a:lumMod val="75000"/>
                      </a:srgbClr>
                    </a:solidFill>
                    <a:latin typeface="Calibri" panose="020F0502020204030204"/>
                  </a:rPr>
                  <a:t>Mae’r</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unigolyn</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yn</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iach</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yn</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gyffredinol</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Nid</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yw</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eisiau</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cynnwys</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sefydliadau</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allanol</a:t>
                </a:r>
                <a:r>
                  <a:rPr lang="en-GB" sz="1600" dirty="0" smtClean="0">
                    <a:solidFill>
                      <a:srgbClr val="4472C4">
                        <a:lumMod val="75000"/>
                      </a:srgbClr>
                    </a:solidFill>
                    <a:latin typeface="Calibri" panose="020F0502020204030204"/>
                  </a:rPr>
                  <a:t>.</a:t>
                </a:r>
                <a:endParaRPr lang="en-GB" sz="1600" dirty="0">
                  <a:solidFill>
                    <a:srgbClr val="4472C4">
                      <a:lumMod val="75000"/>
                    </a:srgbClr>
                  </a:solidFill>
                  <a:latin typeface="Calibri" panose="020F0502020204030204"/>
                </a:endParaRPr>
              </a:p>
            </p:txBody>
          </p:sp>
          <p:sp>
            <p:nvSpPr>
              <p:cNvPr id="57" name="TextBox 56"/>
              <p:cNvSpPr txBox="1"/>
              <p:nvPr/>
            </p:nvSpPr>
            <p:spPr>
              <a:xfrm>
                <a:off x="5457983" y="4680819"/>
                <a:ext cx="1751680" cy="1815882"/>
              </a:xfrm>
              <a:prstGeom prst="rect">
                <a:avLst/>
              </a:prstGeom>
              <a:noFill/>
            </p:spPr>
            <p:txBody>
              <a:bodyPr wrap="square" rtlCol="0">
                <a:spAutoFit/>
              </a:bodyPr>
              <a:lstStyle/>
              <a:p>
                <a:pPr algn="ctr" fontAlgn="auto">
                  <a:spcBef>
                    <a:spcPts val="0"/>
                  </a:spcBef>
                  <a:spcAft>
                    <a:spcPts val="0"/>
                  </a:spcAft>
                </a:pPr>
                <a:r>
                  <a:rPr lang="en-GB" sz="1600" dirty="0" err="1" smtClean="0">
                    <a:solidFill>
                      <a:srgbClr val="C00000"/>
                    </a:solidFill>
                    <a:latin typeface="Calibri" panose="020F0502020204030204"/>
                  </a:rPr>
                  <a:t>Gellir</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defnyddio</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monitro</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gweithgarwch</a:t>
                </a:r>
                <a:r>
                  <a:rPr lang="en-GB" sz="1600" dirty="0" smtClean="0">
                    <a:solidFill>
                      <a:srgbClr val="C00000"/>
                    </a:solidFill>
                    <a:latin typeface="Calibri" panose="020F0502020204030204"/>
                  </a:rPr>
                  <a:t> ac </a:t>
                </a:r>
                <a:r>
                  <a:rPr lang="en-GB" sz="1600" dirty="0" err="1" smtClean="0">
                    <a:solidFill>
                      <a:srgbClr val="C00000"/>
                    </a:solidFill>
                    <a:latin typeface="Calibri" panose="020F0502020204030204"/>
                  </a:rPr>
                  <a:t>anfon</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rhybuddion</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i</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ff</a:t>
                </a:r>
                <a:r>
                  <a:rPr lang="cy-GB" sz="1600" dirty="0" smtClean="0">
                    <a:solidFill>
                      <a:srgbClr val="C00000"/>
                    </a:solidFill>
                    <a:latin typeface="Calibri" panose="020F0502020204030204"/>
                  </a:rPr>
                  <a:t>ô</a:t>
                </a:r>
                <a:r>
                  <a:rPr lang="en-GB" sz="1600" dirty="0">
                    <a:solidFill>
                      <a:srgbClr val="C00000"/>
                    </a:solidFill>
                    <a:latin typeface="Calibri" panose="020F0502020204030204"/>
                  </a:rPr>
                  <a:t>n </a:t>
                </a:r>
                <a:r>
                  <a:rPr lang="en-GB" sz="1600" dirty="0" err="1">
                    <a:solidFill>
                      <a:srgbClr val="C00000"/>
                    </a:solidFill>
                    <a:latin typeface="Calibri" panose="020F0502020204030204"/>
                  </a:rPr>
                  <a:t>symudol</a:t>
                </a:r>
                <a:r>
                  <a:rPr lang="en-GB" sz="1600" dirty="0">
                    <a:solidFill>
                      <a:srgbClr val="C00000"/>
                    </a:solidFill>
                    <a:latin typeface="Calibri" panose="020F0502020204030204"/>
                  </a:rPr>
                  <a:t> </a:t>
                </a:r>
                <a:r>
                  <a:rPr lang="en-GB" sz="1600" dirty="0" err="1" smtClean="0">
                    <a:solidFill>
                      <a:srgbClr val="C00000"/>
                    </a:solidFill>
                    <a:latin typeface="Calibri" panose="020F0502020204030204"/>
                  </a:rPr>
                  <a:t>gofalwr</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os</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bydd</a:t>
                </a:r>
                <a:r>
                  <a:rPr lang="en-GB" sz="1600" dirty="0" smtClean="0">
                    <a:solidFill>
                      <a:srgbClr val="C00000"/>
                    </a:solidFill>
                    <a:latin typeface="Calibri" panose="020F0502020204030204"/>
                  </a:rPr>
                  <a:t> problem.</a:t>
                </a:r>
                <a:endParaRPr lang="en-GB" sz="1600" dirty="0">
                  <a:solidFill>
                    <a:srgbClr val="C00000"/>
                  </a:solidFill>
                  <a:latin typeface="Calibri" panose="020F0502020204030204"/>
                </a:endParaRPr>
              </a:p>
            </p:txBody>
          </p:sp>
          <p:sp>
            <p:nvSpPr>
              <p:cNvPr id="58" name="TextBox 57"/>
              <p:cNvSpPr txBox="1"/>
              <p:nvPr/>
            </p:nvSpPr>
            <p:spPr>
              <a:xfrm>
                <a:off x="7222146" y="4557708"/>
                <a:ext cx="1901533" cy="2062103"/>
              </a:xfrm>
              <a:prstGeom prst="rect">
                <a:avLst/>
              </a:prstGeom>
              <a:noFill/>
            </p:spPr>
            <p:txBody>
              <a:bodyPr wrap="square" rtlCol="0">
                <a:spAutoFit/>
              </a:bodyPr>
              <a:lstStyle/>
              <a:p>
                <a:pPr algn="ctr" fontAlgn="auto">
                  <a:spcBef>
                    <a:spcPts val="0"/>
                  </a:spcBef>
                  <a:spcAft>
                    <a:spcPts val="0"/>
                  </a:spcAft>
                </a:pPr>
                <a:r>
                  <a:rPr lang="en-GB" sz="1600" dirty="0" err="1" smtClean="0">
                    <a:solidFill>
                      <a:srgbClr val="C00000"/>
                    </a:solidFill>
                    <a:latin typeface="Calibri" panose="020F0502020204030204"/>
                  </a:rPr>
                  <a:t>Gellir</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defnyddio</a:t>
                </a:r>
                <a:r>
                  <a:rPr lang="en-GB" sz="1600" dirty="0" smtClean="0">
                    <a:solidFill>
                      <a:srgbClr val="C00000"/>
                    </a:solidFill>
                    <a:latin typeface="Calibri" panose="020F0502020204030204"/>
                  </a:rPr>
                  <a:t> system </a:t>
                </a:r>
                <a:r>
                  <a:rPr lang="en-GB" sz="1600" dirty="0" err="1" smtClean="0">
                    <a:solidFill>
                      <a:srgbClr val="C00000"/>
                    </a:solidFill>
                    <a:latin typeface="Calibri" panose="020F0502020204030204"/>
                  </a:rPr>
                  <a:t>gofal</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symudol</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mCare</a:t>
                </a:r>
                <a:r>
                  <a:rPr lang="en-GB" sz="1600" dirty="0">
                    <a:solidFill>
                      <a:srgbClr val="C00000"/>
                    </a:solidFill>
                    <a:latin typeface="Calibri" panose="020F0502020204030204"/>
                  </a:rPr>
                  <a:t>) </a:t>
                </a:r>
                <a:r>
                  <a:rPr lang="en-GB" sz="1600" dirty="0" err="1" smtClean="0">
                    <a:solidFill>
                      <a:srgbClr val="C00000"/>
                    </a:solidFill>
                    <a:latin typeface="Calibri" panose="020F0502020204030204"/>
                  </a:rPr>
                  <a:t>trwy</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ddefnyddio</a:t>
                </a:r>
                <a:r>
                  <a:rPr lang="en-GB" sz="1600" dirty="0" smtClean="0">
                    <a:solidFill>
                      <a:srgbClr val="C00000"/>
                    </a:solidFill>
                    <a:latin typeface="Calibri" panose="020F0502020204030204"/>
                  </a:rPr>
                  <a:t> </a:t>
                </a:r>
                <a:r>
                  <a:rPr lang="en-GB" sz="1600" dirty="0" err="1">
                    <a:solidFill>
                      <a:srgbClr val="C00000"/>
                    </a:solidFill>
                    <a:latin typeface="Calibri" panose="020F0502020204030204"/>
                  </a:rPr>
                  <a:t>ff</a:t>
                </a:r>
                <a:r>
                  <a:rPr lang="cy-GB" sz="1600" dirty="0">
                    <a:solidFill>
                      <a:srgbClr val="C00000"/>
                    </a:solidFill>
                    <a:latin typeface="Calibri" panose="020F0502020204030204"/>
                  </a:rPr>
                  <a:t>ô</a:t>
                </a:r>
                <a:r>
                  <a:rPr lang="en-GB" sz="1600" dirty="0">
                    <a:solidFill>
                      <a:srgbClr val="C00000"/>
                    </a:solidFill>
                    <a:latin typeface="Calibri" panose="020F0502020204030204"/>
                  </a:rPr>
                  <a:t>n </a:t>
                </a:r>
                <a:r>
                  <a:rPr lang="en-GB" sz="1600" dirty="0" err="1" smtClean="0">
                    <a:solidFill>
                      <a:srgbClr val="C00000"/>
                    </a:solidFill>
                    <a:latin typeface="Calibri" panose="020F0502020204030204"/>
                  </a:rPr>
                  <a:t>clyfar</a:t>
                </a:r>
                <a:r>
                  <a:rPr lang="en-GB" sz="1600" dirty="0" smtClean="0">
                    <a:solidFill>
                      <a:srgbClr val="C00000"/>
                    </a:solidFill>
                    <a:latin typeface="Calibri" panose="020F0502020204030204"/>
                  </a:rPr>
                  <a:t> ac </a:t>
                </a:r>
                <a:r>
                  <a:rPr lang="en-GB" sz="1600" dirty="0" err="1" smtClean="0">
                    <a:solidFill>
                      <a:srgbClr val="C00000"/>
                    </a:solidFill>
                    <a:latin typeface="Calibri" panose="020F0502020204030204"/>
                  </a:rPr>
                  <a:t>apiau</a:t>
                </a:r>
                <a:r>
                  <a:rPr lang="en-GB" sz="1600" dirty="0" smtClean="0">
                    <a:solidFill>
                      <a:srgbClr val="C00000"/>
                    </a:solidFill>
                    <a:latin typeface="Calibri" panose="020F0502020204030204"/>
                  </a:rPr>
                  <a:t>;</a:t>
                </a:r>
                <a:r>
                  <a:rPr lang="en-GB" sz="1600" dirty="0">
                    <a:solidFill>
                      <a:srgbClr val="C00000"/>
                    </a:solidFill>
                    <a:latin typeface="Calibri" panose="020F0502020204030204"/>
                  </a:rPr>
                  <a:t> </a:t>
                </a:r>
                <a:r>
                  <a:rPr lang="en-GB" sz="1600" dirty="0" err="1">
                    <a:solidFill>
                      <a:srgbClr val="C00000"/>
                    </a:solidFill>
                    <a:latin typeface="Calibri" panose="020F0502020204030204"/>
                  </a:rPr>
                  <a:t>mae</a:t>
                </a:r>
                <a:r>
                  <a:rPr lang="en-GB" sz="1600" dirty="0">
                    <a:solidFill>
                      <a:srgbClr val="C00000"/>
                    </a:solidFill>
                    <a:latin typeface="Calibri" panose="020F0502020204030204"/>
                  </a:rPr>
                  <a:t> </a:t>
                </a:r>
                <a:r>
                  <a:rPr lang="en-GB" sz="1600" dirty="0" err="1">
                    <a:solidFill>
                      <a:srgbClr val="C00000"/>
                    </a:solidFill>
                    <a:latin typeface="Calibri" panose="020F0502020204030204"/>
                  </a:rPr>
                  <a:t>canolfan</a:t>
                </a:r>
                <a:r>
                  <a:rPr lang="en-GB" sz="1600" dirty="0">
                    <a:solidFill>
                      <a:srgbClr val="C00000"/>
                    </a:solidFill>
                    <a:latin typeface="Calibri" panose="020F0502020204030204"/>
                  </a:rPr>
                  <a:t> </a:t>
                </a:r>
                <a:r>
                  <a:rPr lang="en-GB" sz="1600" dirty="0" err="1">
                    <a:solidFill>
                      <a:srgbClr val="C00000"/>
                    </a:solidFill>
                    <a:latin typeface="Calibri" panose="020F0502020204030204"/>
                  </a:rPr>
                  <a:t>ateb</a:t>
                </a:r>
                <a:r>
                  <a:rPr lang="en-GB" sz="1600" dirty="0">
                    <a:solidFill>
                      <a:srgbClr val="C00000"/>
                    </a:solidFill>
                    <a:latin typeface="Calibri" panose="020F0502020204030204"/>
                  </a:rPr>
                  <a:t> </a:t>
                </a:r>
                <a:r>
                  <a:rPr lang="en-GB" sz="1600" dirty="0" err="1" smtClean="0">
                    <a:solidFill>
                      <a:srgbClr val="C00000"/>
                    </a:solidFill>
                    <a:latin typeface="Calibri" panose="020F0502020204030204"/>
                  </a:rPr>
                  <a:t>galwadau</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yn</a:t>
                </a:r>
                <a:r>
                  <a:rPr lang="en-GB" sz="1600" dirty="0" smtClean="0">
                    <a:solidFill>
                      <a:srgbClr val="C00000"/>
                    </a:solidFill>
                    <a:latin typeface="Calibri" panose="020F0502020204030204"/>
                  </a:rPr>
                  <a:t> un </a:t>
                </a:r>
                <a:r>
                  <a:rPr lang="en-GB" sz="1600" dirty="0" err="1" smtClean="0">
                    <a:solidFill>
                      <a:srgbClr val="C00000"/>
                    </a:solidFill>
                    <a:latin typeface="Calibri" panose="020F0502020204030204"/>
                  </a:rPr>
                  <a:t>dewis</a:t>
                </a:r>
                <a:endParaRPr lang="en-GB" sz="1600" dirty="0">
                  <a:solidFill>
                    <a:srgbClr val="C00000"/>
                  </a:solidFill>
                  <a:latin typeface="Calibri" panose="020F0502020204030204"/>
                </a:endParaRPr>
              </a:p>
            </p:txBody>
          </p:sp>
          <p:sp>
            <p:nvSpPr>
              <p:cNvPr id="59" name="TextBox 58"/>
              <p:cNvSpPr txBox="1"/>
              <p:nvPr/>
            </p:nvSpPr>
            <p:spPr>
              <a:xfrm>
                <a:off x="7225118" y="960499"/>
                <a:ext cx="1769219" cy="1323439"/>
              </a:xfrm>
              <a:prstGeom prst="rect">
                <a:avLst/>
              </a:prstGeom>
              <a:noFill/>
              <a:ln w="19050">
                <a:noFill/>
              </a:ln>
            </p:spPr>
            <p:txBody>
              <a:bodyPr wrap="square" rtlCol="0">
                <a:spAutoFit/>
              </a:bodyPr>
              <a:lstStyle/>
              <a:p>
                <a:pPr algn="ctr" fontAlgn="auto">
                  <a:spcBef>
                    <a:spcPts val="0"/>
                  </a:spcBef>
                  <a:spcAft>
                    <a:spcPts val="0"/>
                  </a:spcAft>
                </a:pPr>
                <a:r>
                  <a:rPr lang="en-GB" sz="1600" dirty="0" err="1" smtClean="0">
                    <a:solidFill>
                      <a:srgbClr val="4472C4">
                        <a:lumMod val="75000"/>
                      </a:srgbClr>
                    </a:solidFill>
                    <a:latin typeface="Calibri" panose="020F0502020204030204"/>
                  </a:rPr>
                  <a:t>Mae’n</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unigolyn</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agored</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i</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niwed</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ond</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nid</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yw’n</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gaeth</a:t>
                </a:r>
                <a:r>
                  <a:rPr lang="en-GB" sz="1600" dirty="0" smtClean="0">
                    <a:solidFill>
                      <a:srgbClr val="4472C4">
                        <a:lumMod val="75000"/>
                      </a:srgbClr>
                    </a:solidFill>
                    <a:latin typeface="Calibri" panose="020F0502020204030204"/>
                  </a:rPr>
                  <a:t> </a:t>
                </a:r>
                <a:r>
                  <a:rPr lang="en-GB" sz="1600" dirty="0" err="1" smtClean="0">
                    <a:solidFill>
                      <a:srgbClr val="2F5597"/>
                    </a:solidFill>
                    <a:latin typeface="Calibri" panose="020F0502020204030204"/>
                  </a:rPr>
                  <a:t>i’r</a:t>
                </a:r>
                <a:r>
                  <a:rPr lang="en-GB" sz="1600" dirty="0" smtClean="0">
                    <a:solidFill>
                      <a:srgbClr val="2F5597"/>
                    </a:solidFill>
                    <a:latin typeface="Calibri" panose="020F0502020204030204"/>
                  </a:rPr>
                  <a:t> t</a:t>
                </a:r>
                <a:r>
                  <a:rPr lang="cy-GB" sz="1600" dirty="0" smtClean="0">
                    <a:solidFill>
                      <a:srgbClr val="2F5597"/>
                    </a:solidFill>
                    <a:latin typeface="Calibri" panose="020F0502020204030204"/>
                  </a:rPr>
                  <a:t>ŷ</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ond</a:t>
                </a:r>
                <a:r>
                  <a:rPr lang="en-GB" sz="1600" dirty="0" smtClean="0">
                    <a:solidFill>
                      <a:srgbClr val="4472C4">
                        <a:lumMod val="75000"/>
                      </a:srgbClr>
                    </a:solidFill>
                    <a:latin typeface="Calibri" panose="020F0502020204030204"/>
                  </a:rPr>
                  <a:t> gall </a:t>
                </a:r>
                <a:r>
                  <a:rPr lang="en-GB" sz="1600" dirty="0" err="1" smtClean="0">
                    <a:solidFill>
                      <a:srgbClr val="2F5597"/>
                    </a:solidFill>
                    <a:latin typeface="Calibri" panose="020F0502020204030204"/>
                  </a:rPr>
                  <a:t>fod</a:t>
                </a:r>
                <a:r>
                  <a:rPr lang="en-GB" sz="1600" dirty="0" smtClean="0">
                    <a:solidFill>
                      <a:srgbClr val="2F5597"/>
                    </a:solidFill>
                    <a:latin typeface="Calibri" panose="020F0502020204030204"/>
                  </a:rPr>
                  <a:t> </a:t>
                </a:r>
                <a:r>
                  <a:rPr lang="en-GB" sz="1600" dirty="0" err="1" smtClean="0">
                    <a:solidFill>
                      <a:srgbClr val="2F5597"/>
                    </a:solidFill>
                    <a:latin typeface="Calibri" panose="020F0502020204030204"/>
                  </a:rPr>
                  <a:t>mewn</a:t>
                </a:r>
                <a:r>
                  <a:rPr lang="en-GB" sz="1600" dirty="0" smtClean="0">
                    <a:solidFill>
                      <a:srgbClr val="2F5597"/>
                    </a:solidFill>
                    <a:latin typeface="Calibri" panose="020F0502020204030204"/>
                  </a:rPr>
                  <a:t> </a:t>
                </a:r>
                <a:r>
                  <a:rPr lang="en-GB" sz="1600" dirty="0" err="1" smtClean="0">
                    <a:solidFill>
                      <a:srgbClr val="4472C4">
                        <a:lumMod val="75000"/>
                      </a:srgbClr>
                    </a:solidFill>
                    <a:latin typeface="Calibri" panose="020F0502020204030204"/>
                  </a:rPr>
                  <a:t>perygl</a:t>
                </a:r>
                <a:endParaRPr lang="en-GB" sz="1600" dirty="0">
                  <a:solidFill>
                    <a:srgbClr val="4472C4">
                      <a:lumMod val="75000"/>
                    </a:srgbClr>
                  </a:solidFill>
                  <a:latin typeface="Calibri" panose="020F0502020204030204"/>
                </a:endParaRPr>
              </a:p>
            </p:txBody>
          </p:sp>
          <p:pic>
            <p:nvPicPr>
              <p:cNvPr id="45" name="Picture 4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113772" y="2376240"/>
                <a:ext cx="1420586" cy="1393128"/>
              </a:xfrm>
              <a:prstGeom prst="rect">
                <a:avLst/>
              </a:prstGeom>
            </p:spPr>
          </p:pic>
          <p:sp>
            <p:nvSpPr>
              <p:cNvPr id="51" name="TextBox 50"/>
              <p:cNvSpPr txBox="1"/>
              <p:nvPr/>
            </p:nvSpPr>
            <p:spPr>
              <a:xfrm>
                <a:off x="1948225" y="4680819"/>
                <a:ext cx="1751680" cy="830997"/>
              </a:xfrm>
              <a:prstGeom prst="rect">
                <a:avLst/>
              </a:prstGeom>
              <a:noFill/>
            </p:spPr>
            <p:txBody>
              <a:bodyPr wrap="square" rtlCol="0">
                <a:spAutoFit/>
              </a:bodyPr>
              <a:lstStyle/>
              <a:p>
                <a:pPr algn="ctr" fontAlgn="auto">
                  <a:spcBef>
                    <a:spcPts val="0"/>
                  </a:spcBef>
                  <a:spcAft>
                    <a:spcPts val="0"/>
                  </a:spcAft>
                </a:pPr>
                <a:r>
                  <a:rPr lang="en-GB" sz="1600" dirty="0">
                    <a:solidFill>
                      <a:srgbClr val="C00000"/>
                    </a:solidFill>
                    <a:latin typeface="Calibri" panose="020F0502020204030204"/>
                  </a:rPr>
                  <a:t>Plesiocare – </a:t>
                </a:r>
                <a:r>
                  <a:rPr lang="en-GB" sz="1600" dirty="0" err="1" smtClean="0">
                    <a:solidFill>
                      <a:srgbClr val="C00000"/>
                    </a:solidFill>
                    <a:latin typeface="Calibri" panose="020F0502020204030204"/>
                  </a:rPr>
                  <a:t>Defnyddio</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galwr</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larwm</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lleol</a:t>
                </a:r>
                <a:endParaRPr lang="en-GB" sz="1600" dirty="0">
                  <a:solidFill>
                    <a:srgbClr val="C00000"/>
                  </a:solidFill>
                  <a:latin typeface="Calibri" panose="020F0502020204030204"/>
                </a:endParaRPr>
              </a:p>
            </p:txBody>
          </p:sp>
          <p:sp>
            <p:nvSpPr>
              <p:cNvPr id="52" name="TextBox 51"/>
              <p:cNvSpPr txBox="1"/>
              <p:nvPr/>
            </p:nvSpPr>
            <p:spPr>
              <a:xfrm>
                <a:off x="2000029" y="957860"/>
                <a:ext cx="1699876" cy="1323439"/>
              </a:xfrm>
              <a:prstGeom prst="rect">
                <a:avLst/>
              </a:prstGeom>
              <a:noFill/>
              <a:ln w="19050">
                <a:noFill/>
              </a:ln>
            </p:spPr>
            <p:txBody>
              <a:bodyPr wrap="square" rtlCol="0">
                <a:spAutoFit/>
              </a:bodyPr>
              <a:lstStyle/>
              <a:p>
                <a:pPr algn="ctr" fontAlgn="auto">
                  <a:spcBef>
                    <a:spcPts val="0"/>
                  </a:spcBef>
                  <a:spcAft>
                    <a:spcPts val="0"/>
                  </a:spcAft>
                </a:pPr>
                <a:r>
                  <a:rPr lang="en-GB" sz="1600" dirty="0" err="1" smtClean="0">
                    <a:solidFill>
                      <a:srgbClr val="4472C4">
                        <a:lumMod val="75000"/>
                      </a:srgbClr>
                    </a:solidFill>
                    <a:latin typeface="Calibri" panose="020F0502020204030204"/>
                  </a:rPr>
                  <a:t>Mae’r</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unigolyn</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yn</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byw</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gyda</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gofalwr</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sy’n</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aelod</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o’r</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teulu</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sydd</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yno</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drwy’r</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amser</a:t>
                </a:r>
                <a:endParaRPr lang="en-GB" sz="1600" dirty="0">
                  <a:solidFill>
                    <a:srgbClr val="4472C4">
                      <a:lumMod val="75000"/>
                    </a:srgbClr>
                  </a:solidFill>
                  <a:latin typeface="Calibri" panose="020F0502020204030204"/>
                </a:endParaRPr>
              </a:p>
            </p:txBody>
          </p:sp>
          <p:grpSp>
            <p:nvGrpSpPr>
              <p:cNvPr id="8" name="Group 7"/>
              <p:cNvGrpSpPr/>
              <p:nvPr/>
            </p:nvGrpSpPr>
            <p:grpSpPr>
              <a:xfrm>
                <a:off x="2464638" y="2879775"/>
                <a:ext cx="718854" cy="720000"/>
                <a:chOff x="2465752" y="2879775"/>
                <a:chExt cx="718854" cy="720000"/>
              </a:xfrm>
            </p:grpSpPr>
            <p:pic>
              <p:nvPicPr>
                <p:cNvPr id="11" name="Picture 10"/>
                <p:cNvPicPr>
                  <a:picLocks noChangeAspect="1"/>
                </p:cNvPicPr>
                <p:nvPr/>
              </p:nvPicPr>
              <p:blipFill rotWithShape="1">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l="35293"/>
                <a:stretch/>
              </p:blipFill>
              <p:spPr>
                <a:xfrm>
                  <a:off x="2786268" y="2931832"/>
                  <a:ext cx="398338" cy="612000"/>
                </a:xfrm>
                <a:prstGeom prst="rect">
                  <a:avLst/>
                </a:prstGeom>
              </p:spPr>
            </p:pic>
            <p:pic>
              <p:nvPicPr>
                <p:cNvPr id="60" name="Picture 59"/>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27139" r="25475"/>
                <a:stretch/>
              </p:blipFill>
              <p:spPr>
                <a:xfrm>
                  <a:off x="2465752" y="2879775"/>
                  <a:ext cx="320516" cy="720000"/>
                </a:xfrm>
                <a:prstGeom prst="rect">
                  <a:avLst/>
                </a:prstGeom>
              </p:spPr>
            </p:pic>
          </p:grpSp>
          <p:pic>
            <p:nvPicPr>
              <p:cNvPr id="63" name="Picture 62"/>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27139" r="25475"/>
              <a:stretch/>
            </p:blipFill>
            <p:spPr>
              <a:xfrm>
                <a:off x="6109953" y="2861264"/>
                <a:ext cx="320516" cy="720000"/>
              </a:xfrm>
              <a:prstGeom prst="rect">
                <a:avLst/>
              </a:prstGeom>
            </p:spPr>
          </p:pic>
          <p:pic>
            <p:nvPicPr>
              <p:cNvPr id="64" name="Picture 63"/>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27139" r="25475"/>
              <a:stretch/>
            </p:blipFill>
            <p:spPr>
              <a:xfrm>
                <a:off x="8588588" y="3468774"/>
                <a:ext cx="320516" cy="720000"/>
              </a:xfrm>
              <a:prstGeom prst="rect">
                <a:avLst/>
              </a:prstGeom>
            </p:spPr>
          </p:pic>
          <p:pic>
            <p:nvPicPr>
              <p:cNvPr id="46" name="Picture 4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3873471" y="2376240"/>
                <a:ext cx="1420586" cy="1393128"/>
              </a:xfrm>
              <a:prstGeom prst="rect">
                <a:avLst/>
              </a:prstGeom>
            </p:spPr>
          </p:pic>
          <p:sp>
            <p:nvSpPr>
              <p:cNvPr id="53" name="TextBox 52"/>
              <p:cNvSpPr txBox="1"/>
              <p:nvPr/>
            </p:nvSpPr>
            <p:spPr>
              <a:xfrm>
                <a:off x="3726608" y="957860"/>
                <a:ext cx="1714312" cy="1569660"/>
              </a:xfrm>
              <a:prstGeom prst="rect">
                <a:avLst/>
              </a:prstGeom>
              <a:noFill/>
              <a:ln w="19050">
                <a:noFill/>
              </a:ln>
            </p:spPr>
            <p:txBody>
              <a:bodyPr wrap="square" rtlCol="0">
                <a:spAutoFit/>
              </a:bodyPr>
              <a:lstStyle/>
              <a:p>
                <a:pPr algn="ctr" fontAlgn="auto">
                  <a:spcBef>
                    <a:spcPts val="0"/>
                  </a:spcBef>
                  <a:spcAft>
                    <a:spcPts val="0"/>
                  </a:spcAft>
                </a:pPr>
                <a:r>
                  <a:rPr lang="en-GB" sz="1600" dirty="0" err="1">
                    <a:solidFill>
                      <a:srgbClr val="4472C4">
                        <a:lumMod val="75000"/>
                      </a:srgbClr>
                    </a:solidFill>
                    <a:latin typeface="Calibri" panose="020F0502020204030204"/>
                  </a:rPr>
                  <a:t>Mae’r</a:t>
                </a:r>
                <a:r>
                  <a:rPr lang="en-GB" sz="1600" dirty="0">
                    <a:solidFill>
                      <a:srgbClr val="4472C4">
                        <a:lumMod val="75000"/>
                      </a:srgbClr>
                    </a:solidFill>
                    <a:latin typeface="Calibri" panose="020F0502020204030204"/>
                  </a:rPr>
                  <a:t> </a:t>
                </a:r>
                <a:r>
                  <a:rPr lang="en-GB" sz="1600" dirty="0" err="1">
                    <a:solidFill>
                      <a:srgbClr val="4472C4">
                        <a:lumMod val="75000"/>
                      </a:srgbClr>
                    </a:solidFill>
                    <a:latin typeface="Calibri" panose="020F0502020204030204"/>
                  </a:rPr>
                  <a:t>unigolyn</a:t>
                </a:r>
                <a:r>
                  <a:rPr lang="en-GB" sz="1600" dirty="0">
                    <a:solidFill>
                      <a:srgbClr val="4472C4">
                        <a:lumMod val="75000"/>
                      </a:srgbClr>
                    </a:solidFill>
                    <a:latin typeface="Calibri" panose="020F0502020204030204"/>
                  </a:rPr>
                  <a:t> </a:t>
                </a:r>
                <a:r>
                  <a:rPr lang="en-GB" sz="1600" dirty="0" err="1">
                    <a:solidFill>
                      <a:srgbClr val="4472C4">
                        <a:lumMod val="75000"/>
                      </a:srgbClr>
                    </a:solidFill>
                    <a:latin typeface="Calibri" panose="020F0502020204030204"/>
                  </a:rPr>
                  <a:t>yn</a:t>
                </a:r>
                <a:r>
                  <a:rPr lang="en-GB" sz="1600" dirty="0">
                    <a:solidFill>
                      <a:srgbClr val="4472C4">
                        <a:lumMod val="75000"/>
                      </a:srgbClr>
                    </a:solidFill>
                    <a:latin typeface="Calibri" panose="020F0502020204030204"/>
                  </a:rPr>
                  <a:t> </a:t>
                </a:r>
                <a:r>
                  <a:rPr lang="en-GB" sz="1600" dirty="0" err="1">
                    <a:solidFill>
                      <a:srgbClr val="4472C4">
                        <a:lumMod val="75000"/>
                      </a:srgbClr>
                    </a:solidFill>
                    <a:latin typeface="Calibri" panose="020F0502020204030204"/>
                  </a:rPr>
                  <a:t>byw</a:t>
                </a:r>
                <a:r>
                  <a:rPr lang="en-GB" sz="1600" dirty="0">
                    <a:solidFill>
                      <a:srgbClr val="4472C4">
                        <a:lumMod val="75000"/>
                      </a:srgbClr>
                    </a:solidFill>
                    <a:latin typeface="Calibri" panose="020F0502020204030204"/>
                  </a:rPr>
                  <a:t> </a:t>
                </a:r>
                <a:r>
                  <a:rPr lang="en-GB" sz="1600" dirty="0" err="1">
                    <a:solidFill>
                      <a:srgbClr val="4472C4">
                        <a:lumMod val="75000"/>
                      </a:srgbClr>
                    </a:solidFill>
                    <a:latin typeface="Calibri" panose="020F0502020204030204"/>
                  </a:rPr>
                  <a:t>gyda</a:t>
                </a:r>
                <a:r>
                  <a:rPr lang="en-GB" sz="1600" dirty="0">
                    <a:solidFill>
                      <a:srgbClr val="4472C4">
                        <a:lumMod val="75000"/>
                      </a:srgbClr>
                    </a:solidFill>
                    <a:latin typeface="Calibri" panose="020F0502020204030204"/>
                  </a:rPr>
                  <a:t> </a:t>
                </a:r>
                <a:r>
                  <a:rPr lang="en-GB" sz="1600" dirty="0" err="1">
                    <a:solidFill>
                      <a:srgbClr val="4472C4">
                        <a:lumMod val="75000"/>
                      </a:srgbClr>
                    </a:solidFill>
                    <a:latin typeface="Calibri" panose="020F0502020204030204"/>
                  </a:rPr>
                  <a:t>gofalwr</a:t>
                </a:r>
                <a:r>
                  <a:rPr lang="en-GB" sz="1600" dirty="0">
                    <a:solidFill>
                      <a:srgbClr val="4472C4">
                        <a:lumMod val="75000"/>
                      </a:srgbClr>
                    </a:solidFill>
                    <a:latin typeface="Calibri" panose="020F0502020204030204"/>
                  </a:rPr>
                  <a:t> </a:t>
                </a:r>
                <a:r>
                  <a:rPr lang="en-GB" sz="1600" dirty="0" err="1">
                    <a:solidFill>
                      <a:srgbClr val="4472C4">
                        <a:lumMod val="75000"/>
                      </a:srgbClr>
                    </a:solidFill>
                    <a:latin typeface="Calibri" panose="020F0502020204030204"/>
                  </a:rPr>
                  <a:t>sy’n</a:t>
                </a:r>
                <a:r>
                  <a:rPr lang="en-GB" sz="1600" dirty="0">
                    <a:solidFill>
                      <a:srgbClr val="4472C4">
                        <a:lumMod val="75000"/>
                      </a:srgbClr>
                    </a:solidFill>
                    <a:latin typeface="Calibri" panose="020F0502020204030204"/>
                  </a:rPr>
                  <a:t> </a:t>
                </a:r>
                <a:r>
                  <a:rPr lang="en-GB" sz="1600" dirty="0" err="1">
                    <a:solidFill>
                      <a:srgbClr val="4472C4">
                        <a:lumMod val="75000"/>
                      </a:srgbClr>
                    </a:solidFill>
                    <a:latin typeface="Calibri" panose="020F0502020204030204"/>
                  </a:rPr>
                  <a:t>aelod</a:t>
                </a:r>
                <a:r>
                  <a:rPr lang="en-GB" sz="1600" dirty="0">
                    <a:solidFill>
                      <a:srgbClr val="4472C4">
                        <a:lumMod val="75000"/>
                      </a:srgbClr>
                    </a:solidFill>
                    <a:latin typeface="Calibri" panose="020F0502020204030204"/>
                  </a:rPr>
                  <a:t> </a:t>
                </a:r>
                <a:r>
                  <a:rPr lang="en-GB" sz="1600" dirty="0" err="1">
                    <a:solidFill>
                      <a:srgbClr val="4472C4">
                        <a:lumMod val="75000"/>
                      </a:srgbClr>
                    </a:solidFill>
                    <a:latin typeface="Calibri" panose="020F0502020204030204"/>
                  </a:rPr>
                  <a:t>o’r</a:t>
                </a:r>
                <a:r>
                  <a:rPr lang="en-GB" sz="1600" dirty="0">
                    <a:solidFill>
                      <a:srgbClr val="4472C4">
                        <a:lumMod val="75000"/>
                      </a:srgbClr>
                    </a:solidFill>
                    <a:latin typeface="Calibri" panose="020F0502020204030204"/>
                  </a:rPr>
                  <a:t> </a:t>
                </a:r>
                <a:r>
                  <a:rPr lang="en-GB" sz="1600" dirty="0" err="1">
                    <a:solidFill>
                      <a:srgbClr val="4472C4">
                        <a:lumMod val="75000"/>
                      </a:srgbClr>
                    </a:solidFill>
                    <a:latin typeface="Calibri" panose="020F0502020204030204"/>
                  </a:rPr>
                  <a:t>teulu</a:t>
                </a:r>
                <a:r>
                  <a:rPr lang="en-GB" sz="1600" dirty="0">
                    <a:solidFill>
                      <a:srgbClr val="4472C4">
                        <a:lumMod val="75000"/>
                      </a:srgbClr>
                    </a:solidFill>
                    <a:latin typeface="Calibri" panose="020F0502020204030204"/>
                  </a:rPr>
                  <a:t>, </a:t>
                </a:r>
                <a:r>
                  <a:rPr lang="en-GB" sz="1600" dirty="0" smtClean="0">
                    <a:solidFill>
                      <a:srgbClr val="4472C4">
                        <a:lumMod val="75000"/>
                      </a:srgbClr>
                    </a:solidFill>
                    <a:latin typeface="Calibri" panose="020F0502020204030204"/>
                  </a:rPr>
                  <a:t>a all </a:t>
                </a:r>
                <a:r>
                  <a:rPr lang="en-GB" sz="1600" dirty="0" err="1" smtClean="0">
                    <a:solidFill>
                      <a:srgbClr val="4472C4">
                        <a:lumMod val="75000"/>
                      </a:srgbClr>
                    </a:solidFill>
                    <a:latin typeface="Calibri" panose="020F0502020204030204"/>
                  </a:rPr>
                  <a:t>fod</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yn</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absennol</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yn</a:t>
                </a:r>
                <a:r>
                  <a:rPr lang="en-GB" sz="1600" dirty="0" smtClean="0">
                    <a:solidFill>
                      <a:srgbClr val="4472C4">
                        <a:lumMod val="75000"/>
                      </a:srgbClr>
                    </a:solidFill>
                    <a:latin typeface="Calibri" panose="020F0502020204030204"/>
                  </a:rPr>
                  <a:t> </a:t>
                </a:r>
                <a:r>
                  <a:rPr lang="en-GB" sz="1600" dirty="0" err="1" smtClean="0">
                    <a:solidFill>
                      <a:srgbClr val="4472C4">
                        <a:lumMod val="75000"/>
                      </a:srgbClr>
                    </a:solidFill>
                    <a:latin typeface="Calibri" panose="020F0502020204030204"/>
                  </a:rPr>
                  <a:t>achlysurol</a:t>
                </a:r>
                <a:endParaRPr lang="en-GB" sz="1600" dirty="0">
                  <a:solidFill>
                    <a:srgbClr val="4472C4">
                      <a:lumMod val="75000"/>
                    </a:srgbClr>
                  </a:solidFill>
                  <a:latin typeface="Calibri" panose="020F0502020204030204"/>
                </a:endParaRPr>
              </a:p>
            </p:txBody>
          </p:sp>
          <p:sp>
            <p:nvSpPr>
              <p:cNvPr id="56" name="TextBox 55"/>
              <p:cNvSpPr txBox="1"/>
              <p:nvPr/>
            </p:nvSpPr>
            <p:spPr>
              <a:xfrm>
                <a:off x="3693820" y="4680819"/>
                <a:ext cx="1751680" cy="1815882"/>
              </a:xfrm>
              <a:prstGeom prst="rect">
                <a:avLst/>
              </a:prstGeom>
              <a:noFill/>
            </p:spPr>
            <p:txBody>
              <a:bodyPr wrap="square" rtlCol="0">
                <a:spAutoFit/>
              </a:bodyPr>
              <a:lstStyle/>
              <a:p>
                <a:pPr algn="ctr" fontAlgn="auto">
                  <a:spcBef>
                    <a:spcPts val="0"/>
                  </a:spcBef>
                  <a:spcAft>
                    <a:spcPts val="0"/>
                  </a:spcAft>
                </a:pPr>
                <a:r>
                  <a:rPr lang="en-GB" sz="1600" dirty="0" err="1" smtClean="0">
                    <a:solidFill>
                      <a:srgbClr val="C00000"/>
                    </a:solidFill>
                    <a:latin typeface="Calibri" panose="020F0502020204030204"/>
                  </a:rPr>
                  <a:t>Gellir</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rhybuddio’r</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gofalwr</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trwy</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ei</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ff</a:t>
                </a:r>
                <a:r>
                  <a:rPr lang="cy-GB" sz="1600" dirty="0" smtClean="0">
                    <a:solidFill>
                      <a:srgbClr val="C00000"/>
                    </a:solidFill>
                    <a:latin typeface="Calibri" panose="020F0502020204030204"/>
                  </a:rPr>
                  <a:t>ô</a:t>
                </a:r>
                <a:r>
                  <a:rPr lang="en-GB" sz="1600" dirty="0" smtClean="0">
                    <a:solidFill>
                      <a:srgbClr val="C00000"/>
                    </a:solidFill>
                    <a:latin typeface="Calibri" panose="020F0502020204030204"/>
                  </a:rPr>
                  <a:t>n </a:t>
                </a:r>
                <a:r>
                  <a:rPr lang="en-GB" sz="1600" dirty="0" err="1" smtClean="0">
                    <a:solidFill>
                      <a:srgbClr val="C00000"/>
                    </a:solidFill>
                    <a:latin typeface="Calibri" panose="020F0502020204030204"/>
                  </a:rPr>
                  <a:t>symudol</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mae</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canolfan</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ateb</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galwadau</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fel</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cymorth</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wrth</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gefn</a:t>
                </a:r>
                <a:r>
                  <a:rPr lang="en-GB" sz="1600" dirty="0" smtClean="0">
                    <a:solidFill>
                      <a:srgbClr val="C00000"/>
                    </a:solidFill>
                    <a:latin typeface="Calibri" panose="020F0502020204030204"/>
                  </a:rPr>
                  <a:t> </a:t>
                </a:r>
                <a:r>
                  <a:rPr lang="en-GB" sz="1600" dirty="0" err="1" smtClean="0">
                    <a:solidFill>
                      <a:srgbClr val="C00000"/>
                    </a:solidFill>
                    <a:latin typeface="Calibri" panose="020F0502020204030204"/>
                  </a:rPr>
                  <a:t>yn</a:t>
                </a:r>
                <a:r>
                  <a:rPr lang="en-GB" sz="1600" dirty="0" smtClean="0">
                    <a:solidFill>
                      <a:srgbClr val="C00000"/>
                    </a:solidFill>
                    <a:latin typeface="Calibri" panose="020F0502020204030204"/>
                  </a:rPr>
                  <a:t> un </a:t>
                </a:r>
                <a:r>
                  <a:rPr lang="en-GB" sz="1600" dirty="0" err="1" smtClean="0">
                    <a:solidFill>
                      <a:srgbClr val="C00000"/>
                    </a:solidFill>
                    <a:latin typeface="Calibri" panose="020F0502020204030204"/>
                  </a:rPr>
                  <a:t>dewis</a:t>
                </a:r>
                <a:endParaRPr lang="en-GB" sz="1600" dirty="0">
                  <a:solidFill>
                    <a:srgbClr val="C00000"/>
                  </a:solidFill>
                  <a:latin typeface="Calibri" panose="020F0502020204030204"/>
                </a:endParaRPr>
              </a:p>
            </p:txBody>
          </p:sp>
          <p:pic>
            <p:nvPicPr>
              <p:cNvPr id="62" name="Picture 61"/>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27139" r="25475"/>
              <a:stretch/>
            </p:blipFill>
            <p:spPr>
              <a:xfrm>
                <a:off x="4423506" y="2877832"/>
                <a:ext cx="320516" cy="720000"/>
              </a:xfrm>
              <a:prstGeom prst="rect">
                <a:avLst/>
              </a:prstGeom>
            </p:spPr>
          </p:pic>
          <p:pic>
            <p:nvPicPr>
              <p:cNvPr id="65" name="Picture 64"/>
              <p:cNvPicPr>
                <a:picLocks noChangeAspect="1"/>
              </p:cNvPicPr>
              <p:nvPr/>
            </p:nvPicPr>
            <p:blipFill rotWithShape="1">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l="35293"/>
              <a:stretch/>
            </p:blipFill>
            <p:spPr>
              <a:xfrm flipH="1">
                <a:off x="4842524" y="3390730"/>
                <a:ext cx="398338" cy="612000"/>
              </a:xfrm>
              <a:prstGeom prst="rect">
                <a:avLst/>
              </a:prstGeom>
            </p:spPr>
          </p:pic>
          <p:cxnSp>
            <p:nvCxnSpPr>
              <p:cNvPr id="69" name="Straight Connector 68"/>
              <p:cNvCxnSpPr/>
              <p:nvPr/>
            </p:nvCxnSpPr>
            <p:spPr>
              <a:xfrm flipH="1">
                <a:off x="3691040" y="600129"/>
                <a:ext cx="28545" cy="5760000"/>
              </a:xfrm>
              <a:prstGeom prst="line">
                <a:avLst/>
              </a:prstGeom>
              <a:ln>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cxnSp>
            <p:nvCxnSpPr>
              <p:cNvPr id="70" name="Straight Connector 69"/>
              <p:cNvCxnSpPr/>
              <p:nvPr/>
            </p:nvCxnSpPr>
            <p:spPr>
              <a:xfrm flipH="1">
                <a:off x="5410596" y="600129"/>
                <a:ext cx="28545" cy="5760000"/>
              </a:xfrm>
              <a:prstGeom prst="line">
                <a:avLst/>
              </a:prstGeom>
              <a:ln>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cxnSp>
            <p:nvCxnSpPr>
              <p:cNvPr id="71" name="Straight Connector 70"/>
              <p:cNvCxnSpPr/>
              <p:nvPr/>
            </p:nvCxnSpPr>
            <p:spPr>
              <a:xfrm flipH="1">
                <a:off x="7203356" y="615551"/>
                <a:ext cx="28545" cy="5760000"/>
              </a:xfrm>
              <a:prstGeom prst="line">
                <a:avLst/>
              </a:prstGeom>
              <a:ln>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pic>
            <p:nvPicPr>
              <p:cNvPr id="74" name="Picture 7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791801" y="3919809"/>
                <a:ext cx="566709" cy="537931"/>
              </a:xfrm>
              <a:prstGeom prst="rect">
                <a:avLst/>
              </a:prstGeom>
            </p:spPr>
          </p:pic>
        </p:grpSp>
        <p:grpSp>
          <p:nvGrpSpPr>
            <p:cNvPr id="5" name="Group 4"/>
            <p:cNvGrpSpPr/>
            <p:nvPr/>
          </p:nvGrpSpPr>
          <p:grpSpPr>
            <a:xfrm>
              <a:off x="836753" y="965073"/>
              <a:ext cx="7429472" cy="351961"/>
              <a:chOff x="836753" y="965073"/>
              <a:chExt cx="7429472" cy="351961"/>
            </a:xfrm>
          </p:grpSpPr>
          <p:sp>
            <p:nvSpPr>
              <p:cNvPr id="2" name="Oval 1"/>
              <p:cNvSpPr/>
              <p:nvPr/>
            </p:nvSpPr>
            <p:spPr>
              <a:xfrm>
                <a:off x="836753" y="965073"/>
                <a:ext cx="341501" cy="35196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a:solidFill>
                      <a:prstClr val="white"/>
                    </a:solidFill>
                  </a:rPr>
                  <a:t>1</a:t>
                </a:r>
              </a:p>
            </p:txBody>
          </p:sp>
          <p:sp>
            <p:nvSpPr>
              <p:cNvPr id="34" name="Oval 33"/>
              <p:cNvSpPr/>
              <p:nvPr/>
            </p:nvSpPr>
            <p:spPr>
              <a:xfrm>
                <a:off x="2675304" y="965073"/>
                <a:ext cx="341501" cy="35196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a:solidFill>
                      <a:prstClr val="white"/>
                    </a:solidFill>
                  </a:rPr>
                  <a:t>2</a:t>
                </a:r>
              </a:p>
            </p:txBody>
          </p:sp>
          <p:sp>
            <p:nvSpPr>
              <p:cNvPr id="35" name="Oval 34"/>
              <p:cNvSpPr/>
              <p:nvPr/>
            </p:nvSpPr>
            <p:spPr>
              <a:xfrm>
                <a:off x="4412409" y="965073"/>
                <a:ext cx="341501" cy="35196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a:solidFill>
                      <a:prstClr val="white"/>
                    </a:solidFill>
                  </a:rPr>
                  <a:t>3</a:t>
                </a:r>
              </a:p>
            </p:txBody>
          </p:sp>
          <p:sp>
            <p:nvSpPr>
              <p:cNvPr id="36" name="Oval 35"/>
              <p:cNvSpPr/>
              <p:nvPr/>
            </p:nvSpPr>
            <p:spPr>
              <a:xfrm>
                <a:off x="6180575" y="965073"/>
                <a:ext cx="341501" cy="35196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a:solidFill>
                      <a:prstClr val="white"/>
                    </a:solidFill>
                  </a:rPr>
                  <a:t>4</a:t>
                </a:r>
              </a:p>
            </p:txBody>
          </p:sp>
          <p:sp>
            <p:nvSpPr>
              <p:cNvPr id="37" name="Oval 36"/>
              <p:cNvSpPr/>
              <p:nvPr/>
            </p:nvSpPr>
            <p:spPr>
              <a:xfrm>
                <a:off x="7924724" y="965073"/>
                <a:ext cx="341501" cy="35196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a:solidFill>
                      <a:prstClr val="white"/>
                    </a:solidFill>
                  </a:rPr>
                  <a:t>5</a:t>
                </a:r>
              </a:p>
            </p:txBody>
          </p:sp>
        </p:grpSp>
      </p:grpSp>
      <p:sp>
        <p:nvSpPr>
          <p:cNvPr id="4" name="Slide Title"/>
          <p:cNvSpPr>
            <a:spLocks noGrp="1"/>
          </p:cNvSpPr>
          <p:nvPr>
            <p:ph type="title"/>
          </p:nvPr>
        </p:nvSpPr>
        <p:spPr/>
        <p:txBody>
          <a:bodyPr>
            <a:normAutofit/>
          </a:bodyPr>
          <a:lstStyle/>
          <a:p>
            <a:r>
              <a:rPr lang="en-GB" sz="3600" dirty="0" err="1" smtClean="0">
                <a:solidFill>
                  <a:srgbClr val="582F7A"/>
                </a:solidFill>
                <a:latin typeface="Arial" panose="020B0604020202020204" pitchFamily="34" charset="0"/>
                <a:cs typeface="Arial" panose="020B0604020202020204" pitchFamily="34" charset="0"/>
              </a:rPr>
              <a:t>Modelau</a:t>
            </a:r>
            <a:r>
              <a:rPr lang="en-GB" sz="3600" dirty="0" smtClean="0">
                <a:solidFill>
                  <a:srgbClr val="582F7A"/>
                </a:solidFill>
                <a:latin typeface="Arial" panose="020B0604020202020204" pitchFamily="34" charset="0"/>
                <a:cs typeface="Arial" panose="020B0604020202020204" pitchFamily="34" charset="0"/>
              </a:rPr>
              <a:t> </a:t>
            </a:r>
            <a:r>
              <a:rPr lang="en-GB" sz="3600" dirty="0" err="1" smtClean="0">
                <a:solidFill>
                  <a:srgbClr val="582F7A"/>
                </a:solidFill>
                <a:latin typeface="Arial" panose="020B0604020202020204" pitchFamily="34" charset="0"/>
                <a:cs typeface="Arial" panose="020B0604020202020204" pitchFamily="34" charset="0"/>
              </a:rPr>
              <a:t>gofal</a:t>
            </a:r>
            <a:r>
              <a:rPr lang="en-GB" sz="3600" dirty="0" smtClean="0">
                <a:solidFill>
                  <a:srgbClr val="582F7A"/>
                </a:solidFill>
                <a:latin typeface="Arial" panose="020B0604020202020204" pitchFamily="34" charset="0"/>
                <a:cs typeface="Arial" panose="020B0604020202020204" pitchFamily="34" charset="0"/>
              </a:rPr>
              <a:t> </a:t>
            </a:r>
            <a:r>
              <a:rPr lang="en-GB" sz="3600" dirty="0" err="1" smtClean="0">
                <a:solidFill>
                  <a:srgbClr val="582F7A"/>
                </a:solidFill>
                <a:latin typeface="Arial" panose="020B0604020202020204" pitchFamily="34" charset="0"/>
                <a:cs typeface="Arial" panose="020B0604020202020204" pitchFamily="34" charset="0"/>
              </a:rPr>
              <a:t>drwy</a:t>
            </a:r>
            <a:r>
              <a:rPr lang="en-GB" sz="3600" dirty="0" smtClean="0">
                <a:solidFill>
                  <a:srgbClr val="582F7A"/>
                </a:solidFill>
                <a:latin typeface="Arial" panose="020B0604020202020204" pitchFamily="34" charset="0"/>
                <a:cs typeface="Arial" panose="020B0604020202020204" pitchFamily="34" charset="0"/>
              </a:rPr>
              <a:t> </a:t>
            </a:r>
            <a:r>
              <a:rPr lang="en-GB" sz="3600" dirty="0" err="1" smtClean="0">
                <a:solidFill>
                  <a:srgbClr val="582F7A"/>
                </a:solidFill>
                <a:latin typeface="Arial" panose="020B0604020202020204" pitchFamily="34" charset="0"/>
                <a:cs typeface="Arial" panose="020B0604020202020204" pitchFamily="34" charset="0"/>
              </a:rPr>
              <a:t>dechnoleg</a:t>
            </a:r>
            <a:endParaRPr lang="en-GB" sz="3600" dirty="0">
              <a:solidFill>
                <a:srgbClr val="582F7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4553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p:txBody>
          <a:bodyPr>
            <a:normAutofit/>
          </a:bodyPr>
          <a:lstStyle/>
          <a:p>
            <a:r>
              <a:rPr lang="en-GB" dirty="0" err="1"/>
              <a:t>Trosolwg</a:t>
            </a:r>
            <a:r>
              <a:rPr lang="en-GB" dirty="0"/>
              <a:t> </a:t>
            </a:r>
            <a:r>
              <a:rPr lang="en-GB" dirty="0" err="1"/>
              <a:t>cryno</a:t>
            </a:r>
            <a:r>
              <a:rPr lang="en-GB" dirty="0"/>
              <a:t> o </a:t>
            </a:r>
            <a:r>
              <a:rPr lang="en-GB" dirty="0" smtClean="0"/>
              <a:t>Vivo</a:t>
            </a:r>
            <a:endParaRPr lang="en-GB" dirty="0"/>
          </a:p>
        </p:txBody>
      </p:sp>
      <p:pic>
        <p:nvPicPr>
          <p:cNvPr id="3" name="Viv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2547000"/>
            <a:ext cx="5690322" cy="1764000"/>
          </a:xfrm>
          <a:prstGeom prst="rect">
            <a:avLst/>
          </a:prstGeom>
        </p:spPr>
      </p:pic>
      <p:pic>
        <p:nvPicPr>
          <p:cNvPr id="4" name="Vivo Pro Logo"/>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9038" t="19280" r="6136" b="20046"/>
          <a:stretch/>
        </p:blipFill>
        <p:spPr>
          <a:xfrm>
            <a:off x="6122122" y="2655221"/>
            <a:ext cx="2658585" cy="1547557"/>
          </a:xfrm>
          <a:prstGeom prst="rect">
            <a:avLst/>
          </a:prstGeom>
        </p:spPr>
      </p:pic>
      <p:pic>
        <p:nvPicPr>
          <p:cNvPr id="10" name="Vivo Search Options"/>
          <p:cNvPicPr>
            <a:picLocks noChangeAspect="1" noChangeArrowheads="1"/>
          </p:cNvPicPr>
          <p:nvPr/>
        </p:nvPicPr>
        <p:blipFill rotWithShape="1">
          <a:blip r:embed="rId5">
            <a:extLst>
              <a:ext uri="{28A0092B-C50C-407E-A947-70E740481C1C}">
                <a14:useLocalDpi xmlns:a14="http://schemas.microsoft.com/office/drawing/2010/main" val="0"/>
              </a:ext>
            </a:extLst>
          </a:blip>
          <a:srcRect r="1266"/>
          <a:stretch/>
        </p:blipFill>
        <p:spPr bwMode="auto">
          <a:xfrm>
            <a:off x="456200" y="1376363"/>
            <a:ext cx="8256000" cy="450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Highlight Freetext Search"/>
          <p:cNvSpPr/>
          <p:nvPr/>
        </p:nvSpPr>
        <p:spPr>
          <a:xfrm>
            <a:off x="1696720" y="3091093"/>
            <a:ext cx="5740400" cy="792088"/>
          </a:xfrm>
          <a:prstGeom prst="roundRect">
            <a:avLst/>
          </a:prstGeom>
          <a:noFill/>
          <a:ln>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12" name="Highlight Guided Search"/>
          <p:cNvSpPr/>
          <p:nvPr/>
        </p:nvSpPr>
        <p:spPr>
          <a:xfrm>
            <a:off x="1696720" y="4287519"/>
            <a:ext cx="5740400" cy="1641404"/>
          </a:xfrm>
          <a:prstGeom prst="roundRect">
            <a:avLst/>
          </a:prstGeom>
          <a:noFill/>
          <a:ln>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14" name="Clear Search Field BG"/>
          <p:cNvSpPr/>
          <p:nvPr/>
        </p:nvSpPr>
        <p:spPr>
          <a:xfrm>
            <a:off x="2188387" y="3362960"/>
            <a:ext cx="3379293" cy="23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13" name="falls Text"/>
          <p:cNvSpPr txBox="1"/>
          <p:nvPr/>
        </p:nvSpPr>
        <p:spPr>
          <a:xfrm>
            <a:off x="2188387" y="3290300"/>
            <a:ext cx="1331089" cy="369332"/>
          </a:xfrm>
          <a:prstGeom prst="rect">
            <a:avLst/>
          </a:prstGeom>
          <a:noFill/>
        </p:spPr>
        <p:txBody>
          <a:bodyPr wrap="square" rtlCol="0">
            <a:spAutoFit/>
          </a:bodyPr>
          <a:lstStyle/>
          <a:p>
            <a:pPr fontAlgn="auto">
              <a:spcBef>
                <a:spcPts val="0"/>
              </a:spcBef>
              <a:spcAft>
                <a:spcPts val="0"/>
              </a:spcAft>
            </a:pPr>
            <a:r>
              <a:rPr lang="en-GB" sz="1800" dirty="0" smtClean="0">
                <a:solidFill>
                  <a:prstClr val="black"/>
                </a:solidFill>
                <a:latin typeface="Arial Narrow" panose="020B0606020202030204" pitchFamily="34" charset="0"/>
              </a:rPr>
              <a:t>falls</a:t>
            </a:r>
            <a:endParaRPr lang="en-GB" sz="1800" dirty="0">
              <a:solidFill>
                <a:prstClr val="black"/>
              </a:solidFill>
              <a:latin typeface="Arial Narrow" panose="020B0606020202030204" pitchFamily="34" charset="0"/>
            </a:endParaRPr>
          </a:p>
        </p:txBody>
      </p:sp>
      <p:pic>
        <p:nvPicPr>
          <p:cNvPr id="15" name="Search Results - fall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5419" y="368300"/>
            <a:ext cx="6392658" cy="5508625"/>
          </a:xfrm>
          <a:prstGeom prst="rect">
            <a:avLst/>
          </a:prstGeom>
        </p:spPr>
      </p:pic>
      <p:pic>
        <p:nvPicPr>
          <p:cNvPr id="17" name="Vivo Product Description"/>
          <p:cNvPicPr>
            <a:picLocks noChangeAspect="1"/>
          </p:cNvPicPr>
          <p:nvPr/>
        </p:nvPicPr>
        <p:blipFill rotWithShape="1">
          <a:blip r:embed="rId7">
            <a:extLst>
              <a:ext uri="{28A0092B-C50C-407E-A947-70E740481C1C}">
                <a14:useLocalDpi xmlns:a14="http://schemas.microsoft.com/office/drawing/2010/main" val="0"/>
              </a:ext>
            </a:extLst>
          </a:blip>
          <a:srcRect b="543"/>
          <a:stretch/>
        </p:blipFill>
        <p:spPr>
          <a:xfrm>
            <a:off x="1691307" y="368299"/>
            <a:ext cx="5910266" cy="5508625"/>
          </a:xfrm>
          <a:prstGeom prst="rect">
            <a:avLst/>
          </a:prstGeom>
        </p:spPr>
      </p:pic>
      <p:pic>
        <p:nvPicPr>
          <p:cNvPr id="18" name="Vivo Pro Review"/>
          <p:cNvPicPr>
            <a:picLocks noChangeAspect="1"/>
          </p:cNvPicPr>
          <p:nvPr/>
        </p:nvPicPr>
        <p:blipFill rotWithShape="1">
          <a:blip r:embed="rId8">
            <a:extLst>
              <a:ext uri="{28A0092B-C50C-407E-A947-70E740481C1C}">
                <a14:useLocalDpi xmlns:a14="http://schemas.microsoft.com/office/drawing/2010/main" val="0"/>
              </a:ext>
            </a:extLst>
          </a:blip>
          <a:srcRect b="2565"/>
          <a:stretch/>
        </p:blipFill>
        <p:spPr>
          <a:xfrm>
            <a:off x="1555563" y="368300"/>
            <a:ext cx="6032874" cy="5508625"/>
          </a:xfrm>
          <a:prstGeom prst="rect">
            <a:avLst/>
          </a:prstGeom>
        </p:spPr>
      </p:pic>
      <p:pic>
        <p:nvPicPr>
          <p:cNvPr id="19" name="Guided Search - Products Detail"/>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800" y="1848278"/>
            <a:ext cx="8280400" cy="3580499"/>
          </a:xfrm>
          <a:prstGeom prst="rect">
            <a:avLst/>
          </a:prstGeom>
        </p:spPr>
      </p:pic>
      <p:pic>
        <p:nvPicPr>
          <p:cNvPr id="20" name="Clocks &amp; Calendars Prod Grp"/>
          <p:cNvPicPr>
            <a:picLocks noChangeAspect="1"/>
          </p:cNvPicPr>
          <p:nvPr/>
        </p:nvPicPr>
        <p:blipFill rotWithShape="1">
          <a:blip r:embed="rId10">
            <a:extLst>
              <a:ext uri="{28A0092B-C50C-407E-A947-70E740481C1C}">
                <a14:useLocalDpi xmlns:a14="http://schemas.microsoft.com/office/drawing/2010/main" val="0"/>
              </a:ext>
            </a:extLst>
          </a:blip>
          <a:srcRect b="1097"/>
          <a:stretch/>
        </p:blipFill>
        <p:spPr>
          <a:xfrm>
            <a:off x="1601439" y="370390"/>
            <a:ext cx="5941122" cy="5506535"/>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96216" y="368300"/>
            <a:ext cx="5351568" cy="5508625"/>
          </a:xfrm>
          <a:prstGeom prst="rect">
            <a:avLst/>
          </a:prstGeom>
        </p:spPr>
      </p:pic>
    </p:spTree>
    <p:extLst>
      <p:ext uri="{BB962C8B-B14F-4D97-AF65-F5344CB8AC3E}">
        <p14:creationId xmlns:p14="http://schemas.microsoft.com/office/powerpoint/2010/main" val="144454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iterate type="lt">
                                    <p:tmAbs val="500"/>
                                  </p:iterate>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par>
                          <p:cTn id="46" fill="hold">
                            <p:stCondLst>
                              <p:cond delay="2001"/>
                            </p:stCondLst>
                            <p:childTnLst>
                              <p:par>
                                <p:cTn id="47" presetID="10" presetClass="exit" presetSubtype="0" fill="hold" nodeType="after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0" presetClass="exit" presetSubtype="0" fill="hold" grpId="1" nodeType="withEffect">
                                  <p:stCondLst>
                                    <p:cond delay="0"/>
                                  </p:stCondLst>
                                  <p:iterate type="lt">
                                    <p:tmPct val="0"/>
                                  </p:iterate>
                                  <p:childTnLst>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7"/>
                                        </p:tgtEl>
                                      </p:cBhvr>
                                    </p:animEffect>
                                    <p:set>
                                      <p:cBhvr>
                                        <p:cTn id="77" dur="1" fill="hold">
                                          <p:stCondLst>
                                            <p:cond delay="499"/>
                                          </p:stCondLst>
                                        </p:cTn>
                                        <p:tgtEl>
                                          <p:spTgt spid="17"/>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500"/>
                                        <p:tgtEl>
                                          <p:spTgt spid="2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fade">
                                      <p:cBhvr>
                                        <p:cTn id="10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1" grpId="1" animBg="1"/>
      <p:bldP spid="12" grpId="0" animBg="1"/>
      <p:bldP spid="12" grpId="1" animBg="1"/>
      <p:bldP spid="14" grpId="0" animBg="1"/>
      <p:bldP spid="14" grpId="1" animBg="1"/>
      <p:bldP spid="13" grpId="0"/>
      <p:bldP spid="13"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pPr>
            <a:r>
              <a:rPr lang="en-GB" dirty="0"/>
              <a:t/>
            </a:r>
            <a:br>
              <a:rPr lang="en-GB" dirty="0"/>
            </a:br>
            <a:r>
              <a:rPr lang="en-GB" dirty="0" err="1" smtClean="0"/>
              <a:t>Enghreifftiau</a:t>
            </a:r>
            <a:r>
              <a:rPr lang="en-GB" dirty="0" smtClean="0"/>
              <a:t> o </a:t>
            </a:r>
            <a:r>
              <a:rPr lang="en-GB" dirty="0" err="1" smtClean="0"/>
              <a:t>baru</a:t>
            </a:r>
            <a:r>
              <a:rPr lang="en-GB" dirty="0" smtClean="0"/>
              <a:t> </a:t>
            </a:r>
            <a:r>
              <a:rPr lang="en-GB" dirty="0" err="1" smtClean="0"/>
              <a:t>nodau</a:t>
            </a:r>
            <a:r>
              <a:rPr lang="en-GB" dirty="0" smtClean="0"/>
              <a:t> </a:t>
            </a:r>
            <a:r>
              <a:rPr lang="cy-GB" dirty="0">
                <a:latin typeface="Arial" charset="0"/>
              </a:rPr>
              <a:t>â</a:t>
            </a:r>
            <a:r>
              <a:rPr lang="en-GB" dirty="0" smtClean="0"/>
              <a:t> </a:t>
            </a:r>
            <a:r>
              <a:rPr lang="en-GB" dirty="0" err="1" smtClean="0"/>
              <a:t>chyfleoedd</a:t>
            </a:r>
            <a:r>
              <a:rPr lang="en-GB" dirty="0" smtClean="0"/>
              <a:t> </a:t>
            </a:r>
            <a:r>
              <a:rPr lang="en-GB" dirty="0" err="1" smtClean="0"/>
              <a:t>technoleg</a:t>
            </a:r>
            <a:r>
              <a:rPr lang="en-GB" dirty="0" smtClean="0"/>
              <a:t> </a:t>
            </a:r>
            <a:r>
              <a:rPr lang="en-GB" dirty="0"/>
              <a:t>(1)</a:t>
            </a:r>
            <a:br>
              <a:rPr lang="en-GB" dirty="0"/>
            </a:br>
            <a:endParaRPr lang="en-GB" dirty="0"/>
          </a:p>
        </p:txBody>
      </p:sp>
      <p:graphicFrame>
        <p:nvGraphicFramePr>
          <p:cNvPr id="4" name="Content Placeholder 3"/>
          <p:cNvGraphicFramePr>
            <a:graphicFrameLocks noGrp="1"/>
          </p:cNvGraphicFramePr>
          <p:nvPr>
            <p:ph idx="4294967295"/>
            <p:extLst/>
          </p:nvPr>
        </p:nvGraphicFramePr>
        <p:xfrm>
          <a:off x="503239" y="1376366"/>
          <a:ext cx="8208963" cy="4512770"/>
        </p:xfrm>
        <a:graphic>
          <a:graphicData uri="http://schemas.openxmlformats.org/drawingml/2006/table">
            <a:tbl>
              <a:tblPr firstRow="1" firstCol="1" bandRow="1">
                <a:tableStyleId>{93296810-A885-4BE3-A3E7-6D5BEEA58F35}</a:tableStyleId>
              </a:tblPr>
              <a:tblGrid>
                <a:gridCol w="1898216">
                  <a:extLst>
                    <a:ext uri="{9D8B030D-6E8A-4147-A177-3AD203B41FA5}">
                      <a16:colId xmlns:a16="http://schemas.microsoft.com/office/drawing/2014/main" xmlns="" val="20000"/>
                    </a:ext>
                  </a:extLst>
                </a:gridCol>
                <a:gridCol w="2972211">
                  <a:extLst>
                    <a:ext uri="{9D8B030D-6E8A-4147-A177-3AD203B41FA5}">
                      <a16:colId xmlns:a16="http://schemas.microsoft.com/office/drawing/2014/main" xmlns="" val="20001"/>
                    </a:ext>
                  </a:extLst>
                </a:gridCol>
                <a:gridCol w="3338536">
                  <a:extLst>
                    <a:ext uri="{9D8B030D-6E8A-4147-A177-3AD203B41FA5}">
                      <a16:colId xmlns:a16="http://schemas.microsoft.com/office/drawing/2014/main" xmlns="" val="20002"/>
                    </a:ext>
                  </a:extLst>
                </a:gridCol>
              </a:tblGrid>
              <a:tr h="328345">
                <a:tc>
                  <a:txBody>
                    <a:bodyPr/>
                    <a:lstStyle/>
                    <a:p>
                      <a:pPr indent="0" algn="ctr">
                        <a:lnSpc>
                          <a:spcPct val="114000"/>
                        </a:lnSpc>
                        <a:spcAft>
                          <a:spcPts val="0"/>
                        </a:spcAft>
                      </a:pPr>
                      <a:r>
                        <a:rPr lang="en-GB" sz="2000" b="0" dirty="0" smtClean="0">
                          <a:solidFill>
                            <a:schemeClr val="bg1"/>
                          </a:solidFill>
                          <a:effectLst/>
                          <a:latin typeface="Arial" panose="020B0604020202020204" pitchFamily="34" charset="0"/>
                          <a:cs typeface="Arial" panose="020B0604020202020204" pitchFamily="34" charset="0"/>
                        </a:rPr>
                        <a:t>Nod</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582F7A"/>
                    </a:solidFill>
                  </a:tcPr>
                </a:tc>
                <a:tc>
                  <a:txBody>
                    <a:bodyPr/>
                    <a:lstStyle/>
                    <a:p>
                      <a:pPr indent="0" algn="ctr">
                        <a:lnSpc>
                          <a:spcPct val="114000"/>
                        </a:lnSpc>
                        <a:spcAft>
                          <a:spcPts val="0"/>
                        </a:spcAft>
                      </a:pPr>
                      <a:r>
                        <a:rPr lang="en-GB" sz="2000" b="0" dirty="0" err="1" smtClean="0">
                          <a:solidFill>
                            <a:schemeClr val="bg1"/>
                          </a:solidFill>
                          <a:effectLst/>
                          <a:latin typeface="Arial" panose="020B0604020202020204" pitchFamily="34" charset="0"/>
                          <a:cs typeface="Arial" panose="020B0604020202020204" pitchFamily="34" charset="0"/>
                        </a:rPr>
                        <a:t>Enghreifftiau</a:t>
                      </a:r>
                      <a:r>
                        <a:rPr lang="en-GB" sz="2000" b="0" dirty="0" smtClean="0">
                          <a:solidFill>
                            <a:schemeClr val="bg1"/>
                          </a:solidFill>
                          <a:effectLst/>
                          <a:latin typeface="Arial" panose="020B0604020202020204" pitchFamily="34" charset="0"/>
                          <a:cs typeface="Arial" panose="020B0604020202020204" pitchFamily="34" charset="0"/>
                        </a:rPr>
                        <a:t> o </a:t>
                      </a:r>
                      <a:r>
                        <a:rPr lang="en-GB" sz="2000" b="0" dirty="0" err="1" smtClean="0">
                          <a:solidFill>
                            <a:schemeClr val="bg1"/>
                          </a:solidFill>
                          <a:effectLst/>
                          <a:latin typeface="Arial" panose="020B0604020202020204" pitchFamily="34" charset="0"/>
                          <a:cs typeface="Arial" panose="020B0604020202020204" pitchFamily="34" charset="0"/>
                        </a:rPr>
                        <a:t>angen</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69A830"/>
                    </a:solidFill>
                  </a:tcPr>
                </a:tc>
                <a:tc>
                  <a:txBody>
                    <a:bodyPr/>
                    <a:lstStyle/>
                    <a:p>
                      <a:pPr indent="0" algn="ctr">
                        <a:lnSpc>
                          <a:spcPct val="114000"/>
                        </a:lnSpc>
                        <a:spcAft>
                          <a:spcPts val="0"/>
                        </a:spcAft>
                      </a:pPr>
                      <a:r>
                        <a:rPr lang="en-GB" sz="2000" b="0" dirty="0" err="1" smtClean="0">
                          <a:solidFill>
                            <a:schemeClr val="bg1"/>
                          </a:solidFill>
                          <a:effectLst/>
                          <a:latin typeface="Arial" panose="020B0604020202020204" pitchFamily="34" charset="0"/>
                          <a:cs typeface="Arial" panose="020B0604020202020204" pitchFamily="34" charset="0"/>
                        </a:rPr>
                        <a:t>Dewisiadau</a:t>
                      </a:r>
                      <a:r>
                        <a:rPr lang="en-GB" sz="2000" b="0" dirty="0" smtClean="0">
                          <a:solidFill>
                            <a:schemeClr val="bg1"/>
                          </a:solidFill>
                          <a:effectLst/>
                          <a:latin typeface="Arial" panose="020B0604020202020204" pitchFamily="34" charset="0"/>
                          <a:cs typeface="Arial" panose="020B0604020202020204" pitchFamily="34" charset="0"/>
                        </a:rPr>
                        <a:t> </a:t>
                      </a:r>
                      <a:r>
                        <a:rPr lang="en-GB" sz="2000" b="0" dirty="0" err="1" smtClean="0">
                          <a:solidFill>
                            <a:schemeClr val="bg1"/>
                          </a:solidFill>
                          <a:effectLst/>
                          <a:latin typeface="Arial" panose="020B0604020202020204" pitchFamily="34" charset="0"/>
                          <a:cs typeface="Arial" panose="020B0604020202020204" pitchFamily="34" charset="0"/>
                        </a:rPr>
                        <a:t>technoleg</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lumMod val="75000"/>
                        <a:lumOff val="25000"/>
                      </a:schemeClr>
                    </a:solidFill>
                  </a:tcPr>
                </a:tc>
                <a:extLst>
                  <a:ext uri="{0D108BD9-81ED-4DB2-BD59-A6C34878D82A}">
                    <a16:rowId xmlns:a16="http://schemas.microsoft.com/office/drawing/2014/main" xmlns="" val="10000"/>
                  </a:ext>
                </a:extLst>
              </a:tr>
              <a:tr h="686610">
                <a:tc rowSpan="2">
                  <a:txBody>
                    <a:bodyPr/>
                    <a:lstStyle/>
                    <a:p>
                      <a:pPr marL="21590" indent="0">
                        <a:lnSpc>
                          <a:spcPct val="114000"/>
                        </a:lnSpc>
                        <a:spcAft>
                          <a:spcPts val="0"/>
                        </a:spcAft>
                      </a:pPr>
                      <a:r>
                        <a:rPr lang="en-GB" sz="2000" b="0" kern="1200" dirty="0" err="1" smtClean="0">
                          <a:solidFill>
                            <a:schemeClr val="bg1"/>
                          </a:solidFill>
                          <a:effectLst/>
                          <a:latin typeface="Arial" panose="020B0604020202020204" pitchFamily="34" charset="0"/>
                          <a:cs typeface="Arial" panose="020B0604020202020204" pitchFamily="34" charset="0"/>
                        </a:rPr>
                        <a:t>Aros</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err="1" smtClean="0">
                          <a:solidFill>
                            <a:schemeClr val="bg1"/>
                          </a:solidFill>
                          <a:effectLst/>
                          <a:latin typeface="Arial" panose="020B0604020202020204" pitchFamily="34" charset="0"/>
                          <a:cs typeface="Arial" panose="020B0604020202020204" pitchFamily="34" charset="0"/>
                        </a:rPr>
                        <a:t>yn</a:t>
                      </a:r>
                      <a:r>
                        <a:rPr lang="en-GB" sz="2000" b="0" kern="1200" baseline="0" dirty="0" smtClean="0">
                          <a:solidFill>
                            <a:schemeClr val="bg1"/>
                          </a:solidFill>
                          <a:effectLst/>
                          <a:latin typeface="Arial" panose="020B0604020202020204" pitchFamily="34" charset="0"/>
                          <a:cs typeface="Arial" panose="020B0604020202020204" pitchFamily="34" charset="0"/>
                        </a:rPr>
                        <a:t> </a:t>
                      </a:r>
                      <a:r>
                        <a:rPr lang="en-GB" sz="2000" b="0" kern="1200" baseline="0" dirty="0" err="1" smtClean="0">
                          <a:solidFill>
                            <a:schemeClr val="bg1"/>
                          </a:solidFill>
                          <a:effectLst/>
                          <a:latin typeface="Arial" panose="020B0604020202020204" pitchFamily="34" charset="0"/>
                          <a:cs typeface="Arial" panose="020B0604020202020204" pitchFamily="34" charset="0"/>
                        </a:rPr>
                        <a:t>yr</a:t>
                      </a:r>
                      <a:r>
                        <a:rPr lang="en-GB" sz="2000" b="0" kern="1200" baseline="0" dirty="0" smtClean="0">
                          <a:solidFill>
                            <a:schemeClr val="bg1"/>
                          </a:solidFill>
                          <a:effectLst/>
                          <a:latin typeface="Arial" panose="020B0604020202020204" pitchFamily="34" charset="0"/>
                          <a:cs typeface="Arial" panose="020B0604020202020204" pitchFamily="34" charset="0"/>
                        </a:rPr>
                        <a:t> </a:t>
                      </a:r>
                      <a:r>
                        <a:rPr lang="en-GB" sz="2000" b="0" kern="1200" baseline="0" dirty="0" err="1" smtClean="0">
                          <a:solidFill>
                            <a:schemeClr val="bg1"/>
                          </a:solidFill>
                          <a:effectLst/>
                          <a:latin typeface="Arial" panose="020B0604020202020204" pitchFamily="34" charset="0"/>
                          <a:cs typeface="Arial" panose="020B0604020202020204" pitchFamily="34" charset="0"/>
                        </a:rPr>
                        <a:t>unfan</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indent="0">
                        <a:lnSpc>
                          <a:spcPct val="114000"/>
                        </a:lnSpc>
                        <a:spcAft>
                          <a:spcPts val="0"/>
                        </a:spcAft>
                      </a:pPr>
                      <a:r>
                        <a:rPr lang="en-GB" sz="2000" b="0" dirty="0" err="1" smtClean="0">
                          <a:solidFill>
                            <a:schemeClr val="tx1"/>
                          </a:solidFill>
                          <a:effectLst/>
                          <a:latin typeface="Arial" panose="020B0604020202020204" pitchFamily="34" charset="0"/>
                          <a:cs typeface="Arial" panose="020B0604020202020204" pitchFamily="34" charset="0"/>
                        </a:rPr>
                        <a:t>Osgoi’r</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angen</a:t>
                      </a:r>
                      <a:r>
                        <a:rPr lang="en-GB" sz="2000" b="0" dirty="0" smtClean="0">
                          <a:solidFill>
                            <a:schemeClr val="tx1"/>
                          </a:solidFill>
                          <a:effectLst/>
                          <a:latin typeface="Arial" panose="020B0604020202020204" pitchFamily="34" charset="0"/>
                          <a:cs typeface="Arial" panose="020B0604020202020204" pitchFamily="34" charset="0"/>
                        </a:rPr>
                        <a:t> am </a:t>
                      </a:r>
                      <a:r>
                        <a:rPr lang="en-GB" sz="2000" b="0" dirty="0" err="1" smtClean="0">
                          <a:solidFill>
                            <a:schemeClr val="tx1"/>
                          </a:solidFill>
                          <a:effectLst/>
                          <a:latin typeface="Arial" panose="020B0604020202020204" pitchFamily="34" charset="0"/>
                          <a:cs typeface="Arial" panose="020B0604020202020204" pitchFamily="34" charset="0"/>
                        </a:rPr>
                        <a:t>ofal</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preswyl</a:t>
                      </a:r>
                      <a:endParaRPr lang="en-GB" sz="2000" b="0" dirty="0" smtClean="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indent="0">
                        <a:lnSpc>
                          <a:spcPct val="114000"/>
                        </a:lnSpc>
                        <a:spcAft>
                          <a:spcPts val="0"/>
                        </a:spcAft>
                      </a:pPr>
                      <a:r>
                        <a:rPr lang="en-GB" sz="2000" b="0" dirty="0" err="1" smtClean="0">
                          <a:solidFill>
                            <a:schemeClr val="tx1"/>
                          </a:solidFill>
                          <a:effectLst/>
                          <a:latin typeface="Arial" panose="020B0604020202020204" pitchFamily="34" charset="0"/>
                          <a:cs typeface="Arial" panose="020B0604020202020204" pitchFamily="34" charset="0"/>
                        </a:rPr>
                        <a:t>Gwasanaethau</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teleofal</a:t>
                      </a: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xmlns="" val="10001"/>
                  </a:ext>
                </a:extLst>
              </a:tr>
              <a:tr h="686610">
                <a:tc vMerge="1">
                  <a:txBody>
                    <a:bodyPr/>
                    <a:lstStyle/>
                    <a:p>
                      <a:pPr marL="21590" indent="0">
                        <a:lnSpc>
                          <a:spcPct val="114000"/>
                        </a:lnSpc>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Symud</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i</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gartref</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kern="1200" dirty="0" smtClean="0">
                          <a:solidFill>
                            <a:schemeClr val="dk1"/>
                          </a:solidFill>
                          <a:effectLst/>
                          <a:latin typeface="Arial" panose="020B0604020202020204" pitchFamily="34" charset="0"/>
                          <a:ea typeface="+mn-ea"/>
                          <a:cs typeface="Arial" panose="020B0604020202020204" pitchFamily="34" charset="0"/>
                        </a:rPr>
                        <a:t>â </a:t>
                      </a:r>
                      <a:r>
                        <a:rPr lang="en-GB" sz="2000" kern="1200" dirty="0" err="1" smtClean="0">
                          <a:solidFill>
                            <a:schemeClr val="dk1"/>
                          </a:solidFill>
                          <a:effectLst/>
                          <a:latin typeface="Arial" panose="020B0604020202020204" pitchFamily="34" charset="0"/>
                          <a:ea typeface="+mn-ea"/>
                          <a:cs typeface="Arial" panose="020B0604020202020204" pitchFamily="34" charset="0"/>
                        </a:rPr>
                        <a:t>mynedfa</a:t>
                      </a:r>
                      <a:r>
                        <a:rPr lang="en-GB" sz="2000" kern="1200" dirty="0" smtClean="0">
                          <a:solidFill>
                            <a:schemeClr val="dk1"/>
                          </a:solidFill>
                          <a:effectLst/>
                          <a:latin typeface="Arial" panose="020B0604020202020204" pitchFamily="34" charset="0"/>
                          <a:ea typeface="+mn-ea"/>
                          <a:cs typeface="Arial" panose="020B0604020202020204" pitchFamily="34" charset="0"/>
                        </a:rPr>
                        <a:t> </a:t>
                      </a:r>
                      <a:r>
                        <a:rPr lang="en-GB" sz="2000" kern="1200" dirty="0" err="1" smtClean="0">
                          <a:solidFill>
                            <a:schemeClr val="dk1"/>
                          </a:solidFill>
                          <a:effectLst/>
                          <a:latin typeface="Arial" panose="020B0604020202020204" pitchFamily="34" charset="0"/>
                          <a:ea typeface="+mn-ea"/>
                          <a:cs typeface="Arial" panose="020B0604020202020204" pitchFamily="34" charset="0"/>
                        </a:rPr>
                        <a:t>wastad</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Lifft</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risiau</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neu</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sgerbwd</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allanol</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r h="686610">
                <a:tc rowSpan="2">
                  <a:txBody>
                    <a:bodyPr/>
                    <a:lstStyle/>
                    <a:p>
                      <a:pPr marL="21590" indent="0">
                        <a:lnSpc>
                          <a:spcPct val="114000"/>
                        </a:lnSpc>
                        <a:spcAft>
                          <a:spcPts val="0"/>
                        </a:spcAft>
                      </a:pPr>
                      <a:r>
                        <a:rPr lang="en-GB" sz="2000" b="0" kern="1200" dirty="0" err="1" smtClean="0">
                          <a:solidFill>
                            <a:schemeClr val="bg1"/>
                          </a:solidFill>
                          <a:effectLst/>
                          <a:latin typeface="Arial" panose="020B0604020202020204" pitchFamily="34" charset="0"/>
                          <a:cs typeface="Arial" panose="020B0604020202020204" pitchFamily="34" charset="0"/>
                        </a:rPr>
                        <a:t>Mynd</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err="1" smtClean="0">
                          <a:solidFill>
                            <a:schemeClr val="bg1"/>
                          </a:solidFill>
                          <a:effectLst/>
                          <a:latin typeface="Arial" panose="020B0604020202020204" pitchFamily="34" charset="0"/>
                          <a:cs typeface="Arial" panose="020B0604020202020204" pitchFamily="34" charset="0"/>
                        </a:rPr>
                        <a:t>allan</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err="1" smtClean="0">
                          <a:solidFill>
                            <a:schemeClr val="bg1"/>
                          </a:solidFill>
                          <a:effectLst/>
                          <a:latin typeface="Arial" panose="020B0604020202020204" pitchFamily="34" charset="0"/>
                          <a:cs typeface="Arial" panose="020B0604020202020204" pitchFamily="34" charset="0"/>
                        </a:rPr>
                        <a:t>fwy</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indent="0">
                        <a:lnSpc>
                          <a:spcPct val="114000"/>
                        </a:lnSpc>
                        <a:spcAft>
                          <a:spcPts val="0"/>
                        </a:spcAft>
                      </a:pPr>
                      <a:r>
                        <a:rPr lang="en-GB" sz="2000" b="0" dirty="0" err="1" smtClean="0">
                          <a:solidFill>
                            <a:schemeClr val="tx1"/>
                          </a:solidFill>
                          <a:effectLst/>
                          <a:latin typeface="Arial" panose="020B0604020202020204" pitchFamily="34" charset="0"/>
                          <a:cs typeface="Arial" panose="020B0604020202020204" pitchFamily="34" charset="0"/>
                        </a:rPr>
                        <a:t>Ymweld</a:t>
                      </a:r>
                      <a:r>
                        <a:rPr lang="en-GB" sz="2000" b="0" dirty="0" smtClean="0">
                          <a:solidFill>
                            <a:schemeClr val="tx1"/>
                          </a:solidFill>
                          <a:effectLst/>
                          <a:latin typeface="Arial" panose="020B0604020202020204" pitchFamily="34" charset="0"/>
                          <a:cs typeface="Arial" panose="020B0604020202020204" pitchFamily="34" charset="0"/>
                        </a:rPr>
                        <a:t> ag </a:t>
                      </a:r>
                      <a:r>
                        <a:rPr lang="en-GB" sz="2000" b="0" dirty="0" err="1" smtClean="0">
                          <a:solidFill>
                            <a:schemeClr val="tx1"/>
                          </a:solidFill>
                          <a:effectLst/>
                          <a:latin typeface="Arial" panose="020B0604020202020204" pitchFamily="34" charset="0"/>
                          <a:cs typeface="Arial" panose="020B0604020202020204" pitchFamily="34" charset="0"/>
                        </a:rPr>
                        <a:t>amwynderau</a:t>
                      </a:r>
                      <a:r>
                        <a:rPr lang="en-GB" sz="2000" b="0" dirty="0" smtClean="0">
                          <a:solidFill>
                            <a:schemeClr val="tx1"/>
                          </a:solidFill>
                          <a:effectLst/>
                          <a:latin typeface="Arial" panose="020B0604020202020204" pitchFamily="34" charset="0"/>
                          <a:cs typeface="Arial" panose="020B0604020202020204" pitchFamily="34" charset="0"/>
                        </a:rPr>
                        <a:t> a </a:t>
                      </a:r>
                      <a:r>
                        <a:rPr lang="en-GB" sz="2000" b="0" dirty="0" err="1" smtClean="0">
                          <a:solidFill>
                            <a:schemeClr val="tx1"/>
                          </a:solidFill>
                          <a:effectLst/>
                          <a:latin typeface="Arial" panose="020B0604020202020204" pitchFamily="34" charset="0"/>
                          <a:cs typeface="Arial" panose="020B0604020202020204" pitchFamily="34" charset="0"/>
                        </a:rPr>
                        <a:t>ffrindiau</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lleol</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indent="0">
                        <a:lnSpc>
                          <a:spcPct val="114000"/>
                        </a:lnSpc>
                        <a:spcAft>
                          <a:spcPts val="0"/>
                        </a:spcAft>
                      </a:pPr>
                      <a:r>
                        <a:rPr lang="en-GB" sz="2000" b="0" dirty="0" err="1" smtClean="0">
                          <a:solidFill>
                            <a:schemeClr val="tx1"/>
                          </a:solidFill>
                          <a:effectLst/>
                          <a:latin typeface="Arial" panose="020B0604020202020204" pitchFamily="34" charset="0"/>
                          <a:cs typeface="Arial" panose="020B0604020202020204" pitchFamily="34" charset="0"/>
                        </a:rPr>
                        <a:t>Sgwter</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symudedd</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xmlns="" val="10002"/>
                  </a:ext>
                </a:extLst>
              </a:tr>
              <a:tr h="686610">
                <a:tc vMerge="1">
                  <a:txBody>
                    <a:bodyPr/>
                    <a:lstStyle/>
                    <a:p>
                      <a:pPr marL="21590" indent="0">
                        <a:lnSpc>
                          <a:spcPct val="114000"/>
                        </a:lnSpc>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Mynychu</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digwyddiadau</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cymdeithasol</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Mynd</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ar-lein</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i</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ddod</a:t>
                      </a:r>
                      <a:r>
                        <a:rPr lang="en-GB" sz="2000" b="0" baseline="0" dirty="0" smtClean="0">
                          <a:solidFill>
                            <a:schemeClr val="tx1"/>
                          </a:solidFill>
                          <a:effectLst/>
                          <a:latin typeface="Arial" panose="020B0604020202020204" pitchFamily="34" charset="0"/>
                          <a:cs typeface="Arial" panose="020B0604020202020204" pitchFamily="34" charset="0"/>
                        </a:rPr>
                        <a:t> o </a:t>
                      </a:r>
                      <a:r>
                        <a:rPr lang="en-GB" sz="2000" b="0" baseline="0" dirty="0" err="1" smtClean="0">
                          <a:solidFill>
                            <a:schemeClr val="tx1"/>
                          </a:solidFill>
                          <a:effectLst/>
                          <a:latin typeface="Arial" panose="020B0604020202020204" pitchFamily="34" charset="0"/>
                          <a:cs typeface="Arial" panose="020B0604020202020204" pitchFamily="34" charset="0"/>
                        </a:rPr>
                        <a:t>hyd</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i</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ddigwyddiadau</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r h="686610">
                <a:tc rowSpan="2">
                  <a:txBody>
                    <a:bodyPr/>
                    <a:lstStyle/>
                    <a:p>
                      <a:pPr marL="21590" indent="0">
                        <a:lnSpc>
                          <a:spcPct val="114000"/>
                        </a:lnSpc>
                        <a:spcAft>
                          <a:spcPts val="0"/>
                        </a:spcAft>
                      </a:pPr>
                      <a:r>
                        <a:rPr lang="en-GB" sz="2000" b="0" kern="1200" dirty="0" smtClean="0">
                          <a:solidFill>
                            <a:schemeClr val="bg1"/>
                          </a:solidFill>
                          <a:effectLst/>
                          <a:latin typeface="Arial" panose="020B0604020202020204" pitchFamily="34" charset="0"/>
                          <a:cs typeface="Arial" panose="020B0604020202020204" pitchFamily="34" charset="0"/>
                        </a:rPr>
                        <a:t>Bod </a:t>
                      </a:r>
                      <a:r>
                        <a:rPr lang="en-GB" sz="2000" b="0" kern="1200" dirty="0" err="1" smtClean="0">
                          <a:solidFill>
                            <a:schemeClr val="bg1"/>
                          </a:solidFill>
                          <a:effectLst/>
                          <a:latin typeface="Arial" panose="020B0604020202020204" pitchFamily="34" charset="0"/>
                          <a:cs typeface="Arial" panose="020B0604020202020204" pitchFamily="34" charset="0"/>
                        </a:rPr>
                        <a:t>yn</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err="1" smtClean="0">
                          <a:solidFill>
                            <a:schemeClr val="bg1"/>
                          </a:solidFill>
                          <a:effectLst/>
                          <a:latin typeface="Arial" panose="020B0604020202020204" pitchFamily="34" charset="0"/>
                          <a:cs typeface="Arial" panose="020B0604020202020204" pitchFamily="34" charset="0"/>
                        </a:rPr>
                        <a:t>fwy</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err="1" smtClean="0">
                          <a:solidFill>
                            <a:schemeClr val="bg1"/>
                          </a:solidFill>
                          <a:effectLst/>
                          <a:latin typeface="Arial" panose="020B0604020202020204" pitchFamily="34" charset="0"/>
                          <a:cs typeface="Arial" panose="020B0604020202020204" pitchFamily="34" charset="0"/>
                        </a:rPr>
                        <a:t>annibynnol</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indent="0">
                        <a:lnSpc>
                          <a:spcPct val="114000"/>
                        </a:lnSpc>
                        <a:spcAft>
                          <a:spcPts val="0"/>
                        </a:spcAft>
                      </a:pPr>
                      <a:r>
                        <a:rPr lang="en-GB" sz="2000" b="0" dirty="0" err="1" smtClean="0">
                          <a:solidFill>
                            <a:schemeClr val="tx1"/>
                          </a:solidFill>
                          <a:effectLst/>
                          <a:latin typeface="Arial" panose="020B0604020202020204" pitchFamily="34" charset="0"/>
                          <a:cs typeface="Arial" panose="020B0604020202020204" pitchFamily="34" charset="0"/>
                        </a:rPr>
                        <a:t>Cyflawni</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tasgau</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domestig</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heb</a:t>
                      </a:r>
                      <a:r>
                        <a:rPr lang="en-GB" sz="2000" b="0" dirty="0" smtClean="0">
                          <a:solidFill>
                            <a:schemeClr val="tx1"/>
                          </a:solidFill>
                          <a:effectLst/>
                          <a:latin typeface="Arial" panose="020B0604020202020204" pitchFamily="34" charset="0"/>
                          <a:cs typeface="Arial" panose="020B0604020202020204" pitchFamily="34" charset="0"/>
                        </a:rPr>
                        <a:t> help</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indent="0">
                        <a:lnSpc>
                          <a:spcPct val="114000"/>
                        </a:lnSpc>
                        <a:spcAft>
                          <a:spcPts val="0"/>
                        </a:spcAft>
                      </a:pPr>
                      <a:r>
                        <a:rPr lang="en-GB" sz="2000" b="0" dirty="0" err="1" smtClean="0">
                          <a:solidFill>
                            <a:schemeClr val="tx1"/>
                          </a:solidFill>
                          <a:effectLst/>
                          <a:latin typeface="Arial" panose="020B0604020202020204" pitchFamily="34" charset="0"/>
                          <a:cs typeface="Arial" panose="020B0604020202020204" pitchFamily="34" charset="0"/>
                        </a:rPr>
                        <a:t>Prynu</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glanhawr</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robotig</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xmlns="" val="10003"/>
                  </a:ext>
                </a:extLst>
              </a:tr>
              <a:tr h="751375">
                <a:tc vMerge="1">
                  <a:txBody>
                    <a:bodyPr/>
                    <a:lstStyle/>
                    <a:p>
                      <a:pPr marL="21590" indent="0">
                        <a:lnSpc>
                          <a:spcPct val="114000"/>
                        </a:lnSpc>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Cymryd</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rheolaeth</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dros</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wneud</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penderfyniadau</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Bancio</a:t>
                      </a:r>
                      <a:r>
                        <a:rPr lang="en-GB" sz="2000" b="0" dirty="0" smtClean="0">
                          <a:solidFill>
                            <a:schemeClr val="tx1"/>
                          </a:solidFill>
                          <a:effectLst/>
                          <a:latin typeface="Arial" panose="020B0604020202020204" pitchFamily="34" charset="0"/>
                          <a:cs typeface="Arial" panose="020B0604020202020204" pitchFamily="34" charset="0"/>
                        </a:rPr>
                        <a:t>/</a:t>
                      </a:r>
                      <a:r>
                        <a:rPr lang="en-GB" sz="2000" b="0" dirty="0" err="1" smtClean="0">
                          <a:solidFill>
                            <a:schemeClr val="tx1"/>
                          </a:solidFill>
                          <a:effectLst/>
                          <a:latin typeface="Arial" panose="020B0604020202020204" pitchFamily="34" charset="0"/>
                          <a:cs typeface="Arial" panose="020B0604020202020204" pitchFamily="34" charset="0"/>
                        </a:rPr>
                        <a:t>siopa</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ar-lein</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bl>
          </a:graphicData>
        </a:graphic>
      </p:graphicFrame>
    </p:spTree>
    <p:extLst>
      <p:ext uri="{BB962C8B-B14F-4D97-AF65-F5344CB8AC3E}">
        <p14:creationId xmlns:p14="http://schemas.microsoft.com/office/powerpoint/2010/main" val="5858115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pPr>
            <a:r>
              <a:rPr lang="en-GB" dirty="0"/>
              <a:t/>
            </a:r>
            <a:br>
              <a:rPr lang="en-GB" dirty="0"/>
            </a:br>
            <a:r>
              <a:rPr lang="en-GB" dirty="0" err="1"/>
              <a:t>Enghreifftiau</a:t>
            </a:r>
            <a:r>
              <a:rPr lang="en-GB" dirty="0"/>
              <a:t> o </a:t>
            </a:r>
            <a:r>
              <a:rPr lang="en-GB" dirty="0" err="1"/>
              <a:t>baru</a:t>
            </a:r>
            <a:r>
              <a:rPr lang="en-GB" dirty="0"/>
              <a:t> </a:t>
            </a:r>
            <a:r>
              <a:rPr lang="en-GB" dirty="0" err="1"/>
              <a:t>nodau</a:t>
            </a:r>
            <a:r>
              <a:rPr lang="en-GB" dirty="0"/>
              <a:t> </a:t>
            </a:r>
            <a:r>
              <a:rPr lang="cy-GB" dirty="0">
                <a:latin typeface="Arial" charset="0"/>
              </a:rPr>
              <a:t>â</a:t>
            </a:r>
            <a:r>
              <a:rPr lang="en-GB" dirty="0" smtClean="0"/>
              <a:t> </a:t>
            </a:r>
            <a:r>
              <a:rPr lang="en-GB" dirty="0" err="1"/>
              <a:t>chyfleoedd</a:t>
            </a:r>
            <a:r>
              <a:rPr lang="en-GB" dirty="0"/>
              <a:t> </a:t>
            </a:r>
            <a:r>
              <a:rPr lang="en-GB" dirty="0" err="1"/>
              <a:t>technoleg</a:t>
            </a:r>
            <a:r>
              <a:rPr lang="en-GB" dirty="0"/>
              <a:t> </a:t>
            </a:r>
            <a:r>
              <a:rPr lang="en-GB" dirty="0" smtClean="0"/>
              <a:t>(2)</a:t>
            </a:r>
            <a:r>
              <a:rPr lang="en-GB" dirty="0"/>
              <a:t/>
            </a:r>
            <a:br>
              <a:rPr lang="en-GB" dirty="0"/>
            </a:br>
            <a:endParaRPr lang="en-GB" dirty="0"/>
          </a:p>
        </p:txBody>
      </p:sp>
      <p:graphicFrame>
        <p:nvGraphicFramePr>
          <p:cNvPr id="4" name="Content Placeholder 3"/>
          <p:cNvGraphicFramePr>
            <a:graphicFrameLocks noGrp="1"/>
          </p:cNvGraphicFramePr>
          <p:nvPr>
            <p:ph idx="4294967295"/>
            <p:extLst/>
          </p:nvPr>
        </p:nvGraphicFramePr>
        <p:xfrm>
          <a:off x="503239" y="1376366"/>
          <a:ext cx="8208963" cy="4420313"/>
        </p:xfrm>
        <a:graphic>
          <a:graphicData uri="http://schemas.openxmlformats.org/drawingml/2006/table">
            <a:tbl>
              <a:tblPr firstRow="1" firstCol="1" bandRow="1">
                <a:tableStyleId>{93296810-A885-4BE3-A3E7-6D5BEEA58F35}</a:tableStyleId>
              </a:tblPr>
              <a:tblGrid>
                <a:gridCol w="2102175">
                  <a:extLst>
                    <a:ext uri="{9D8B030D-6E8A-4147-A177-3AD203B41FA5}">
                      <a16:colId xmlns:a16="http://schemas.microsoft.com/office/drawing/2014/main" xmlns="" val="20000"/>
                    </a:ext>
                  </a:extLst>
                </a:gridCol>
                <a:gridCol w="2768252">
                  <a:extLst>
                    <a:ext uri="{9D8B030D-6E8A-4147-A177-3AD203B41FA5}">
                      <a16:colId xmlns:a16="http://schemas.microsoft.com/office/drawing/2014/main" xmlns="" val="20001"/>
                    </a:ext>
                  </a:extLst>
                </a:gridCol>
                <a:gridCol w="3338536">
                  <a:extLst>
                    <a:ext uri="{9D8B030D-6E8A-4147-A177-3AD203B41FA5}">
                      <a16:colId xmlns:a16="http://schemas.microsoft.com/office/drawing/2014/main" xmlns="" val="20002"/>
                    </a:ext>
                  </a:extLst>
                </a:gridCol>
              </a:tblGrid>
              <a:tr h="328345">
                <a:tc>
                  <a:txBody>
                    <a:bodyPr/>
                    <a:lstStyle/>
                    <a:p>
                      <a:pPr indent="0" algn="ctr">
                        <a:lnSpc>
                          <a:spcPct val="114000"/>
                        </a:lnSpc>
                        <a:spcAft>
                          <a:spcPts val="0"/>
                        </a:spcAft>
                      </a:pPr>
                      <a:r>
                        <a:rPr lang="en-GB" sz="2000" b="0" dirty="0" smtClean="0">
                          <a:solidFill>
                            <a:schemeClr val="bg1"/>
                          </a:solidFill>
                          <a:effectLst/>
                          <a:latin typeface="Arial" panose="020B0604020202020204" pitchFamily="34" charset="0"/>
                          <a:cs typeface="Arial" panose="020B0604020202020204" pitchFamily="34" charset="0"/>
                        </a:rPr>
                        <a:t>Nod</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582F7A"/>
                    </a:solidFill>
                  </a:tcPr>
                </a:tc>
                <a:tc>
                  <a:txBody>
                    <a:bodyPr/>
                    <a:lstStyle/>
                    <a:p>
                      <a:pPr indent="0" algn="ctr">
                        <a:lnSpc>
                          <a:spcPct val="114000"/>
                        </a:lnSpc>
                        <a:spcAft>
                          <a:spcPts val="0"/>
                        </a:spcAft>
                      </a:pPr>
                      <a:r>
                        <a:rPr lang="en-GB" sz="2000" b="0" dirty="0" err="1" smtClean="0">
                          <a:solidFill>
                            <a:schemeClr val="bg1"/>
                          </a:solidFill>
                          <a:effectLst/>
                          <a:latin typeface="Arial" panose="020B0604020202020204" pitchFamily="34" charset="0"/>
                          <a:cs typeface="Arial" panose="020B0604020202020204" pitchFamily="34" charset="0"/>
                        </a:rPr>
                        <a:t>Enghreifftiau</a:t>
                      </a:r>
                      <a:r>
                        <a:rPr lang="en-GB" sz="2000" b="0" dirty="0" smtClean="0">
                          <a:solidFill>
                            <a:schemeClr val="bg1"/>
                          </a:solidFill>
                          <a:effectLst/>
                          <a:latin typeface="Arial" panose="020B0604020202020204" pitchFamily="34" charset="0"/>
                          <a:cs typeface="Arial" panose="020B0604020202020204" pitchFamily="34" charset="0"/>
                        </a:rPr>
                        <a:t> o </a:t>
                      </a:r>
                      <a:r>
                        <a:rPr lang="en-GB" sz="2000" b="0" dirty="0" err="1" smtClean="0">
                          <a:solidFill>
                            <a:schemeClr val="bg1"/>
                          </a:solidFill>
                          <a:effectLst/>
                          <a:latin typeface="Arial" panose="020B0604020202020204" pitchFamily="34" charset="0"/>
                          <a:cs typeface="Arial" panose="020B0604020202020204" pitchFamily="34" charset="0"/>
                        </a:rPr>
                        <a:t>angen</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69A830"/>
                    </a:solidFill>
                  </a:tcPr>
                </a:tc>
                <a:tc>
                  <a:txBody>
                    <a:bodyPr/>
                    <a:lstStyle/>
                    <a:p>
                      <a:pPr indent="0" algn="ctr">
                        <a:lnSpc>
                          <a:spcPct val="114000"/>
                        </a:lnSpc>
                        <a:spcAft>
                          <a:spcPts val="0"/>
                        </a:spcAft>
                      </a:pPr>
                      <a:r>
                        <a:rPr lang="en-GB" sz="2000" b="0" dirty="0" err="1" smtClean="0">
                          <a:solidFill>
                            <a:schemeClr val="bg1"/>
                          </a:solidFill>
                          <a:effectLst/>
                          <a:latin typeface="Arial" panose="020B0604020202020204" pitchFamily="34" charset="0"/>
                          <a:cs typeface="Arial" panose="020B0604020202020204" pitchFamily="34" charset="0"/>
                        </a:rPr>
                        <a:t>Dewisiadau</a:t>
                      </a:r>
                      <a:r>
                        <a:rPr lang="en-GB" sz="2000" b="0" dirty="0" smtClean="0">
                          <a:solidFill>
                            <a:schemeClr val="bg1"/>
                          </a:solidFill>
                          <a:effectLst/>
                          <a:latin typeface="Arial" panose="020B0604020202020204" pitchFamily="34" charset="0"/>
                          <a:cs typeface="Arial" panose="020B0604020202020204" pitchFamily="34" charset="0"/>
                        </a:rPr>
                        <a:t> </a:t>
                      </a:r>
                      <a:r>
                        <a:rPr lang="en-GB" sz="2000" b="0" dirty="0" err="1" smtClean="0">
                          <a:solidFill>
                            <a:schemeClr val="bg1"/>
                          </a:solidFill>
                          <a:effectLst/>
                          <a:latin typeface="Arial" panose="020B0604020202020204" pitchFamily="34" charset="0"/>
                          <a:cs typeface="Arial" panose="020B0604020202020204" pitchFamily="34" charset="0"/>
                        </a:rPr>
                        <a:t>technoleg</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lumMod val="75000"/>
                        <a:lumOff val="25000"/>
                      </a:schemeClr>
                    </a:solidFill>
                  </a:tcPr>
                </a:tc>
                <a:extLst>
                  <a:ext uri="{0D108BD9-81ED-4DB2-BD59-A6C34878D82A}">
                    <a16:rowId xmlns:a16="http://schemas.microsoft.com/office/drawing/2014/main" xmlns="" val="10000"/>
                  </a:ext>
                </a:extLst>
              </a:tr>
              <a:tr h="686610">
                <a:tc rowSpan="2">
                  <a:txBody>
                    <a:bodyPr/>
                    <a:lstStyle/>
                    <a:p>
                      <a:pPr marL="21590" indent="0">
                        <a:lnSpc>
                          <a:spcPct val="114000"/>
                        </a:lnSpc>
                        <a:spcAft>
                          <a:spcPts val="0"/>
                        </a:spcAft>
                      </a:pPr>
                      <a:r>
                        <a:rPr lang="en-GB" sz="2000" b="0" kern="1200" dirty="0" smtClean="0">
                          <a:solidFill>
                            <a:schemeClr val="bg1"/>
                          </a:solidFill>
                          <a:effectLst/>
                          <a:latin typeface="Arial" panose="020B0604020202020204" pitchFamily="34" charset="0"/>
                          <a:cs typeface="Arial" panose="020B0604020202020204" pitchFamily="34" charset="0"/>
                        </a:rPr>
                        <a:t>Bod </a:t>
                      </a:r>
                      <a:r>
                        <a:rPr lang="en-GB" sz="2000" b="0" kern="1200" dirty="0" err="1" smtClean="0">
                          <a:solidFill>
                            <a:schemeClr val="bg1"/>
                          </a:solidFill>
                          <a:effectLst/>
                          <a:latin typeface="Arial" panose="020B0604020202020204" pitchFamily="34" charset="0"/>
                          <a:cs typeface="Arial" panose="020B0604020202020204" pitchFamily="34" charset="0"/>
                        </a:rPr>
                        <a:t>yn</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err="1" smtClean="0">
                          <a:solidFill>
                            <a:schemeClr val="bg1"/>
                          </a:solidFill>
                          <a:effectLst/>
                          <a:latin typeface="Arial" panose="020B0604020202020204" pitchFamily="34" charset="0"/>
                          <a:cs typeface="Arial" panose="020B0604020202020204" pitchFamily="34" charset="0"/>
                        </a:rPr>
                        <a:t>fwy</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err="1" smtClean="0">
                          <a:solidFill>
                            <a:schemeClr val="bg1"/>
                          </a:solidFill>
                          <a:effectLst/>
                          <a:latin typeface="Arial" panose="020B0604020202020204" pitchFamily="34" charset="0"/>
                          <a:cs typeface="Arial" panose="020B0604020202020204" pitchFamily="34" charset="0"/>
                        </a:rPr>
                        <a:t>ffit</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err="1" smtClean="0">
                          <a:solidFill>
                            <a:schemeClr val="bg1"/>
                          </a:solidFill>
                          <a:effectLst/>
                          <a:latin typeface="Arial" panose="020B0604020202020204" pitchFamily="34" charset="0"/>
                          <a:cs typeface="Arial" panose="020B0604020202020204" pitchFamily="34" charset="0"/>
                        </a:rPr>
                        <a:t>yn</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err="1" smtClean="0">
                          <a:solidFill>
                            <a:schemeClr val="bg1"/>
                          </a:solidFill>
                          <a:effectLst/>
                          <a:latin typeface="Arial" panose="020B0604020202020204" pitchFamily="34" charset="0"/>
                          <a:cs typeface="Arial" panose="020B0604020202020204" pitchFamily="34" charset="0"/>
                        </a:rPr>
                        <a:t>gorfforol</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indent="0">
                        <a:lnSpc>
                          <a:spcPct val="114000"/>
                        </a:lnSpc>
                        <a:spcAft>
                          <a:spcPts val="0"/>
                        </a:spcAft>
                      </a:pPr>
                      <a:r>
                        <a:rPr lang="en-GB" sz="2000" b="0" dirty="0" err="1" smtClean="0">
                          <a:solidFill>
                            <a:schemeClr val="tx1"/>
                          </a:solidFill>
                          <a:effectLst/>
                          <a:latin typeface="Arial" panose="020B0604020202020204" pitchFamily="34" charset="0"/>
                          <a:cs typeface="Arial" panose="020B0604020202020204" pitchFamily="34" charset="0"/>
                        </a:rPr>
                        <a:t>Gwneud</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mwy</a:t>
                      </a:r>
                      <a:r>
                        <a:rPr lang="en-GB" sz="2000" b="0" dirty="0" smtClean="0">
                          <a:solidFill>
                            <a:schemeClr val="tx1"/>
                          </a:solidFill>
                          <a:effectLst/>
                          <a:latin typeface="Arial" panose="020B0604020202020204" pitchFamily="34" charset="0"/>
                          <a:cs typeface="Arial" panose="020B0604020202020204" pitchFamily="34" charset="0"/>
                        </a:rPr>
                        <a:t> o </a:t>
                      </a:r>
                      <a:r>
                        <a:rPr lang="en-GB" sz="2000" b="0" dirty="0" err="1" smtClean="0">
                          <a:solidFill>
                            <a:schemeClr val="tx1"/>
                          </a:solidFill>
                          <a:effectLst/>
                          <a:latin typeface="Arial" panose="020B0604020202020204" pitchFamily="34" charset="0"/>
                          <a:cs typeface="Arial" panose="020B0604020202020204" pitchFamily="34" charset="0"/>
                        </a:rPr>
                        <a:t>ymarfer</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corff</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indent="0">
                        <a:lnSpc>
                          <a:spcPct val="114000"/>
                        </a:lnSpc>
                        <a:spcAft>
                          <a:spcPts val="0"/>
                        </a:spcAft>
                      </a:pPr>
                      <a:r>
                        <a:rPr lang="en-GB" sz="2000" b="0" dirty="0" err="1" smtClean="0">
                          <a:solidFill>
                            <a:schemeClr val="tx1"/>
                          </a:solidFill>
                          <a:effectLst/>
                          <a:latin typeface="Arial" panose="020B0604020202020204" pitchFamily="34" charset="0"/>
                          <a:cs typeface="Arial" panose="020B0604020202020204" pitchFamily="34" charset="0"/>
                        </a:rPr>
                        <a:t>Defnyddio</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melin</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draed</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xmlns="" val="10001"/>
                  </a:ext>
                </a:extLst>
              </a:tr>
              <a:tr h="686610">
                <a:tc vMerge="1">
                  <a:txBody>
                    <a:bodyPr/>
                    <a:lstStyle/>
                    <a:p>
                      <a:pPr marL="21590" indent="0">
                        <a:lnSpc>
                          <a:spcPct val="114000"/>
                        </a:lnSpc>
                        <a:spcAft>
                          <a:spcPts val="0"/>
                        </a:spcAft>
                      </a:pPr>
                      <a:endParaRPr lang="en-GB"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ea typeface="+mn-ea"/>
                          <a:cs typeface="Arial" panose="020B0604020202020204" pitchFamily="34" charset="0"/>
                        </a:rPr>
                        <a:t>Colli</a:t>
                      </a:r>
                      <a:r>
                        <a:rPr lang="en-GB" sz="2000" b="0" baseline="0" dirty="0" smtClean="0">
                          <a:solidFill>
                            <a:schemeClr val="tx1"/>
                          </a:solidFill>
                          <a:effectLst/>
                          <a:latin typeface="Arial" panose="020B0604020202020204" pitchFamily="34" charset="0"/>
                          <a:ea typeface="+mn-ea"/>
                          <a:cs typeface="Arial" panose="020B0604020202020204" pitchFamily="34" charset="0"/>
                        </a:rPr>
                        <a:t> </a:t>
                      </a:r>
                      <a:r>
                        <a:rPr lang="en-GB" sz="2000" b="0" baseline="0" dirty="0" err="1" smtClean="0">
                          <a:solidFill>
                            <a:schemeClr val="tx1"/>
                          </a:solidFill>
                          <a:effectLst/>
                          <a:latin typeface="Arial" panose="020B0604020202020204" pitchFamily="34" charset="0"/>
                          <a:ea typeface="+mn-ea"/>
                          <a:cs typeface="Arial" panose="020B0604020202020204" pitchFamily="34" charset="0"/>
                        </a:rPr>
                        <a:t>pwysau</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Gwisgo</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traciwr</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ffitrwydd</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r h="614838">
                <a:tc rowSpan="2">
                  <a:txBody>
                    <a:bodyPr/>
                    <a:lstStyle/>
                    <a:p>
                      <a:pPr marL="21590" marR="0" indent="0" algn="l" defTabSz="457200" rtl="0" eaLnBrk="1" fontAlgn="auto" latinLnBrk="0" hangingPunct="1">
                        <a:lnSpc>
                          <a:spcPct val="114000"/>
                        </a:lnSpc>
                        <a:spcBef>
                          <a:spcPts val="0"/>
                        </a:spcBef>
                        <a:spcAft>
                          <a:spcPts val="0"/>
                        </a:spcAft>
                        <a:buClrTx/>
                        <a:buSzTx/>
                        <a:buFontTx/>
                        <a:buNone/>
                        <a:tabLst/>
                        <a:defRPr/>
                      </a:pPr>
                      <a:r>
                        <a:rPr lang="en-GB" sz="2000" b="0" kern="1200" dirty="0" err="1" smtClean="0">
                          <a:solidFill>
                            <a:schemeClr val="bg1"/>
                          </a:solidFill>
                          <a:effectLst/>
                          <a:latin typeface="Arial" panose="020B0604020202020204" pitchFamily="34" charset="0"/>
                          <a:cs typeface="Arial" panose="020B0604020202020204" pitchFamily="34" charset="0"/>
                        </a:rPr>
                        <a:t>Ymgymryd</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smtClean="0">
                          <a:solidFill>
                            <a:schemeClr val="lt1"/>
                          </a:solidFill>
                          <a:effectLst/>
                          <a:latin typeface="Arial" panose="020B0604020202020204" pitchFamily="34" charset="0"/>
                          <a:ea typeface="+mn-ea"/>
                          <a:cs typeface="Arial" panose="020B0604020202020204" pitchFamily="34" charset="0"/>
                        </a:rPr>
                        <a:t>â </a:t>
                      </a:r>
                      <a:r>
                        <a:rPr lang="en-GB" sz="2000" b="0" kern="1200" dirty="0" err="1" smtClean="0">
                          <a:solidFill>
                            <a:schemeClr val="lt1"/>
                          </a:solidFill>
                          <a:effectLst/>
                          <a:latin typeface="Arial" panose="020B0604020202020204" pitchFamily="34" charset="0"/>
                          <a:ea typeface="+mn-ea"/>
                          <a:cs typeface="Arial" panose="020B0604020202020204" pitchFamily="34" charset="0"/>
                        </a:rPr>
                        <a:t>diddordeb</a:t>
                      </a:r>
                      <a:r>
                        <a:rPr lang="en-GB" sz="2000" b="0" kern="1200" baseline="0" dirty="0" smtClean="0">
                          <a:solidFill>
                            <a:schemeClr val="lt1"/>
                          </a:solidFill>
                          <a:effectLst/>
                          <a:latin typeface="Arial" panose="020B0604020202020204" pitchFamily="34" charset="0"/>
                          <a:ea typeface="+mn-ea"/>
                          <a:cs typeface="Arial" panose="020B0604020202020204" pitchFamily="34" charset="0"/>
                        </a:rPr>
                        <a:t> </a:t>
                      </a:r>
                      <a:r>
                        <a:rPr lang="en-GB" sz="2000" b="0" kern="1200" baseline="0" dirty="0" err="1" smtClean="0">
                          <a:solidFill>
                            <a:schemeClr val="lt1"/>
                          </a:solidFill>
                          <a:effectLst/>
                          <a:latin typeface="Arial" panose="020B0604020202020204" pitchFamily="34" charset="0"/>
                          <a:ea typeface="+mn-ea"/>
                          <a:cs typeface="Arial" panose="020B0604020202020204" pitchFamily="34" charset="0"/>
                        </a:rPr>
                        <a:t>newydd</a:t>
                      </a:r>
                      <a:endParaRPr lang="en-GB" sz="2000" b="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indent="0">
                        <a:lnSpc>
                          <a:spcPct val="114000"/>
                        </a:lnSpc>
                        <a:spcAft>
                          <a:spcPts val="0"/>
                        </a:spcAft>
                      </a:pPr>
                      <a:r>
                        <a:rPr lang="en-GB" sz="2000" b="0" dirty="0" err="1" smtClean="0">
                          <a:solidFill>
                            <a:schemeClr val="tx1"/>
                          </a:solidFill>
                          <a:effectLst/>
                          <a:latin typeface="Arial" panose="020B0604020202020204" pitchFamily="34" charset="0"/>
                          <a:cs typeface="Arial" panose="020B0604020202020204" pitchFamily="34" charset="0"/>
                        </a:rPr>
                        <a:t>Dysgu</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iaith</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newydd</a:t>
                      </a:r>
                      <a:endParaRPr lang="en-GB" sz="2000" b="0" dirty="0" smtClean="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indent="0">
                        <a:lnSpc>
                          <a:spcPct val="114000"/>
                        </a:lnSpc>
                        <a:spcAft>
                          <a:spcPts val="0"/>
                        </a:spcAft>
                      </a:pPr>
                      <a:r>
                        <a:rPr lang="en-GB" sz="2000" b="0" dirty="0" err="1" smtClean="0">
                          <a:solidFill>
                            <a:schemeClr val="tx1"/>
                          </a:solidFill>
                          <a:effectLst/>
                          <a:latin typeface="Arial" panose="020B0604020202020204" pitchFamily="34" charset="0"/>
                          <a:cs typeface="Arial" panose="020B0604020202020204" pitchFamily="34" charset="0"/>
                        </a:rPr>
                        <a:t>Gwasanaeth</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Ap</a:t>
                      </a:r>
                      <a:r>
                        <a:rPr lang="en-GB" sz="2000" b="0" dirty="0" smtClean="0">
                          <a:solidFill>
                            <a:schemeClr val="tx1"/>
                          </a:solidFill>
                          <a:effectLst/>
                          <a:latin typeface="Arial" panose="020B0604020202020204" pitchFamily="34" charset="0"/>
                          <a:cs typeface="Arial" panose="020B0604020202020204" pitchFamily="34" charset="0"/>
                        </a:rPr>
                        <a:t>/</a:t>
                      </a:r>
                      <a:r>
                        <a:rPr lang="en-GB" sz="2000" b="0" dirty="0" err="1" smtClean="0">
                          <a:solidFill>
                            <a:schemeClr val="tx1"/>
                          </a:solidFill>
                          <a:effectLst/>
                          <a:latin typeface="Arial" panose="020B0604020202020204" pitchFamily="34" charset="0"/>
                          <a:cs typeface="Arial" panose="020B0604020202020204" pitchFamily="34" charset="0"/>
                        </a:rPr>
                        <a:t>Gwe</a:t>
                      </a:r>
                      <a:r>
                        <a:rPr lang="en-GB" sz="2000" b="0" dirty="0" smtClean="0">
                          <a:solidFill>
                            <a:schemeClr val="tx1"/>
                          </a:solidFill>
                          <a:effectLst/>
                          <a:latin typeface="Arial" panose="020B0604020202020204" pitchFamily="34" charset="0"/>
                          <a:cs typeface="Arial" panose="020B0604020202020204" pitchFamily="34" charset="0"/>
                        </a:rPr>
                        <a:t> </a:t>
                      </a:r>
                    </a:p>
                  </a:txBody>
                  <a:tcPr marL="68580" marR="68580" marT="0" marB="0" anchor="ctr">
                    <a:solidFill>
                      <a:schemeClr val="bg1">
                        <a:lumMod val="95000"/>
                      </a:schemeClr>
                    </a:solidFill>
                  </a:tcPr>
                </a:tc>
                <a:extLst>
                  <a:ext uri="{0D108BD9-81ED-4DB2-BD59-A6C34878D82A}">
                    <a16:rowId xmlns:a16="http://schemas.microsoft.com/office/drawing/2014/main" xmlns="" val="10002"/>
                  </a:ext>
                </a:extLst>
              </a:tr>
              <a:tr h="490851">
                <a:tc vMerge="1">
                  <a:txBody>
                    <a:bodyPr/>
                    <a:lstStyle/>
                    <a:p>
                      <a:pPr marL="21590" indent="0">
                        <a:lnSpc>
                          <a:spcPct val="114000"/>
                        </a:lnSpc>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Chwarae</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gemau</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strategaeth</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Fforymau</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gemau</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rhith</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r h="686610">
                <a:tc rowSpan="2">
                  <a:txBody>
                    <a:bodyPr/>
                    <a:lstStyle/>
                    <a:p>
                      <a:pPr marL="21590" indent="0">
                        <a:lnSpc>
                          <a:spcPct val="114000"/>
                        </a:lnSpc>
                        <a:spcBef>
                          <a:spcPts val="0"/>
                        </a:spcBef>
                        <a:spcAft>
                          <a:spcPts val="0"/>
                        </a:spcAft>
                      </a:pPr>
                      <a:r>
                        <a:rPr lang="en-GB" sz="2000" b="0" kern="1200" dirty="0" err="1" smtClean="0">
                          <a:solidFill>
                            <a:schemeClr val="bg1"/>
                          </a:solidFill>
                          <a:effectLst/>
                          <a:latin typeface="Arial" panose="020B0604020202020204" pitchFamily="34" charset="0"/>
                          <a:cs typeface="Arial" panose="020B0604020202020204" pitchFamily="34" charset="0"/>
                        </a:rPr>
                        <a:t>Gweld</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err="1" smtClean="0">
                          <a:solidFill>
                            <a:schemeClr val="bg1"/>
                          </a:solidFill>
                          <a:effectLst/>
                          <a:latin typeface="Arial" panose="020B0604020202020204" pitchFamily="34" charset="0"/>
                          <a:cs typeface="Arial" panose="020B0604020202020204" pitchFamily="34" charset="0"/>
                        </a:rPr>
                        <a:t>mwy</a:t>
                      </a:r>
                      <a:r>
                        <a:rPr lang="en-GB" sz="2000" b="0" kern="1200" dirty="0" smtClean="0">
                          <a:solidFill>
                            <a:schemeClr val="bg1"/>
                          </a:solidFill>
                          <a:effectLst/>
                          <a:latin typeface="Arial" panose="020B0604020202020204" pitchFamily="34" charset="0"/>
                          <a:cs typeface="Arial" panose="020B0604020202020204" pitchFamily="34" charset="0"/>
                        </a:rPr>
                        <a:t> o </a:t>
                      </a:r>
                      <a:r>
                        <a:rPr lang="en-GB" sz="2000" b="0" kern="1200" dirty="0" err="1" smtClean="0">
                          <a:solidFill>
                            <a:schemeClr val="bg1"/>
                          </a:solidFill>
                          <a:effectLst/>
                          <a:latin typeface="Arial" panose="020B0604020202020204" pitchFamily="34" charset="0"/>
                          <a:cs typeface="Arial" panose="020B0604020202020204" pitchFamily="34" charset="0"/>
                        </a:rPr>
                        <a:t>fy</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err="1" smtClean="0">
                          <a:solidFill>
                            <a:schemeClr val="bg1"/>
                          </a:solidFill>
                          <a:effectLst/>
                          <a:latin typeface="Arial" panose="020B0604020202020204" pitchFamily="34" charset="0"/>
                          <a:cs typeface="Arial" panose="020B0604020202020204" pitchFamily="34" charset="0"/>
                        </a:rPr>
                        <a:t>nheulu</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a:lnSpc>
                          <a:spcPct val="114000"/>
                        </a:lnSpc>
                        <a:spcBef>
                          <a:spcPts val="0"/>
                        </a:spcBef>
                        <a:spcAft>
                          <a:spcPts val="0"/>
                        </a:spcAft>
                      </a:pPr>
                      <a:r>
                        <a:rPr lang="en-GB" sz="2000" b="0" dirty="0" err="1" smtClean="0">
                          <a:solidFill>
                            <a:schemeClr val="tx1"/>
                          </a:solidFill>
                          <a:effectLst/>
                          <a:latin typeface="Arial" panose="020B0604020202020204" pitchFamily="34" charset="0"/>
                          <a:cs typeface="Arial" panose="020B0604020202020204" pitchFamily="34" charset="0"/>
                        </a:rPr>
                        <a:t>Rhannu</a:t>
                      </a:r>
                      <a:r>
                        <a:rPr lang="en-GB" sz="2000" b="0" dirty="0" smtClean="0">
                          <a:solidFill>
                            <a:schemeClr val="tx1"/>
                          </a:solidFill>
                          <a:effectLst/>
                          <a:latin typeface="Arial" panose="020B0604020202020204" pitchFamily="34" charset="0"/>
                          <a:cs typeface="Arial" panose="020B0604020202020204" pitchFamily="34" charset="0"/>
                        </a:rPr>
                        <a:t> pen-</a:t>
                      </a:r>
                      <a:r>
                        <a:rPr lang="en-GB" sz="2000" b="0" dirty="0" err="1" smtClean="0">
                          <a:solidFill>
                            <a:schemeClr val="tx1"/>
                          </a:solidFill>
                          <a:effectLst/>
                          <a:latin typeface="Arial" panose="020B0604020202020204" pitchFamily="34" charset="0"/>
                          <a:cs typeface="Arial" panose="020B0604020202020204" pitchFamily="34" charset="0"/>
                        </a:rPr>
                        <a:t>blwyddi</a:t>
                      </a:r>
                      <a:r>
                        <a:rPr lang="en-GB" sz="2000" b="0" dirty="0" smtClean="0">
                          <a:solidFill>
                            <a:schemeClr val="tx1"/>
                          </a:solidFill>
                          <a:effectLst/>
                          <a:latin typeface="Arial" panose="020B0604020202020204" pitchFamily="34" charset="0"/>
                          <a:cs typeface="Arial" panose="020B0604020202020204" pitchFamily="34" charset="0"/>
                        </a:rPr>
                        <a:t> a </a:t>
                      </a:r>
                      <a:r>
                        <a:rPr lang="en-GB" sz="2000" b="0" dirty="0" err="1" smtClean="0">
                          <a:solidFill>
                            <a:schemeClr val="tx1"/>
                          </a:solidFill>
                          <a:effectLst/>
                          <a:latin typeface="Arial" panose="020B0604020202020204" pitchFamily="34" charset="0"/>
                          <a:cs typeface="Arial" panose="020B0604020202020204" pitchFamily="34" charset="0"/>
                        </a:rPr>
                        <a:t>gwyliau</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a:lnSpc>
                          <a:spcPct val="114000"/>
                        </a:lnSpc>
                        <a:spcBef>
                          <a:spcPts val="0"/>
                        </a:spcBef>
                        <a:spcAft>
                          <a:spcPts val="0"/>
                        </a:spcAft>
                      </a:pPr>
                      <a:r>
                        <a:rPr lang="en-GB" sz="2000" b="0" dirty="0" err="1" smtClean="0">
                          <a:solidFill>
                            <a:schemeClr val="tx1"/>
                          </a:solidFill>
                          <a:effectLst/>
                          <a:latin typeface="Arial" panose="020B0604020202020204" pitchFamily="34" charset="0"/>
                          <a:cs typeface="Arial" panose="020B0604020202020204" pitchFamily="34" charset="0"/>
                        </a:rPr>
                        <a:t>Galwadau</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fideo</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e.e</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a:solidFill>
                            <a:schemeClr val="tx1"/>
                          </a:solidFill>
                          <a:effectLst/>
                          <a:latin typeface="Arial" panose="020B0604020202020204" pitchFamily="34" charset="0"/>
                          <a:cs typeface="Arial" panose="020B0604020202020204" pitchFamily="34" charset="0"/>
                        </a:rPr>
                        <a:t>Skype</a:t>
                      </a:r>
                      <a:r>
                        <a:rPr lang="en-GB" sz="2000" b="0" dirty="0" smtClean="0">
                          <a:solidFill>
                            <a:schemeClr val="tx1"/>
                          </a:solidFill>
                          <a:effectLst/>
                          <a:latin typeface="Arial" panose="020B0604020202020204" pitchFamily="34" charset="0"/>
                          <a:cs typeface="Arial" panose="020B0604020202020204" pitchFamily="34" charset="0"/>
                        </a:rPr>
                        <a:t>)</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xmlns="" val="10003"/>
                  </a:ext>
                </a:extLst>
              </a:tr>
              <a:tr h="751375">
                <a:tc vMerge="1">
                  <a:txBody>
                    <a:bodyPr/>
                    <a:lstStyle/>
                    <a:p>
                      <a:pPr marL="21590" indent="0">
                        <a:lnSpc>
                          <a:spcPct val="114000"/>
                        </a:lnSpc>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Dilyn</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wyrion</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Cyfryngau</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cymdeithasol</a:t>
                      </a:r>
                      <a:r>
                        <a:rPr lang="en-GB" sz="2000" b="0" dirty="0" smtClean="0">
                          <a:solidFill>
                            <a:schemeClr val="tx1"/>
                          </a:solidFill>
                          <a:effectLst/>
                          <a:latin typeface="Arial" panose="020B0604020202020204" pitchFamily="34" charset="0"/>
                          <a:cs typeface="Arial" panose="020B0604020202020204" pitchFamily="34" charset="0"/>
                        </a:rPr>
                        <a:t> (Facebook)</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bl>
          </a:graphicData>
        </a:graphic>
      </p:graphicFrame>
    </p:spTree>
    <p:extLst>
      <p:ext uri="{BB962C8B-B14F-4D97-AF65-F5344CB8AC3E}">
        <p14:creationId xmlns:p14="http://schemas.microsoft.com/office/powerpoint/2010/main" val="35395613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Amcanion</a:t>
            </a:r>
            <a:r>
              <a:rPr lang="en-GB" dirty="0"/>
              <a:t> </a:t>
            </a:r>
            <a:r>
              <a:rPr lang="en-GB" dirty="0" err="1" smtClean="0"/>
              <a:t>dysgu</a:t>
            </a:r>
            <a:r>
              <a:rPr lang="en-GB" dirty="0" smtClean="0"/>
              <a:t> (</a:t>
            </a:r>
            <a:r>
              <a:rPr lang="en-GB" dirty="0"/>
              <a:t>2)</a:t>
            </a:r>
          </a:p>
        </p:txBody>
      </p:sp>
      <p:sp>
        <p:nvSpPr>
          <p:cNvPr id="3" name="Content Placeholder 2"/>
          <p:cNvSpPr>
            <a:spLocks noGrp="1"/>
          </p:cNvSpPr>
          <p:nvPr>
            <p:ph idx="1"/>
          </p:nvPr>
        </p:nvSpPr>
        <p:spPr>
          <a:xfrm>
            <a:off x="431801" y="1376363"/>
            <a:ext cx="8280400" cy="4135271"/>
          </a:xfrm>
        </p:spPr>
        <p:txBody>
          <a:bodyPr>
            <a:noAutofit/>
          </a:bodyPr>
          <a:lstStyle/>
          <a:p>
            <a:pPr marL="457200" indent="-457200">
              <a:buFont typeface="Arial" panose="020B0604020202020204" pitchFamily="34" charset="0"/>
              <a:buChar char="•"/>
            </a:pPr>
            <a:r>
              <a:rPr lang="en-GB" sz="2800" dirty="0" err="1"/>
              <a:t>Meddu</a:t>
            </a:r>
            <a:r>
              <a:rPr lang="en-GB" sz="2800" dirty="0"/>
              <a:t> </a:t>
            </a:r>
            <a:r>
              <a:rPr lang="en-GB" sz="2800" dirty="0" err="1"/>
              <a:t>ar</a:t>
            </a:r>
            <a:r>
              <a:rPr lang="en-GB" sz="2800" dirty="0"/>
              <a:t> y </a:t>
            </a:r>
            <a:r>
              <a:rPr lang="en-GB" sz="2800" dirty="0" err="1"/>
              <a:t>sgiliau</a:t>
            </a:r>
            <a:r>
              <a:rPr lang="en-GB" sz="2800" dirty="0"/>
              <a:t> </a:t>
            </a:r>
            <a:r>
              <a:rPr lang="en-GB" sz="2800" dirty="0" err="1"/>
              <a:t>i</a:t>
            </a:r>
            <a:r>
              <a:rPr lang="en-GB" sz="2800" dirty="0"/>
              <a:t> </a:t>
            </a:r>
            <a:r>
              <a:rPr lang="en-GB" sz="2800" dirty="0" err="1"/>
              <a:t>gysylltu</a:t>
            </a:r>
            <a:r>
              <a:rPr lang="en-GB" sz="2800" dirty="0"/>
              <a:t> </a:t>
            </a:r>
            <a:r>
              <a:rPr lang="en-GB" sz="2800" dirty="0" err="1"/>
              <a:t>problemau</a:t>
            </a:r>
            <a:r>
              <a:rPr lang="en-GB" sz="2800" dirty="0"/>
              <a:t> </a:t>
            </a:r>
            <a:r>
              <a:rPr lang="en-GB" sz="2800" dirty="0" err="1"/>
              <a:t>â’r</a:t>
            </a:r>
            <a:r>
              <a:rPr lang="en-GB" sz="2800" dirty="0"/>
              <a:t> </a:t>
            </a:r>
            <a:r>
              <a:rPr lang="en-GB" sz="2800" dirty="0" err="1"/>
              <a:t>technolegau</a:t>
            </a:r>
            <a:r>
              <a:rPr lang="en-GB" sz="2800" dirty="0"/>
              <a:t> </a:t>
            </a:r>
            <a:r>
              <a:rPr lang="en-GB" sz="2800" dirty="0" err="1"/>
              <a:t>sy’n</a:t>
            </a:r>
            <a:r>
              <a:rPr lang="en-GB" sz="2800" dirty="0"/>
              <a:t> </a:t>
            </a:r>
            <a:r>
              <a:rPr lang="en-GB" sz="2800" dirty="0" err="1"/>
              <a:t>gweithio</a:t>
            </a:r>
            <a:r>
              <a:rPr lang="en-GB" sz="2800" dirty="0"/>
              <a:t> </a:t>
            </a:r>
            <a:r>
              <a:rPr lang="en-GB" sz="2800" dirty="0" err="1"/>
              <a:t>i</a:t>
            </a:r>
            <a:r>
              <a:rPr lang="en-GB" sz="2800" dirty="0"/>
              <a:t> </a:t>
            </a:r>
            <a:r>
              <a:rPr lang="en-GB" sz="2800" dirty="0" err="1"/>
              <a:t>bobl</a:t>
            </a:r>
            <a:r>
              <a:rPr lang="en-GB" sz="2800" dirty="0"/>
              <a:t> â </a:t>
            </a:r>
            <a:r>
              <a:rPr lang="en-GB" sz="2800" dirty="0" err="1"/>
              <a:t>phrofiad</a:t>
            </a:r>
            <a:r>
              <a:rPr lang="en-GB" sz="2800" dirty="0"/>
              <a:t> </a:t>
            </a:r>
            <a:r>
              <a:rPr lang="en-GB" sz="2800" dirty="0" err="1"/>
              <a:t>gwahanol</a:t>
            </a:r>
            <a:r>
              <a:rPr lang="en-GB" sz="2800" dirty="0"/>
              <a:t> o TG</a:t>
            </a:r>
          </a:p>
          <a:p>
            <a:pPr marL="457200" indent="-457200">
              <a:buFont typeface="Arial" panose="020B0604020202020204" pitchFamily="34" charset="0"/>
              <a:buChar char="•"/>
            </a:pPr>
            <a:r>
              <a:rPr lang="en-GB" sz="2800" dirty="0" err="1"/>
              <a:t>Gallu</a:t>
            </a:r>
            <a:r>
              <a:rPr lang="en-GB" sz="2800" dirty="0"/>
              <a:t> </a:t>
            </a:r>
            <a:r>
              <a:rPr lang="en-GB" sz="2800" dirty="0" err="1"/>
              <a:t>perfformio</a:t>
            </a:r>
            <a:r>
              <a:rPr lang="en-GB" sz="2800" dirty="0"/>
              <a:t> </a:t>
            </a:r>
            <a:r>
              <a:rPr lang="en-GB" sz="2800" dirty="0" err="1"/>
              <a:t>asesiad</a:t>
            </a:r>
            <a:r>
              <a:rPr lang="en-GB" sz="2800" dirty="0"/>
              <a:t> </a:t>
            </a:r>
            <a:r>
              <a:rPr lang="en-GB" sz="2800" dirty="0" err="1"/>
              <a:t>risg</a:t>
            </a:r>
            <a:r>
              <a:rPr lang="en-GB" sz="2800" dirty="0"/>
              <a:t> </a:t>
            </a:r>
            <a:r>
              <a:rPr lang="en-GB" sz="2800" dirty="0" err="1"/>
              <a:t>cadarn</a:t>
            </a:r>
            <a:r>
              <a:rPr lang="en-GB" sz="2800" dirty="0"/>
              <a:t> </a:t>
            </a:r>
            <a:r>
              <a:rPr lang="en-GB" sz="2800" dirty="0" err="1"/>
              <a:t>i</a:t>
            </a:r>
            <a:r>
              <a:rPr lang="en-GB" sz="2800" dirty="0"/>
              <a:t> </a:t>
            </a:r>
            <a:r>
              <a:rPr lang="en-GB" sz="2800" dirty="0" err="1"/>
              <a:t>ddangos</a:t>
            </a:r>
            <a:r>
              <a:rPr lang="en-GB" sz="2800" dirty="0"/>
              <a:t> </a:t>
            </a:r>
            <a:r>
              <a:rPr lang="en-GB" sz="2800" dirty="0" err="1"/>
              <a:t>sut</a:t>
            </a:r>
            <a:r>
              <a:rPr lang="en-GB" sz="2800" dirty="0"/>
              <a:t> gall </a:t>
            </a:r>
            <a:r>
              <a:rPr lang="en-GB" sz="2800" dirty="0" err="1"/>
              <a:t>teleofal</a:t>
            </a:r>
            <a:r>
              <a:rPr lang="en-GB" sz="2800" dirty="0"/>
              <a:t> </a:t>
            </a:r>
            <a:r>
              <a:rPr lang="en-GB" sz="2800" dirty="0" err="1"/>
              <a:t>leihau’r</a:t>
            </a:r>
            <a:r>
              <a:rPr lang="en-GB" sz="2800" dirty="0"/>
              <a:t> </a:t>
            </a:r>
            <a:r>
              <a:rPr lang="en-GB" sz="2800" dirty="0" err="1"/>
              <a:t>tebygolrwydd</a:t>
            </a:r>
            <a:r>
              <a:rPr lang="en-GB" sz="2800" dirty="0"/>
              <a:t> o </a:t>
            </a:r>
            <a:r>
              <a:rPr lang="en-GB" sz="2800" dirty="0" err="1"/>
              <a:t>ddamweiniau</a:t>
            </a:r>
            <a:r>
              <a:rPr lang="en-GB" sz="2800" dirty="0"/>
              <a:t> a </a:t>
            </a:r>
            <a:r>
              <a:rPr lang="en-GB" sz="2800" dirty="0" err="1"/>
              <a:t>graddau’r</a:t>
            </a:r>
            <a:r>
              <a:rPr lang="en-GB" sz="2800" dirty="0"/>
              <a:t> </a:t>
            </a:r>
            <a:r>
              <a:rPr lang="en-GB" sz="2800" dirty="0" err="1"/>
              <a:t>niwed</a:t>
            </a:r>
            <a:r>
              <a:rPr lang="en-GB" sz="2800" dirty="0"/>
              <a:t> </a:t>
            </a:r>
            <a:r>
              <a:rPr lang="en-GB" sz="2800" dirty="0" err="1"/>
              <a:t>i</a:t>
            </a:r>
            <a:r>
              <a:rPr lang="en-GB" sz="2800" dirty="0"/>
              <a:t> </a:t>
            </a:r>
            <a:r>
              <a:rPr lang="en-GB" sz="2800" dirty="0" err="1"/>
              <a:t>unigolion</a:t>
            </a:r>
            <a:endParaRPr lang="en-GB" sz="2800" dirty="0"/>
          </a:p>
          <a:p>
            <a:pPr marL="457200" indent="-457200">
              <a:buFont typeface="Arial" panose="020B0604020202020204" pitchFamily="34" charset="0"/>
              <a:buChar char="•"/>
            </a:pPr>
            <a:r>
              <a:rPr lang="en-GB" sz="2800" dirty="0" err="1"/>
              <a:t>Gwybod</a:t>
            </a:r>
            <a:r>
              <a:rPr lang="en-GB" sz="2800" dirty="0"/>
              <a:t> </a:t>
            </a:r>
            <a:r>
              <a:rPr lang="en-GB" sz="2800" dirty="0" err="1"/>
              <a:t>sut</a:t>
            </a:r>
            <a:r>
              <a:rPr lang="en-GB" sz="2800" dirty="0"/>
              <a:t> </a:t>
            </a:r>
            <a:r>
              <a:rPr lang="en-GB" sz="2800" dirty="0" err="1"/>
              <a:t>i</a:t>
            </a:r>
            <a:r>
              <a:rPr lang="en-GB" sz="2800" dirty="0"/>
              <a:t> </a:t>
            </a:r>
            <a:r>
              <a:rPr lang="en-GB" sz="2800" dirty="0" err="1"/>
              <a:t>helpu</a:t>
            </a:r>
            <a:r>
              <a:rPr lang="en-GB" sz="2800" dirty="0"/>
              <a:t> </a:t>
            </a:r>
            <a:r>
              <a:rPr lang="en-GB" sz="2800" dirty="0" err="1"/>
              <a:t>pobl</a:t>
            </a:r>
            <a:r>
              <a:rPr lang="en-GB" sz="2800" dirty="0"/>
              <a:t> </a:t>
            </a:r>
            <a:r>
              <a:rPr lang="en-GB" sz="2800" dirty="0" err="1"/>
              <a:t>i</a:t>
            </a:r>
            <a:r>
              <a:rPr lang="en-GB" sz="2800" dirty="0"/>
              <a:t> </a:t>
            </a:r>
            <a:r>
              <a:rPr lang="en-GB" sz="2800" dirty="0" err="1"/>
              <a:t>ddarganfod</a:t>
            </a:r>
            <a:r>
              <a:rPr lang="en-GB" sz="2800" dirty="0"/>
              <a:t> </a:t>
            </a:r>
            <a:r>
              <a:rPr lang="en-GB" sz="2800" dirty="0" err="1"/>
              <a:t>ffyrdd</a:t>
            </a:r>
            <a:r>
              <a:rPr lang="en-GB" sz="2800" dirty="0"/>
              <a:t> </a:t>
            </a:r>
            <a:r>
              <a:rPr lang="en-GB" sz="2800" dirty="0" err="1"/>
              <a:t>newydd</a:t>
            </a:r>
            <a:r>
              <a:rPr lang="en-GB" sz="2800" dirty="0"/>
              <a:t> o </a:t>
            </a:r>
            <a:r>
              <a:rPr lang="en-GB" sz="2800" dirty="0" err="1"/>
              <a:t>gynorthwyo</a:t>
            </a:r>
            <a:r>
              <a:rPr lang="en-GB" sz="2800" dirty="0"/>
              <a:t> </a:t>
            </a:r>
            <a:r>
              <a:rPr lang="en-GB" sz="2800" dirty="0" err="1"/>
              <a:t>eu</a:t>
            </a:r>
            <a:r>
              <a:rPr lang="en-GB" sz="2800" dirty="0"/>
              <a:t> </a:t>
            </a:r>
            <a:r>
              <a:rPr lang="en-GB" sz="2800" dirty="0" err="1"/>
              <a:t>hunain</a:t>
            </a:r>
            <a:r>
              <a:rPr lang="en-GB" sz="2800" dirty="0"/>
              <a:t> </a:t>
            </a:r>
            <a:r>
              <a:rPr lang="en-GB" sz="2800" dirty="0" err="1"/>
              <a:t>neu</a:t>
            </a:r>
            <a:r>
              <a:rPr lang="en-GB" sz="2800" dirty="0"/>
              <a:t> </a:t>
            </a:r>
            <a:r>
              <a:rPr lang="en-GB" sz="2800" dirty="0" err="1"/>
              <a:t>aelodau’r</a:t>
            </a:r>
            <a:r>
              <a:rPr lang="en-GB" sz="2800" dirty="0"/>
              <a:t> </a:t>
            </a:r>
            <a:r>
              <a:rPr lang="en-GB" sz="2800" dirty="0" err="1"/>
              <a:t>teulu</a:t>
            </a:r>
            <a:r>
              <a:rPr lang="en-GB" sz="2800" dirty="0"/>
              <a:t> </a:t>
            </a:r>
            <a:r>
              <a:rPr lang="en-GB" sz="2800" dirty="0" err="1"/>
              <a:t>sy’n</a:t>
            </a:r>
            <a:r>
              <a:rPr lang="en-GB" sz="2800" dirty="0"/>
              <a:t> </a:t>
            </a:r>
            <a:r>
              <a:rPr lang="en-GB" sz="2800" dirty="0" err="1"/>
              <a:t>defnyddio</a:t>
            </a:r>
            <a:r>
              <a:rPr lang="en-GB" sz="2800" dirty="0"/>
              <a:t> </a:t>
            </a:r>
            <a:r>
              <a:rPr lang="en-GB" sz="2800" dirty="0" err="1"/>
              <a:t>technoleg</a:t>
            </a:r>
            <a:endParaRPr lang="en-GB" sz="2800" dirty="0"/>
          </a:p>
        </p:txBody>
      </p:sp>
    </p:spTree>
    <p:extLst>
      <p:ext uri="{BB962C8B-B14F-4D97-AF65-F5344CB8AC3E}">
        <p14:creationId xmlns:p14="http://schemas.microsoft.com/office/powerpoint/2010/main" val="297509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pPr>
            <a:r>
              <a:rPr lang="en-GB" dirty="0"/>
              <a:t/>
            </a:r>
            <a:br>
              <a:rPr lang="en-GB" dirty="0"/>
            </a:br>
            <a:r>
              <a:rPr lang="en-GB" dirty="0" err="1"/>
              <a:t>Enghreifftiau</a:t>
            </a:r>
            <a:r>
              <a:rPr lang="en-GB" dirty="0"/>
              <a:t> o </a:t>
            </a:r>
            <a:r>
              <a:rPr lang="en-GB" dirty="0" err="1"/>
              <a:t>baru</a:t>
            </a:r>
            <a:r>
              <a:rPr lang="en-GB" dirty="0"/>
              <a:t> </a:t>
            </a:r>
            <a:r>
              <a:rPr lang="en-GB" dirty="0" err="1"/>
              <a:t>nodau</a:t>
            </a:r>
            <a:r>
              <a:rPr lang="en-GB" dirty="0"/>
              <a:t> </a:t>
            </a:r>
            <a:r>
              <a:rPr lang="cy-GB" dirty="0">
                <a:latin typeface="Arial" charset="0"/>
              </a:rPr>
              <a:t>â</a:t>
            </a:r>
            <a:r>
              <a:rPr lang="en-GB" dirty="0" smtClean="0"/>
              <a:t> </a:t>
            </a:r>
            <a:r>
              <a:rPr lang="en-GB" dirty="0" err="1"/>
              <a:t>chyfleoedd</a:t>
            </a:r>
            <a:r>
              <a:rPr lang="en-GB" dirty="0"/>
              <a:t> </a:t>
            </a:r>
            <a:r>
              <a:rPr lang="en-GB" dirty="0" err="1"/>
              <a:t>technoleg</a:t>
            </a:r>
            <a:r>
              <a:rPr lang="en-GB" dirty="0"/>
              <a:t> </a:t>
            </a:r>
            <a:r>
              <a:rPr lang="en-GB" dirty="0" smtClean="0"/>
              <a:t>(3)</a:t>
            </a:r>
            <a:r>
              <a:rPr lang="en-GB" dirty="0"/>
              <a:t/>
            </a:r>
            <a:br>
              <a:rPr lang="en-GB" dirty="0"/>
            </a:br>
            <a:endParaRPr lang="en-GB" dirty="0"/>
          </a:p>
        </p:txBody>
      </p:sp>
      <p:graphicFrame>
        <p:nvGraphicFramePr>
          <p:cNvPr id="4" name="Content Placeholder 3"/>
          <p:cNvGraphicFramePr>
            <a:graphicFrameLocks noGrp="1"/>
          </p:cNvGraphicFramePr>
          <p:nvPr>
            <p:ph idx="4294967295"/>
            <p:extLst/>
          </p:nvPr>
        </p:nvGraphicFramePr>
        <p:xfrm>
          <a:off x="503239" y="1376366"/>
          <a:ext cx="8208963" cy="4643798"/>
        </p:xfrm>
        <a:graphic>
          <a:graphicData uri="http://schemas.openxmlformats.org/drawingml/2006/table">
            <a:tbl>
              <a:tblPr firstRow="1" firstCol="1" bandRow="1">
                <a:tableStyleId>{93296810-A885-4BE3-A3E7-6D5BEEA58F35}</a:tableStyleId>
              </a:tblPr>
              <a:tblGrid>
                <a:gridCol w="2102175">
                  <a:extLst>
                    <a:ext uri="{9D8B030D-6E8A-4147-A177-3AD203B41FA5}">
                      <a16:colId xmlns:a16="http://schemas.microsoft.com/office/drawing/2014/main" xmlns="" val="20000"/>
                    </a:ext>
                  </a:extLst>
                </a:gridCol>
                <a:gridCol w="2768252">
                  <a:extLst>
                    <a:ext uri="{9D8B030D-6E8A-4147-A177-3AD203B41FA5}">
                      <a16:colId xmlns:a16="http://schemas.microsoft.com/office/drawing/2014/main" xmlns="" val="20001"/>
                    </a:ext>
                  </a:extLst>
                </a:gridCol>
                <a:gridCol w="3338536">
                  <a:extLst>
                    <a:ext uri="{9D8B030D-6E8A-4147-A177-3AD203B41FA5}">
                      <a16:colId xmlns:a16="http://schemas.microsoft.com/office/drawing/2014/main" xmlns="" val="20002"/>
                    </a:ext>
                  </a:extLst>
                </a:gridCol>
              </a:tblGrid>
              <a:tr h="328345">
                <a:tc>
                  <a:txBody>
                    <a:bodyPr/>
                    <a:lstStyle/>
                    <a:p>
                      <a:pPr indent="0" algn="ctr">
                        <a:lnSpc>
                          <a:spcPct val="114000"/>
                        </a:lnSpc>
                        <a:spcAft>
                          <a:spcPts val="0"/>
                        </a:spcAft>
                      </a:pPr>
                      <a:r>
                        <a:rPr lang="en-GB" sz="2000" b="0" dirty="0" smtClean="0">
                          <a:solidFill>
                            <a:schemeClr val="bg1"/>
                          </a:solidFill>
                          <a:effectLst/>
                          <a:latin typeface="Arial" panose="020B0604020202020204" pitchFamily="34" charset="0"/>
                          <a:cs typeface="Arial" panose="020B0604020202020204" pitchFamily="34" charset="0"/>
                        </a:rPr>
                        <a:t>Nod</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582F7A"/>
                    </a:solidFill>
                  </a:tcPr>
                </a:tc>
                <a:tc>
                  <a:txBody>
                    <a:bodyPr/>
                    <a:lstStyle/>
                    <a:p>
                      <a:pPr indent="0" algn="ctr">
                        <a:lnSpc>
                          <a:spcPct val="114000"/>
                        </a:lnSpc>
                        <a:spcAft>
                          <a:spcPts val="0"/>
                        </a:spcAft>
                      </a:pPr>
                      <a:r>
                        <a:rPr lang="en-GB" sz="2000" b="0" dirty="0" err="1" smtClean="0">
                          <a:solidFill>
                            <a:schemeClr val="bg1"/>
                          </a:solidFill>
                          <a:effectLst/>
                          <a:latin typeface="Arial" panose="020B0604020202020204" pitchFamily="34" charset="0"/>
                          <a:cs typeface="Arial" panose="020B0604020202020204" pitchFamily="34" charset="0"/>
                        </a:rPr>
                        <a:t>Enghreifftiau</a:t>
                      </a:r>
                      <a:r>
                        <a:rPr lang="en-GB" sz="2000" b="0" dirty="0" smtClean="0">
                          <a:solidFill>
                            <a:schemeClr val="bg1"/>
                          </a:solidFill>
                          <a:effectLst/>
                          <a:latin typeface="Arial" panose="020B0604020202020204" pitchFamily="34" charset="0"/>
                          <a:cs typeface="Arial" panose="020B0604020202020204" pitchFamily="34" charset="0"/>
                        </a:rPr>
                        <a:t> o </a:t>
                      </a:r>
                      <a:r>
                        <a:rPr lang="en-GB" sz="2000" b="0" dirty="0" err="1" smtClean="0">
                          <a:solidFill>
                            <a:schemeClr val="bg1"/>
                          </a:solidFill>
                          <a:effectLst/>
                          <a:latin typeface="Arial" panose="020B0604020202020204" pitchFamily="34" charset="0"/>
                          <a:cs typeface="Arial" panose="020B0604020202020204" pitchFamily="34" charset="0"/>
                        </a:rPr>
                        <a:t>angen</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69A830"/>
                    </a:solidFill>
                  </a:tcPr>
                </a:tc>
                <a:tc>
                  <a:txBody>
                    <a:bodyPr/>
                    <a:lstStyle/>
                    <a:p>
                      <a:pPr indent="0" algn="ctr">
                        <a:lnSpc>
                          <a:spcPct val="114000"/>
                        </a:lnSpc>
                        <a:spcAft>
                          <a:spcPts val="0"/>
                        </a:spcAft>
                      </a:pPr>
                      <a:r>
                        <a:rPr lang="en-GB" sz="2000" b="0" dirty="0" err="1" smtClean="0">
                          <a:solidFill>
                            <a:schemeClr val="bg1"/>
                          </a:solidFill>
                          <a:effectLst/>
                          <a:latin typeface="Arial" panose="020B0604020202020204" pitchFamily="34" charset="0"/>
                          <a:cs typeface="Arial" panose="020B0604020202020204" pitchFamily="34" charset="0"/>
                        </a:rPr>
                        <a:t>Dewisiadau</a:t>
                      </a:r>
                      <a:r>
                        <a:rPr lang="en-GB" sz="2000" b="0" dirty="0" smtClean="0">
                          <a:solidFill>
                            <a:schemeClr val="bg1"/>
                          </a:solidFill>
                          <a:effectLst/>
                          <a:latin typeface="Arial" panose="020B0604020202020204" pitchFamily="34" charset="0"/>
                          <a:cs typeface="Arial" panose="020B0604020202020204" pitchFamily="34" charset="0"/>
                        </a:rPr>
                        <a:t> </a:t>
                      </a:r>
                      <a:r>
                        <a:rPr lang="en-GB" sz="2000" b="0" dirty="0" err="1" smtClean="0">
                          <a:solidFill>
                            <a:schemeClr val="bg1"/>
                          </a:solidFill>
                          <a:effectLst/>
                          <a:latin typeface="Arial" panose="020B0604020202020204" pitchFamily="34" charset="0"/>
                          <a:cs typeface="Arial" panose="020B0604020202020204" pitchFamily="34" charset="0"/>
                        </a:rPr>
                        <a:t>technoleg</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lumMod val="75000"/>
                        <a:lumOff val="25000"/>
                      </a:schemeClr>
                    </a:solidFill>
                  </a:tcPr>
                </a:tc>
                <a:extLst>
                  <a:ext uri="{0D108BD9-81ED-4DB2-BD59-A6C34878D82A}">
                    <a16:rowId xmlns:a16="http://schemas.microsoft.com/office/drawing/2014/main" xmlns="" val="10000"/>
                  </a:ext>
                </a:extLst>
              </a:tr>
              <a:tr h="686610">
                <a:tc rowSpan="2">
                  <a:txBody>
                    <a:bodyPr/>
                    <a:lstStyle/>
                    <a:p>
                      <a:pPr marL="21590" indent="0">
                        <a:lnSpc>
                          <a:spcPct val="114000"/>
                        </a:lnSpc>
                        <a:spcBef>
                          <a:spcPts val="0"/>
                        </a:spcBef>
                        <a:spcAft>
                          <a:spcPts val="0"/>
                        </a:spcAft>
                      </a:pPr>
                      <a:r>
                        <a:rPr lang="en-GB" sz="2000" b="0" kern="1200" dirty="0" err="1" smtClean="0">
                          <a:solidFill>
                            <a:schemeClr val="bg1"/>
                          </a:solidFill>
                          <a:effectLst/>
                          <a:latin typeface="Arial" panose="020B0604020202020204" pitchFamily="34" charset="0"/>
                          <a:cs typeface="Arial" panose="020B0604020202020204" pitchFamily="34" charset="0"/>
                        </a:rPr>
                        <a:t>Gwella</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err="1" smtClean="0">
                          <a:solidFill>
                            <a:schemeClr val="bg1"/>
                          </a:solidFill>
                          <a:effectLst/>
                          <a:latin typeface="Arial" panose="020B0604020202020204" pitchFamily="34" charset="0"/>
                          <a:cs typeface="Arial" panose="020B0604020202020204" pitchFamily="34" charset="0"/>
                        </a:rPr>
                        <a:t>ansawdd</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err="1" smtClean="0">
                          <a:solidFill>
                            <a:schemeClr val="bg1"/>
                          </a:solidFill>
                          <a:effectLst/>
                          <a:latin typeface="Arial" panose="020B0604020202020204" pitchFamily="34" charset="0"/>
                          <a:cs typeface="Arial" panose="020B0604020202020204" pitchFamily="34" charset="0"/>
                        </a:rPr>
                        <a:t>bywyd</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a:lnSpc>
                          <a:spcPct val="114000"/>
                        </a:lnSpc>
                        <a:spcBef>
                          <a:spcPts val="0"/>
                        </a:spcBef>
                        <a:spcAft>
                          <a:spcPts val="0"/>
                        </a:spcAft>
                      </a:pPr>
                      <a:r>
                        <a:rPr lang="en-GB" sz="2000" b="0" dirty="0" err="1" smtClean="0">
                          <a:solidFill>
                            <a:schemeClr val="tx1"/>
                          </a:solidFill>
                          <a:effectLst/>
                          <a:latin typeface="Arial" panose="020B0604020202020204" pitchFamily="34" charset="0"/>
                          <a:cs typeface="Arial" panose="020B0604020202020204" pitchFamily="34" charset="0"/>
                        </a:rPr>
                        <a:t>Dysgu</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technegau</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ymlacio</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a:lnSpc>
                          <a:spcPct val="114000"/>
                        </a:lnSpc>
                        <a:spcBef>
                          <a:spcPts val="0"/>
                        </a:spcBef>
                        <a:spcAft>
                          <a:spcPts val="0"/>
                        </a:spcAft>
                      </a:pPr>
                      <a:r>
                        <a:rPr lang="en-GB" sz="2000" b="0" dirty="0" err="1" smtClean="0">
                          <a:solidFill>
                            <a:schemeClr val="tx1"/>
                          </a:solidFill>
                          <a:effectLst/>
                          <a:latin typeface="Arial" panose="020B0604020202020204" pitchFamily="34" charset="0"/>
                          <a:cs typeface="Arial" panose="020B0604020202020204" pitchFamily="34" charset="0"/>
                        </a:rPr>
                        <a:t>Ioga</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neu</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fyfyrdod</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rhith</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xmlns="" val="10001"/>
                  </a:ext>
                </a:extLst>
              </a:tr>
              <a:tr h="686610">
                <a:tc vMerge="1">
                  <a:txBody>
                    <a:bodyPr/>
                    <a:lstStyle/>
                    <a:p>
                      <a:pPr marL="21590" indent="0">
                        <a:lnSpc>
                          <a:spcPct val="114000"/>
                        </a:lnSpc>
                        <a:spcBef>
                          <a:spcPts val="0"/>
                        </a:spcBef>
                        <a:spcAft>
                          <a:spcPts val="0"/>
                        </a:spcAft>
                      </a:pPr>
                      <a:endParaRPr lang="en-GB"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Mwynhau</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ffimiau</a:t>
                      </a:r>
                      <a:r>
                        <a:rPr lang="en-GB" sz="2000" b="0" dirty="0" smtClean="0">
                          <a:solidFill>
                            <a:schemeClr val="tx1"/>
                          </a:solidFill>
                          <a:effectLst/>
                          <a:latin typeface="Arial" panose="020B0604020202020204" pitchFamily="34" charset="0"/>
                          <a:cs typeface="Arial" panose="020B0604020202020204" pitchFamily="34" charset="0"/>
                        </a:rPr>
                        <a:t> a </a:t>
                      </a:r>
                      <a:r>
                        <a:rPr lang="en-GB" sz="2000" b="0" dirty="0" err="1" smtClean="0">
                          <a:solidFill>
                            <a:schemeClr val="tx1"/>
                          </a:solidFill>
                          <a:effectLst/>
                          <a:latin typeface="Arial" panose="020B0604020202020204" pitchFamily="34" charset="0"/>
                          <a:cs typeface="Arial" panose="020B0604020202020204" pitchFamily="34" charset="0"/>
                        </a:rPr>
                        <a:t>cherddoriaeth</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a:lnSpc>
                          <a:spcPct val="114000"/>
                        </a:lnSpc>
                        <a:spcBef>
                          <a:spcPts val="0"/>
                        </a:spcBef>
                        <a:spcAft>
                          <a:spcPts val="0"/>
                        </a:spcAft>
                      </a:pPr>
                      <a:r>
                        <a:rPr lang="en-GB" sz="2000" b="0" dirty="0" smtClean="0">
                          <a:solidFill>
                            <a:schemeClr val="tx1"/>
                          </a:solidFill>
                          <a:effectLst/>
                          <a:latin typeface="Arial" panose="020B0604020202020204" pitchFamily="34" charset="0"/>
                          <a:cs typeface="Arial" panose="020B0604020202020204" pitchFamily="34" charset="0"/>
                        </a:rPr>
                        <a:t>Hel </a:t>
                      </a:r>
                      <a:r>
                        <a:rPr lang="en-GB" sz="2000" b="0" dirty="0" err="1" smtClean="0">
                          <a:solidFill>
                            <a:schemeClr val="tx1"/>
                          </a:solidFill>
                          <a:effectLst/>
                          <a:latin typeface="Arial" panose="020B0604020202020204" pitchFamily="34" charset="0"/>
                          <a:cs typeface="Arial" panose="020B0604020202020204" pitchFamily="34" charset="0"/>
                        </a:rPr>
                        <a:t>atgofion</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tr>
              <a:tr h="614838">
                <a:tc rowSpan="2">
                  <a:txBody>
                    <a:bodyPr/>
                    <a:lstStyle/>
                    <a:p>
                      <a:pPr marL="21590" marR="0" indent="0" algn="l" defTabSz="457200" rtl="0" eaLnBrk="1" fontAlgn="auto" latinLnBrk="0" hangingPunct="1">
                        <a:lnSpc>
                          <a:spcPct val="114000"/>
                        </a:lnSpc>
                        <a:spcBef>
                          <a:spcPts val="0"/>
                        </a:spcBef>
                        <a:spcAft>
                          <a:spcPts val="0"/>
                        </a:spcAft>
                        <a:buClrTx/>
                        <a:buSzTx/>
                        <a:buFontTx/>
                        <a:buNone/>
                        <a:tabLst/>
                        <a:defRPr/>
                      </a:pPr>
                      <a:r>
                        <a:rPr lang="en-GB" sz="2000" b="0" kern="1200" dirty="0" err="1" smtClean="0">
                          <a:solidFill>
                            <a:schemeClr val="bg1"/>
                          </a:solidFill>
                          <a:effectLst/>
                          <a:latin typeface="Arial" panose="020B0604020202020204" pitchFamily="34" charset="0"/>
                          <a:cs typeface="Arial" panose="020B0604020202020204" pitchFamily="34" charset="0"/>
                        </a:rPr>
                        <a:t>Teimlo’n</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err="1" smtClean="0">
                          <a:solidFill>
                            <a:schemeClr val="bg1"/>
                          </a:solidFill>
                          <a:effectLst/>
                          <a:latin typeface="Arial" panose="020B0604020202020204" pitchFamily="34" charset="0"/>
                          <a:cs typeface="Arial" panose="020B0604020202020204" pitchFamily="34" charset="0"/>
                        </a:rPr>
                        <a:t>llai</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err="1" smtClean="0">
                          <a:solidFill>
                            <a:schemeClr val="bg1"/>
                          </a:solidFill>
                          <a:effectLst/>
                          <a:latin typeface="Arial" panose="020B0604020202020204" pitchFamily="34" charset="0"/>
                          <a:cs typeface="Arial" panose="020B0604020202020204" pitchFamily="34" charset="0"/>
                        </a:rPr>
                        <a:t>pryderus</a:t>
                      </a:r>
                      <a:endParaRPr lang="en-GB" sz="2000" b="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Teimlo’n</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ddiogel</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adref</a:t>
                      </a:r>
                      <a:endParaRPr lang="en-GB" sz="2000" b="0" dirty="0" smtClean="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Synwyryddion</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teleofal</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cynhyrchion</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diogelwch</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cartref</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xmlns="" val="10002"/>
                  </a:ext>
                </a:extLst>
              </a:tr>
              <a:tr h="490851">
                <a:tc vMerge="1">
                  <a:txBody>
                    <a:bodyPr/>
                    <a:lstStyle/>
                    <a:p>
                      <a:pPr marL="21590" indent="0">
                        <a:lnSpc>
                          <a:spcPct val="114000"/>
                        </a:lnSpc>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ea typeface="+mn-ea"/>
                          <a:cs typeface="Arial" panose="020B0604020202020204" pitchFamily="34" charset="0"/>
                        </a:rPr>
                        <a:t>Teimlo’n</a:t>
                      </a:r>
                      <a:r>
                        <a:rPr lang="en-GB" sz="2000" b="0" dirty="0" smtClean="0">
                          <a:solidFill>
                            <a:schemeClr val="tx1"/>
                          </a:solidFill>
                          <a:effectLst/>
                          <a:latin typeface="Arial" panose="020B0604020202020204" pitchFamily="34" charset="0"/>
                          <a:ea typeface="+mn-ea"/>
                          <a:cs typeface="Arial" panose="020B0604020202020204" pitchFamily="34" charset="0"/>
                        </a:rPr>
                        <a:t> </a:t>
                      </a:r>
                      <a:r>
                        <a:rPr lang="en-GB" sz="2000" b="0" dirty="0" err="1" smtClean="0">
                          <a:solidFill>
                            <a:schemeClr val="tx1"/>
                          </a:solidFill>
                          <a:effectLst/>
                          <a:latin typeface="Arial" panose="020B0604020202020204" pitchFamily="34" charset="0"/>
                          <a:ea typeface="+mn-ea"/>
                          <a:cs typeface="Arial" panose="020B0604020202020204" pitchFamily="34" charset="0"/>
                        </a:rPr>
                        <a:t>fwy</a:t>
                      </a:r>
                      <a:r>
                        <a:rPr lang="en-GB" sz="2000" b="0" dirty="0" smtClean="0">
                          <a:solidFill>
                            <a:schemeClr val="tx1"/>
                          </a:solidFill>
                          <a:effectLst/>
                          <a:latin typeface="Arial" panose="020B0604020202020204" pitchFamily="34" charset="0"/>
                          <a:ea typeface="+mn-ea"/>
                          <a:cs typeface="Arial" panose="020B0604020202020204" pitchFamily="34" charset="0"/>
                        </a:rPr>
                        <a:t> </a:t>
                      </a:r>
                      <a:r>
                        <a:rPr lang="en-GB" sz="2000" b="0" dirty="0" err="1" smtClean="0">
                          <a:solidFill>
                            <a:schemeClr val="tx1"/>
                          </a:solidFill>
                          <a:effectLst/>
                          <a:latin typeface="Arial" panose="020B0604020202020204" pitchFamily="34" charset="0"/>
                          <a:ea typeface="+mn-ea"/>
                          <a:cs typeface="Arial" panose="020B0604020202020204" pitchFamily="34" charset="0"/>
                        </a:rPr>
                        <a:t>diogel</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Cloch</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drws</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fideo</a:t>
                      </a:r>
                      <a:r>
                        <a:rPr lang="en-GB" sz="2000" b="0" dirty="0" smtClean="0">
                          <a:solidFill>
                            <a:schemeClr val="tx1"/>
                          </a:solidFill>
                          <a:effectLst/>
                          <a:latin typeface="Arial" panose="020B0604020202020204" pitchFamily="34" charset="0"/>
                          <a:cs typeface="Arial" panose="020B0604020202020204" pitchFamily="34" charset="0"/>
                        </a:rPr>
                        <a:t> </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r>
              <a:tr h="686610">
                <a:tc rowSpan="2">
                  <a:txBody>
                    <a:bodyPr/>
                    <a:lstStyle/>
                    <a:p>
                      <a:pPr marL="21590" marR="0" indent="0" algn="l" defTabSz="457200" rtl="0" eaLnBrk="1" fontAlgn="auto" latinLnBrk="0" hangingPunct="1">
                        <a:lnSpc>
                          <a:spcPct val="114000"/>
                        </a:lnSpc>
                        <a:spcBef>
                          <a:spcPts val="0"/>
                        </a:spcBef>
                        <a:spcAft>
                          <a:spcPts val="0"/>
                        </a:spcAft>
                        <a:buClrTx/>
                        <a:buSzTx/>
                        <a:buFontTx/>
                        <a:buNone/>
                        <a:tabLst/>
                        <a:defRPr/>
                      </a:pPr>
                      <a:r>
                        <a:rPr lang="en-GB" sz="2000" b="0" kern="1200" dirty="0" err="1" smtClean="0">
                          <a:solidFill>
                            <a:schemeClr val="bg1"/>
                          </a:solidFill>
                          <a:effectLst/>
                          <a:latin typeface="Arial" panose="020B0604020202020204" pitchFamily="34" charset="0"/>
                          <a:cs typeface="Arial" panose="020B0604020202020204" pitchFamily="34" charset="0"/>
                        </a:rPr>
                        <a:t>Gwella</a:t>
                      </a:r>
                      <a:r>
                        <a:rPr lang="en-GB" sz="2000" b="0" kern="1200" dirty="0" smtClean="0">
                          <a:solidFill>
                            <a:schemeClr val="bg1"/>
                          </a:solidFill>
                          <a:effectLst/>
                          <a:latin typeface="Arial" panose="020B0604020202020204" pitchFamily="34" charset="0"/>
                          <a:cs typeface="Arial" panose="020B0604020202020204" pitchFamily="34" charset="0"/>
                        </a:rPr>
                        <a:t> </a:t>
                      </a:r>
                      <a:r>
                        <a:rPr lang="en-GB" sz="2000" b="0" kern="1200" dirty="0" err="1" smtClean="0">
                          <a:solidFill>
                            <a:schemeClr val="bg1"/>
                          </a:solidFill>
                          <a:effectLst/>
                          <a:latin typeface="Arial" panose="020B0604020202020204" pitchFamily="34" charset="0"/>
                          <a:cs typeface="Arial" panose="020B0604020202020204" pitchFamily="34" charset="0"/>
                        </a:rPr>
                        <a:t>lles</a:t>
                      </a:r>
                      <a:endParaRPr lang="en-GB" sz="2000" b="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Gwella</a:t>
                      </a:r>
                      <a:r>
                        <a:rPr lang="en-GB" sz="2000" b="0" dirty="0" smtClean="0">
                          <a:solidFill>
                            <a:schemeClr val="tx1"/>
                          </a:solidFill>
                          <a:effectLst/>
                          <a:latin typeface="Arial" panose="020B0604020202020204" pitchFamily="34" charset="0"/>
                          <a:cs typeface="Arial" panose="020B0604020202020204" pitchFamily="34" charset="0"/>
                        </a:rPr>
                        <a:t> stamina</a:t>
                      </a: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Gemau</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fideo</a:t>
                      </a:r>
                      <a:r>
                        <a:rPr lang="en-GB" sz="2000" b="0" dirty="0" smtClean="0">
                          <a:solidFill>
                            <a:schemeClr val="tx1"/>
                          </a:solidFill>
                          <a:effectLst/>
                          <a:latin typeface="Arial" panose="020B0604020202020204" pitchFamily="34" charset="0"/>
                          <a:cs typeface="Arial" panose="020B0604020202020204" pitchFamily="34" charset="0"/>
                        </a:rPr>
                        <a:t> Wii/Kinect</a:t>
                      </a:r>
                    </a:p>
                  </a:txBody>
                  <a:tcPr marL="68580" marR="68580" marT="0" marB="0" anchor="ctr">
                    <a:solidFill>
                      <a:schemeClr val="bg1">
                        <a:lumMod val="95000"/>
                      </a:schemeClr>
                    </a:solidFill>
                  </a:tcPr>
                </a:tc>
                <a:extLst>
                  <a:ext uri="{0D108BD9-81ED-4DB2-BD59-A6C34878D82A}">
                    <a16:rowId xmlns:a16="http://schemas.microsoft.com/office/drawing/2014/main" xmlns="" val="10003"/>
                  </a:ext>
                </a:extLst>
              </a:tr>
              <a:tr h="751375">
                <a:tc vMerge="1">
                  <a:txBody>
                    <a:bodyPr/>
                    <a:lstStyle/>
                    <a:p>
                      <a:pPr marL="21590" indent="0">
                        <a:lnSpc>
                          <a:spcPct val="114000"/>
                        </a:lnSpc>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Goroesi</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poen</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Peiriannau</a:t>
                      </a:r>
                      <a:r>
                        <a:rPr lang="en-GB" sz="2000" b="0" dirty="0" smtClean="0">
                          <a:solidFill>
                            <a:schemeClr val="tx1"/>
                          </a:solidFill>
                          <a:effectLst/>
                          <a:latin typeface="Arial" panose="020B0604020202020204" pitchFamily="34" charset="0"/>
                          <a:cs typeface="Arial" panose="020B0604020202020204" pitchFamily="34" charset="0"/>
                        </a:rPr>
                        <a:t> TENS </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bl>
          </a:graphicData>
        </a:graphic>
      </p:graphicFrame>
    </p:spTree>
    <p:extLst>
      <p:ext uri="{BB962C8B-B14F-4D97-AF65-F5344CB8AC3E}">
        <p14:creationId xmlns:p14="http://schemas.microsoft.com/office/powerpoint/2010/main" val="14034744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pPr>
            <a:r>
              <a:rPr lang="en-GB" dirty="0"/>
              <a:t/>
            </a:r>
            <a:br>
              <a:rPr lang="en-GB" dirty="0"/>
            </a:br>
            <a:r>
              <a:rPr lang="en-GB" dirty="0" err="1"/>
              <a:t>Enghreifftiau</a:t>
            </a:r>
            <a:r>
              <a:rPr lang="en-GB" dirty="0"/>
              <a:t> o </a:t>
            </a:r>
            <a:r>
              <a:rPr lang="en-GB" dirty="0" err="1"/>
              <a:t>baru</a:t>
            </a:r>
            <a:r>
              <a:rPr lang="en-GB" dirty="0"/>
              <a:t> </a:t>
            </a:r>
            <a:r>
              <a:rPr lang="en-GB" dirty="0" err="1"/>
              <a:t>nodau</a:t>
            </a:r>
            <a:r>
              <a:rPr lang="en-GB" dirty="0"/>
              <a:t> </a:t>
            </a:r>
            <a:r>
              <a:rPr lang="cy-GB" dirty="0">
                <a:latin typeface="Arial" charset="0"/>
              </a:rPr>
              <a:t>â</a:t>
            </a:r>
            <a:r>
              <a:rPr lang="en-GB" dirty="0" smtClean="0"/>
              <a:t> </a:t>
            </a:r>
            <a:r>
              <a:rPr lang="en-GB" dirty="0" err="1"/>
              <a:t>chyfleoedd</a:t>
            </a:r>
            <a:r>
              <a:rPr lang="en-GB" dirty="0"/>
              <a:t> </a:t>
            </a:r>
            <a:r>
              <a:rPr lang="en-GB" dirty="0" err="1"/>
              <a:t>technoleg</a:t>
            </a:r>
            <a:r>
              <a:rPr lang="en-GB" dirty="0"/>
              <a:t> </a:t>
            </a:r>
            <a:r>
              <a:rPr lang="en-GB" dirty="0" smtClean="0"/>
              <a:t>(4)</a:t>
            </a:r>
            <a:r>
              <a:rPr lang="en-GB" dirty="0"/>
              <a:t/>
            </a:r>
            <a:br>
              <a:rPr lang="en-GB" dirty="0"/>
            </a:br>
            <a:endParaRPr lang="en-GB" dirty="0"/>
          </a:p>
        </p:txBody>
      </p:sp>
      <p:graphicFrame>
        <p:nvGraphicFramePr>
          <p:cNvPr id="4" name="Content Placeholder 3"/>
          <p:cNvGraphicFramePr>
            <a:graphicFrameLocks noGrp="1"/>
          </p:cNvGraphicFramePr>
          <p:nvPr>
            <p:ph idx="4294967295"/>
            <p:extLst/>
          </p:nvPr>
        </p:nvGraphicFramePr>
        <p:xfrm>
          <a:off x="503239" y="1376366"/>
          <a:ext cx="8208963" cy="2982328"/>
        </p:xfrm>
        <a:graphic>
          <a:graphicData uri="http://schemas.openxmlformats.org/drawingml/2006/table">
            <a:tbl>
              <a:tblPr firstRow="1" firstCol="1" bandRow="1">
                <a:tableStyleId>{93296810-A885-4BE3-A3E7-6D5BEEA58F35}</a:tableStyleId>
              </a:tblPr>
              <a:tblGrid>
                <a:gridCol w="2102175">
                  <a:extLst>
                    <a:ext uri="{9D8B030D-6E8A-4147-A177-3AD203B41FA5}">
                      <a16:colId xmlns:a16="http://schemas.microsoft.com/office/drawing/2014/main" xmlns="" val="20000"/>
                    </a:ext>
                  </a:extLst>
                </a:gridCol>
                <a:gridCol w="2768252">
                  <a:extLst>
                    <a:ext uri="{9D8B030D-6E8A-4147-A177-3AD203B41FA5}">
                      <a16:colId xmlns:a16="http://schemas.microsoft.com/office/drawing/2014/main" xmlns="" val="20001"/>
                    </a:ext>
                  </a:extLst>
                </a:gridCol>
                <a:gridCol w="3338536">
                  <a:extLst>
                    <a:ext uri="{9D8B030D-6E8A-4147-A177-3AD203B41FA5}">
                      <a16:colId xmlns:a16="http://schemas.microsoft.com/office/drawing/2014/main" xmlns="" val="20002"/>
                    </a:ext>
                  </a:extLst>
                </a:gridCol>
              </a:tblGrid>
              <a:tr h="328345">
                <a:tc>
                  <a:txBody>
                    <a:bodyPr/>
                    <a:lstStyle/>
                    <a:p>
                      <a:pPr indent="0" algn="ctr">
                        <a:lnSpc>
                          <a:spcPct val="114000"/>
                        </a:lnSpc>
                        <a:spcAft>
                          <a:spcPts val="0"/>
                        </a:spcAft>
                      </a:pPr>
                      <a:r>
                        <a:rPr lang="en-GB" sz="2000" b="0" dirty="0" smtClean="0">
                          <a:solidFill>
                            <a:schemeClr val="bg1"/>
                          </a:solidFill>
                          <a:effectLst/>
                          <a:latin typeface="Arial" panose="020B0604020202020204" pitchFamily="34" charset="0"/>
                          <a:cs typeface="Arial" panose="020B0604020202020204" pitchFamily="34" charset="0"/>
                        </a:rPr>
                        <a:t>Nod</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582F7A"/>
                    </a:solidFill>
                  </a:tcPr>
                </a:tc>
                <a:tc>
                  <a:txBody>
                    <a:bodyPr/>
                    <a:lstStyle/>
                    <a:p>
                      <a:pPr indent="0" algn="ctr">
                        <a:lnSpc>
                          <a:spcPct val="114000"/>
                        </a:lnSpc>
                        <a:spcAft>
                          <a:spcPts val="0"/>
                        </a:spcAft>
                      </a:pPr>
                      <a:r>
                        <a:rPr lang="en-GB" sz="2000" b="0" dirty="0" err="1" smtClean="0">
                          <a:solidFill>
                            <a:schemeClr val="bg1"/>
                          </a:solidFill>
                          <a:effectLst/>
                          <a:latin typeface="Arial" panose="020B0604020202020204" pitchFamily="34" charset="0"/>
                          <a:cs typeface="Arial" panose="020B0604020202020204" pitchFamily="34" charset="0"/>
                        </a:rPr>
                        <a:t>Enghreifftiau</a:t>
                      </a:r>
                      <a:r>
                        <a:rPr lang="en-GB" sz="2000" b="0" dirty="0" smtClean="0">
                          <a:solidFill>
                            <a:schemeClr val="bg1"/>
                          </a:solidFill>
                          <a:effectLst/>
                          <a:latin typeface="Arial" panose="020B0604020202020204" pitchFamily="34" charset="0"/>
                          <a:cs typeface="Arial" panose="020B0604020202020204" pitchFamily="34" charset="0"/>
                        </a:rPr>
                        <a:t> o </a:t>
                      </a:r>
                      <a:r>
                        <a:rPr lang="en-GB" sz="2000" b="0" dirty="0" err="1" smtClean="0">
                          <a:solidFill>
                            <a:schemeClr val="bg1"/>
                          </a:solidFill>
                          <a:effectLst/>
                          <a:latin typeface="Arial" panose="020B0604020202020204" pitchFamily="34" charset="0"/>
                          <a:cs typeface="Arial" panose="020B0604020202020204" pitchFamily="34" charset="0"/>
                        </a:rPr>
                        <a:t>angen</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69A830"/>
                    </a:solidFill>
                  </a:tcPr>
                </a:tc>
                <a:tc>
                  <a:txBody>
                    <a:bodyPr/>
                    <a:lstStyle/>
                    <a:p>
                      <a:pPr indent="0" algn="ctr">
                        <a:lnSpc>
                          <a:spcPct val="114000"/>
                        </a:lnSpc>
                        <a:spcAft>
                          <a:spcPts val="0"/>
                        </a:spcAft>
                      </a:pPr>
                      <a:r>
                        <a:rPr lang="en-GB" sz="2000" b="0" dirty="0" err="1" smtClean="0">
                          <a:solidFill>
                            <a:schemeClr val="bg1"/>
                          </a:solidFill>
                          <a:effectLst/>
                          <a:latin typeface="Arial" panose="020B0604020202020204" pitchFamily="34" charset="0"/>
                          <a:cs typeface="Arial" panose="020B0604020202020204" pitchFamily="34" charset="0"/>
                        </a:rPr>
                        <a:t>Dewisiadau</a:t>
                      </a:r>
                      <a:r>
                        <a:rPr lang="en-GB" sz="2000" b="0" dirty="0" smtClean="0">
                          <a:solidFill>
                            <a:schemeClr val="bg1"/>
                          </a:solidFill>
                          <a:effectLst/>
                          <a:latin typeface="Arial" panose="020B0604020202020204" pitchFamily="34" charset="0"/>
                          <a:cs typeface="Arial" panose="020B0604020202020204" pitchFamily="34" charset="0"/>
                        </a:rPr>
                        <a:t> </a:t>
                      </a:r>
                      <a:r>
                        <a:rPr lang="en-GB" sz="2000" b="0" dirty="0" err="1" smtClean="0">
                          <a:solidFill>
                            <a:schemeClr val="bg1"/>
                          </a:solidFill>
                          <a:effectLst/>
                          <a:latin typeface="Arial" panose="020B0604020202020204" pitchFamily="34" charset="0"/>
                          <a:cs typeface="Arial" panose="020B0604020202020204" pitchFamily="34" charset="0"/>
                        </a:rPr>
                        <a:t>technoleg</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lumMod val="75000"/>
                        <a:lumOff val="25000"/>
                      </a:schemeClr>
                    </a:solidFill>
                  </a:tcPr>
                </a:tc>
                <a:extLst>
                  <a:ext uri="{0D108BD9-81ED-4DB2-BD59-A6C34878D82A}">
                    <a16:rowId xmlns:a16="http://schemas.microsoft.com/office/drawing/2014/main" xmlns="" val="10000"/>
                  </a:ext>
                </a:extLst>
              </a:tr>
              <a:tr h="686610">
                <a:tc rowSpan="2">
                  <a:txBody>
                    <a:bodyPr/>
                    <a:lstStyle/>
                    <a:p>
                      <a:pPr marL="21590" indent="0">
                        <a:lnSpc>
                          <a:spcPct val="114000"/>
                        </a:lnSpc>
                        <a:spcBef>
                          <a:spcPts val="0"/>
                        </a:spcBef>
                        <a:spcAft>
                          <a:spcPts val="0"/>
                        </a:spcAft>
                      </a:pPr>
                      <a:r>
                        <a:rPr lang="en-GB" sz="2000" b="0" kern="1200" dirty="0" smtClean="0">
                          <a:solidFill>
                            <a:schemeClr val="bg1"/>
                          </a:solidFill>
                          <a:effectLst/>
                          <a:latin typeface="Arial" panose="020B0604020202020204" pitchFamily="34" charset="0"/>
                          <a:cs typeface="Arial" panose="020B0604020202020204" pitchFamily="34" charset="0"/>
                        </a:rPr>
                        <a:t>Bod</a:t>
                      </a:r>
                      <a:r>
                        <a:rPr lang="en-GB" sz="2000" b="0" kern="1200" baseline="0" dirty="0" smtClean="0">
                          <a:solidFill>
                            <a:schemeClr val="bg1"/>
                          </a:solidFill>
                          <a:effectLst/>
                          <a:latin typeface="Arial" panose="020B0604020202020204" pitchFamily="34" charset="0"/>
                          <a:cs typeface="Arial" panose="020B0604020202020204" pitchFamily="34" charset="0"/>
                        </a:rPr>
                        <a:t> </a:t>
                      </a:r>
                      <a:r>
                        <a:rPr lang="en-GB" sz="2000" b="0" kern="1200" baseline="0" dirty="0" err="1" smtClean="0">
                          <a:solidFill>
                            <a:schemeClr val="bg1"/>
                          </a:solidFill>
                          <a:effectLst/>
                          <a:latin typeface="Arial" panose="020B0604020202020204" pitchFamily="34" charset="0"/>
                          <a:cs typeface="Arial" panose="020B0604020202020204" pitchFamily="34" charset="0"/>
                        </a:rPr>
                        <a:t>yn</a:t>
                      </a:r>
                      <a:r>
                        <a:rPr lang="en-GB" sz="2000" b="0" kern="1200" baseline="0" dirty="0" smtClean="0">
                          <a:solidFill>
                            <a:schemeClr val="bg1"/>
                          </a:solidFill>
                          <a:effectLst/>
                          <a:latin typeface="Arial" panose="020B0604020202020204" pitchFamily="34" charset="0"/>
                          <a:cs typeface="Arial" panose="020B0604020202020204" pitchFamily="34" charset="0"/>
                        </a:rPr>
                        <a:t> </a:t>
                      </a:r>
                      <a:r>
                        <a:rPr lang="en-GB" sz="2000" b="0" kern="1200" baseline="0" dirty="0" err="1" smtClean="0">
                          <a:solidFill>
                            <a:schemeClr val="bg1"/>
                          </a:solidFill>
                          <a:effectLst/>
                          <a:latin typeface="Arial" panose="020B0604020202020204" pitchFamily="34" charset="0"/>
                          <a:cs typeface="Arial" panose="020B0604020202020204" pitchFamily="34" charset="0"/>
                        </a:rPr>
                        <a:t>gogydd</a:t>
                      </a:r>
                      <a:r>
                        <a:rPr lang="en-GB" sz="2000" b="0" kern="1200" baseline="0" dirty="0" smtClean="0">
                          <a:solidFill>
                            <a:schemeClr val="bg1"/>
                          </a:solidFill>
                          <a:effectLst/>
                          <a:latin typeface="Arial" panose="020B0604020202020204" pitchFamily="34" charset="0"/>
                          <a:cs typeface="Arial" panose="020B0604020202020204" pitchFamily="34" charset="0"/>
                        </a:rPr>
                        <a:t> da</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a:lnSpc>
                          <a:spcPct val="114000"/>
                        </a:lnSpc>
                        <a:spcBef>
                          <a:spcPts val="0"/>
                        </a:spcBef>
                        <a:spcAft>
                          <a:spcPts val="0"/>
                        </a:spcAft>
                      </a:pPr>
                      <a:r>
                        <a:rPr lang="en-GB" sz="2000" b="0" dirty="0" err="1" smtClean="0">
                          <a:solidFill>
                            <a:schemeClr val="tx1"/>
                          </a:solidFill>
                          <a:effectLst/>
                          <a:latin typeface="Arial" panose="020B0604020202020204" pitchFamily="34" charset="0"/>
                          <a:cs typeface="Arial" panose="020B0604020202020204" pitchFamily="34" charset="0"/>
                        </a:rPr>
                        <a:t>Cwblhau</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cwrs</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coginio</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a:lnSpc>
                          <a:spcPct val="114000"/>
                        </a:lnSpc>
                        <a:spcBef>
                          <a:spcPts val="0"/>
                        </a:spcBef>
                        <a:spcAft>
                          <a:spcPts val="0"/>
                        </a:spcAft>
                      </a:pPr>
                      <a:r>
                        <a:rPr lang="en-GB" sz="2000" b="0" dirty="0" err="1" smtClean="0">
                          <a:solidFill>
                            <a:schemeClr val="tx1"/>
                          </a:solidFill>
                          <a:effectLst/>
                          <a:latin typeface="Arial" panose="020B0604020202020204" pitchFamily="34" charset="0"/>
                          <a:cs typeface="Arial" panose="020B0604020202020204" pitchFamily="34" charset="0"/>
                        </a:rPr>
                        <a:t>Llyfr</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coginio</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electronig</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xmlns="" val="10001"/>
                  </a:ext>
                </a:extLst>
              </a:tr>
              <a:tr h="686610">
                <a:tc vMerge="1">
                  <a:txBody>
                    <a:bodyPr/>
                    <a:lstStyle/>
                    <a:p>
                      <a:pPr marL="21590" indent="0">
                        <a:lnSpc>
                          <a:spcPct val="114000"/>
                        </a:lnSpc>
                        <a:spcBef>
                          <a:spcPts val="0"/>
                        </a:spcBef>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Gwahodd</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ffrindiau</a:t>
                      </a:r>
                      <a:r>
                        <a:rPr lang="en-GB" sz="2000" b="0" baseline="0" dirty="0" smtClean="0">
                          <a:solidFill>
                            <a:schemeClr val="tx1"/>
                          </a:solidFill>
                          <a:effectLst/>
                          <a:latin typeface="Arial" panose="020B0604020202020204" pitchFamily="34" charset="0"/>
                          <a:cs typeface="Arial" panose="020B0604020202020204" pitchFamily="34" charset="0"/>
                        </a:rPr>
                        <a:t> am </a:t>
                      </a:r>
                      <a:r>
                        <a:rPr lang="en-GB" sz="2000" b="0" baseline="0" dirty="0" err="1" smtClean="0">
                          <a:solidFill>
                            <a:schemeClr val="tx1"/>
                          </a:solidFill>
                          <a:effectLst/>
                          <a:latin typeface="Arial" panose="020B0604020202020204" pitchFamily="34" charset="0"/>
                          <a:cs typeface="Arial" panose="020B0604020202020204" pitchFamily="34" charset="0"/>
                        </a:rPr>
                        <a:t>bryd</a:t>
                      </a:r>
                      <a:r>
                        <a:rPr lang="en-GB" sz="2000" b="0" baseline="0" dirty="0" smtClean="0">
                          <a:solidFill>
                            <a:schemeClr val="tx1"/>
                          </a:solidFill>
                          <a:effectLst/>
                          <a:latin typeface="Arial" panose="020B0604020202020204" pitchFamily="34" charset="0"/>
                          <a:cs typeface="Arial" panose="020B0604020202020204" pitchFamily="34" charset="0"/>
                        </a:rPr>
                        <a:t> o </a:t>
                      </a:r>
                      <a:r>
                        <a:rPr lang="en-GB" sz="2000" b="0" baseline="0" dirty="0" err="1" smtClean="0">
                          <a:solidFill>
                            <a:schemeClr val="tx1"/>
                          </a:solidFill>
                          <a:effectLst/>
                          <a:latin typeface="Arial" panose="020B0604020202020204" pitchFamily="34" charset="0"/>
                          <a:cs typeface="Arial" panose="020B0604020202020204" pitchFamily="34" charset="0"/>
                        </a:rPr>
                        <a:t>fwyd</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gyda’r</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nos</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Gwahodd</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pobl</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i</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rith</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ginio</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r h="614838">
                <a:tc rowSpan="2">
                  <a:txBody>
                    <a:bodyPr/>
                    <a:lstStyle/>
                    <a:p>
                      <a:pPr marL="21590" marR="0" indent="0" algn="l" defTabSz="457200" rtl="0" eaLnBrk="1" fontAlgn="auto" latinLnBrk="0" hangingPunct="1">
                        <a:lnSpc>
                          <a:spcPct val="114000"/>
                        </a:lnSpc>
                        <a:spcBef>
                          <a:spcPts val="0"/>
                        </a:spcBef>
                        <a:spcAft>
                          <a:spcPts val="0"/>
                        </a:spcAft>
                        <a:buClrTx/>
                        <a:buSzTx/>
                        <a:buFontTx/>
                        <a:buNone/>
                        <a:tabLst/>
                        <a:defRPr/>
                      </a:pPr>
                      <a:r>
                        <a:rPr lang="en-GB" sz="2000" b="0" kern="1200" dirty="0" err="1" smtClean="0">
                          <a:solidFill>
                            <a:schemeClr val="bg1"/>
                          </a:solidFill>
                          <a:effectLst/>
                          <a:latin typeface="Arial" panose="020B0604020202020204" pitchFamily="34" charset="0"/>
                          <a:cs typeface="Arial" panose="020B0604020202020204" pitchFamily="34" charset="0"/>
                        </a:rPr>
                        <a:t>Cysgu’n</a:t>
                      </a:r>
                      <a:r>
                        <a:rPr lang="en-GB" sz="2000" b="0" kern="1200" dirty="0" smtClean="0">
                          <a:solidFill>
                            <a:schemeClr val="bg1"/>
                          </a:solidFill>
                          <a:effectLst/>
                          <a:latin typeface="Arial" panose="020B0604020202020204" pitchFamily="34" charset="0"/>
                          <a:cs typeface="Arial" panose="020B0604020202020204" pitchFamily="34" charset="0"/>
                        </a:rPr>
                        <a:t> well</a:t>
                      </a:r>
                      <a:endParaRPr lang="en-GB" sz="2000" b="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21590" marR="0" indent="0" algn="l" defTabSz="457200" rtl="0" eaLnBrk="1" fontAlgn="auto" latinLnBrk="0" hangingPunct="1">
                        <a:lnSpc>
                          <a:spcPct val="114000"/>
                        </a:lnSpc>
                        <a:spcBef>
                          <a:spcPts val="0"/>
                        </a:spcBef>
                        <a:spcAft>
                          <a:spcPts val="0"/>
                        </a:spcAft>
                        <a:buClrTx/>
                        <a:buSzTx/>
                        <a:buFontTx/>
                        <a:buNone/>
                        <a:tabLst/>
                        <a:defRPr/>
                      </a:pPr>
                      <a:endParaRPr lang="en-GB" sz="2000" b="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Cysgu’n</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hwy</a:t>
                      </a:r>
                      <a:endParaRPr lang="en-GB" sz="2000" b="0" dirty="0" smtClean="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Monitro</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ansawdd</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cwsg</a:t>
                      </a:r>
                      <a:endParaRPr lang="en-GB" sz="2000" b="0" dirty="0" smtClean="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xmlns="" val="10002"/>
                  </a:ext>
                </a:extLst>
              </a:tr>
              <a:tr h="490851">
                <a:tc vMerge="1">
                  <a:txBody>
                    <a:bodyPr/>
                    <a:lstStyle/>
                    <a:p>
                      <a:pPr marL="21590" indent="0">
                        <a:lnSpc>
                          <a:spcPct val="114000"/>
                        </a:lnSpc>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Deffro</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wedi</a:t>
                      </a:r>
                      <a:r>
                        <a:rPr lang="en-GB" sz="2000" b="0" baseline="0" dirty="0" smtClean="0">
                          <a:solidFill>
                            <a:schemeClr val="tx1"/>
                          </a:solidFill>
                          <a:effectLst/>
                          <a:latin typeface="Arial" panose="020B0604020202020204" pitchFamily="34" charset="0"/>
                          <a:cs typeface="Arial" panose="020B0604020202020204" pitchFamily="34" charset="0"/>
                        </a:rPr>
                        <a:t> </a:t>
                      </a:r>
                      <a:r>
                        <a:rPr lang="en-GB" sz="2000" b="0" baseline="0" dirty="0" err="1" smtClean="0">
                          <a:solidFill>
                            <a:schemeClr val="tx1"/>
                          </a:solidFill>
                          <a:effectLst/>
                          <a:latin typeface="Arial" panose="020B0604020202020204" pitchFamily="34" charset="0"/>
                          <a:cs typeface="Arial" panose="020B0604020202020204" pitchFamily="34" charset="0"/>
                        </a:rPr>
                        <a:t>dadflino</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err="1" smtClean="0">
                          <a:solidFill>
                            <a:schemeClr val="tx1"/>
                          </a:solidFill>
                          <a:effectLst/>
                          <a:latin typeface="Arial" panose="020B0604020202020204" pitchFamily="34" charset="0"/>
                          <a:cs typeface="Arial" panose="020B0604020202020204" pitchFamily="34" charset="0"/>
                        </a:rPr>
                        <a:t>Darparu</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cerddoriaeth</a:t>
                      </a:r>
                      <a:r>
                        <a:rPr lang="en-GB" sz="2000" b="0" dirty="0" smtClean="0">
                          <a:solidFill>
                            <a:schemeClr val="tx1"/>
                          </a:solidFill>
                          <a:effectLst/>
                          <a:latin typeface="Arial" panose="020B0604020202020204" pitchFamily="34" charset="0"/>
                          <a:cs typeface="Arial" panose="020B0604020202020204" pitchFamily="34" charset="0"/>
                        </a:rPr>
                        <a:t> </a:t>
                      </a:r>
                      <a:r>
                        <a:rPr lang="en-GB" sz="2000" b="0" dirty="0" err="1" smtClean="0">
                          <a:solidFill>
                            <a:schemeClr val="tx1"/>
                          </a:solidFill>
                          <a:effectLst/>
                          <a:latin typeface="Arial" panose="020B0604020202020204" pitchFamily="34" charset="0"/>
                          <a:cs typeface="Arial" panose="020B0604020202020204" pitchFamily="34" charset="0"/>
                        </a:rPr>
                        <a:t>ymlaciol</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bl>
          </a:graphicData>
        </a:graphic>
      </p:graphicFrame>
    </p:spTree>
    <p:extLst>
      <p:ext uri="{BB962C8B-B14F-4D97-AF65-F5344CB8AC3E}">
        <p14:creationId xmlns:p14="http://schemas.microsoft.com/office/powerpoint/2010/main" val="32874484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Rhaglen</a:t>
            </a:r>
            <a:r>
              <a:rPr lang="en-GB" dirty="0" smtClean="0"/>
              <a:t> </a:t>
            </a:r>
            <a:r>
              <a:rPr lang="en-GB" dirty="0" err="1" smtClean="0"/>
              <a:t>rheoli</a:t>
            </a:r>
            <a:r>
              <a:rPr lang="en-GB" dirty="0" smtClean="0"/>
              <a:t> </a:t>
            </a:r>
            <a:r>
              <a:rPr lang="en-GB" dirty="0" err="1" smtClean="0"/>
              <a:t>cwympiadau</a:t>
            </a:r>
            <a:endParaRPr lang="en-GB" dirty="0"/>
          </a:p>
        </p:txBody>
      </p:sp>
      <p:sp>
        <p:nvSpPr>
          <p:cNvPr id="4" name="Right Arrow 3"/>
          <p:cNvSpPr/>
          <p:nvPr/>
        </p:nvSpPr>
        <p:spPr>
          <a:xfrm>
            <a:off x="3868927" y="1820088"/>
            <a:ext cx="1440000" cy="216000"/>
          </a:xfrm>
          <a:prstGeom prst="rightArrow">
            <a:avLst/>
          </a:prstGeom>
          <a:solidFill>
            <a:srgbClr val="582F7A"/>
          </a:solidFill>
          <a:ln w="28575">
            <a:solidFill>
              <a:schemeClr val="tx1">
                <a:lumMod val="75000"/>
                <a:lumOff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12" name="Right Arrow 11"/>
          <p:cNvSpPr/>
          <p:nvPr/>
        </p:nvSpPr>
        <p:spPr>
          <a:xfrm flipH="1">
            <a:off x="3858767" y="5198183"/>
            <a:ext cx="1440000" cy="216000"/>
          </a:xfrm>
          <a:prstGeom prst="rightArrow">
            <a:avLst/>
          </a:prstGeom>
          <a:solidFill>
            <a:srgbClr val="582F7A"/>
          </a:solidFill>
          <a:ln w="28575">
            <a:solidFill>
              <a:schemeClr val="tx1">
                <a:lumMod val="75000"/>
                <a:lumOff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endParaRPr>
          </a:p>
        </p:txBody>
      </p:sp>
      <p:sp>
        <p:nvSpPr>
          <p:cNvPr id="14" name="Bent Arrow 13"/>
          <p:cNvSpPr/>
          <p:nvPr/>
        </p:nvSpPr>
        <p:spPr>
          <a:xfrm rot="16200000" flipH="1" flipV="1">
            <a:off x="6985043" y="2315896"/>
            <a:ext cx="1267944" cy="383209"/>
          </a:xfrm>
          <a:prstGeom prst="bentArrow">
            <a:avLst/>
          </a:prstGeom>
          <a:solidFill>
            <a:srgbClr val="582F7A"/>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endParaRPr>
          </a:p>
        </p:txBody>
      </p:sp>
      <p:sp>
        <p:nvSpPr>
          <p:cNvPr id="18" name="Bent Arrow 17"/>
          <p:cNvSpPr/>
          <p:nvPr/>
        </p:nvSpPr>
        <p:spPr>
          <a:xfrm flipH="1" flipV="1">
            <a:off x="7415218" y="4260384"/>
            <a:ext cx="361294" cy="1163430"/>
          </a:xfrm>
          <a:prstGeom prst="bentArrow">
            <a:avLst/>
          </a:prstGeom>
          <a:solidFill>
            <a:srgbClr val="582F7A"/>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endParaRPr>
          </a:p>
        </p:txBody>
      </p:sp>
      <p:sp>
        <p:nvSpPr>
          <p:cNvPr id="20" name="Bent Arrow 19"/>
          <p:cNvSpPr/>
          <p:nvPr/>
        </p:nvSpPr>
        <p:spPr>
          <a:xfrm rot="5400000" flipH="1" flipV="1">
            <a:off x="998454" y="4622085"/>
            <a:ext cx="1112161" cy="388762"/>
          </a:xfrm>
          <a:prstGeom prst="bentArrow">
            <a:avLst>
              <a:gd name="adj1" fmla="val 25000"/>
              <a:gd name="adj2" fmla="val 25000"/>
              <a:gd name="adj3" fmla="val 25000"/>
              <a:gd name="adj4" fmla="val 31250"/>
            </a:avLst>
          </a:prstGeom>
          <a:solidFill>
            <a:srgbClr val="582F7A"/>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endParaRPr>
          </a:p>
        </p:txBody>
      </p:sp>
      <p:sp>
        <p:nvSpPr>
          <p:cNvPr id="21" name="Bent Arrow 20"/>
          <p:cNvSpPr/>
          <p:nvPr/>
        </p:nvSpPr>
        <p:spPr>
          <a:xfrm rot="10800000" flipH="1" flipV="1">
            <a:off x="1360152" y="1820088"/>
            <a:ext cx="412768" cy="1303767"/>
          </a:xfrm>
          <a:prstGeom prst="bentArrow">
            <a:avLst/>
          </a:prstGeom>
          <a:solidFill>
            <a:srgbClr val="582F7A"/>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endParaRPr>
          </a:p>
        </p:txBody>
      </p:sp>
      <p:sp>
        <p:nvSpPr>
          <p:cNvPr id="3" name="Rounded Rectangle 2"/>
          <p:cNvSpPr/>
          <p:nvPr/>
        </p:nvSpPr>
        <p:spPr>
          <a:xfrm>
            <a:off x="1815424" y="1418802"/>
            <a:ext cx="2013995" cy="1018572"/>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smtClean="0">
                <a:solidFill>
                  <a:prstClr val="white"/>
                </a:solidFill>
              </a:rPr>
              <a:t>Dadansoddiad</a:t>
            </a:r>
            <a:r>
              <a:rPr lang="en-GB" sz="2200" dirty="0" smtClean="0">
                <a:solidFill>
                  <a:prstClr val="white"/>
                </a:solidFill>
              </a:rPr>
              <a:t> </a:t>
            </a:r>
            <a:r>
              <a:rPr lang="en-GB" sz="2200" dirty="0" err="1" smtClean="0">
                <a:solidFill>
                  <a:prstClr val="white"/>
                </a:solidFill>
              </a:rPr>
              <a:t>cwympiadau</a:t>
            </a:r>
            <a:r>
              <a:rPr lang="en-GB" sz="2200" dirty="0" smtClean="0">
                <a:solidFill>
                  <a:prstClr val="white"/>
                </a:solidFill>
              </a:rPr>
              <a:t> </a:t>
            </a:r>
            <a:r>
              <a:rPr lang="en-GB" sz="2200" dirty="0" err="1" smtClean="0">
                <a:solidFill>
                  <a:prstClr val="white"/>
                </a:solidFill>
              </a:rPr>
              <a:t>poblogaeth</a:t>
            </a:r>
            <a:endParaRPr lang="en-GB" sz="2200" dirty="0">
              <a:solidFill>
                <a:prstClr val="white"/>
              </a:solidFill>
            </a:endParaRPr>
          </a:p>
        </p:txBody>
      </p:sp>
      <p:sp>
        <p:nvSpPr>
          <p:cNvPr id="5" name="Rounded Rectangle 4"/>
          <p:cNvSpPr/>
          <p:nvPr/>
        </p:nvSpPr>
        <p:spPr>
          <a:xfrm>
            <a:off x="5370910" y="1418802"/>
            <a:ext cx="2013995" cy="1018572"/>
          </a:xfrm>
          <a:prstGeom prst="roundRect">
            <a:avLst/>
          </a:prstGeom>
          <a:solidFill>
            <a:srgbClr val="69A830"/>
          </a:solidFill>
          <a:ln w="38100">
            <a:solidFill>
              <a:srgbClr val="582F7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200" dirty="0" err="1" smtClean="0">
                <a:solidFill>
                  <a:prstClr val="white"/>
                </a:solidFill>
              </a:rPr>
              <a:t>Proffilio</a:t>
            </a:r>
            <a:r>
              <a:rPr lang="en-GB" sz="2200" dirty="0" smtClean="0">
                <a:solidFill>
                  <a:prstClr val="white"/>
                </a:solidFill>
              </a:rPr>
              <a:t> ac </a:t>
            </a:r>
            <a:r>
              <a:rPr lang="en-GB" sz="2200" dirty="0" err="1" smtClean="0">
                <a:solidFill>
                  <a:prstClr val="white"/>
                </a:solidFill>
              </a:rPr>
              <a:t>asesu</a:t>
            </a:r>
            <a:r>
              <a:rPr lang="en-GB" sz="2200" dirty="0" smtClean="0">
                <a:solidFill>
                  <a:prstClr val="white"/>
                </a:solidFill>
              </a:rPr>
              <a:t> </a:t>
            </a:r>
            <a:r>
              <a:rPr lang="en-GB" sz="2200" dirty="0" err="1" smtClean="0">
                <a:solidFill>
                  <a:prstClr val="white"/>
                </a:solidFill>
              </a:rPr>
              <a:t>pobl</a:t>
            </a:r>
            <a:endParaRPr lang="en-GB" sz="2200" dirty="0">
              <a:solidFill>
                <a:prstClr val="white"/>
              </a:solidFill>
            </a:endParaRPr>
          </a:p>
        </p:txBody>
      </p:sp>
      <p:sp>
        <p:nvSpPr>
          <p:cNvPr id="6" name="Rounded Rectangle 5"/>
          <p:cNvSpPr/>
          <p:nvPr/>
        </p:nvSpPr>
        <p:spPr>
          <a:xfrm>
            <a:off x="6689458" y="3182834"/>
            <a:ext cx="2013995" cy="1018572"/>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smtClean="0">
                <a:solidFill>
                  <a:prstClr val="white"/>
                </a:solidFill>
              </a:rPr>
              <a:t>Rhagfynegi</a:t>
            </a:r>
            <a:r>
              <a:rPr lang="en-GB" sz="2200" dirty="0" smtClean="0">
                <a:solidFill>
                  <a:prstClr val="white"/>
                </a:solidFill>
              </a:rPr>
              <a:t> </a:t>
            </a:r>
            <a:r>
              <a:rPr lang="en-GB" sz="2200" dirty="0" err="1" smtClean="0">
                <a:solidFill>
                  <a:prstClr val="white"/>
                </a:solidFill>
              </a:rPr>
              <a:t>tebygolrwydd</a:t>
            </a:r>
            <a:r>
              <a:rPr lang="en-GB" sz="2200" dirty="0" smtClean="0">
                <a:solidFill>
                  <a:prstClr val="white"/>
                </a:solidFill>
              </a:rPr>
              <a:t> </a:t>
            </a:r>
            <a:r>
              <a:rPr lang="en-GB" sz="2200" dirty="0" err="1" smtClean="0">
                <a:solidFill>
                  <a:prstClr val="white"/>
                </a:solidFill>
              </a:rPr>
              <a:t>cwympo</a:t>
            </a:r>
            <a:endParaRPr lang="en-GB" sz="2200" dirty="0">
              <a:solidFill>
                <a:prstClr val="white"/>
              </a:solidFill>
            </a:endParaRPr>
          </a:p>
        </p:txBody>
      </p:sp>
      <p:sp>
        <p:nvSpPr>
          <p:cNvPr id="7" name="Rounded Rectangle 6"/>
          <p:cNvSpPr/>
          <p:nvPr/>
        </p:nvSpPr>
        <p:spPr>
          <a:xfrm>
            <a:off x="5370910" y="4796897"/>
            <a:ext cx="2013995" cy="1018572"/>
          </a:xfrm>
          <a:prstGeom prst="roundRect">
            <a:avLst/>
          </a:prstGeom>
          <a:solidFill>
            <a:srgbClr val="69A830"/>
          </a:solidFill>
          <a:ln w="38100">
            <a:solidFill>
              <a:srgbClr val="582F7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200" dirty="0" err="1" smtClean="0">
                <a:solidFill>
                  <a:prstClr val="white"/>
                </a:solidFill>
              </a:rPr>
              <a:t>Ymyriadau</a:t>
            </a:r>
            <a:r>
              <a:rPr lang="en-GB" sz="2200" dirty="0" smtClean="0">
                <a:solidFill>
                  <a:prstClr val="white"/>
                </a:solidFill>
              </a:rPr>
              <a:t> </a:t>
            </a:r>
            <a:r>
              <a:rPr lang="en-GB" sz="2200" dirty="0" err="1" smtClean="0">
                <a:solidFill>
                  <a:prstClr val="white"/>
                </a:solidFill>
              </a:rPr>
              <a:t>atal</a:t>
            </a:r>
            <a:endParaRPr lang="en-GB" sz="2200" dirty="0">
              <a:solidFill>
                <a:prstClr val="white"/>
              </a:solidFill>
            </a:endParaRPr>
          </a:p>
        </p:txBody>
      </p:sp>
      <p:sp>
        <p:nvSpPr>
          <p:cNvPr id="8" name="Rounded Rectangle 7"/>
          <p:cNvSpPr/>
          <p:nvPr/>
        </p:nvSpPr>
        <p:spPr>
          <a:xfrm>
            <a:off x="1815424" y="4796897"/>
            <a:ext cx="2013995" cy="1018572"/>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smtClean="0">
                <a:solidFill>
                  <a:prstClr val="white"/>
                </a:solidFill>
              </a:rPr>
              <a:t>Larymau</a:t>
            </a:r>
            <a:r>
              <a:rPr lang="en-GB" sz="2200" dirty="0" smtClean="0">
                <a:solidFill>
                  <a:prstClr val="white"/>
                </a:solidFill>
              </a:rPr>
              <a:t> </a:t>
            </a:r>
            <a:r>
              <a:rPr lang="en-GB" sz="2200" dirty="0" err="1" smtClean="0">
                <a:solidFill>
                  <a:prstClr val="white"/>
                </a:solidFill>
              </a:rPr>
              <a:t>panig</a:t>
            </a:r>
            <a:r>
              <a:rPr lang="en-GB" sz="2200" dirty="0" smtClean="0">
                <a:solidFill>
                  <a:prstClr val="white"/>
                </a:solidFill>
              </a:rPr>
              <a:t> a </a:t>
            </a:r>
            <a:r>
              <a:rPr lang="en-GB" sz="2200" dirty="0" err="1" smtClean="0">
                <a:solidFill>
                  <a:prstClr val="white"/>
                </a:solidFill>
              </a:rPr>
              <a:t>systemau</a:t>
            </a:r>
            <a:r>
              <a:rPr lang="en-GB" sz="2200" dirty="0" smtClean="0">
                <a:solidFill>
                  <a:prstClr val="white"/>
                </a:solidFill>
              </a:rPr>
              <a:t> </a:t>
            </a:r>
            <a:r>
              <a:rPr lang="en-GB" sz="2200" dirty="0" err="1" smtClean="0">
                <a:solidFill>
                  <a:prstClr val="white"/>
                </a:solidFill>
              </a:rPr>
              <a:t>canfod</a:t>
            </a:r>
            <a:endParaRPr lang="en-GB" sz="2200" dirty="0">
              <a:solidFill>
                <a:prstClr val="white"/>
              </a:solidFill>
            </a:endParaRPr>
          </a:p>
        </p:txBody>
      </p:sp>
      <p:sp>
        <p:nvSpPr>
          <p:cNvPr id="9" name="Rounded Rectangle 8"/>
          <p:cNvSpPr/>
          <p:nvPr/>
        </p:nvSpPr>
        <p:spPr>
          <a:xfrm>
            <a:off x="461474" y="3182834"/>
            <a:ext cx="2013995" cy="1018572"/>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solidFill>
                  <a:prstClr val="white"/>
                </a:solidFill>
              </a:rPr>
              <a:t>Codi a </a:t>
            </a:r>
            <a:r>
              <a:rPr lang="en-GB" sz="2200" dirty="0" err="1" smtClean="0">
                <a:solidFill>
                  <a:prstClr val="white"/>
                </a:solidFill>
              </a:rPr>
              <a:t>helpu</a:t>
            </a:r>
            <a:r>
              <a:rPr lang="en-GB" sz="2200" dirty="0" smtClean="0">
                <a:solidFill>
                  <a:prstClr val="white"/>
                </a:solidFill>
              </a:rPr>
              <a:t> </a:t>
            </a:r>
            <a:r>
              <a:rPr lang="en-GB" sz="2200" dirty="0" err="1" smtClean="0">
                <a:solidFill>
                  <a:prstClr val="white"/>
                </a:solidFill>
              </a:rPr>
              <a:t>cwympwyr</a:t>
            </a:r>
            <a:endParaRPr lang="en-GB" sz="2200" dirty="0">
              <a:solidFill>
                <a:prstClr val="white"/>
              </a:solidFill>
            </a:endParaRPr>
          </a:p>
        </p:txBody>
      </p:sp>
      <p:pic>
        <p:nvPicPr>
          <p:cNvPr id="15" name="Picture 14"/>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2890" r="21934"/>
          <a:stretch/>
        </p:blipFill>
        <p:spPr>
          <a:xfrm>
            <a:off x="3860800" y="2310298"/>
            <a:ext cx="1432560" cy="2763643"/>
          </a:xfrm>
          <a:prstGeom prst="rect">
            <a:avLst/>
          </a:prstGeom>
        </p:spPr>
      </p:pic>
    </p:spTree>
    <p:extLst>
      <p:ext uri="{BB962C8B-B14F-4D97-AF65-F5344CB8AC3E}">
        <p14:creationId xmlns:p14="http://schemas.microsoft.com/office/powerpoint/2010/main" val="426905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4000"/>
                            </p:stCondLst>
                            <p:childTnLst>
                              <p:par>
                                <p:cTn id="37" presetID="22" presetClass="entr" presetSubtype="2"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500"/>
                                        <p:tgtEl>
                                          <p:spTgt spid="1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8" grpId="0" animBg="1"/>
      <p:bldP spid="20" grpId="0" animBg="1"/>
      <p:bldP spid="21" grpId="0" animBg="1"/>
      <p:bldP spid="3" grpId="0" animBg="1"/>
      <p:bldP spid="5" grpId="0" animBg="1"/>
      <p:bldP spid="6" grpId="0" animBg="1"/>
      <p:bldP spid="7" grpId="0" animBg="1"/>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Pethau</a:t>
            </a:r>
            <a:r>
              <a:rPr lang="en-GB" dirty="0" smtClean="0"/>
              <a:t> </a:t>
            </a:r>
            <a:r>
              <a:rPr lang="en-GB" dirty="0" err="1" smtClean="0"/>
              <a:t>i’w</a:t>
            </a:r>
            <a:r>
              <a:rPr lang="en-GB" dirty="0" smtClean="0"/>
              <a:t> </a:t>
            </a:r>
            <a:r>
              <a:rPr lang="en-GB" dirty="0" err="1" smtClean="0"/>
              <a:t>hystyried</a:t>
            </a:r>
            <a:r>
              <a:rPr lang="en-GB" dirty="0" smtClean="0"/>
              <a:t> </a:t>
            </a:r>
            <a:r>
              <a:rPr lang="en-GB" dirty="0" err="1" smtClean="0"/>
              <a:t>wrth</a:t>
            </a:r>
            <a:r>
              <a:rPr lang="en-GB" dirty="0" smtClean="0"/>
              <a:t> </a:t>
            </a:r>
            <a:r>
              <a:rPr lang="en-GB" dirty="0" err="1" smtClean="0"/>
              <a:t>asesu</a:t>
            </a:r>
            <a:r>
              <a:rPr lang="en-GB" dirty="0" smtClean="0"/>
              <a:t> (1)</a:t>
            </a:r>
            <a:endParaRPr lang="en-GB" dirty="0"/>
          </a:p>
        </p:txBody>
      </p:sp>
      <p:sp>
        <p:nvSpPr>
          <p:cNvPr id="3" name="Content Placeholder 2"/>
          <p:cNvSpPr>
            <a:spLocks noGrp="1"/>
          </p:cNvSpPr>
          <p:nvPr>
            <p:ph idx="1"/>
          </p:nvPr>
        </p:nvSpPr>
        <p:spPr/>
        <p:txBody>
          <a:bodyPr>
            <a:noAutofit/>
          </a:bodyPr>
          <a:lstStyle/>
          <a:p>
            <a:pPr marL="0" indent="0">
              <a:lnSpc>
                <a:spcPct val="100000"/>
              </a:lnSpc>
              <a:spcBef>
                <a:spcPts val="100"/>
              </a:spcBef>
              <a:spcAft>
                <a:spcPts val="100"/>
              </a:spcAft>
              <a:buNone/>
            </a:pPr>
            <a:r>
              <a:rPr lang="en-GB" sz="2400" b="1" dirty="0" err="1" smtClean="0"/>
              <a:t>Gofyn</a:t>
            </a:r>
            <a:r>
              <a:rPr lang="en-GB" sz="2400" b="1" dirty="0" smtClean="0"/>
              <a:t> </a:t>
            </a:r>
            <a:r>
              <a:rPr lang="en-GB" sz="2400" b="1" dirty="0" err="1" smtClean="0"/>
              <a:t>cwestiynau</a:t>
            </a:r>
            <a:r>
              <a:rPr lang="en-GB" sz="2400" b="1" dirty="0" smtClean="0"/>
              <a:t>…</a:t>
            </a:r>
          </a:p>
          <a:p>
            <a:pPr marL="0" indent="0">
              <a:lnSpc>
                <a:spcPct val="100000"/>
              </a:lnSpc>
              <a:spcBef>
                <a:spcPts val="100"/>
              </a:spcBef>
              <a:spcAft>
                <a:spcPts val="100"/>
              </a:spcAft>
              <a:buNone/>
            </a:pPr>
            <a:endParaRPr lang="en-GB" sz="2400" b="1" dirty="0"/>
          </a:p>
          <a:p>
            <a:pPr lvl="1">
              <a:lnSpc>
                <a:spcPct val="100000"/>
              </a:lnSpc>
              <a:spcBef>
                <a:spcPts val="100"/>
              </a:spcBef>
              <a:spcAft>
                <a:spcPts val="100"/>
              </a:spcAft>
            </a:pPr>
            <a:r>
              <a:rPr lang="en-GB" sz="2400" dirty="0" err="1" smtClean="0"/>
              <a:t>Ydyn</a:t>
            </a:r>
            <a:r>
              <a:rPr lang="en-GB" sz="2400" dirty="0" smtClean="0"/>
              <a:t> </a:t>
            </a:r>
            <a:r>
              <a:rPr lang="en-GB" sz="2400" dirty="0" err="1" smtClean="0"/>
              <a:t>nhw’n</a:t>
            </a:r>
            <a:r>
              <a:rPr lang="en-GB" sz="2400" dirty="0" smtClean="0"/>
              <a:t> </a:t>
            </a:r>
            <a:r>
              <a:rPr lang="en-GB" sz="2400" dirty="0" err="1" smtClean="0"/>
              <a:t>codi</a:t>
            </a:r>
            <a:r>
              <a:rPr lang="en-GB" sz="2400" dirty="0" smtClean="0"/>
              <a:t> </a:t>
            </a:r>
            <a:r>
              <a:rPr lang="en-GB" sz="2400" dirty="0" err="1" smtClean="0"/>
              <a:t>yn</a:t>
            </a:r>
            <a:r>
              <a:rPr lang="en-GB" sz="2400" dirty="0" smtClean="0"/>
              <a:t> </a:t>
            </a:r>
            <a:r>
              <a:rPr lang="en-GB" sz="2400" dirty="0" err="1" smtClean="0"/>
              <a:t>ystod</a:t>
            </a:r>
            <a:r>
              <a:rPr lang="en-GB" sz="2400" dirty="0" smtClean="0"/>
              <a:t> y </a:t>
            </a:r>
            <a:r>
              <a:rPr lang="en-GB" sz="2400" dirty="0" err="1" smtClean="0"/>
              <a:t>nos</a:t>
            </a:r>
            <a:r>
              <a:rPr lang="en-GB" sz="2400" dirty="0" smtClean="0"/>
              <a:t> (pa </a:t>
            </a:r>
            <a:r>
              <a:rPr lang="en-GB" sz="2400" dirty="0" err="1" smtClean="0"/>
              <a:t>mor</a:t>
            </a:r>
            <a:r>
              <a:rPr lang="en-GB" sz="2400" dirty="0" smtClean="0"/>
              <a:t> </a:t>
            </a:r>
            <a:r>
              <a:rPr lang="en-GB" sz="2400" dirty="0" err="1" smtClean="0"/>
              <a:t>aml</a:t>
            </a:r>
            <a:r>
              <a:rPr lang="en-GB" sz="2400" dirty="0" smtClean="0"/>
              <a:t> ac am </a:t>
            </a:r>
            <a:r>
              <a:rPr lang="en-GB" sz="2400" dirty="0" err="1" smtClean="0"/>
              <a:t>ba</a:t>
            </a:r>
            <a:r>
              <a:rPr lang="en-GB" sz="2400" dirty="0" smtClean="0"/>
              <a:t> </a:t>
            </a:r>
            <a:r>
              <a:rPr lang="en-GB" sz="2400" dirty="0" err="1" smtClean="0"/>
              <a:t>hyd</a:t>
            </a:r>
            <a:r>
              <a:rPr lang="en-GB" sz="2400" dirty="0" smtClean="0"/>
              <a:t>)?</a:t>
            </a:r>
            <a:endParaRPr lang="en-GB" sz="2400" dirty="0"/>
          </a:p>
          <a:p>
            <a:pPr lvl="1">
              <a:lnSpc>
                <a:spcPct val="100000"/>
              </a:lnSpc>
              <a:spcBef>
                <a:spcPts val="100"/>
              </a:spcBef>
              <a:spcAft>
                <a:spcPts val="100"/>
              </a:spcAft>
            </a:pPr>
            <a:r>
              <a:rPr lang="en-GB" sz="2400" dirty="0" err="1" smtClean="0"/>
              <a:t>Ydyn</a:t>
            </a:r>
            <a:r>
              <a:rPr lang="en-GB" sz="2400" dirty="0" smtClean="0"/>
              <a:t> </a:t>
            </a:r>
            <a:r>
              <a:rPr lang="en-GB" sz="2400" dirty="0" err="1" smtClean="0"/>
              <a:t>nhw’n</a:t>
            </a:r>
            <a:r>
              <a:rPr lang="en-GB" sz="2400" dirty="0" smtClean="0"/>
              <a:t> </a:t>
            </a:r>
            <a:r>
              <a:rPr lang="en-GB" sz="2400" dirty="0" err="1" smtClean="0"/>
              <a:t>troi’r</a:t>
            </a:r>
            <a:r>
              <a:rPr lang="en-GB" sz="2400" dirty="0" smtClean="0"/>
              <a:t> </a:t>
            </a:r>
            <a:r>
              <a:rPr lang="en-GB" sz="2400" dirty="0" err="1" smtClean="0"/>
              <a:t>golau</a:t>
            </a:r>
            <a:r>
              <a:rPr lang="en-GB" sz="2400" dirty="0" smtClean="0"/>
              <a:t> </a:t>
            </a:r>
            <a:r>
              <a:rPr lang="en-GB" sz="2400" dirty="0" err="1" smtClean="0"/>
              <a:t>ymlaen</a:t>
            </a:r>
            <a:r>
              <a:rPr lang="en-GB" sz="2400" dirty="0" smtClean="0"/>
              <a:t> (</a:t>
            </a:r>
            <a:r>
              <a:rPr lang="en-GB" sz="2400" dirty="0" err="1" smtClean="0"/>
              <a:t>ystafell</a:t>
            </a:r>
            <a:r>
              <a:rPr lang="en-GB" sz="2400" dirty="0" smtClean="0"/>
              <a:t> </a:t>
            </a:r>
            <a:r>
              <a:rPr lang="en-GB" sz="2400" dirty="0" err="1" smtClean="0"/>
              <a:t>wely</a:t>
            </a:r>
            <a:r>
              <a:rPr lang="en-GB" sz="2400" dirty="0" smtClean="0"/>
              <a:t>, </a:t>
            </a:r>
            <a:r>
              <a:rPr lang="en-GB" sz="2400" dirty="0" err="1" smtClean="0"/>
              <a:t>pengrisiau</a:t>
            </a:r>
            <a:r>
              <a:rPr lang="en-GB" sz="2400" dirty="0" smtClean="0"/>
              <a:t>, </a:t>
            </a:r>
            <a:r>
              <a:rPr lang="en-GB" sz="2400" dirty="0" err="1" smtClean="0"/>
              <a:t>ystafell</a:t>
            </a:r>
            <a:r>
              <a:rPr lang="en-GB" sz="2400" dirty="0" smtClean="0"/>
              <a:t> </a:t>
            </a:r>
            <a:r>
              <a:rPr lang="en-GB" sz="2400" dirty="0" err="1" smtClean="0"/>
              <a:t>ymolchi</a:t>
            </a:r>
            <a:r>
              <a:rPr lang="en-GB" sz="2400" dirty="0" smtClean="0"/>
              <a:t>?</a:t>
            </a:r>
            <a:endParaRPr lang="en-GB" sz="2400" dirty="0"/>
          </a:p>
          <a:p>
            <a:pPr lvl="1">
              <a:lnSpc>
                <a:spcPct val="100000"/>
              </a:lnSpc>
              <a:spcBef>
                <a:spcPts val="100"/>
              </a:spcBef>
              <a:spcAft>
                <a:spcPts val="100"/>
              </a:spcAft>
            </a:pPr>
            <a:r>
              <a:rPr lang="en-GB" sz="2400" dirty="0" err="1" smtClean="0"/>
              <a:t>Agwedd</a:t>
            </a:r>
            <a:r>
              <a:rPr lang="en-GB" sz="2400" dirty="0" smtClean="0"/>
              <a:t> at </a:t>
            </a:r>
            <a:r>
              <a:rPr lang="en-GB" sz="2400" dirty="0" err="1" smtClean="0"/>
              <a:t>wisgo</a:t>
            </a:r>
            <a:r>
              <a:rPr lang="en-GB" sz="2400" dirty="0" smtClean="0"/>
              <a:t> </a:t>
            </a:r>
            <a:r>
              <a:rPr lang="en-GB" sz="2400" dirty="0" err="1" smtClean="0"/>
              <a:t>dyfeisiau</a:t>
            </a:r>
            <a:r>
              <a:rPr lang="en-GB" sz="2400" dirty="0" smtClean="0"/>
              <a:t> (</a:t>
            </a:r>
            <a:r>
              <a:rPr lang="en-GB" sz="2400" dirty="0" err="1" smtClean="0"/>
              <a:t>cymorth</a:t>
            </a:r>
            <a:r>
              <a:rPr lang="en-GB" sz="2400" dirty="0" smtClean="0"/>
              <a:t> </a:t>
            </a:r>
            <a:r>
              <a:rPr lang="en-GB" sz="2400" dirty="0" err="1" smtClean="0"/>
              <a:t>clyw</a:t>
            </a:r>
            <a:r>
              <a:rPr lang="en-GB" sz="2400" dirty="0" smtClean="0"/>
              <a:t>, </a:t>
            </a:r>
            <a:r>
              <a:rPr lang="en-GB" sz="2400" dirty="0" err="1" smtClean="0"/>
              <a:t>sbectol</a:t>
            </a:r>
            <a:r>
              <a:rPr lang="en-GB" sz="2400" dirty="0" smtClean="0"/>
              <a:t>, </a:t>
            </a:r>
            <a:r>
              <a:rPr lang="en-GB" sz="2400" dirty="0" err="1" smtClean="0"/>
              <a:t>tlysau</a:t>
            </a:r>
            <a:r>
              <a:rPr lang="en-GB" sz="2400" dirty="0" smtClean="0"/>
              <a:t> </a:t>
            </a:r>
            <a:r>
              <a:rPr lang="en-GB" sz="2400" dirty="0" err="1" smtClean="0"/>
              <a:t>crog</a:t>
            </a:r>
            <a:r>
              <a:rPr lang="en-GB" sz="2400" dirty="0" smtClean="0"/>
              <a:t>)?</a:t>
            </a:r>
            <a:endParaRPr lang="en-GB" sz="2400" dirty="0"/>
          </a:p>
          <a:p>
            <a:pPr lvl="1">
              <a:lnSpc>
                <a:spcPct val="100000"/>
              </a:lnSpc>
              <a:spcBef>
                <a:spcPts val="100"/>
              </a:spcBef>
              <a:spcAft>
                <a:spcPts val="100"/>
              </a:spcAft>
            </a:pPr>
            <a:r>
              <a:rPr lang="en-GB" sz="2400" dirty="0" smtClean="0"/>
              <a:t>Pa </a:t>
            </a:r>
            <a:r>
              <a:rPr lang="en-GB" sz="2400" dirty="0" err="1" smtClean="0"/>
              <a:t>ochr</a:t>
            </a:r>
            <a:r>
              <a:rPr lang="en-GB" sz="2400" dirty="0" smtClean="0"/>
              <a:t> </a:t>
            </a:r>
            <a:r>
              <a:rPr lang="en-GB" sz="2400" dirty="0" err="1" smtClean="0"/>
              <a:t>o’r</a:t>
            </a:r>
            <a:r>
              <a:rPr lang="en-GB" sz="2400" dirty="0" smtClean="0"/>
              <a:t> </a:t>
            </a:r>
            <a:r>
              <a:rPr lang="en-GB" sz="2400" dirty="0" err="1" smtClean="0"/>
              <a:t>gwely</a:t>
            </a:r>
            <a:r>
              <a:rPr lang="en-GB" sz="2400" dirty="0" smtClean="0"/>
              <a:t> y </a:t>
            </a:r>
            <a:r>
              <a:rPr lang="en-GB" sz="2400" dirty="0" err="1" smtClean="0"/>
              <a:t>maen</a:t>
            </a:r>
            <a:r>
              <a:rPr lang="en-GB" sz="2400" dirty="0" smtClean="0"/>
              <a:t> </a:t>
            </a:r>
            <a:r>
              <a:rPr lang="en-GB" sz="2400" dirty="0" err="1" smtClean="0"/>
              <a:t>nhw’n</a:t>
            </a:r>
            <a:r>
              <a:rPr lang="en-GB" sz="2400" dirty="0" smtClean="0"/>
              <a:t> </a:t>
            </a:r>
            <a:r>
              <a:rPr lang="en-GB" sz="2400" dirty="0" err="1" smtClean="0"/>
              <a:t>ei</a:t>
            </a:r>
            <a:r>
              <a:rPr lang="en-GB" sz="2400" dirty="0" smtClean="0"/>
              <a:t> </a:t>
            </a:r>
            <a:r>
              <a:rPr lang="en-GB" sz="2400" dirty="0" err="1" smtClean="0"/>
              <a:t>defnyddio</a:t>
            </a:r>
            <a:r>
              <a:rPr lang="en-GB" sz="2400" dirty="0" smtClean="0"/>
              <a:t> ac </a:t>
            </a:r>
            <a:r>
              <a:rPr lang="en-GB" sz="2400" dirty="0" err="1" smtClean="0"/>
              <a:t>yn</a:t>
            </a:r>
            <a:r>
              <a:rPr lang="en-GB" sz="2400" dirty="0" smtClean="0"/>
              <a:t> </a:t>
            </a:r>
            <a:r>
              <a:rPr lang="en-GB" sz="2400" dirty="0" err="1" smtClean="0"/>
              <a:t>codi</a:t>
            </a:r>
            <a:r>
              <a:rPr lang="en-GB" sz="2400" dirty="0" smtClean="0"/>
              <a:t> </a:t>
            </a:r>
            <a:r>
              <a:rPr lang="en-GB" sz="2400" smtClean="0"/>
              <a:t>ohoni </a:t>
            </a:r>
            <a:r>
              <a:rPr lang="en-GB" sz="2400" dirty="0" smtClean="0"/>
              <a:t>(</a:t>
            </a:r>
            <a:r>
              <a:rPr lang="en-GB" sz="2400" dirty="0" err="1" smtClean="0"/>
              <a:t>chwith</a:t>
            </a:r>
            <a:r>
              <a:rPr lang="en-GB" sz="2400" dirty="0" smtClean="0"/>
              <a:t>, </a:t>
            </a:r>
            <a:r>
              <a:rPr lang="en-GB" sz="2400" dirty="0" err="1" smtClean="0"/>
              <a:t>dde</a:t>
            </a:r>
            <a:r>
              <a:rPr lang="en-GB" sz="2400" dirty="0" smtClean="0"/>
              <a:t>)?</a:t>
            </a:r>
            <a:endParaRPr lang="en-GB" sz="2400" dirty="0"/>
          </a:p>
        </p:txBody>
      </p:sp>
    </p:spTree>
    <p:extLst>
      <p:ext uri="{BB962C8B-B14F-4D97-AF65-F5344CB8AC3E}">
        <p14:creationId xmlns:p14="http://schemas.microsoft.com/office/powerpoint/2010/main" val="34589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Pethau</a:t>
            </a:r>
            <a:r>
              <a:rPr lang="en-GB" dirty="0"/>
              <a:t> </a:t>
            </a:r>
            <a:r>
              <a:rPr lang="en-GB" dirty="0" err="1"/>
              <a:t>i’w</a:t>
            </a:r>
            <a:r>
              <a:rPr lang="en-GB" dirty="0"/>
              <a:t> </a:t>
            </a:r>
            <a:r>
              <a:rPr lang="en-GB" dirty="0" err="1"/>
              <a:t>hystyried</a:t>
            </a:r>
            <a:r>
              <a:rPr lang="en-GB" dirty="0"/>
              <a:t> </a:t>
            </a:r>
            <a:r>
              <a:rPr lang="en-GB" dirty="0" err="1"/>
              <a:t>wrth</a:t>
            </a:r>
            <a:r>
              <a:rPr lang="en-GB" dirty="0"/>
              <a:t> </a:t>
            </a:r>
            <a:r>
              <a:rPr lang="en-GB" dirty="0" err="1" smtClean="0"/>
              <a:t>asesu</a:t>
            </a:r>
            <a:r>
              <a:rPr lang="en-GB" dirty="0" smtClean="0"/>
              <a:t> (</a:t>
            </a:r>
            <a:r>
              <a:rPr lang="en-GB" dirty="0"/>
              <a:t>2</a:t>
            </a:r>
            <a:r>
              <a:rPr lang="en-GB" dirty="0" smtClean="0"/>
              <a:t>)</a:t>
            </a:r>
            <a:endParaRPr lang="en-GB" dirty="0"/>
          </a:p>
        </p:txBody>
      </p:sp>
      <p:sp>
        <p:nvSpPr>
          <p:cNvPr id="3" name="Content Placeholder 2"/>
          <p:cNvSpPr>
            <a:spLocks noGrp="1"/>
          </p:cNvSpPr>
          <p:nvPr>
            <p:ph idx="1"/>
          </p:nvPr>
        </p:nvSpPr>
        <p:spPr/>
        <p:txBody>
          <a:bodyPr>
            <a:noAutofit/>
          </a:bodyPr>
          <a:lstStyle/>
          <a:p>
            <a:pPr marL="0" indent="0">
              <a:lnSpc>
                <a:spcPct val="100000"/>
              </a:lnSpc>
              <a:spcBef>
                <a:spcPts val="100"/>
              </a:spcBef>
              <a:spcAft>
                <a:spcPts val="100"/>
              </a:spcAft>
              <a:buNone/>
            </a:pPr>
            <a:r>
              <a:rPr lang="en-GB" sz="2400" b="1" dirty="0" err="1" smtClean="0"/>
              <a:t>Arsylwi</a:t>
            </a:r>
            <a:r>
              <a:rPr lang="en-GB" sz="2400" b="1" dirty="0" smtClean="0"/>
              <a:t> </a:t>
            </a:r>
            <a:r>
              <a:rPr lang="en-GB" sz="2400" b="1" dirty="0" err="1" smtClean="0"/>
              <a:t>gweithredoedd</a:t>
            </a:r>
            <a:r>
              <a:rPr lang="en-GB" sz="2400" b="1" dirty="0" smtClean="0"/>
              <a:t>…</a:t>
            </a:r>
          </a:p>
          <a:p>
            <a:pPr marL="0" indent="0">
              <a:lnSpc>
                <a:spcPct val="100000"/>
              </a:lnSpc>
              <a:spcBef>
                <a:spcPts val="100"/>
              </a:spcBef>
              <a:spcAft>
                <a:spcPts val="100"/>
              </a:spcAft>
              <a:buNone/>
            </a:pPr>
            <a:endParaRPr lang="en-GB" sz="2400" b="1" dirty="0"/>
          </a:p>
          <a:p>
            <a:pPr lvl="1">
              <a:spcBef>
                <a:spcPts val="100"/>
              </a:spcBef>
              <a:spcAft>
                <a:spcPts val="100"/>
              </a:spcAft>
            </a:pPr>
            <a:r>
              <a:rPr lang="en-GB" sz="2400" dirty="0" smtClean="0"/>
              <a:t>Y math o </a:t>
            </a:r>
            <a:r>
              <a:rPr lang="en-GB" sz="2400" dirty="0" err="1" smtClean="0"/>
              <a:t>wely</a:t>
            </a:r>
            <a:r>
              <a:rPr lang="en-GB" sz="2400" dirty="0" smtClean="0"/>
              <a:t> y </a:t>
            </a:r>
            <a:r>
              <a:rPr lang="en-GB" sz="2400" dirty="0" err="1" smtClean="0"/>
              <a:t>maen</a:t>
            </a:r>
            <a:r>
              <a:rPr lang="en-GB" sz="2400" dirty="0" smtClean="0"/>
              <a:t> </a:t>
            </a:r>
            <a:r>
              <a:rPr lang="en-GB" sz="2400" dirty="0" err="1" smtClean="0"/>
              <a:t>nhw’n</a:t>
            </a:r>
            <a:r>
              <a:rPr lang="en-GB" sz="2400" dirty="0" smtClean="0"/>
              <a:t> </a:t>
            </a:r>
            <a:r>
              <a:rPr lang="en-GB" sz="2400" dirty="0" err="1" smtClean="0"/>
              <a:t>cysgu</a:t>
            </a:r>
            <a:r>
              <a:rPr lang="en-GB" sz="2400" dirty="0" smtClean="0"/>
              <a:t> </a:t>
            </a:r>
            <a:r>
              <a:rPr lang="en-GB" sz="2400" dirty="0" err="1" smtClean="0"/>
              <a:t>ynddo</a:t>
            </a:r>
            <a:r>
              <a:rPr lang="en-GB" sz="2400" dirty="0" smtClean="0"/>
              <a:t> </a:t>
            </a:r>
            <a:r>
              <a:rPr lang="en-GB" sz="2400" dirty="0"/>
              <a:t>(</a:t>
            </a:r>
            <a:r>
              <a:rPr lang="en-GB" sz="2400" dirty="0" err="1" smtClean="0"/>
              <a:t>dwbl</a:t>
            </a:r>
            <a:r>
              <a:rPr lang="en-GB" sz="2400" dirty="0" smtClean="0"/>
              <a:t>, </a:t>
            </a:r>
            <a:r>
              <a:rPr lang="en-GB" sz="2400" dirty="0" err="1" smtClean="0"/>
              <a:t>sengl</a:t>
            </a:r>
            <a:r>
              <a:rPr lang="en-GB" sz="2400" dirty="0" smtClean="0"/>
              <a:t>, </a:t>
            </a:r>
            <a:r>
              <a:rPr lang="en-GB" sz="2400" dirty="0" err="1" smtClean="0"/>
              <a:t>dif</a:t>
            </a:r>
            <a:r>
              <a:rPr lang="cy-GB" sz="2400" dirty="0" smtClean="0"/>
              <a:t>á</a:t>
            </a:r>
            <a:r>
              <a:rPr lang="en-GB" sz="2400" dirty="0" smtClean="0"/>
              <a:t>n</a:t>
            </a:r>
            <a:r>
              <a:rPr lang="en-GB" sz="2400" dirty="0"/>
              <a:t>, </a:t>
            </a:r>
            <a:r>
              <a:rPr lang="en-GB" sz="2400" dirty="0" err="1" smtClean="0"/>
              <a:t>electronig</a:t>
            </a:r>
            <a:r>
              <a:rPr lang="en-GB" sz="2400" dirty="0" smtClean="0"/>
              <a:t>)</a:t>
            </a:r>
            <a:endParaRPr lang="en-GB" sz="2400" dirty="0"/>
          </a:p>
          <a:p>
            <a:pPr lvl="1">
              <a:lnSpc>
                <a:spcPct val="100000"/>
              </a:lnSpc>
              <a:spcBef>
                <a:spcPts val="100"/>
              </a:spcBef>
              <a:spcAft>
                <a:spcPts val="100"/>
              </a:spcAft>
            </a:pPr>
            <a:r>
              <a:rPr lang="en-GB" sz="2400" dirty="0" err="1" smtClean="0"/>
              <a:t>Eu</a:t>
            </a:r>
            <a:r>
              <a:rPr lang="en-GB" sz="2400" dirty="0" smtClean="0"/>
              <a:t> </a:t>
            </a:r>
            <a:r>
              <a:rPr lang="en-GB" sz="2400" dirty="0" err="1" smtClean="0"/>
              <a:t>hosgo</a:t>
            </a:r>
            <a:r>
              <a:rPr lang="en-GB" sz="2400" dirty="0" smtClean="0"/>
              <a:t> a </a:t>
            </a:r>
            <a:r>
              <a:rPr lang="en-GB" sz="2400" dirty="0" err="1" smtClean="0"/>
              <a:t>chryfder</a:t>
            </a:r>
            <a:r>
              <a:rPr lang="en-GB" sz="2400" dirty="0" smtClean="0"/>
              <a:t> (</a:t>
            </a:r>
            <a:r>
              <a:rPr lang="en-GB" sz="2400" dirty="0" err="1" smtClean="0"/>
              <a:t>unionsyth</a:t>
            </a:r>
            <a:r>
              <a:rPr lang="en-GB" sz="2400" dirty="0" smtClean="0"/>
              <a:t>, </a:t>
            </a:r>
            <a:r>
              <a:rPr lang="en-GB" sz="2400" dirty="0" err="1" smtClean="0"/>
              <a:t>cwmanog</a:t>
            </a:r>
            <a:r>
              <a:rPr lang="en-GB" sz="2400" dirty="0" smtClean="0"/>
              <a:t>, </a:t>
            </a:r>
            <a:r>
              <a:rPr lang="en-GB" sz="2400" dirty="0" err="1" smtClean="0"/>
              <a:t>bregus</a:t>
            </a:r>
            <a:r>
              <a:rPr lang="en-GB" sz="2400" dirty="0" smtClean="0"/>
              <a:t>,  </a:t>
            </a:r>
            <a:r>
              <a:rPr lang="en-GB" sz="2400" dirty="0" err="1" smtClean="0"/>
              <a:t>cryf</a:t>
            </a:r>
            <a:r>
              <a:rPr lang="en-GB" sz="2400" dirty="0" smtClean="0"/>
              <a:t>)</a:t>
            </a:r>
            <a:endParaRPr lang="en-GB" sz="2400" dirty="0"/>
          </a:p>
          <a:p>
            <a:pPr lvl="1">
              <a:lnSpc>
                <a:spcPct val="100000"/>
              </a:lnSpc>
              <a:spcBef>
                <a:spcPts val="100"/>
              </a:spcBef>
              <a:spcAft>
                <a:spcPts val="100"/>
              </a:spcAft>
            </a:pPr>
            <a:r>
              <a:rPr lang="en-GB" sz="2400" dirty="0" err="1" smtClean="0"/>
              <a:t>Eu</a:t>
            </a:r>
            <a:r>
              <a:rPr lang="en-GB" sz="2400" dirty="0" smtClean="0"/>
              <a:t> </a:t>
            </a:r>
            <a:r>
              <a:rPr lang="en-GB" sz="2400" dirty="0" err="1" smtClean="0"/>
              <a:t>defnydd</a:t>
            </a:r>
            <a:r>
              <a:rPr lang="en-GB" sz="2400" dirty="0" smtClean="0"/>
              <a:t> o </a:t>
            </a:r>
            <a:r>
              <a:rPr lang="en-GB" sz="2400" dirty="0" err="1" smtClean="0"/>
              <a:t>gymhorthion</a:t>
            </a:r>
            <a:r>
              <a:rPr lang="en-GB" sz="2400" dirty="0" smtClean="0"/>
              <a:t> </a:t>
            </a:r>
            <a:r>
              <a:rPr lang="en-GB" sz="2400" dirty="0" err="1" smtClean="0"/>
              <a:t>cerdded</a:t>
            </a:r>
            <a:r>
              <a:rPr lang="en-GB" sz="2400" dirty="0" smtClean="0"/>
              <a:t> (</a:t>
            </a:r>
            <a:r>
              <a:rPr lang="en-GB" sz="2400" dirty="0" err="1" smtClean="0"/>
              <a:t>ffon</a:t>
            </a:r>
            <a:r>
              <a:rPr lang="en-GB" sz="2400" dirty="0" smtClean="0"/>
              <a:t>, </a:t>
            </a:r>
            <a:r>
              <a:rPr lang="en-GB" sz="2400" dirty="0" err="1" smtClean="0"/>
              <a:t>ffrâm</a:t>
            </a:r>
            <a:r>
              <a:rPr lang="en-GB" sz="2400" dirty="0" smtClean="0"/>
              <a:t>, </a:t>
            </a:r>
            <a:r>
              <a:rPr lang="en-GB" sz="2400" dirty="0" err="1" smtClean="0"/>
              <a:t>yn</a:t>
            </a:r>
            <a:r>
              <a:rPr lang="en-GB" sz="2400" dirty="0" smtClean="0"/>
              <a:t> </a:t>
            </a:r>
            <a:r>
              <a:rPr lang="en-GB" sz="2400" dirty="0" err="1" smtClean="0"/>
              <a:t>gywir</a:t>
            </a:r>
            <a:r>
              <a:rPr lang="en-GB" sz="2400" dirty="0" smtClean="0"/>
              <a:t>, </a:t>
            </a:r>
            <a:r>
              <a:rPr lang="en-GB" sz="2400" dirty="0" err="1" smtClean="0"/>
              <a:t>fel</a:t>
            </a:r>
            <a:r>
              <a:rPr lang="en-GB" sz="2400" dirty="0" smtClean="0"/>
              <a:t> </a:t>
            </a:r>
            <a:r>
              <a:rPr lang="en-GB" sz="2400" dirty="0" err="1" smtClean="0"/>
              <a:t>addurn</a:t>
            </a:r>
            <a:r>
              <a:rPr lang="en-GB" sz="2400" dirty="0" smtClean="0"/>
              <a:t>)</a:t>
            </a:r>
            <a:endParaRPr lang="en-GB" sz="2400" dirty="0"/>
          </a:p>
          <a:p>
            <a:pPr lvl="1">
              <a:lnSpc>
                <a:spcPct val="100000"/>
              </a:lnSpc>
              <a:spcBef>
                <a:spcPts val="100"/>
              </a:spcBef>
              <a:spcAft>
                <a:spcPts val="100"/>
              </a:spcAft>
            </a:pPr>
            <a:r>
              <a:rPr lang="en-GB" sz="2400" dirty="0" err="1" smtClean="0"/>
              <a:t>Yr</a:t>
            </a:r>
            <a:r>
              <a:rPr lang="en-GB" sz="2400" dirty="0" smtClean="0"/>
              <a:t> </a:t>
            </a:r>
            <a:r>
              <a:rPr lang="en-GB" sz="2400" dirty="0" err="1" smtClean="0"/>
              <a:t>ystafell</a:t>
            </a:r>
            <a:r>
              <a:rPr lang="en-GB" sz="2400" dirty="0" smtClean="0"/>
              <a:t> </a:t>
            </a:r>
            <a:r>
              <a:rPr lang="en-GB" sz="2400" dirty="0" err="1" smtClean="0"/>
              <a:t>ymolchi</a:t>
            </a:r>
            <a:r>
              <a:rPr lang="en-GB" sz="2400" dirty="0" smtClean="0"/>
              <a:t> (bath </a:t>
            </a:r>
            <a:r>
              <a:rPr lang="en-GB" sz="2400" dirty="0" err="1" smtClean="0"/>
              <a:t>neu</a:t>
            </a:r>
            <a:r>
              <a:rPr lang="en-GB" sz="2400" dirty="0" smtClean="0"/>
              <a:t> </a:t>
            </a:r>
            <a:r>
              <a:rPr lang="en-GB" sz="2400" dirty="0" err="1" smtClean="0"/>
              <a:t>gawod</a:t>
            </a:r>
            <a:r>
              <a:rPr lang="en-GB" sz="2400" dirty="0" smtClean="0"/>
              <a:t>, </a:t>
            </a:r>
            <a:r>
              <a:rPr lang="en-GB" sz="2400" dirty="0" err="1" smtClean="0"/>
              <a:t>canllawiau</a:t>
            </a:r>
            <a:r>
              <a:rPr lang="en-GB" sz="2400" dirty="0" smtClean="0"/>
              <a:t>, </a:t>
            </a:r>
            <a:r>
              <a:rPr lang="en-GB" sz="2400" dirty="0" err="1" smtClean="0"/>
              <a:t>grisiau</a:t>
            </a:r>
            <a:r>
              <a:rPr lang="en-GB" sz="2400" dirty="0" smtClean="0"/>
              <a:t>, </a:t>
            </a:r>
            <a:r>
              <a:rPr lang="en-GB" sz="2400" dirty="0" err="1" smtClean="0"/>
              <a:t>cymhorthion</a:t>
            </a:r>
            <a:r>
              <a:rPr lang="en-GB" sz="2400" dirty="0" smtClean="0"/>
              <a:t> </a:t>
            </a:r>
            <a:r>
              <a:rPr lang="en-GB" sz="2400" dirty="0" err="1" smtClean="0"/>
              <a:t>eraill</a:t>
            </a:r>
            <a:r>
              <a:rPr lang="en-GB" sz="2400" dirty="0" smtClean="0"/>
              <a:t>)</a:t>
            </a:r>
            <a:endParaRPr lang="en-GB" sz="2400" dirty="0"/>
          </a:p>
        </p:txBody>
      </p:sp>
    </p:spTree>
    <p:extLst>
      <p:ext uri="{BB962C8B-B14F-4D97-AF65-F5344CB8AC3E}">
        <p14:creationId xmlns:p14="http://schemas.microsoft.com/office/powerpoint/2010/main" val="416443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Pethau</a:t>
            </a:r>
            <a:r>
              <a:rPr lang="en-GB" dirty="0"/>
              <a:t> </a:t>
            </a:r>
            <a:r>
              <a:rPr lang="en-GB" dirty="0" err="1"/>
              <a:t>i’w</a:t>
            </a:r>
            <a:r>
              <a:rPr lang="en-GB" dirty="0"/>
              <a:t> </a:t>
            </a:r>
            <a:r>
              <a:rPr lang="en-GB" dirty="0" err="1"/>
              <a:t>hystyried</a:t>
            </a:r>
            <a:r>
              <a:rPr lang="en-GB" dirty="0"/>
              <a:t> </a:t>
            </a:r>
            <a:r>
              <a:rPr lang="en-GB" dirty="0" err="1"/>
              <a:t>wrth</a:t>
            </a:r>
            <a:r>
              <a:rPr lang="en-GB" dirty="0"/>
              <a:t> </a:t>
            </a:r>
            <a:r>
              <a:rPr lang="en-GB" dirty="0" err="1" smtClean="0"/>
              <a:t>asesu</a:t>
            </a:r>
            <a:r>
              <a:rPr lang="en-GB" dirty="0" smtClean="0"/>
              <a:t> (</a:t>
            </a:r>
            <a:r>
              <a:rPr lang="en-GB" dirty="0"/>
              <a:t>3</a:t>
            </a:r>
            <a:r>
              <a:rPr lang="en-GB" dirty="0" smtClean="0"/>
              <a:t>)</a:t>
            </a:r>
            <a:endParaRPr lang="en-GB" dirty="0"/>
          </a:p>
        </p:txBody>
      </p:sp>
      <p:sp>
        <p:nvSpPr>
          <p:cNvPr id="3" name="Content Placeholder 2"/>
          <p:cNvSpPr>
            <a:spLocks noGrp="1"/>
          </p:cNvSpPr>
          <p:nvPr>
            <p:ph idx="1"/>
          </p:nvPr>
        </p:nvSpPr>
        <p:spPr/>
        <p:txBody>
          <a:bodyPr>
            <a:noAutofit/>
          </a:bodyPr>
          <a:lstStyle/>
          <a:p>
            <a:pPr marL="0" indent="0">
              <a:lnSpc>
                <a:spcPct val="100000"/>
              </a:lnSpc>
              <a:spcBef>
                <a:spcPts val="100"/>
              </a:spcBef>
              <a:spcAft>
                <a:spcPts val="100"/>
              </a:spcAft>
              <a:buNone/>
            </a:pPr>
            <a:r>
              <a:rPr lang="en-GB" sz="2400" b="1" dirty="0" err="1" smtClean="0"/>
              <a:t>Profi</a:t>
            </a:r>
            <a:r>
              <a:rPr lang="en-GB" sz="2400" b="1" dirty="0" smtClean="0"/>
              <a:t> </a:t>
            </a:r>
            <a:r>
              <a:rPr lang="en-GB" sz="2400" b="1" dirty="0" err="1" smtClean="0"/>
              <a:t>symudedd</a:t>
            </a:r>
            <a:r>
              <a:rPr lang="en-GB" sz="2400" b="1" dirty="0" smtClean="0"/>
              <a:t>…</a:t>
            </a:r>
          </a:p>
          <a:p>
            <a:pPr marL="0" indent="0">
              <a:lnSpc>
                <a:spcPct val="100000"/>
              </a:lnSpc>
              <a:spcBef>
                <a:spcPts val="100"/>
              </a:spcBef>
              <a:spcAft>
                <a:spcPts val="100"/>
              </a:spcAft>
              <a:buNone/>
            </a:pPr>
            <a:endParaRPr lang="en-GB" sz="2400" b="1" dirty="0"/>
          </a:p>
          <a:p>
            <a:pPr lvl="1">
              <a:lnSpc>
                <a:spcPct val="100000"/>
              </a:lnSpc>
              <a:spcBef>
                <a:spcPts val="100"/>
              </a:spcBef>
              <a:spcAft>
                <a:spcPts val="100"/>
              </a:spcAft>
            </a:pPr>
            <a:r>
              <a:rPr lang="en-GB" sz="2400" dirty="0" err="1" smtClean="0"/>
              <a:t>Cyflymder</a:t>
            </a:r>
            <a:r>
              <a:rPr lang="en-GB" sz="2400" dirty="0" smtClean="0"/>
              <a:t> </a:t>
            </a:r>
            <a:r>
              <a:rPr lang="en-GB" sz="2400" dirty="0" err="1" smtClean="0"/>
              <a:t>cerdded</a:t>
            </a:r>
            <a:r>
              <a:rPr lang="en-GB" sz="2400" dirty="0" smtClean="0"/>
              <a:t> (</a:t>
            </a:r>
            <a:r>
              <a:rPr lang="en-GB" sz="2400" dirty="0" err="1" smtClean="0"/>
              <a:t>a’r</a:t>
            </a:r>
            <a:r>
              <a:rPr lang="en-GB" sz="2400" dirty="0" smtClean="0"/>
              <a:t> </a:t>
            </a:r>
            <a:r>
              <a:rPr lang="en-GB" sz="2400" dirty="0" err="1" smtClean="0"/>
              <a:t>gallu</a:t>
            </a:r>
            <a:r>
              <a:rPr lang="en-GB" sz="2400" dirty="0" smtClean="0"/>
              <a:t> </a:t>
            </a:r>
            <a:r>
              <a:rPr lang="en-GB" sz="2400" dirty="0" err="1" smtClean="0"/>
              <a:t>i</a:t>
            </a:r>
            <a:r>
              <a:rPr lang="en-GB" sz="2400" dirty="0" smtClean="0"/>
              <a:t> </a:t>
            </a:r>
            <a:r>
              <a:rPr lang="en-GB" sz="2400" dirty="0" err="1" smtClean="0"/>
              <a:t>godi</a:t>
            </a:r>
            <a:r>
              <a:rPr lang="en-GB" sz="2400" dirty="0" smtClean="0"/>
              <a:t> o </a:t>
            </a:r>
            <a:r>
              <a:rPr lang="en-GB" sz="2400" dirty="0" err="1" smtClean="0"/>
              <a:t>gadair</a:t>
            </a:r>
            <a:r>
              <a:rPr lang="en-GB" sz="2400" dirty="0" smtClean="0"/>
              <a:t> ac </a:t>
            </a:r>
            <a:r>
              <a:rPr lang="en-GB" sz="2400" dirty="0" err="1" smtClean="0"/>
              <a:t>eistedd</a:t>
            </a:r>
            <a:r>
              <a:rPr lang="en-GB" sz="2400" dirty="0" smtClean="0"/>
              <a:t> </a:t>
            </a:r>
            <a:r>
              <a:rPr lang="en-GB" sz="2400" dirty="0" err="1" smtClean="0"/>
              <a:t>arni</a:t>
            </a:r>
            <a:r>
              <a:rPr lang="en-GB" sz="2400" dirty="0" smtClean="0"/>
              <a:t>)</a:t>
            </a:r>
            <a:endParaRPr lang="en-GB" sz="2400" dirty="0"/>
          </a:p>
          <a:p>
            <a:pPr lvl="1">
              <a:lnSpc>
                <a:spcPct val="100000"/>
              </a:lnSpc>
              <a:spcBef>
                <a:spcPts val="100"/>
              </a:spcBef>
              <a:spcAft>
                <a:spcPts val="100"/>
              </a:spcAft>
            </a:pPr>
            <a:r>
              <a:rPr lang="en-GB" sz="2400" dirty="0" err="1" smtClean="0"/>
              <a:t>Eu</a:t>
            </a:r>
            <a:r>
              <a:rPr lang="en-GB" sz="2400" dirty="0" smtClean="0"/>
              <a:t> </a:t>
            </a:r>
            <a:r>
              <a:rPr lang="en-GB" sz="2400" dirty="0" err="1" smtClean="0"/>
              <a:t>cerddediad</a:t>
            </a:r>
            <a:r>
              <a:rPr lang="en-GB" sz="2400" dirty="0" smtClean="0"/>
              <a:t> (</a:t>
            </a:r>
            <a:r>
              <a:rPr lang="en-GB" sz="2400" dirty="0" err="1" smtClean="0"/>
              <a:t>cloffni</a:t>
            </a:r>
            <a:r>
              <a:rPr lang="en-GB" sz="2400" dirty="0" smtClean="0"/>
              <a:t>, </a:t>
            </a:r>
            <a:r>
              <a:rPr lang="en-GB" sz="2400" dirty="0" err="1" smtClean="0"/>
              <a:t>araf</a:t>
            </a:r>
            <a:r>
              <a:rPr lang="en-GB" sz="2400" dirty="0" smtClean="0"/>
              <a:t>, </a:t>
            </a:r>
            <a:r>
              <a:rPr lang="en-GB" sz="2400" dirty="0" err="1" smtClean="0"/>
              <a:t>cyflym</a:t>
            </a:r>
            <a:r>
              <a:rPr lang="en-GB" sz="2400" dirty="0" smtClean="0"/>
              <a:t>, </a:t>
            </a:r>
            <a:r>
              <a:rPr lang="en-GB" sz="2400" dirty="0" err="1" smtClean="0"/>
              <a:t>shifflo</a:t>
            </a:r>
            <a:r>
              <a:rPr lang="en-GB" sz="2400" dirty="0" smtClean="0"/>
              <a:t>)</a:t>
            </a:r>
            <a:endParaRPr lang="en-GB" sz="2400" dirty="0"/>
          </a:p>
          <a:p>
            <a:pPr lvl="1">
              <a:lnSpc>
                <a:spcPct val="100000"/>
              </a:lnSpc>
              <a:spcBef>
                <a:spcPts val="100"/>
              </a:spcBef>
              <a:spcAft>
                <a:spcPts val="100"/>
              </a:spcAft>
            </a:pPr>
            <a:r>
              <a:rPr lang="en-GB" sz="2400" dirty="0" err="1" smtClean="0"/>
              <a:t>Eu</a:t>
            </a:r>
            <a:r>
              <a:rPr lang="en-GB" sz="2400" dirty="0" smtClean="0"/>
              <a:t> </a:t>
            </a:r>
            <a:r>
              <a:rPr lang="en-GB" sz="2400" dirty="0" err="1" smtClean="0"/>
              <a:t>cydbwysedd</a:t>
            </a:r>
            <a:r>
              <a:rPr lang="en-GB" sz="2400" dirty="0" smtClean="0"/>
              <a:t> (</a:t>
            </a:r>
            <a:r>
              <a:rPr lang="en-GB" sz="2400" dirty="0" err="1" smtClean="0"/>
              <a:t>syrffio</a:t>
            </a:r>
            <a:r>
              <a:rPr lang="en-GB" sz="2400" dirty="0" smtClean="0"/>
              <a:t>, </a:t>
            </a:r>
            <a:r>
              <a:rPr lang="en-GB" sz="2400" dirty="0" err="1" smtClean="0"/>
              <a:t>defnyddio</a:t>
            </a:r>
            <a:r>
              <a:rPr lang="en-GB" sz="2400" dirty="0" smtClean="0"/>
              <a:t> </a:t>
            </a:r>
            <a:r>
              <a:rPr lang="en-GB" sz="2400" dirty="0" err="1" smtClean="0"/>
              <a:t>ffon</a:t>
            </a:r>
            <a:r>
              <a:rPr lang="en-GB" sz="2400" dirty="0" smtClean="0"/>
              <a:t> </a:t>
            </a:r>
            <a:r>
              <a:rPr lang="en-GB" sz="2400" dirty="0" err="1" smtClean="0"/>
              <a:t>neu</a:t>
            </a:r>
            <a:r>
              <a:rPr lang="en-GB" sz="2400" dirty="0" smtClean="0"/>
              <a:t> </a:t>
            </a:r>
            <a:r>
              <a:rPr lang="en-GB" sz="2400" dirty="0" err="1" smtClean="0"/>
              <a:t>ffon</a:t>
            </a:r>
            <a:r>
              <a:rPr lang="en-GB" sz="2400" dirty="0" smtClean="0"/>
              <a:t> </a:t>
            </a:r>
            <a:r>
              <a:rPr lang="en-GB" sz="2400" dirty="0" err="1" smtClean="0"/>
              <a:t>fagl</a:t>
            </a:r>
            <a:r>
              <a:rPr lang="en-GB" sz="2400" dirty="0" smtClean="0"/>
              <a:t>, </a:t>
            </a:r>
            <a:r>
              <a:rPr lang="en-GB" sz="2400" dirty="0" err="1" smtClean="0"/>
              <a:t>canllawiau</a:t>
            </a:r>
            <a:r>
              <a:rPr lang="en-GB" sz="2400" dirty="0" smtClean="0"/>
              <a:t>)</a:t>
            </a:r>
            <a:endParaRPr lang="en-GB" sz="2400" dirty="0"/>
          </a:p>
        </p:txBody>
      </p:sp>
    </p:spTree>
    <p:extLst>
      <p:ext uri="{BB962C8B-B14F-4D97-AF65-F5344CB8AC3E}">
        <p14:creationId xmlns:p14="http://schemas.microsoft.com/office/powerpoint/2010/main" val="172481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normAutofit fontScale="90000"/>
          </a:bodyPr>
          <a:lstStyle/>
          <a:p>
            <a:r>
              <a:rPr lang="en-GB" dirty="0" err="1"/>
              <a:t>Cyfleoedd</a:t>
            </a:r>
            <a:r>
              <a:rPr lang="en-GB" dirty="0"/>
              <a:t> </a:t>
            </a:r>
            <a:r>
              <a:rPr lang="en-GB" dirty="0" err="1"/>
              <a:t>i</a:t>
            </a:r>
            <a:r>
              <a:rPr lang="en-GB" dirty="0"/>
              <a:t> </a:t>
            </a:r>
            <a:r>
              <a:rPr lang="en-GB" dirty="0" err="1"/>
              <a:t>leihau’r</a:t>
            </a:r>
            <a:r>
              <a:rPr lang="en-GB" dirty="0"/>
              <a:t> </a:t>
            </a:r>
            <a:r>
              <a:rPr lang="en-GB" dirty="0" err="1"/>
              <a:t>tebygolrwydd</a:t>
            </a:r>
            <a:r>
              <a:rPr lang="en-GB" dirty="0"/>
              <a:t> o </a:t>
            </a:r>
            <a:r>
              <a:rPr lang="en-GB" dirty="0" err="1"/>
              <a:t>gwympiadau</a:t>
            </a:r>
            <a:endParaRPr lang="en-GB" dirty="0"/>
          </a:p>
        </p:txBody>
      </p:sp>
      <p:sp>
        <p:nvSpPr>
          <p:cNvPr id="3" name="Content Placeholder 2"/>
          <p:cNvSpPr>
            <a:spLocks noGrp="1"/>
          </p:cNvSpPr>
          <p:nvPr>
            <p:ph idx="1"/>
          </p:nvPr>
        </p:nvSpPr>
        <p:spPr>
          <a:xfrm>
            <a:off x="431800" y="1505930"/>
            <a:ext cx="8280400" cy="4005704"/>
          </a:xfrm>
        </p:spPr>
        <p:txBody>
          <a:bodyPr>
            <a:noAutofit/>
          </a:bodyPr>
          <a:lstStyle/>
          <a:p>
            <a:pPr>
              <a:lnSpc>
                <a:spcPct val="110000"/>
              </a:lnSpc>
              <a:spcBef>
                <a:spcPts val="100"/>
              </a:spcBef>
              <a:spcAft>
                <a:spcPts val="100"/>
              </a:spcAft>
            </a:pPr>
            <a:r>
              <a:rPr lang="en-GB" sz="2200" b="1" dirty="0" err="1" smtClean="0"/>
              <a:t>Dyfeisiau</a:t>
            </a:r>
            <a:r>
              <a:rPr lang="en-GB" sz="2200" b="1" dirty="0" smtClean="0"/>
              <a:t> </a:t>
            </a:r>
            <a:r>
              <a:rPr lang="en-GB" sz="2200" b="1" dirty="0" err="1"/>
              <a:t>symudedd</a:t>
            </a:r>
            <a:r>
              <a:rPr lang="en-GB" sz="2200" b="1" dirty="0"/>
              <a:t> </a:t>
            </a:r>
            <a:r>
              <a:rPr lang="en-GB" sz="2200" b="1" dirty="0" err="1" smtClean="0"/>
              <a:t>cynorthwyol</a:t>
            </a:r>
            <a:endParaRPr lang="en-GB" sz="2200" b="1" dirty="0" smtClean="0"/>
          </a:p>
          <a:p>
            <a:pPr lvl="1">
              <a:spcBef>
                <a:spcPts val="300"/>
              </a:spcBef>
              <a:spcAft>
                <a:spcPts val="300"/>
              </a:spcAft>
            </a:pPr>
            <a:r>
              <a:rPr lang="en-GB" sz="2400" dirty="0" err="1"/>
              <a:t>Ffyn</a:t>
            </a:r>
            <a:r>
              <a:rPr lang="en-GB" sz="2400" dirty="0"/>
              <a:t> </a:t>
            </a:r>
            <a:r>
              <a:rPr lang="en-GB" sz="2400" dirty="0" err="1"/>
              <a:t>cerdded</a:t>
            </a:r>
            <a:endParaRPr lang="en-GB" sz="2400" dirty="0"/>
          </a:p>
          <a:p>
            <a:pPr lvl="1">
              <a:spcBef>
                <a:spcPts val="300"/>
              </a:spcBef>
              <a:spcAft>
                <a:spcPts val="300"/>
              </a:spcAft>
            </a:pPr>
            <a:r>
              <a:rPr lang="en-GB" sz="2400" dirty="0" err="1"/>
              <a:t>Fframiau</a:t>
            </a:r>
            <a:r>
              <a:rPr lang="en-GB" sz="2400" dirty="0"/>
              <a:t> </a:t>
            </a:r>
            <a:r>
              <a:rPr lang="en-GB" sz="2400" dirty="0" err="1"/>
              <a:t>cerdded</a:t>
            </a:r>
            <a:r>
              <a:rPr lang="en-GB" sz="2400" dirty="0"/>
              <a:t> a </a:t>
            </a:r>
            <a:r>
              <a:rPr lang="en-GB" sz="2400" dirty="0" err="1"/>
              <a:t>throlïau</a:t>
            </a:r>
            <a:endParaRPr lang="en-GB" sz="2400" dirty="0"/>
          </a:p>
          <a:p>
            <a:pPr lvl="1">
              <a:spcBef>
                <a:spcPts val="300"/>
              </a:spcBef>
              <a:spcAft>
                <a:spcPts val="300"/>
              </a:spcAft>
            </a:pPr>
            <a:r>
              <a:rPr lang="en-GB" sz="2400" dirty="0" err="1"/>
              <a:t>Rheiliau</a:t>
            </a:r>
            <a:r>
              <a:rPr lang="en-GB" sz="2400" dirty="0"/>
              <a:t> a </a:t>
            </a:r>
            <a:r>
              <a:rPr lang="en-GB" sz="2400" dirty="0" err="1"/>
              <a:t>chanllawiau</a:t>
            </a:r>
            <a:r>
              <a:rPr lang="en-GB" sz="2400" dirty="0"/>
              <a:t> </a:t>
            </a:r>
          </a:p>
          <a:p>
            <a:pPr>
              <a:lnSpc>
                <a:spcPct val="110000"/>
              </a:lnSpc>
              <a:spcBef>
                <a:spcPts val="100"/>
              </a:spcBef>
              <a:spcAft>
                <a:spcPts val="100"/>
              </a:spcAft>
            </a:pPr>
            <a:r>
              <a:rPr lang="en-GB" sz="2200" b="1" dirty="0" err="1" smtClean="0"/>
              <a:t>Dyfeisiau</a:t>
            </a:r>
            <a:r>
              <a:rPr lang="en-GB" sz="2200" b="1" dirty="0" smtClean="0"/>
              <a:t> </a:t>
            </a:r>
            <a:r>
              <a:rPr lang="en-GB" sz="2200" b="1" dirty="0" err="1" smtClean="0"/>
              <a:t>grisiau</a:t>
            </a:r>
            <a:endParaRPr lang="en-GB" sz="2200" b="1" dirty="0"/>
          </a:p>
          <a:p>
            <a:pPr lvl="1">
              <a:lnSpc>
                <a:spcPct val="110000"/>
              </a:lnSpc>
              <a:spcBef>
                <a:spcPts val="100"/>
              </a:spcBef>
              <a:spcAft>
                <a:spcPts val="100"/>
              </a:spcAft>
            </a:pPr>
            <a:r>
              <a:rPr lang="en-GB" sz="2200" dirty="0" err="1"/>
              <a:t>Lifft</a:t>
            </a:r>
            <a:r>
              <a:rPr lang="en-GB" sz="2200" dirty="0"/>
              <a:t> </a:t>
            </a:r>
            <a:r>
              <a:rPr lang="en-GB" sz="2200" dirty="0" err="1"/>
              <a:t>grisiau</a:t>
            </a:r>
            <a:endParaRPr lang="en-GB" sz="2200" dirty="0"/>
          </a:p>
          <a:p>
            <a:pPr lvl="1">
              <a:lnSpc>
                <a:spcPct val="110000"/>
              </a:lnSpc>
              <a:spcBef>
                <a:spcPts val="100"/>
              </a:spcBef>
              <a:spcAft>
                <a:spcPts val="100"/>
              </a:spcAft>
            </a:pPr>
            <a:r>
              <a:rPr lang="en-GB" sz="2200" dirty="0" err="1"/>
              <a:t>Stairsteady</a:t>
            </a:r>
            <a:endParaRPr lang="en-GB" sz="2200" dirty="0"/>
          </a:p>
          <a:p>
            <a:pPr lvl="1">
              <a:lnSpc>
                <a:spcPct val="110000"/>
              </a:lnSpc>
              <a:spcBef>
                <a:spcPts val="100"/>
              </a:spcBef>
              <a:spcAft>
                <a:spcPts val="100"/>
              </a:spcAft>
            </a:pPr>
            <a:r>
              <a:rPr lang="en-GB" sz="2200" dirty="0" err="1"/>
              <a:t>Quadstep</a:t>
            </a:r>
            <a:endParaRPr lang="en-GB" sz="2200" dirty="0"/>
          </a:p>
          <a:p>
            <a:pPr>
              <a:lnSpc>
                <a:spcPct val="110000"/>
              </a:lnSpc>
              <a:spcBef>
                <a:spcPts val="100"/>
              </a:spcBef>
              <a:spcAft>
                <a:spcPts val="100"/>
              </a:spcAft>
            </a:pPr>
            <a:r>
              <a:rPr lang="en-GB" sz="2000" b="1" dirty="0" err="1" smtClean="0"/>
              <a:t>Cymhorthion</a:t>
            </a:r>
            <a:r>
              <a:rPr lang="en-GB" sz="2000" b="1" dirty="0" smtClean="0"/>
              <a:t> </a:t>
            </a:r>
            <a:r>
              <a:rPr lang="en-GB" sz="2000" b="1" dirty="0" err="1"/>
              <a:t>ystafell</a:t>
            </a:r>
            <a:r>
              <a:rPr lang="en-GB" sz="2000" b="1" dirty="0"/>
              <a:t> </a:t>
            </a:r>
            <a:r>
              <a:rPr lang="en-GB" sz="2000" b="1" dirty="0" err="1"/>
              <a:t>ymolchi</a:t>
            </a:r>
            <a:endParaRPr lang="en-GB" sz="2000" b="1" dirty="0"/>
          </a:p>
          <a:p>
            <a:pPr lvl="1">
              <a:lnSpc>
                <a:spcPct val="110000"/>
              </a:lnSpc>
              <a:spcBef>
                <a:spcPts val="100"/>
              </a:spcBef>
              <a:spcAft>
                <a:spcPts val="100"/>
              </a:spcAft>
            </a:pPr>
            <a:r>
              <a:rPr lang="en-GB" sz="2200" dirty="0" err="1" smtClean="0"/>
              <a:t>Sedd</a:t>
            </a:r>
            <a:r>
              <a:rPr lang="en-GB" sz="2200" dirty="0" smtClean="0"/>
              <a:t> </a:t>
            </a:r>
            <a:r>
              <a:rPr lang="en-GB" sz="2200" dirty="0" err="1"/>
              <a:t>uchel</a:t>
            </a:r>
            <a:endParaRPr lang="en-GB" sz="2200" dirty="0"/>
          </a:p>
          <a:p>
            <a:pPr lvl="1">
              <a:spcBef>
                <a:spcPts val="300"/>
              </a:spcBef>
              <a:spcAft>
                <a:spcPts val="300"/>
              </a:spcAft>
            </a:pPr>
            <a:r>
              <a:rPr lang="en-GB" sz="2200" dirty="0" err="1"/>
              <a:t>Stôl</a:t>
            </a:r>
            <a:r>
              <a:rPr lang="en-GB" sz="2200" dirty="0"/>
              <a:t> </a:t>
            </a:r>
            <a:r>
              <a:rPr lang="en-GB" sz="2200" dirty="0" err="1" smtClean="0"/>
              <a:t>glwydol</a:t>
            </a:r>
            <a:endParaRPr lang="en-GB" sz="22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965" r="3674" b="17173"/>
          <a:stretch/>
        </p:blipFill>
        <p:spPr bwMode="auto">
          <a:xfrm>
            <a:off x="5058599" y="3716925"/>
            <a:ext cx="1724046"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099" t="2053" r="3078" b="2867"/>
          <a:stretch/>
        </p:blipFill>
        <p:spPr bwMode="auto">
          <a:xfrm>
            <a:off x="5058510" y="1427358"/>
            <a:ext cx="1710798" cy="21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9671" t="13138" r="9152" b="20641"/>
          <a:stretch/>
        </p:blipFill>
        <p:spPr bwMode="auto">
          <a:xfrm>
            <a:off x="6931039" y="2507358"/>
            <a:ext cx="1781162" cy="209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601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normAutofit fontScale="90000"/>
          </a:bodyPr>
          <a:lstStyle/>
          <a:p>
            <a:pPr>
              <a:lnSpc>
                <a:spcPct val="90000"/>
              </a:lnSpc>
            </a:pPr>
            <a:r>
              <a:rPr lang="en-GB" dirty="0" err="1"/>
              <a:t>Cyfleoedd</a:t>
            </a:r>
            <a:r>
              <a:rPr lang="en-GB" dirty="0"/>
              <a:t> </a:t>
            </a:r>
            <a:r>
              <a:rPr lang="en-GB" dirty="0" err="1"/>
              <a:t>i</a:t>
            </a:r>
            <a:r>
              <a:rPr lang="en-GB" dirty="0"/>
              <a:t> </a:t>
            </a:r>
            <a:r>
              <a:rPr lang="en-GB" dirty="0" err="1"/>
              <a:t>leihau’r</a:t>
            </a:r>
            <a:r>
              <a:rPr lang="en-GB" dirty="0"/>
              <a:t> </a:t>
            </a:r>
            <a:r>
              <a:rPr lang="en-GB" dirty="0" err="1"/>
              <a:t>tebygolrwydd</a:t>
            </a:r>
            <a:r>
              <a:rPr lang="en-GB" dirty="0"/>
              <a:t> o </a:t>
            </a:r>
            <a:r>
              <a:rPr lang="en-GB" dirty="0" err="1"/>
              <a:t>gwympiadau</a:t>
            </a:r>
            <a:endParaRPr lang="en-GB" dirty="0"/>
          </a:p>
        </p:txBody>
      </p:sp>
      <p:sp>
        <p:nvSpPr>
          <p:cNvPr id="3" name="Content Placeholder 2"/>
          <p:cNvSpPr>
            <a:spLocks noGrp="1"/>
          </p:cNvSpPr>
          <p:nvPr>
            <p:ph idx="1"/>
          </p:nvPr>
        </p:nvSpPr>
        <p:spPr/>
        <p:txBody>
          <a:bodyPr>
            <a:noAutofit/>
          </a:bodyPr>
          <a:lstStyle/>
          <a:p>
            <a:pPr>
              <a:lnSpc>
                <a:spcPct val="110000"/>
              </a:lnSpc>
              <a:spcBef>
                <a:spcPts val="100"/>
              </a:spcBef>
              <a:spcAft>
                <a:spcPts val="100"/>
              </a:spcAft>
            </a:pPr>
            <a:r>
              <a:rPr lang="en-GB" sz="2200" b="1" dirty="0" err="1" smtClean="0"/>
              <a:t>Gwella</a:t>
            </a:r>
            <a:r>
              <a:rPr lang="en-GB" sz="2200" b="1" dirty="0" smtClean="0"/>
              <a:t> </a:t>
            </a:r>
            <a:r>
              <a:rPr lang="en-GB" sz="2200" b="1" dirty="0" err="1" smtClean="0"/>
              <a:t>golwg</a:t>
            </a:r>
            <a:endParaRPr lang="en-GB" sz="2200" b="1" dirty="0" smtClean="0"/>
          </a:p>
          <a:p>
            <a:pPr lvl="1">
              <a:spcBef>
                <a:spcPts val="300"/>
              </a:spcBef>
              <a:spcAft>
                <a:spcPts val="300"/>
              </a:spcAft>
            </a:pPr>
            <a:r>
              <a:rPr lang="en-GB" sz="2200" dirty="0" err="1" smtClean="0"/>
              <a:t>Golau</a:t>
            </a:r>
            <a:r>
              <a:rPr lang="en-GB" sz="2200" dirty="0" smtClean="0"/>
              <a:t> </a:t>
            </a:r>
            <a:r>
              <a:rPr lang="en-GB" sz="2200" dirty="0" err="1" smtClean="0"/>
              <a:t>gwell</a:t>
            </a:r>
            <a:endParaRPr lang="en-GB" sz="2200" dirty="0" smtClean="0"/>
          </a:p>
          <a:p>
            <a:pPr lvl="1">
              <a:spcBef>
                <a:spcPts val="300"/>
              </a:spcBef>
              <a:spcAft>
                <a:spcPts val="300"/>
              </a:spcAft>
            </a:pPr>
            <a:r>
              <a:rPr lang="en-GB" sz="2200" dirty="0" err="1" smtClean="0"/>
              <a:t>Ymylon</a:t>
            </a:r>
            <a:r>
              <a:rPr lang="en-GB" sz="2200" dirty="0" smtClean="0"/>
              <a:t> </a:t>
            </a:r>
            <a:r>
              <a:rPr lang="en-GB" sz="2200" dirty="0" err="1" smtClean="0"/>
              <a:t>cyferbyniol</a:t>
            </a:r>
            <a:endParaRPr lang="en-GB" sz="2200" dirty="0" smtClean="0"/>
          </a:p>
          <a:p>
            <a:pPr>
              <a:lnSpc>
                <a:spcPct val="110000"/>
              </a:lnSpc>
              <a:spcBef>
                <a:spcPts val="100"/>
              </a:spcBef>
              <a:spcAft>
                <a:spcPts val="100"/>
              </a:spcAft>
            </a:pPr>
            <a:r>
              <a:rPr lang="en-GB" sz="2200" b="1" dirty="0" err="1" smtClean="0"/>
              <a:t>Cymorth</a:t>
            </a:r>
            <a:r>
              <a:rPr lang="en-GB" sz="2200" b="1" dirty="0" smtClean="0"/>
              <a:t> </a:t>
            </a:r>
            <a:r>
              <a:rPr lang="en-GB" sz="2200" b="1" dirty="0" err="1"/>
              <a:t>gyda</a:t>
            </a:r>
            <a:r>
              <a:rPr lang="en-GB" sz="2200" b="1" dirty="0"/>
              <a:t> </a:t>
            </a:r>
            <a:r>
              <a:rPr lang="en-GB" sz="2200" b="1" dirty="0" err="1" smtClean="0"/>
              <a:t>meddyginiaeth</a:t>
            </a:r>
            <a:endParaRPr lang="en-GB" sz="2200" b="1" dirty="0" smtClean="0"/>
          </a:p>
          <a:p>
            <a:pPr lvl="1">
              <a:lnSpc>
                <a:spcPct val="110000"/>
              </a:lnSpc>
              <a:spcBef>
                <a:spcPts val="100"/>
              </a:spcBef>
              <a:spcAft>
                <a:spcPts val="100"/>
              </a:spcAft>
            </a:pPr>
            <a:r>
              <a:rPr lang="en-GB" sz="2200" dirty="0" err="1" smtClean="0"/>
              <a:t>Negeseuon</a:t>
            </a:r>
            <a:r>
              <a:rPr lang="en-GB" sz="2200" dirty="0" smtClean="0"/>
              <a:t> </a:t>
            </a:r>
            <a:r>
              <a:rPr lang="en-GB" sz="2200" dirty="0" err="1"/>
              <a:t>atgoffa</a:t>
            </a:r>
            <a:endParaRPr lang="en-GB" sz="2200" dirty="0"/>
          </a:p>
          <a:p>
            <a:pPr lvl="1">
              <a:lnSpc>
                <a:spcPct val="110000"/>
              </a:lnSpc>
              <a:spcBef>
                <a:spcPts val="100"/>
              </a:spcBef>
              <a:spcAft>
                <a:spcPts val="100"/>
              </a:spcAft>
            </a:pPr>
            <a:r>
              <a:rPr lang="en-GB" sz="2200" dirty="0" err="1"/>
              <a:t>Cymhorthion</a:t>
            </a:r>
            <a:r>
              <a:rPr lang="en-GB" sz="2200" dirty="0"/>
              <a:t> </a:t>
            </a:r>
            <a:r>
              <a:rPr lang="en-GB" sz="2200" dirty="0" err="1"/>
              <a:t>dosbarthu</a:t>
            </a:r>
            <a:endParaRPr lang="en-GB" sz="2200" dirty="0"/>
          </a:p>
          <a:p>
            <a:pPr>
              <a:lnSpc>
                <a:spcPct val="110000"/>
              </a:lnSpc>
              <a:spcBef>
                <a:spcPts val="100"/>
              </a:spcBef>
              <a:spcAft>
                <a:spcPts val="100"/>
              </a:spcAft>
            </a:pPr>
            <a:r>
              <a:rPr lang="en-GB" sz="2200" b="1" dirty="0"/>
              <a:t>Atal </a:t>
            </a:r>
            <a:r>
              <a:rPr lang="en-GB" sz="2200" b="1" dirty="0" err="1"/>
              <a:t>rhuthro</a:t>
            </a:r>
            <a:endParaRPr lang="en-GB" sz="2200" b="1" dirty="0"/>
          </a:p>
          <a:p>
            <a:pPr lvl="1">
              <a:lnSpc>
                <a:spcPct val="110000"/>
              </a:lnSpc>
              <a:spcBef>
                <a:spcPts val="100"/>
              </a:spcBef>
              <a:spcAft>
                <a:spcPts val="100"/>
              </a:spcAft>
            </a:pPr>
            <a:r>
              <a:rPr lang="en-GB" sz="2200" dirty="0" err="1" smtClean="0"/>
              <a:t>Ffôn</a:t>
            </a:r>
            <a:r>
              <a:rPr lang="en-GB" sz="2200" dirty="0" smtClean="0"/>
              <a:t> </a:t>
            </a:r>
            <a:r>
              <a:rPr lang="en-GB" sz="2200" dirty="0" err="1"/>
              <a:t>heb</a:t>
            </a:r>
            <a:r>
              <a:rPr lang="en-GB" sz="2200" dirty="0"/>
              <a:t> </a:t>
            </a:r>
            <a:r>
              <a:rPr lang="en-GB" sz="2200" dirty="0" err="1"/>
              <a:t>gordyn</a:t>
            </a:r>
            <a:endParaRPr lang="en-GB" sz="2200" dirty="0"/>
          </a:p>
          <a:p>
            <a:pPr lvl="1">
              <a:lnSpc>
                <a:spcPct val="110000"/>
              </a:lnSpc>
              <a:spcBef>
                <a:spcPts val="100"/>
              </a:spcBef>
              <a:spcAft>
                <a:spcPts val="100"/>
              </a:spcAft>
            </a:pPr>
            <a:r>
              <a:rPr lang="en-GB" sz="2200" dirty="0" err="1"/>
              <a:t>Agorwr</a:t>
            </a:r>
            <a:r>
              <a:rPr lang="en-GB" sz="2200" dirty="0"/>
              <a:t> </a:t>
            </a:r>
            <a:r>
              <a:rPr lang="en-GB" sz="2200" dirty="0" err="1" smtClean="0"/>
              <a:t>drysau</a:t>
            </a:r>
            <a:r>
              <a:rPr lang="en-GB" sz="2200" dirty="0" smtClean="0"/>
              <a:t>/intercom</a:t>
            </a:r>
            <a:endParaRPr lang="en-GB" sz="2200" dirty="0"/>
          </a:p>
        </p:txBody>
      </p:sp>
      <p:pic>
        <p:nvPicPr>
          <p:cNvPr id="5" name="Picture 4" descr="http://www.hss.uk.net/uploads/products/hss_prod_1222195179.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04" b="5620"/>
          <a:stretch/>
        </p:blipFill>
        <p:spPr bwMode="auto">
          <a:xfrm>
            <a:off x="4598198" y="1376363"/>
            <a:ext cx="1649773"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http://www.all-about-screen-doors.com/images/retscreen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6201" y="1376363"/>
            <a:ext cx="2016000"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7043" y="4432411"/>
            <a:ext cx="1994315"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17111" y="4412050"/>
            <a:ext cx="163086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1260" y="2951020"/>
            <a:ext cx="1689882"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606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500"/>
                                        <p:tgtEl>
                                          <p:spTgt spid="3">
                                            <p:txEl>
                                              <p:pRg st="8" end="8"/>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itle 1"/>
          <p:cNvSpPr>
            <a:spLocks noGrp="1"/>
          </p:cNvSpPr>
          <p:nvPr>
            <p:ph type="title"/>
          </p:nvPr>
        </p:nvSpPr>
        <p:spPr/>
        <p:txBody>
          <a:bodyPr>
            <a:normAutofit fontScale="90000"/>
          </a:bodyPr>
          <a:lstStyle/>
          <a:p>
            <a:pPr>
              <a:lnSpc>
                <a:spcPct val="90000"/>
              </a:lnSpc>
            </a:pPr>
            <a:r>
              <a:rPr lang="en-GB" dirty="0" err="1"/>
              <a:t>Cyfleoedd</a:t>
            </a:r>
            <a:r>
              <a:rPr lang="en-GB" dirty="0"/>
              <a:t> </a:t>
            </a:r>
            <a:r>
              <a:rPr lang="en-GB" dirty="0" err="1"/>
              <a:t>i</a:t>
            </a:r>
            <a:r>
              <a:rPr lang="en-GB" dirty="0"/>
              <a:t> </a:t>
            </a:r>
            <a:r>
              <a:rPr lang="en-GB" dirty="0" err="1"/>
              <a:t>leihau’r</a:t>
            </a:r>
            <a:r>
              <a:rPr lang="en-GB" dirty="0"/>
              <a:t> </a:t>
            </a:r>
            <a:r>
              <a:rPr lang="en-GB" dirty="0" err="1"/>
              <a:t>tebygolrwydd</a:t>
            </a:r>
            <a:r>
              <a:rPr lang="en-GB" dirty="0"/>
              <a:t> o </a:t>
            </a:r>
            <a:r>
              <a:rPr lang="en-GB" dirty="0" err="1"/>
              <a:t>gwympiadau</a:t>
            </a:r>
            <a:endParaRPr lang="en-GB" dirty="0"/>
          </a:p>
        </p:txBody>
      </p:sp>
      <p:sp>
        <p:nvSpPr>
          <p:cNvPr id="3" name="Content Placeholder 2"/>
          <p:cNvSpPr>
            <a:spLocks noGrp="1"/>
          </p:cNvSpPr>
          <p:nvPr>
            <p:ph idx="4294967295"/>
          </p:nvPr>
        </p:nvSpPr>
        <p:spPr>
          <a:xfrm>
            <a:off x="431800" y="1382854"/>
            <a:ext cx="5435600" cy="5357812"/>
          </a:xfrm>
        </p:spPr>
        <p:txBody>
          <a:bodyPr>
            <a:noAutofit/>
          </a:bodyPr>
          <a:lstStyle/>
          <a:p>
            <a:pPr>
              <a:lnSpc>
                <a:spcPct val="110000"/>
              </a:lnSpc>
              <a:spcBef>
                <a:spcPts val="100"/>
              </a:spcBef>
              <a:spcAft>
                <a:spcPts val="100"/>
              </a:spcAft>
            </a:pPr>
            <a:r>
              <a:rPr lang="en-GB" sz="2200" b="1" dirty="0" err="1" smtClean="0"/>
              <a:t>Pethau</a:t>
            </a:r>
            <a:r>
              <a:rPr lang="en-GB" sz="2200" b="1" dirty="0" smtClean="0"/>
              <a:t> </a:t>
            </a:r>
            <a:r>
              <a:rPr lang="en-GB" sz="2200" b="1" dirty="0" err="1"/>
              <a:t>eraill</a:t>
            </a:r>
            <a:r>
              <a:rPr lang="en-GB" sz="2200" b="1" dirty="0"/>
              <a:t> </a:t>
            </a:r>
            <a:r>
              <a:rPr lang="en-GB" sz="2200" b="1" dirty="0" err="1"/>
              <a:t>i’w</a:t>
            </a:r>
            <a:r>
              <a:rPr lang="en-GB" sz="2200" b="1" dirty="0"/>
              <a:t> </a:t>
            </a:r>
            <a:r>
              <a:rPr lang="en-GB" sz="2200" b="1" dirty="0" err="1"/>
              <a:t>cofio</a:t>
            </a:r>
            <a:r>
              <a:rPr lang="en-GB" sz="2200" b="1" dirty="0"/>
              <a:t> – “</a:t>
            </a:r>
            <a:r>
              <a:rPr lang="en-GB" sz="2200" b="1" dirty="0" err="1"/>
              <a:t>peidiwch</a:t>
            </a:r>
            <a:r>
              <a:rPr lang="en-GB" sz="2200" b="1" dirty="0"/>
              <a:t> ag </a:t>
            </a:r>
            <a:r>
              <a:rPr lang="en-GB" sz="2200" b="1" dirty="0" err="1"/>
              <a:t>anghofio</a:t>
            </a:r>
            <a:r>
              <a:rPr lang="en-GB" sz="2200" b="1" dirty="0" smtClean="0"/>
              <a:t>”:</a:t>
            </a:r>
          </a:p>
          <a:p>
            <a:pPr lvl="1">
              <a:lnSpc>
                <a:spcPct val="110000"/>
              </a:lnSpc>
              <a:spcBef>
                <a:spcPts val="100"/>
              </a:spcBef>
              <a:spcAft>
                <a:spcPts val="100"/>
              </a:spcAft>
            </a:pPr>
            <a:r>
              <a:rPr lang="en-GB" sz="2000" dirty="0" err="1" smtClean="0"/>
              <a:t>Gwisgo</a:t>
            </a:r>
            <a:r>
              <a:rPr lang="en-GB" sz="2000" dirty="0" smtClean="0"/>
              <a:t> </a:t>
            </a:r>
            <a:r>
              <a:rPr lang="en-GB" sz="2000" dirty="0" err="1"/>
              <a:t>sliperi</a:t>
            </a:r>
            <a:r>
              <a:rPr lang="en-GB" sz="2000" dirty="0"/>
              <a:t> </a:t>
            </a:r>
          </a:p>
          <a:p>
            <a:pPr lvl="1">
              <a:lnSpc>
                <a:spcPct val="110000"/>
              </a:lnSpc>
              <a:spcBef>
                <a:spcPts val="100"/>
              </a:spcBef>
              <a:spcAft>
                <a:spcPts val="100"/>
              </a:spcAft>
            </a:pPr>
            <a:r>
              <a:rPr lang="en-GB" sz="2000" dirty="0" err="1"/>
              <a:t>Gwisgo</a:t>
            </a:r>
            <a:r>
              <a:rPr lang="en-GB" sz="2000" dirty="0"/>
              <a:t> </a:t>
            </a:r>
            <a:r>
              <a:rPr lang="en-GB" sz="2000" dirty="0" err="1"/>
              <a:t>eich</a:t>
            </a:r>
            <a:r>
              <a:rPr lang="en-GB" sz="2000" dirty="0"/>
              <a:t> </a:t>
            </a:r>
            <a:r>
              <a:rPr lang="en-GB" sz="2000" dirty="0" err="1"/>
              <a:t>sbectol</a:t>
            </a:r>
            <a:endParaRPr lang="en-GB" sz="2000" dirty="0"/>
          </a:p>
          <a:p>
            <a:pPr lvl="1">
              <a:lnSpc>
                <a:spcPct val="110000"/>
              </a:lnSpc>
              <a:spcBef>
                <a:spcPts val="100"/>
              </a:spcBef>
              <a:spcAft>
                <a:spcPts val="100"/>
              </a:spcAft>
            </a:pPr>
            <a:r>
              <a:rPr lang="en-GB" sz="2000" dirty="0" err="1"/>
              <a:t>Defnyddio</a:t>
            </a:r>
            <a:r>
              <a:rPr lang="en-GB" sz="2000" dirty="0"/>
              <a:t> </a:t>
            </a:r>
            <a:r>
              <a:rPr lang="en-GB" sz="2000" dirty="0" err="1"/>
              <a:t>eich</a:t>
            </a:r>
            <a:r>
              <a:rPr lang="en-GB" sz="2000" dirty="0"/>
              <a:t> </a:t>
            </a:r>
            <a:r>
              <a:rPr lang="en-GB" sz="2000" dirty="0" err="1"/>
              <a:t>cymhorthion</a:t>
            </a:r>
            <a:r>
              <a:rPr lang="en-GB" sz="2000" dirty="0"/>
              <a:t> </a:t>
            </a:r>
            <a:r>
              <a:rPr lang="en-GB" sz="2000" dirty="0" err="1"/>
              <a:t>cerdded</a:t>
            </a:r>
            <a:endParaRPr lang="en-GB" sz="2000" dirty="0"/>
          </a:p>
          <a:p>
            <a:pPr lvl="1">
              <a:lnSpc>
                <a:spcPct val="110000"/>
              </a:lnSpc>
              <a:spcBef>
                <a:spcPts val="100"/>
              </a:spcBef>
              <a:spcAft>
                <a:spcPts val="100"/>
              </a:spcAft>
            </a:pPr>
            <a:r>
              <a:rPr lang="en-GB" sz="2000" dirty="0" err="1"/>
              <a:t>Bwyta’n</a:t>
            </a:r>
            <a:r>
              <a:rPr lang="en-GB" sz="2000" dirty="0"/>
              <a:t> </a:t>
            </a:r>
            <a:r>
              <a:rPr lang="en-GB" sz="2000" dirty="0" err="1"/>
              <a:t>dda</a:t>
            </a:r>
            <a:r>
              <a:rPr lang="en-GB" sz="2000" dirty="0"/>
              <a:t> (</a:t>
            </a:r>
            <a:r>
              <a:rPr lang="en-GB" sz="2000" dirty="0" err="1"/>
              <a:t>oergell</a:t>
            </a:r>
            <a:r>
              <a:rPr lang="en-GB" sz="2000" dirty="0"/>
              <a:t>)</a:t>
            </a:r>
          </a:p>
          <a:p>
            <a:pPr lvl="1">
              <a:lnSpc>
                <a:spcPct val="110000"/>
              </a:lnSpc>
              <a:spcBef>
                <a:spcPts val="100"/>
              </a:spcBef>
              <a:spcAft>
                <a:spcPts val="100"/>
              </a:spcAft>
            </a:pPr>
            <a:r>
              <a:rPr lang="en-GB" sz="2000" dirty="0" err="1"/>
              <a:t>Yfed</a:t>
            </a:r>
            <a:r>
              <a:rPr lang="en-GB" sz="2000" dirty="0"/>
              <a:t> </a:t>
            </a:r>
            <a:r>
              <a:rPr lang="en-GB" sz="2000" dirty="0" err="1"/>
              <a:t>digon</a:t>
            </a:r>
            <a:r>
              <a:rPr lang="en-GB" sz="2000" dirty="0"/>
              <a:t> (</a:t>
            </a:r>
            <a:r>
              <a:rPr lang="en-GB" sz="2000" dirty="0" err="1"/>
              <a:t>defnydd</a:t>
            </a:r>
            <a:r>
              <a:rPr lang="en-GB" sz="2000" dirty="0"/>
              <a:t> o </a:t>
            </a:r>
            <a:r>
              <a:rPr lang="en-GB" sz="2000" dirty="0" err="1" smtClean="0"/>
              <a:t>ddŵr</a:t>
            </a:r>
            <a:r>
              <a:rPr lang="en-GB" sz="2000" dirty="0" smtClean="0"/>
              <a:t>)</a:t>
            </a:r>
            <a:endParaRPr lang="en-GB" sz="2000" dirty="0"/>
          </a:p>
          <a:p>
            <a:pPr>
              <a:lnSpc>
                <a:spcPct val="110000"/>
              </a:lnSpc>
              <a:spcBef>
                <a:spcPts val="100"/>
              </a:spcBef>
              <a:spcAft>
                <a:spcPts val="100"/>
              </a:spcAft>
            </a:pPr>
            <a:r>
              <a:rPr lang="en-GB" sz="2200" b="1" dirty="0" err="1" smtClean="0"/>
              <a:t>Cymhorthion</a:t>
            </a:r>
            <a:r>
              <a:rPr lang="en-GB" sz="2200" b="1" dirty="0" smtClean="0"/>
              <a:t> </a:t>
            </a:r>
            <a:r>
              <a:rPr lang="en-GB" sz="2200" b="1" dirty="0" err="1" smtClean="0"/>
              <a:t>ymarfer</a:t>
            </a:r>
            <a:r>
              <a:rPr lang="en-GB" sz="2200" b="1" dirty="0" smtClean="0"/>
              <a:t>:</a:t>
            </a:r>
          </a:p>
          <a:p>
            <a:pPr lvl="1">
              <a:lnSpc>
                <a:spcPct val="110000"/>
              </a:lnSpc>
              <a:spcBef>
                <a:spcPts val="100"/>
              </a:spcBef>
              <a:spcAft>
                <a:spcPts val="100"/>
              </a:spcAft>
            </a:pPr>
            <a:r>
              <a:rPr lang="en-GB" sz="2000" dirty="0" err="1" smtClean="0"/>
              <a:t>Platfform</a:t>
            </a:r>
            <a:r>
              <a:rPr lang="en-GB" sz="2000" dirty="0" smtClean="0"/>
              <a:t> </a:t>
            </a:r>
            <a:r>
              <a:rPr lang="en-GB" sz="2000" dirty="0" err="1"/>
              <a:t>crynu</a:t>
            </a:r>
            <a:endParaRPr lang="en-GB" sz="2000" dirty="0"/>
          </a:p>
          <a:p>
            <a:pPr lvl="1">
              <a:lnSpc>
                <a:spcPct val="110000"/>
              </a:lnSpc>
              <a:spcBef>
                <a:spcPts val="100"/>
              </a:spcBef>
              <a:spcAft>
                <a:spcPts val="100"/>
              </a:spcAft>
            </a:pPr>
            <a:r>
              <a:rPr lang="en-GB" sz="2000" dirty="0" err="1"/>
              <a:t>Melin</a:t>
            </a:r>
            <a:r>
              <a:rPr lang="en-GB" sz="2000" dirty="0"/>
              <a:t> </a:t>
            </a:r>
            <a:r>
              <a:rPr lang="en-GB" sz="2000" dirty="0" err="1"/>
              <a:t>draed</a:t>
            </a:r>
            <a:r>
              <a:rPr lang="en-GB" sz="2000" dirty="0"/>
              <a:t> </a:t>
            </a:r>
            <a:r>
              <a:rPr lang="en-GB" sz="2000" dirty="0" err="1"/>
              <a:t>neu</a:t>
            </a:r>
            <a:r>
              <a:rPr lang="en-GB" sz="2000" dirty="0"/>
              <a:t> </a:t>
            </a:r>
            <a:r>
              <a:rPr lang="en-GB" sz="2000" dirty="0" err="1"/>
              <a:t>feic</a:t>
            </a:r>
            <a:r>
              <a:rPr lang="en-GB" sz="2000" dirty="0"/>
              <a:t> </a:t>
            </a:r>
            <a:r>
              <a:rPr lang="en-GB" sz="2000" dirty="0" err="1"/>
              <a:t>ymarfer</a:t>
            </a:r>
            <a:r>
              <a:rPr lang="en-GB" sz="2000" dirty="0"/>
              <a:t> </a:t>
            </a:r>
            <a:r>
              <a:rPr lang="en-GB" sz="2000" dirty="0" err="1"/>
              <a:t>corff</a:t>
            </a:r>
            <a:endParaRPr lang="en-GB" sz="2000" dirty="0"/>
          </a:p>
          <a:p>
            <a:pPr lvl="1">
              <a:lnSpc>
                <a:spcPct val="110000"/>
              </a:lnSpc>
              <a:spcBef>
                <a:spcPts val="100"/>
              </a:spcBef>
              <a:spcAft>
                <a:spcPts val="100"/>
              </a:spcAft>
            </a:pPr>
            <a:r>
              <a:rPr lang="en-GB" sz="2000" dirty="0"/>
              <a:t>Monitor </a:t>
            </a:r>
            <a:r>
              <a:rPr lang="en-GB" sz="2000" dirty="0" err="1"/>
              <a:t>gweithgarwch</a:t>
            </a:r>
            <a:r>
              <a:rPr lang="en-GB" sz="2000" dirty="0"/>
              <a:t> </a:t>
            </a:r>
            <a:r>
              <a:rPr lang="en-GB" sz="2000" dirty="0" err="1"/>
              <a:t>neu</a:t>
            </a:r>
            <a:r>
              <a:rPr lang="en-GB" sz="2000" dirty="0"/>
              <a:t> </a:t>
            </a:r>
            <a:r>
              <a:rPr lang="en-GB" sz="2000" dirty="0" err="1"/>
              <a:t>gamfesurydd</a:t>
            </a:r>
            <a:endParaRPr lang="en-GB" sz="2000" dirty="0"/>
          </a:p>
          <a:p>
            <a:pPr marL="0" indent="0">
              <a:lnSpc>
                <a:spcPct val="110000"/>
              </a:lnSpc>
              <a:spcBef>
                <a:spcPts val="100"/>
              </a:spcBef>
              <a:spcAft>
                <a:spcPts val="100"/>
              </a:spcAft>
              <a:buNone/>
            </a:pPr>
            <a:r>
              <a:rPr lang="en-GB" sz="2200" b="1" dirty="0" err="1" smtClean="0"/>
              <a:t>Dodrefn</a:t>
            </a:r>
            <a:r>
              <a:rPr lang="en-GB" sz="2200" b="1" dirty="0" smtClean="0"/>
              <a:t>:</a:t>
            </a:r>
            <a:endParaRPr lang="en-GB" sz="2200" b="1" dirty="0"/>
          </a:p>
          <a:p>
            <a:pPr lvl="1">
              <a:spcBef>
                <a:spcPts val="300"/>
              </a:spcBef>
              <a:spcAft>
                <a:spcPts val="300"/>
              </a:spcAft>
            </a:pPr>
            <a:r>
              <a:rPr lang="en-GB" sz="2000" dirty="0" err="1" smtClean="0"/>
              <a:t>Cadair</a:t>
            </a:r>
            <a:r>
              <a:rPr lang="en-GB" sz="2000" dirty="0" smtClean="0"/>
              <a:t> </a:t>
            </a:r>
            <a:r>
              <a:rPr lang="en-GB" sz="2000" dirty="0" err="1"/>
              <a:t>Lazyboy</a:t>
            </a:r>
            <a:r>
              <a:rPr lang="en-GB" sz="2000" dirty="0"/>
              <a:t> </a:t>
            </a:r>
          </a:p>
          <a:p>
            <a:pPr lvl="1">
              <a:spcBef>
                <a:spcPts val="300"/>
              </a:spcBef>
              <a:spcAft>
                <a:spcPts val="300"/>
              </a:spcAft>
            </a:pPr>
            <a:r>
              <a:rPr lang="en-GB" sz="2000" dirty="0" err="1"/>
              <a:t>Gwely</a:t>
            </a:r>
            <a:r>
              <a:rPr lang="en-GB" sz="2000" dirty="0"/>
              <a:t> </a:t>
            </a:r>
            <a:r>
              <a:rPr lang="en-GB" sz="2000" dirty="0" err="1" smtClean="0"/>
              <a:t>proffilio</a:t>
            </a:r>
            <a:endParaRPr lang="en-GB" sz="20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19"/>
          <a:stretch/>
        </p:blipFill>
        <p:spPr bwMode="auto">
          <a:xfrm>
            <a:off x="5377429" y="1921474"/>
            <a:ext cx="2844800" cy="340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4076" y="1429179"/>
            <a:ext cx="1954453" cy="259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1835" t="10226" r="11158" b="10361"/>
          <a:stretch/>
        </p:blipFill>
        <p:spPr bwMode="auto">
          <a:xfrm>
            <a:off x="5653663" y="1446687"/>
            <a:ext cx="2568566" cy="198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00832" y="3499324"/>
            <a:ext cx="2274227" cy="187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32390" y="4213870"/>
            <a:ext cx="2095500" cy="140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656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par>
                          <p:cTn id="23" fill="hold" nodeType="withGroup">
                            <p:stCondLst>
                              <p:cond delay="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500"/>
                                        <p:tgtEl>
                                          <p:spTgt spid="3">
                                            <p:txEl>
                                              <p:pRg st="11" end="1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fade">
                                      <p:cBhvr>
                                        <p:cTn id="58" dur="500"/>
                                        <p:tgtEl>
                                          <p:spTgt spid="3">
                                            <p:txEl>
                                              <p:pRg st="12" end="12"/>
                                            </p:txEl>
                                          </p:spTgt>
                                        </p:tgtEl>
                                      </p:cBhvr>
                                    </p:animEffect>
                                  </p:childTnLst>
                                </p:cTn>
                              </p:par>
                            </p:childTnLst>
                          </p:cTn>
                        </p:par>
                        <p:par>
                          <p:cTn id="59" fill="hold" nodeType="afterGroup">
                            <p:stCondLst>
                              <p:cond delay="500"/>
                            </p:stCondLst>
                            <p:childTnLst>
                              <p:par>
                                <p:cTn id="60" presetID="10" presetClass="entr" presetSubtype="0"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par>
                                <p:cTn id="63" presetID="10"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normAutofit fontScale="90000"/>
          </a:bodyPr>
          <a:lstStyle/>
          <a:p>
            <a:pPr>
              <a:lnSpc>
                <a:spcPct val="90000"/>
              </a:lnSpc>
            </a:pPr>
            <a:r>
              <a:rPr lang="en-GB" dirty="0" err="1"/>
              <a:t>Cyfleoedd</a:t>
            </a:r>
            <a:r>
              <a:rPr lang="en-GB" dirty="0"/>
              <a:t> </a:t>
            </a:r>
            <a:r>
              <a:rPr lang="en-GB" dirty="0" err="1"/>
              <a:t>i</a:t>
            </a:r>
            <a:r>
              <a:rPr lang="en-GB" dirty="0"/>
              <a:t> </a:t>
            </a:r>
            <a:r>
              <a:rPr lang="en-GB" dirty="0" err="1"/>
              <a:t>leihau</a:t>
            </a:r>
            <a:r>
              <a:rPr lang="en-GB" dirty="0"/>
              <a:t> </a:t>
            </a:r>
            <a:r>
              <a:rPr lang="en-GB" dirty="0" err="1"/>
              <a:t>niwed</a:t>
            </a:r>
            <a:r>
              <a:rPr lang="en-GB" dirty="0"/>
              <a:t> </a:t>
            </a:r>
            <a:r>
              <a:rPr lang="en-GB" dirty="0" err="1"/>
              <a:t>yn</a:t>
            </a:r>
            <a:r>
              <a:rPr lang="en-GB" dirty="0"/>
              <a:t> </a:t>
            </a:r>
            <a:r>
              <a:rPr lang="en-GB" dirty="0" err="1"/>
              <a:t>sgil</a:t>
            </a:r>
            <a:r>
              <a:rPr lang="en-GB" dirty="0"/>
              <a:t> </a:t>
            </a:r>
            <a:r>
              <a:rPr lang="en-GB" dirty="0" err="1"/>
              <a:t>cwympiadau</a:t>
            </a:r>
            <a:endParaRPr lang="en-GB" dirty="0"/>
          </a:p>
        </p:txBody>
      </p:sp>
      <p:sp>
        <p:nvSpPr>
          <p:cNvPr id="3" name="Content Placeholder 2"/>
          <p:cNvSpPr>
            <a:spLocks noGrp="1"/>
          </p:cNvSpPr>
          <p:nvPr>
            <p:ph idx="4294967295"/>
          </p:nvPr>
        </p:nvSpPr>
        <p:spPr>
          <a:xfrm>
            <a:off x="461963" y="1376363"/>
            <a:ext cx="4073525" cy="4554537"/>
          </a:xfrm>
        </p:spPr>
        <p:txBody>
          <a:bodyPr>
            <a:noAutofit/>
          </a:bodyPr>
          <a:lstStyle/>
          <a:p>
            <a:pPr>
              <a:spcBef>
                <a:spcPct val="0"/>
              </a:spcBef>
              <a:spcAft>
                <a:spcPts val="600"/>
              </a:spcAft>
            </a:pPr>
            <a:r>
              <a:rPr lang="en-GB" sz="2100" b="1" dirty="0" err="1"/>
              <a:t>Lleihau’r</a:t>
            </a:r>
            <a:r>
              <a:rPr lang="en-GB" sz="2100" b="1" dirty="0"/>
              <a:t> </a:t>
            </a:r>
            <a:r>
              <a:rPr lang="en-GB" sz="2100" b="1" dirty="0" err="1"/>
              <a:t>effaith</a:t>
            </a:r>
            <a:r>
              <a:rPr lang="en-GB" sz="2100" b="1" dirty="0"/>
              <a:t>:</a:t>
            </a:r>
          </a:p>
          <a:p>
            <a:pPr lvl="1">
              <a:spcBef>
                <a:spcPct val="0"/>
              </a:spcBef>
              <a:spcAft>
                <a:spcPts val="600"/>
              </a:spcAft>
            </a:pPr>
            <a:r>
              <a:rPr lang="en-GB" sz="2100" dirty="0" err="1"/>
              <a:t>Amddiffynnwyr</a:t>
            </a:r>
            <a:r>
              <a:rPr lang="en-GB" sz="2100" dirty="0"/>
              <a:t> </a:t>
            </a:r>
            <a:r>
              <a:rPr lang="en-GB" sz="2100" dirty="0" err="1"/>
              <a:t>cluniau</a:t>
            </a:r>
            <a:endParaRPr lang="en-GB" sz="2100" dirty="0"/>
          </a:p>
          <a:p>
            <a:pPr lvl="1">
              <a:spcBef>
                <a:spcPct val="0"/>
              </a:spcBef>
              <a:spcAft>
                <a:spcPts val="600"/>
              </a:spcAft>
            </a:pPr>
            <a:r>
              <a:rPr lang="en-GB" sz="2100" dirty="0" err="1"/>
              <a:t>Llawr</a:t>
            </a:r>
            <a:r>
              <a:rPr lang="en-GB" sz="2100" dirty="0"/>
              <a:t>/carped </a:t>
            </a:r>
            <a:r>
              <a:rPr lang="en-GB" sz="2100" dirty="0" err="1"/>
              <a:t>meddal</a:t>
            </a:r>
            <a:endParaRPr lang="en-GB" sz="2100" dirty="0"/>
          </a:p>
          <a:p>
            <a:pPr lvl="1">
              <a:spcBef>
                <a:spcPct val="0"/>
              </a:spcBef>
              <a:spcAft>
                <a:spcPts val="600"/>
              </a:spcAft>
            </a:pPr>
            <a:r>
              <a:rPr lang="en-GB" sz="2100" dirty="0" err="1"/>
              <a:t>Matiau</a:t>
            </a:r>
            <a:r>
              <a:rPr lang="en-GB" sz="2100" dirty="0"/>
              <a:t> </a:t>
            </a:r>
            <a:r>
              <a:rPr lang="en-GB" sz="2100" dirty="0" err="1"/>
              <a:t>cwympo</a:t>
            </a:r>
            <a:endParaRPr lang="en-GB" sz="2100" dirty="0"/>
          </a:p>
          <a:p>
            <a:pPr>
              <a:spcBef>
                <a:spcPct val="0"/>
              </a:spcBef>
              <a:spcAft>
                <a:spcPts val="600"/>
              </a:spcAft>
            </a:pPr>
            <a:r>
              <a:rPr lang="en-GB" sz="2100" b="1" dirty="0" err="1"/>
              <a:t>Canfod</a:t>
            </a:r>
            <a:r>
              <a:rPr lang="en-GB" sz="2100" b="1" dirty="0"/>
              <a:t> </a:t>
            </a:r>
            <a:r>
              <a:rPr lang="en-GB" sz="2100" b="1" dirty="0" err="1"/>
              <a:t>cwympiadau</a:t>
            </a:r>
            <a:r>
              <a:rPr lang="en-GB" sz="2100" b="1" dirty="0"/>
              <a:t>:</a:t>
            </a:r>
          </a:p>
          <a:p>
            <a:pPr lvl="1">
              <a:spcBef>
                <a:spcPct val="0"/>
              </a:spcBef>
              <a:spcAft>
                <a:spcPts val="600"/>
              </a:spcAft>
            </a:pPr>
            <a:r>
              <a:rPr lang="en-GB" sz="2100" dirty="0" err="1"/>
              <a:t>Larymau</a:t>
            </a:r>
            <a:r>
              <a:rPr lang="en-GB" sz="2100" dirty="0"/>
              <a:t> </a:t>
            </a:r>
            <a:r>
              <a:rPr lang="en-GB" sz="2100" dirty="0" err="1"/>
              <a:t>panig</a:t>
            </a:r>
            <a:endParaRPr lang="en-GB" sz="2100" dirty="0"/>
          </a:p>
          <a:p>
            <a:pPr lvl="1">
              <a:spcBef>
                <a:spcPct val="0"/>
              </a:spcBef>
              <a:spcAft>
                <a:spcPts val="600"/>
              </a:spcAft>
            </a:pPr>
            <a:r>
              <a:rPr lang="en-GB" sz="2100" dirty="0" err="1"/>
              <a:t>Dyfeisiau</a:t>
            </a:r>
            <a:r>
              <a:rPr lang="en-GB" sz="2100" dirty="0"/>
              <a:t> </a:t>
            </a:r>
            <a:r>
              <a:rPr lang="en-GB" sz="2100" dirty="0" err="1"/>
              <a:t>gwisgadwy</a:t>
            </a:r>
            <a:endParaRPr lang="en-GB" sz="2100" dirty="0"/>
          </a:p>
          <a:p>
            <a:pPr lvl="1">
              <a:spcBef>
                <a:spcPct val="0"/>
              </a:spcBef>
              <a:spcAft>
                <a:spcPts val="600"/>
              </a:spcAft>
            </a:pPr>
            <a:r>
              <a:rPr lang="en-GB" sz="2100" dirty="0" err="1"/>
              <a:t>Anweithgarwch</a:t>
            </a:r>
            <a:endParaRPr lang="en-GB" sz="2100" dirty="0"/>
          </a:p>
          <a:p>
            <a:pPr lvl="1">
              <a:spcBef>
                <a:spcPct val="0"/>
              </a:spcBef>
              <a:spcAft>
                <a:spcPts val="600"/>
              </a:spcAft>
            </a:pPr>
            <a:r>
              <a:rPr lang="en-GB" sz="2100" dirty="0"/>
              <a:t>Monitor bod </a:t>
            </a:r>
            <a:r>
              <a:rPr lang="en-GB" sz="2100" dirty="0" err="1"/>
              <a:t>yn</a:t>
            </a:r>
            <a:r>
              <a:rPr lang="en-GB" sz="2100" dirty="0"/>
              <a:t> y </a:t>
            </a:r>
            <a:r>
              <a:rPr lang="en-GB" sz="2100" dirty="0" err="1"/>
              <a:t>gwely</a:t>
            </a:r>
            <a:endParaRPr lang="en-GB" sz="2100" dirty="0"/>
          </a:p>
          <a:p>
            <a:pPr lvl="1">
              <a:spcBef>
                <a:spcPct val="0"/>
              </a:spcBef>
              <a:spcAft>
                <a:spcPts val="600"/>
              </a:spcAft>
            </a:pPr>
            <a:r>
              <a:rPr lang="en-GB" sz="2100" dirty="0" err="1"/>
              <a:t>Dyfeisiau</a:t>
            </a:r>
            <a:r>
              <a:rPr lang="en-GB" sz="2100" dirty="0"/>
              <a:t> camera</a:t>
            </a:r>
          </a:p>
          <a:p>
            <a:pPr lvl="1">
              <a:spcBef>
                <a:spcPct val="0"/>
              </a:spcBef>
              <a:spcAft>
                <a:spcPts val="600"/>
              </a:spcAft>
            </a:pPr>
            <a:r>
              <a:rPr lang="en-GB" sz="2100" dirty="0" err="1"/>
              <a:t>Canfyddwyr</a:t>
            </a:r>
            <a:r>
              <a:rPr lang="en-GB" sz="2100" dirty="0"/>
              <a:t> </a:t>
            </a:r>
            <a:r>
              <a:rPr lang="en-GB" sz="2100" dirty="0" err="1"/>
              <a:t>sŵn</a:t>
            </a:r>
            <a:r>
              <a:rPr lang="en-GB" sz="2100" dirty="0"/>
              <a:t>/</a:t>
            </a:r>
            <a:r>
              <a:rPr lang="en-GB" sz="2100" dirty="0" err="1"/>
              <a:t>cryndod</a:t>
            </a:r>
            <a:endParaRPr lang="en-GB" sz="2100" dirty="0"/>
          </a:p>
          <a:p>
            <a:pPr lvl="1">
              <a:spcBef>
                <a:spcPct val="0"/>
              </a:spcBef>
              <a:spcAft>
                <a:spcPts val="600"/>
              </a:spcAft>
            </a:pPr>
            <a:r>
              <a:rPr lang="en-GB" sz="2100" dirty="0" err="1"/>
              <a:t>Dulliau</a:t>
            </a:r>
            <a:r>
              <a:rPr lang="en-GB" sz="2100" dirty="0"/>
              <a:t> </a:t>
            </a:r>
            <a:r>
              <a:rPr lang="en-GB" sz="2100" dirty="0" err="1" smtClean="0"/>
              <a:t>llawr</a:t>
            </a:r>
            <a:endParaRPr lang="en-GB" sz="2100" dirty="0" smtClean="0"/>
          </a:p>
          <a:p>
            <a:pPr marL="457200" lvl="1" indent="0">
              <a:buNone/>
            </a:pPr>
            <a:endParaRPr lang="en-GB"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2173" y="1376363"/>
            <a:ext cx="19446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3383" y="1206850"/>
            <a:ext cx="2130425"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3619" y="3428836"/>
            <a:ext cx="2721329" cy="130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81467" y="4329114"/>
            <a:ext cx="2326961" cy="154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t="18507" b="20374"/>
          <a:stretch>
            <a:fillRect/>
          </a:stretch>
        </p:blipFill>
        <p:spPr bwMode="auto">
          <a:xfrm>
            <a:off x="5067258" y="2512723"/>
            <a:ext cx="3459204" cy="211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81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childTnLst>
                                </p:cTn>
                              </p:par>
                              <p:par>
                                <p:cTn id="37" presetID="10" presetClass="exit" presetSubtype="0" fill="hold"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22" presetClass="entr" presetSubtype="4"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fade">
                                      <p:cBhvr>
                                        <p:cTn id="56" dur="500"/>
                                        <p:tgtEl>
                                          <p:spTgt spid="3">
                                            <p:txEl>
                                              <p:pRg st="4" end="4"/>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500"/>
                                        <p:tgtEl>
                                          <p:spTgt spid="3">
                                            <p:txEl>
                                              <p:pRg st="5" end="5"/>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500"/>
                                        <p:tgtEl>
                                          <p:spTgt spid="3">
                                            <p:txEl>
                                              <p:pRg st="6" end="6"/>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animEffect transition="in" filter="fade">
                                      <p:cBhvr>
                                        <p:cTn id="65" dur="500"/>
                                        <p:tgtEl>
                                          <p:spTgt spid="3">
                                            <p:txEl>
                                              <p:pRg st="7" end="7"/>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Effect transition="in" filter="fade">
                                      <p:cBhvr>
                                        <p:cTn id="68" dur="500"/>
                                        <p:tgtEl>
                                          <p:spTgt spid="3">
                                            <p:txEl>
                                              <p:pRg st="8" end="8"/>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Effect transition="in" filter="fade">
                                      <p:cBhvr>
                                        <p:cTn id="71" dur="500"/>
                                        <p:tgtEl>
                                          <p:spTgt spid="3">
                                            <p:txEl>
                                              <p:pRg st="9" end="9"/>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
                                            <p:txEl>
                                              <p:pRg st="10" end="10"/>
                                            </p:txEl>
                                          </p:spTgt>
                                        </p:tgtEl>
                                        <p:attrNameLst>
                                          <p:attrName>style.visibility</p:attrName>
                                        </p:attrNameLst>
                                      </p:cBhvr>
                                      <p:to>
                                        <p:strVal val="visible"/>
                                      </p:to>
                                    </p:set>
                                    <p:animEffect transition="in" filter="fade">
                                      <p:cBhvr>
                                        <p:cTn id="74" dur="500"/>
                                        <p:tgtEl>
                                          <p:spTgt spid="3">
                                            <p:txEl>
                                              <p:pRg st="10" end="10"/>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Effect transition="in" filter="fade">
                                      <p:cBhvr>
                                        <p:cTn id="7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err="1" smtClean="0"/>
              <a:t>Sesiwn</a:t>
            </a:r>
            <a:r>
              <a:rPr lang="en-GB" dirty="0" smtClean="0"/>
              <a:t> 1: </a:t>
            </a:r>
            <a:r>
              <a:rPr lang="en-GB" dirty="0" err="1"/>
              <a:t>Yr</a:t>
            </a:r>
            <a:r>
              <a:rPr lang="en-GB" dirty="0"/>
              <a:t> </a:t>
            </a:r>
            <a:r>
              <a:rPr lang="en-GB" dirty="0" err="1" smtClean="0"/>
              <a:t>unigolyn</a:t>
            </a:r>
            <a:r>
              <a:rPr lang="en-GB" dirty="0"/>
              <a:t>, </a:t>
            </a:r>
            <a:r>
              <a:rPr lang="en-GB" dirty="0" err="1" smtClean="0"/>
              <a:t>nodau</a:t>
            </a:r>
            <a:r>
              <a:rPr lang="en-GB" dirty="0" smtClean="0"/>
              <a:t> </a:t>
            </a:r>
            <a:r>
              <a:rPr lang="en-GB" dirty="0"/>
              <a:t>a </a:t>
            </a:r>
            <a:r>
              <a:rPr lang="en-GB" dirty="0" err="1" smtClean="0"/>
              <a:t>gwerthoedd</a:t>
            </a:r>
            <a:endParaRPr lang="en-GB" dirty="0"/>
          </a:p>
        </p:txBody>
      </p:sp>
    </p:spTree>
    <p:extLst>
      <p:ext uri="{BB962C8B-B14F-4D97-AF65-F5344CB8AC3E}">
        <p14:creationId xmlns:p14="http://schemas.microsoft.com/office/powerpoint/2010/main" val="11696078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normAutofit fontScale="90000"/>
          </a:bodyPr>
          <a:lstStyle/>
          <a:p>
            <a:r>
              <a:rPr lang="en-GB" dirty="0" err="1" smtClean="0"/>
              <a:t>Synwyryddion</a:t>
            </a:r>
            <a:r>
              <a:rPr lang="en-GB" dirty="0" smtClean="0"/>
              <a:t> </a:t>
            </a:r>
            <a:r>
              <a:rPr lang="en-GB" dirty="0"/>
              <a:t>a </a:t>
            </a:r>
            <a:r>
              <a:rPr lang="en-GB" dirty="0" err="1" smtClean="0"/>
              <a:t>rhybuddion</a:t>
            </a:r>
            <a:r>
              <a:rPr lang="en-GB" dirty="0" smtClean="0"/>
              <a:t> </a:t>
            </a:r>
            <a:r>
              <a:rPr lang="en-GB" dirty="0" err="1" smtClean="0"/>
              <a:t>gadael</a:t>
            </a:r>
            <a:r>
              <a:rPr lang="en-GB" dirty="0" smtClean="0"/>
              <a:t> </a:t>
            </a:r>
            <a:r>
              <a:rPr lang="en-GB" dirty="0" err="1" smtClean="0"/>
              <a:t>gwely</a:t>
            </a:r>
            <a:endParaRPr lang="en-GB" dirty="0"/>
          </a:p>
        </p:txBody>
      </p:sp>
      <p:sp>
        <p:nvSpPr>
          <p:cNvPr id="216067" name="Rectangle 3"/>
          <p:cNvSpPr>
            <a:spLocks noGrp="1" noChangeArrowheads="1"/>
          </p:cNvSpPr>
          <p:nvPr>
            <p:ph type="body" sz="half" idx="4294967295"/>
          </p:nvPr>
        </p:nvSpPr>
        <p:spPr>
          <a:xfrm>
            <a:off x="431800" y="1394907"/>
            <a:ext cx="4140200" cy="4716463"/>
          </a:xfrm>
        </p:spPr>
        <p:txBody>
          <a:bodyPr>
            <a:noAutofit/>
          </a:bodyPr>
          <a:lstStyle/>
          <a:p>
            <a:pPr>
              <a:spcBef>
                <a:spcPts val="300"/>
              </a:spcBef>
              <a:spcAft>
                <a:spcPts val="300"/>
              </a:spcAft>
            </a:pPr>
            <a:r>
              <a:rPr lang="en-GB" sz="2200" dirty="0"/>
              <a:t>Mae </a:t>
            </a:r>
            <a:r>
              <a:rPr lang="en-GB" sz="2200" dirty="0" err="1"/>
              <a:t>cwympiadau</a:t>
            </a:r>
            <a:r>
              <a:rPr lang="en-GB" sz="2200" dirty="0"/>
              <a:t> </a:t>
            </a:r>
            <a:r>
              <a:rPr lang="en-GB" sz="2200" dirty="0" err="1"/>
              <a:t>yn</a:t>
            </a:r>
            <a:r>
              <a:rPr lang="en-GB" sz="2200" dirty="0"/>
              <a:t> y </a:t>
            </a:r>
            <a:r>
              <a:rPr lang="en-GB" sz="2200" dirty="0" err="1"/>
              <a:t>nos</a:t>
            </a:r>
            <a:r>
              <a:rPr lang="en-GB" sz="2200" dirty="0"/>
              <a:t> </a:t>
            </a:r>
            <a:r>
              <a:rPr lang="en-GB" sz="2200" dirty="0" err="1"/>
              <a:t>yn</a:t>
            </a:r>
            <a:r>
              <a:rPr lang="en-GB" sz="2200" dirty="0"/>
              <a:t> </a:t>
            </a:r>
            <a:r>
              <a:rPr lang="en-GB" sz="2200" dirty="0" err="1"/>
              <a:t>ddifrifol</a:t>
            </a:r>
            <a:r>
              <a:rPr lang="en-GB" sz="2200" dirty="0"/>
              <a:t> </a:t>
            </a:r>
            <a:r>
              <a:rPr lang="en-GB" sz="2200" dirty="0" err="1"/>
              <a:t>oherwydd</a:t>
            </a:r>
            <a:r>
              <a:rPr lang="en-GB" sz="2200" dirty="0"/>
              <a:t> gallant </a:t>
            </a:r>
            <a:r>
              <a:rPr lang="en-GB" sz="2200" dirty="0" err="1"/>
              <a:t>arwain</a:t>
            </a:r>
            <a:r>
              <a:rPr lang="en-GB" sz="2200" dirty="0"/>
              <a:t> at “</a:t>
            </a:r>
            <a:r>
              <a:rPr lang="en-GB" sz="2200" dirty="0" err="1"/>
              <a:t>arhosiad</a:t>
            </a:r>
            <a:r>
              <a:rPr lang="en-GB" sz="2200" dirty="0"/>
              <a:t> </a:t>
            </a:r>
            <a:r>
              <a:rPr lang="en-GB" sz="2200" dirty="0" err="1"/>
              <a:t>hir</a:t>
            </a:r>
            <a:r>
              <a:rPr lang="en-GB" sz="2200" dirty="0"/>
              <a:t>” (</a:t>
            </a:r>
            <a:r>
              <a:rPr lang="en-GB" sz="2200" dirty="0" err="1"/>
              <a:t>mwy</a:t>
            </a:r>
            <a:r>
              <a:rPr lang="en-GB" sz="2200" dirty="0"/>
              <a:t> </a:t>
            </a:r>
            <a:r>
              <a:rPr lang="en-GB" sz="2200" dirty="0" err="1"/>
              <a:t>na</a:t>
            </a:r>
            <a:r>
              <a:rPr lang="en-GB" sz="2200" dirty="0"/>
              <a:t> 4 </a:t>
            </a:r>
            <a:r>
              <a:rPr lang="en-GB" sz="2200" dirty="0" err="1"/>
              <a:t>awr</a:t>
            </a:r>
            <a:r>
              <a:rPr lang="en-GB" sz="2200" dirty="0"/>
              <a:t> =&gt; </a:t>
            </a:r>
            <a:r>
              <a:rPr lang="en-GB" sz="2200" dirty="0" err="1"/>
              <a:t>derbyn</a:t>
            </a:r>
            <a:r>
              <a:rPr lang="en-GB" sz="2200" dirty="0"/>
              <a:t> </a:t>
            </a:r>
            <a:r>
              <a:rPr lang="en-GB" sz="2200" dirty="0" err="1"/>
              <a:t>i</a:t>
            </a:r>
            <a:r>
              <a:rPr lang="en-GB" sz="2200" dirty="0"/>
              <a:t> </a:t>
            </a:r>
            <a:r>
              <a:rPr lang="en-GB" sz="2200" dirty="0" err="1"/>
              <a:t>ysbyty</a:t>
            </a:r>
            <a:r>
              <a:rPr lang="en-GB" sz="2200" dirty="0"/>
              <a:t>)</a:t>
            </a:r>
          </a:p>
          <a:p>
            <a:pPr>
              <a:spcBef>
                <a:spcPts val="300"/>
              </a:spcBef>
              <a:spcAft>
                <a:spcPts val="300"/>
              </a:spcAft>
            </a:pPr>
            <a:r>
              <a:rPr lang="en-GB" sz="2200" dirty="0"/>
              <a:t>Mae </a:t>
            </a:r>
            <a:r>
              <a:rPr lang="en-GB" sz="2200" dirty="0" err="1"/>
              <a:t>angen</a:t>
            </a:r>
            <a:r>
              <a:rPr lang="en-GB" sz="2200" dirty="0"/>
              <a:t> </a:t>
            </a:r>
            <a:r>
              <a:rPr lang="en-GB" sz="2200" dirty="0" err="1"/>
              <a:t>larwm</a:t>
            </a:r>
            <a:r>
              <a:rPr lang="en-GB" sz="2200" dirty="0"/>
              <a:t> </a:t>
            </a:r>
            <a:r>
              <a:rPr lang="en-GB" sz="2200" dirty="0" err="1"/>
              <a:t>os</a:t>
            </a:r>
            <a:r>
              <a:rPr lang="en-GB" sz="2200" dirty="0"/>
              <a:t> </a:t>
            </a:r>
            <a:r>
              <a:rPr lang="en-GB" sz="2200" dirty="0" err="1"/>
              <a:t>oes</a:t>
            </a:r>
            <a:r>
              <a:rPr lang="en-GB" sz="2200" dirty="0"/>
              <a:t> </a:t>
            </a:r>
            <a:r>
              <a:rPr lang="en-GB" sz="2200" dirty="0" err="1"/>
              <a:t>rhywun</a:t>
            </a:r>
            <a:r>
              <a:rPr lang="en-GB" sz="2200" dirty="0"/>
              <a:t> </a:t>
            </a:r>
            <a:r>
              <a:rPr lang="en-GB" sz="2200" dirty="0" err="1"/>
              <a:t>yn</a:t>
            </a:r>
            <a:r>
              <a:rPr lang="en-GB" sz="2200" dirty="0"/>
              <a:t> </a:t>
            </a:r>
            <a:r>
              <a:rPr lang="en-GB" sz="2200" dirty="0" err="1"/>
              <a:t>gadael</a:t>
            </a:r>
            <a:r>
              <a:rPr lang="en-GB" sz="2200" dirty="0"/>
              <a:t> </a:t>
            </a:r>
            <a:r>
              <a:rPr lang="en-GB" sz="2200" dirty="0" err="1"/>
              <a:t>ei</a:t>
            </a:r>
            <a:r>
              <a:rPr lang="en-GB" sz="2200" dirty="0"/>
              <a:t> </a:t>
            </a:r>
            <a:r>
              <a:rPr lang="en-GB" sz="2200" dirty="0" err="1"/>
              <a:t>wely</a:t>
            </a:r>
            <a:r>
              <a:rPr lang="en-GB" sz="2200" dirty="0"/>
              <a:t> </a:t>
            </a:r>
            <a:r>
              <a:rPr lang="en-GB" sz="2200" dirty="0" err="1"/>
              <a:t>yn</a:t>
            </a:r>
            <a:r>
              <a:rPr lang="en-GB" sz="2200" dirty="0"/>
              <a:t> y </a:t>
            </a:r>
            <a:r>
              <a:rPr lang="en-GB" sz="2200" dirty="0" err="1"/>
              <a:t>nos</a:t>
            </a:r>
            <a:r>
              <a:rPr lang="en-GB" sz="2200" dirty="0"/>
              <a:t> </a:t>
            </a:r>
            <a:r>
              <a:rPr lang="en-GB" sz="2200" dirty="0" err="1"/>
              <a:t>ond</a:t>
            </a:r>
            <a:r>
              <a:rPr lang="en-GB" sz="2200" dirty="0"/>
              <a:t> </a:t>
            </a:r>
            <a:r>
              <a:rPr lang="en-GB" sz="2200" dirty="0" err="1"/>
              <a:t>heb</a:t>
            </a:r>
            <a:r>
              <a:rPr lang="en-GB" sz="2200" dirty="0"/>
              <a:t> </a:t>
            </a:r>
            <a:r>
              <a:rPr lang="en-GB" sz="2200" dirty="0" err="1"/>
              <a:t>ddychwelyd</a:t>
            </a:r>
            <a:r>
              <a:rPr lang="en-GB" sz="2200" dirty="0"/>
              <a:t> o </a:t>
            </a:r>
            <a:r>
              <a:rPr lang="en-GB" sz="2200" dirty="0" err="1"/>
              <a:t>fewn</a:t>
            </a:r>
            <a:r>
              <a:rPr lang="en-GB" sz="2200" dirty="0"/>
              <a:t> </a:t>
            </a:r>
            <a:r>
              <a:rPr lang="en-GB" sz="2200" dirty="0" err="1"/>
              <a:t>amser</a:t>
            </a:r>
            <a:r>
              <a:rPr lang="en-GB" sz="2200" dirty="0"/>
              <a:t> </a:t>
            </a:r>
            <a:r>
              <a:rPr lang="en-GB" sz="2200" dirty="0" err="1"/>
              <a:t>penodol</a:t>
            </a:r>
            <a:endParaRPr lang="en-GB" sz="2200" dirty="0"/>
          </a:p>
          <a:p>
            <a:pPr>
              <a:spcBef>
                <a:spcPts val="300"/>
              </a:spcBef>
              <a:spcAft>
                <a:spcPts val="300"/>
              </a:spcAft>
            </a:pPr>
            <a:r>
              <a:rPr lang="en-GB" sz="2200" dirty="0" err="1">
                <a:solidFill>
                  <a:srgbClr val="582F7A"/>
                </a:solidFill>
              </a:rPr>
              <a:t>Bydd</a:t>
            </a:r>
            <a:r>
              <a:rPr lang="en-GB" sz="2200" dirty="0">
                <a:solidFill>
                  <a:srgbClr val="582F7A"/>
                </a:solidFill>
              </a:rPr>
              <a:t> y </a:t>
            </a:r>
            <a:r>
              <a:rPr lang="en-GB" sz="2200" dirty="0" err="1">
                <a:solidFill>
                  <a:srgbClr val="582F7A"/>
                </a:solidFill>
              </a:rPr>
              <a:t>rhan</a:t>
            </a:r>
            <a:r>
              <a:rPr lang="en-GB" sz="2200" dirty="0">
                <a:solidFill>
                  <a:srgbClr val="582F7A"/>
                </a:solidFill>
              </a:rPr>
              <a:t> </a:t>
            </a:r>
            <a:r>
              <a:rPr lang="en-GB" sz="2200" dirty="0" err="1">
                <a:solidFill>
                  <a:srgbClr val="582F7A"/>
                </a:solidFill>
              </a:rPr>
              <a:t>fwyaf</a:t>
            </a:r>
            <a:r>
              <a:rPr lang="en-GB" sz="2200" dirty="0">
                <a:solidFill>
                  <a:srgbClr val="582F7A"/>
                </a:solidFill>
              </a:rPr>
              <a:t> o </a:t>
            </a:r>
            <a:r>
              <a:rPr lang="en-GB" sz="2200" dirty="0" err="1">
                <a:solidFill>
                  <a:srgbClr val="582F7A"/>
                </a:solidFill>
              </a:rPr>
              <a:t>synwyryddion</a:t>
            </a:r>
            <a:r>
              <a:rPr lang="en-GB" sz="2200" dirty="0">
                <a:solidFill>
                  <a:srgbClr val="582F7A"/>
                </a:solidFill>
              </a:rPr>
              <a:t> </a:t>
            </a:r>
            <a:r>
              <a:rPr lang="en-GB" sz="2200" dirty="0" err="1"/>
              <a:t>yn</a:t>
            </a:r>
            <a:r>
              <a:rPr lang="en-GB" sz="2200" dirty="0"/>
              <a:t> </a:t>
            </a:r>
            <a:r>
              <a:rPr lang="en-GB" sz="2200" dirty="0" err="1"/>
              <a:t>gweithio</a:t>
            </a:r>
            <a:r>
              <a:rPr lang="en-GB" sz="2200" dirty="0"/>
              <a:t> </a:t>
            </a:r>
            <a:r>
              <a:rPr lang="en-GB" sz="2200" dirty="0" err="1"/>
              <a:t>gyda</a:t>
            </a:r>
            <a:r>
              <a:rPr lang="en-GB" sz="2200" dirty="0"/>
              <a:t> </a:t>
            </a:r>
            <a:r>
              <a:rPr lang="en-GB" sz="2200" dirty="0" err="1"/>
              <a:t>gwelyau</a:t>
            </a:r>
            <a:r>
              <a:rPr lang="en-GB" sz="2200" dirty="0"/>
              <a:t> </a:t>
            </a:r>
            <a:r>
              <a:rPr lang="en-GB" sz="2200" dirty="0" err="1"/>
              <a:t>safonol</a:t>
            </a:r>
            <a:r>
              <a:rPr lang="en-GB" sz="2200" dirty="0"/>
              <a:t> </a:t>
            </a:r>
            <a:r>
              <a:rPr lang="en-GB" sz="2200" dirty="0" err="1"/>
              <a:t>yn</a:t>
            </a:r>
            <a:r>
              <a:rPr lang="en-GB" sz="2200" dirty="0"/>
              <a:t> </a:t>
            </a:r>
            <a:r>
              <a:rPr lang="en-GB" sz="2200" dirty="0" err="1"/>
              <a:t>unig</a:t>
            </a:r>
            <a:endParaRPr lang="en-GB" sz="2200" dirty="0"/>
          </a:p>
          <a:p>
            <a:pPr>
              <a:spcBef>
                <a:spcPts val="300"/>
              </a:spcBef>
              <a:spcAft>
                <a:spcPts val="300"/>
              </a:spcAft>
            </a:pPr>
            <a:r>
              <a:rPr lang="en-GB" sz="2200" dirty="0" err="1" smtClean="0"/>
              <a:t>Angen</a:t>
            </a:r>
            <a:r>
              <a:rPr lang="en-GB" sz="2200" dirty="0" smtClean="0"/>
              <a:t> </a:t>
            </a:r>
            <a:r>
              <a:rPr lang="en-GB" sz="2200" dirty="0" err="1"/>
              <a:t>gwybod</a:t>
            </a:r>
            <a:r>
              <a:rPr lang="en-GB" sz="2200" dirty="0"/>
              <a:t> pa rai </a:t>
            </a:r>
            <a:r>
              <a:rPr lang="en-GB" sz="2200" dirty="0" err="1"/>
              <a:t>sy’n</a:t>
            </a:r>
            <a:r>
              <a:rPr lang="en-GB" sz="2200" dirty="0"/>
              <a:t> </a:t>
            </a:r>
            <a:r>
              <a:rPr lang="en-GB" sz="2200" dirty="0" err="1"/>
              <a:t>gweithio</a:t>
            </a:r>
            <a:r>
              <a:rPr lang="en-GB" sz="2200" dirty="0"/>
              <a:t> </a:t>
            </a:r>
            <a:r>
              <a:rPr lang="en-GB" sz="2200" dirty="0" err="1"/>
              <a:t>gyda</a:t>
            </a:r>
            <a:r>
              <a:rPr lang="en-GB" sz="2200" dirty="0"/>
              <a:t> </a:t>
            </a:r>
            <a:r>
              <a:rPr lang="en-GB" sz="2200" dirty="0" err="1"/>
              <a:t>gwelyau</a:t>
            </a:r>
            <a:r>
              <a:rPr lang="en-GB" sz="2200" dirty="0"/>
              <a:t> </a:t>
            </a:r>
            <a:r>
              <a:rPr lang="en-GB" sz="2200" dirty="0" err="1"/>
              <a:t>proffilio</a:t>
            </a:r>
            <a:r>
              <a:rPr lang="en-GB" sz="2200" dirty="0"/>
              <a:t> a </a:t>
            </a:r>
            <a:r>
              <a:rPr lang="en-GB" sz="2200" dirty="0" err="1"/>
              <a:t>matresi</a:t>
            </a:r>
            <a:r>
              <a:rPr lang="en-GB" sz="2200" dirty="0"/>
              <a:t> </a:t>
            </a:r>
            <a:r>
              <a:rPr lang="en-GB" sz="2200" dirty="0" err="1"/>
              <a:t>pwysau</a:t>
            </a:r>
            <a:r>
              <a:rPr lang="en-GB" sz="2200" dirty="0"/>
              <a:t> </a:t>
            </a:r>
            <a:r>
              <a:rPr lang="en-GB" sz="2200" dirty="0" err="1" smtClean="0"/>
              <a:t>tonnog</a:t>
            </a:r>
            <a:endParaRPr lang="en-GB" sz="2200" dirty="0"/>
          </a:p>
        </p:txBody>
      </p:sp>
      <p:pic>
        <p:nvPicPr>
          <p:cNvPr id="21607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5878" y="4001557"/>
            <a:ext cx="1579130" cy="18060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4613375" y="1505821"/>
            <a:ext cx="4324571" cy="2268347"/>
            <a:chOff x="4488065" y="1377133"/>
            <a:chExt cx="4934765" cy="2547540"/>
          </a:xfrm>
        </p:grpSpPr>
        <p:pic>
          <p:nvPicPr>
            <p:cNvPr id="4" name="Picture 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339" t="4523" r="3380" b="9733"/>
            <a:stretch/>
          </p:blipFill>
          <p:spPr>
            <a:xfrm>
              <a:off x="6725443" y="1377133"/>
              <a:ext cx="2582779" cy="158816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8065" y="3037885"/>
              <a:ext cx="2650174" cy="782229"/>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1" y="1529613"/>
              <a:ext cx="2227010" cy="128186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5993" y="2296715"/>
              <a:ext cx="1756837" cy="1627958"/>
            </a:xfrm>
            <a:prstGeom prst="rect">
              <a:avLst/>
            </a:prstGeom>
          </p:spPr>
        </p:pic>
      </p:grpSp>
    </p:spTree>
    <p:extLst>
      <p:ext uri="{BB962C8B-B14F-4D97-AF65-F5344CB8AC3E}">
        <p14:creationId xmlns:p14="http://schemas.microsoft.com/office/powerpoint/2010/main" val="391724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6067">
                                            <p:txEl>
                                              <p:pRg st="0" end="0"/>
                                            </p:txEl>
                                          </p:spTgt>
                                        </p:tgtEl>
                                        <p:attrNameLst>
                                          <p:attrName>style.visibility</p:attrName>
                                        </p:attrNameLst>
                                      </p:cBhvr>
                                      <p:to>
                                        <p:strVal val="visible"/>
                                      </p:to>
                                    </p:set>
                                    <p:animEffect transition="in" filter="fade">
                                      <p:cBhvr>
                                        <p:cTn id="7" dur="500"/>
                                        <p:tgtEl>
                                          <p:spTgt spid="216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6067">
                                            <p:txEl>
                                              <p:pRg st="1" end="1"/>
                                            </p:txEl>
                                          </p:spTgt>
                                        </p:tgtEl>
                                        <p:attrNameLst>
                                          <p:attrName>style.visibility</p:attrName>
                                        </p:attrNameLst>
                                      </p:cBhvr>
                                      <p:to>
                                        <p:strVal val="visible"/>
                                      </p:to>
                                    </p:set>
                                    <p:animEffect transition="in" filter="fade">
                                      <p:cBhvr>
                                        <p:cTn id="12" dur="500"/>
                                        <p:tgtEl>
                                          <p:spTgt spid="21606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6067">
                                            <p:txEl>
                                              <p:pRg st="2" end="2"/>
                                            </p:txEl>
                                          </p:spTgt>
                                        </p:tgtEl>
                                        <p:attrNameLst>
                                          <p:attrName>style.visibility</p:attrName>
                                        </p:attrNameLst>
                                      </p:cBhvr>
                                      <p:to>
                                        <p:strVal val="visible"/>
                                      </p:to>
                                    </p:set>
                                    <p:animEffect transition="in" filter="fade">
                                      <p:cBhvr>
                                        <p:cTn id="20" dur="500"/>
                                        <p:tgtEl>
                                          <p:spTgt spid="21606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6067">
                                            <p:txEl>
                                              <p:pRg st="3" end="3"/>
                                            </p:txEl>
                                          </p:spTgt>
                                        </p:tgtEl>
                                        <p:attrNameLst>
                                          <p:attrName>style.visibility</p:attrName>
                                        </p:attrNameLst>
                                      </p:cBhvr>
                                      <p:to>
                                        <p:strVal val="visible"/>
                                      </p:to>
                                    </p:set>
                                    <p:animEffect transition="in" filter="fade">
                                      <p:cBhvr>
                                        <p:cTn id="25" dur="500"/>
                                        <p:tgtEl>
                                          <p:spTgt spid="216067">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16072"/>
                                        </p:tgtEl>
                                        <p:attrNameLst>
                                          <p:attrName>style.visibility</p:attrName>
                                        </p:attrNameLst>
                                      </p:cBhvr>
                                      <p:to>
                                        <p:strVal val="visible"/>
                                      </p:to>
                                    </p:set>
                                    <p:animEffect transition="in" filter="fade">
                                      <p:cBhvr>
                                        <p:cTn id="28" dur="500"/>
                                        <p:tgtEl>
                                          <p:spTgt spid="216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7"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err="1" smtClean="0"/>
              <a:t>Sesiwn</a:t>
            </a:r>
            <a:r>
              <a:rPr lang="en-GB" dirty="0" smtClean="0"/>
              <a:t> 4</a:t>
            </a:r>
            <a:r>
              <a:rPr lang="en-GB" dirty="0"/>
              <a:t>: </a:t>
            </a:r>
            <a:r>
              <a:rPr lang="en-GB" dirty="0" err="1"/>
              <a:t>Astudiaethau</a:t>
            </a:r>
            <a:r>
              <a:rPr lang="en-GB" dirty="0"/>
              <a:t> </a:t>
            </a:r>
            <a:r>
              <a:rPr lang="en-GB" dirty="0" err="1" smtClean="0"/>
              <a:t>achos</a:t>
            </a:r>
            <a:r>
              <a:rPr lang="en-GB" dirty="0"/>
              <a:t>, </a:t>
            </a:r>
            <a:r>
              <a:rPr lang="en-GB" dirty="0" err="1" smtClean="0"/>
              <a:t>paratoi</a:t>
            </a:r>
            <a:r>
              <a:rPr lang="en-GB" dirty="0" smtClean="0"/>
              <a:t> </a:t>
            </a:r>
            <a:r>
              <a:rPr lang="en-GB" dirty="0" err="1"/>
              <a:t>ar</a:t>
            </a:r>
            <a:r>
              <a:rPr lang="en-GB" dirty="0"/>
              <a:t> </a:t>
            </a:r>
            <a:r>
              <a:rPr lang="en-GB" dirty="0" err="1"/>
              <a:t>gyfer</a:t>
            </a:r>
            <a:r>
              <a:rPr lang="en-GB" dirty="0"/>
              <a:t> y </a:t>
            </a:r>
            <a:r>
              <a:rPr lang="en-GB" dirty="0" err="1" smtClean="0"/>
              <a:t>dyfodol</a:t>
            </a:r>
            <a:endParaRPr lang="en-GB" dirty="0"/>
          </a:p>
        </p:txBody>
      </p:sp>
    </p:spTree>
    <p:extLst>
      <p:ext uri="{BB962C8B-B14F-4D97-AF65-F5344CB8AC3E}">
        <p14:creationId xmlns:p14="http://schemas.microsoft.com/office/powerpoint/2010/main" val="34478203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Rectangle 2"/>
          <p:cNvSpPr>
            <a:spLocks noGrp="1"/>
          </p:cNvSpPr>
          <p:nvPr>
            <p:ph type="title"/>
          </p:nvPr>
        </p:nvSpPr>
        <p:spPr/>
        <p:txBody>
          <a:bodyPr>
            <a:normAutofit/>
          </a:bodyPr>
          <a:lstStyle/>
          <a:p>
            <a:r>
              <a:rPr lang="en-GB" dirty="0" err="1"/>
              <a:t>Astudiaeth</a:t>
            </a:r>
            <a:r>
              <a:rPr lang="en-GB" dirty="0"/>
              <a:t> </a:t>
            </a:r>
            <a:r>
              <a:rPr lang="en-GB" dirty="0" err="1" smtClean="0"/>
              <a:t>achos</a:t>
            </a:r>
            <a:r>
              <a:rPr lang="en-GB" dirty="0"/>
              <a:t>: </a:t>
            </a:r>
            <a:r>
              <a:rPr lang="en-GB" dirty="0" err="1"/>
              <a:t>Cynorthwyo</a:t>
            </a:r>
            <a:r>
              <a:rPr lang="en-GB" dirty="0"/>
              <a:t> John</a:t>
            </a:r>
          </a:p>
        </p:txBody>
      </p:sp>
      <p:sp>
        <p:nvSpPr>
          <p:cNvPr id="1020931" name="Rectangle 3"/>
          <p:cNvSpPr>
            <a:spLocks noGrp="1"/>
          </p:cNvSpPr>
          <p:nvPr>
            <p:ph idx="1"/>
          </p:nvPr>
        </p:nvSpPr>
        <p:spPr/>
        <p:txBody>
          <a:bodyPr>
            <a:noAutofit/>
          </a:bodyPr>
          <a:lstStyle/>
          <a:p>
            <a:pPr>
              <a:lnSpc>
                <a:spcPct val="90000"/>
              </a:lnSpc>
              <a:spcAft>
                <a:spcPts val="0"/>
              </a:spcAft>
            </a:pPr>
            <a:r>
              <a:rPr lang="en-GB" sz="1800" dirty="0" err="1"/>
              <a:t>Roedd</a:t>
            </a:r>
            <a:r>
              <a:rPr lang="en-GB" sz="1800" dirty="0"/>
              <a:t> John </a:t>
            </a:r>
            <a:r>
              <a:rPr lang="en-GB" sz="1800" dirty="0" err="1"/>
              <a:t>yn</a:t>
            </a:r>
            <a:r>
              <a:rPr lang="en-GB" sz="1800" dirty="0"/>
              <a:t> </a:t>
            </a:r>
            <a:r>
              <a:rPr lang="en-GB" sz="1800" dirty="0" err="1"/>
              <a:t>filwr</a:t>
            </a:r>
            <a:r>
              <a:rPr lang="en-GB" sz="1800" dirty="0"/>
              <a:t> </a:t>
            </a:r>
            <a:r>
              <a:rPr lang="en-GB" sz="1800" dirty="0" err="1"/>
              <a:t>yn</a:t>
            </a:r>
            <a:r>
              <a:rPr lang="en-GB" sz="1800" dirty="0"/>
              <a:t> y </a:t>
            </a:r>
            <a:r>
              <a:rPr lang="en-GB" sz="1800" dirty="0" err="1"/>
              <a:t>Gatrawd</a:t>
            </a:r>
            <a:r>
              <a:rPr lang="en-GB" sz="1800" dirty="0"/>
              <a:t> </a:t>
            </a:r>
            <a:r>
              <a:rPr lang="en-GB" sz="1800" dirty="0" err="1"/>
              <a:t>Barasiwt</a:t>
            </a:r>
            <a:r>
              <a:rPr lang="en-GB" sz="1800" dirty="0"/>
              <a:t> am </a:t>
            </a:r>
            <a:r>
              <a:rPr lang="en-GB" sz="1800" dirty="0" err="1"/>
              <a:t>dros</a:t>
            </a:r>
            <a:r>
              <a:rPr lang="en-GB" sz="1800" dirty="0"/>
              <a:t> 25 </a:t>
            </a:r>
            <a:r>
              <a:rPr lang="en-GB" sz="1800" dirty="0" err="1"/>
              <a:t>mlynedd</a:t>
            </a:r>
            <a:r>
              <a:rPr lang="en-GB" sz="1800" dirty="0"/>
              <a:t>. Ni </a:t>
            </a:r>
            <a:r>
              <a:rPr lang="en-GB" sz="1800" dirty="0" err="1"/>
              <a:t>wnaeth</a:t>
            </a:r>
            <a:r>
              <a:rPr lang="en-GB" sz="1800" dirty="0"/>
              <a:t> </a:t>
            </a:r>
            <a:r>
              <a:rPr lang="en-GB" sz="1800" dirty="0" err="1"/>
              <a:t>briodi</a:t>
            </a:r>
            <a:r>
              <a:rPr lang="en-GB" sz="1800" dirty="0"/>
              <a:t> ac </a:t>
            </a:r>
            <a:r>
              <a:rPr lang="en-GB" sz="1800" dirty="0" err="1"/>
              <a:t>nid</a:t>
            </a:r>
            <a:r>
              <a:rPr lang="en-GB" sz="1800" dirty="0"/>
              <a:t> </a:t>
            </a:r>
            <a:r>
              <a:rPr lang="en-GB" sz="1800" dirty="0" err="1"/>
              <a:t>oes</a:t>
            </a:r>
            <a:r>
              <a:rPr lang="en-GB" sz="1800" dirty="0"/>
              <a:t> </a:t>
            </a:r>
            <a:r>
              <a:rPr lang="en-GB" sz="1800" dirty="0" err="1"/>
              <a:t>ganddo</a:t>
            </a:r>
            <a:r>
              <a:rPr lang="en-GB" sz="1800" dirty="0"/>
              <a:t> </a:t>
            </a:r>
            <a:r>
              <a:rPr lang="en-GB" sz="1800" dirty="0" err="1"/>
              <a:t>ei</a:t>
            </a:r>
            <a:r>
              <a:rPr lang="en-GB" sz="1800" dirty="0"/>
              <a:t> </a:t>
            </a:r>
            <a:r>
              <a:rPr lang="en-GB" sz="1800" dirty="0" err="1"/>
              <a:t>deulu</a:t>
            </a:r>
            <a:r>
              <a:rPr lang="en-GB" sz="1800" dirty="0"/>
              <a:t> </a:t>
            </a:r>
            <a:r>
              <a:rPr lang="en-GB" sz="1800" dirty="0" err="1"/>
              <a:t>ei</a:t>
            </a:r>
            <a:r>
              <a:rPr lang="en-GB" sz="1800" dirty="0"/>
              <a:t> </a:t>
            </a:r>
            <a:r>
              <a:rPr lang="en-GB" sz="1800" dirty="0" err="1"/>
              <a:t>hun</a:t>
            </a:r>
            <a:r>
              <a:rPr lang="en-GB" sz="1800" dirty="0"/>
              <a:t>. Mae </a:t>
            </a:r>
            <a:r>
              <a:rPr lang="en-GB" sz="1800" dirty="0" err="1"/>
              <a:t>ganddo</a:t>
            </a:r>
            <a:r>
              <a:rPr lang="en-GB" sz="1800" dirty="0"/>
              <a:t> </a:t>
            </a:r>
            <a:r>
              <a:rPr lang="en-GB" sz="1800" dirty="0" err="1"/>
              <a:t>ddiabetes</a:t>
            </a:r>
            <a:r>
              <a:rPr lang="en-GB" sz="1800" dirty="0"/>
              <a:t> math 2 </a:t>
            </a:r>
            <a:r>
              <a:rPr lang="en-GB" sz="1800" dirty="0" err="1"/>
              <a:t>sy’n</a:t>
            </a:r>
            <a:r>
              <a:rPr lang="en-GB" sz="1800" dirty="0"/>
              <a:t> </a:t>
            </a:r>
            <a:r>
              <a:rPr lang="en-GB" sz="1800" dirty="0" err="1"/>
              <a:t>cael</a:t>
            </a:r>
            <a:r>
              <a:rPr lang="en-GB" sz="1800" dirty="0"/>
              <a:t> </a:t>
            </a:r>
            <a:r>
              <a:rPr lang="en-GB" sz="1800" dirty="0" err="1"/>
              <a:t>ei</a:t>
            </a:r>
            <a:r>
              <a:rPr lang="en-GB" sz="1800" dirty="0"/>
              <a:t> </a:t>
            </a:r>
            <a:r>
              <a:rPr lang="en-GB" sz="1800" dirty="0" err="1"/>
              <a:t>reoli</a:t>
            </a:r>
            <a:r>
              <a:rPr lang="en-GB" sz="1800" dirty="0"/>
              <a:t> </a:t>
            </a:r>
            <a:r>
              <a:rPr lang="en-GB" sz="1800" dirty="0" err="1"/>
              <a:t>gan</a:t>
            </a:r>
            <a:r>
              <a:rPr lang="en-GB" sz="1800" dirty="0"/>
              <a:t> </a:t>
            </a:r>
            <a:r>
              <a:rPr lang="en-GB" sz="1800" dirty="0" err="1"/>
              <a:t>feddyginiaeth</a:t>
            </a:r>
            <a:r>
              <a:rPr lang="en-GB" sz="1800" dirty="0"/>
              <a:t>. Mae </a:t>
            </a:r>
            <a:r>
              <a:rPr lang="en-GB" sz="1800" dirty="0" err="1"/>
              <a:t>ei</a:t>
            </a:r>
            <a:r>
              <a:rPr lang="en-GB" sz="1800" dirty="0"/>
              <a:t> </a:t>
            </a:r>
            <a:r>
              <a:rPr lang="en-GB" sz="1800" dirty="0" err="1"/>
              <a:t>ymlyniad</a:t>
            </a:r>
            <a:r>
              <a:rPr lang="en-GB" sz="1800" dirty="0"/>
              <a:t> </a:t>
            </a:r>
            <a:r>
              <a:rPr lang="en-GB" sz="1800" dirty="0" err="1"/>
              <a:t>yn</a:t>
            </a:r>
            <a:r>
              <a:rPr lang="en-GB" sz="1800" dirty="0"/>
              <a:t> </a:t>
            </a:r>
            <a:r>
              <a:rPr lang="en-GB" sz="1800" dirty="0" err="1"/>
              <a:t>wael</a:t>
            </a:r>
            <a:r>
              <a:rPr lang="en-GB" sz="1800" dirty="0"/>
              <a:t> ac </a:t>
            </a:r>
            <a:r>
              <a:rPr lang="en-GB" sz="1800" dirty="0" err="1"/>
              <a:t>mae</a:t>
            </a:r>
            <a:r>
              <a:rPr lang="en-GB" sz="1800" dirty="0"/>
              <a:t> </a:t>
            </a:r>
            <a:r>
              <a:rPr lang="en-GB" sz="1800" dirty="0" err="1"/>
              <a:t>hyn</a:t>
            </a:r>
            <a:r>
              <a:rPr lang="en-GB" sz="1800" dirty="0"/>
              <a:t> </a:t>
            </a:r>
            <a:r>
              <a:rPr lang="en-GB" sz="1800" dirty="0" err="1"/>
              <a:t>wedi</a:t>
            </a:r>
            <a:r>
              <a:rPr lang="en-GB" sz="1800" dirty="0"/>
              <a:t> </a:t>
            </a:r>
            <a:r>
              <a:rPr lang="en-GB" sz="1800" dirty="0" err="1"/>
              <a:t>arwain</a:t>
            </a:r>
            <a:r>
              <a:rPr lang="en-GB" sz="1800" dirty="0"/>
              <a:t> </a:t>
            </a:r>
            <a:r>
              <a:rPr lang="en-GB" sz="1800" dirty="0" err="1"/>
              <a:t>ato’n</a:t>
            </a:r>
            <a:r>
              <a:rPr lang="en-GB" sz="1800" dirty="0"/>
              <a:t> </a:t>
            </a:r>
            <a:r>
              <a:rPr lang="en-GB" sz="1800" dirty="0" err="1"/>
              <a:t>mynychu’r</a:t>
            </a:r>
            <a:r>
              <a:rPr lang="en-GB" sz="1800" dirty="0"/>
              <a:t> </a:t>
            </a:r>
            <a:r>
              <a:rPr lang="en-GB" sz="1800" dirty="0" err="1"/>
              <a:t>adran</a:t>
            </a:r>
            <a:r>
              <a:rPr lang="en-GB" sz="1800" dirty="0"/>
              <a:t> </a:t>
            </a:r>
            <a:r>
              <a:rPr lang="en-GB" sz="1800" dirty="0" err="1"/>
              <a:t>damweiniau</a:t>
            </a:r>
            <a:r>
              <a:rPr lang="en-GB" sz="1800" dirty="0"/>
              <a:t> ac </a:t>
            </a:r>
            <a:r>
              <a:rPr lang="en-GB" sz="1800" dirty="0" err="1"/>
              <a:t>achosion</a:t>
            </a:r>
            <a:r>
              <a:rPr lang="en-GB" sz="1800" dirty="0"/>
              <a:t> </a:t>
            </a:r>
            <a:r>
              <a:rPr lang="en-GB" sz="1800" dirty="0" err="1"/>
              <a:t>brys</a:t>
            </a:r>
            <a:r>
              <a:rPr lang="en-GB" sz="1800" dirty="0"/>
              <a:t> bum </a:t>
            </a:r>
            <a:r>
              <a:rPr lang="en-GB" sz="1800" dirty="0" err="1"/>
              <a:t>gwaith</a:t>
            </a:r>
            <a:r>
              <a:rPr lang="en-GB" sz="1800" dirty="0"/>
              <a:t> </a:t>
            </a:r>
            <a:r>
              <a:rPr lang="en-GB" sz="1800" dirty="0" err="1"/>
              <a:t>yn</a:t>
            </a:r>
            <a:r>
              <a:rPr lang="en-GB" sz="1800" dirty="0"/>
              <a:t> </a:t>
            </a:r>
            <a:r>
              <a:rPr lang="en-GB" sz="1800" dirty="0" err="1"/>
              <a:t>ystod</a:t>
            </a:r>
            <a:r>
              <a:rPr lang="en-GB" sz="1800" dirty="0"/>
              <a:t> y </a:t>
            </a:r>
            <a:r>
              <a:rPr lang="en-GB" sz="1800" dirty="0" err="1"/>
              <a:t>flwyddyn</a:t>
            </a:r>
            <a:r>
              <a:rPr lang="en-GB" sz="1800" dirty="0"/>
              <a:t> </a:t>
            </a:r>
            <a:r>
              <a:rPr lang="en-GB" sz="1800" dirty="0" err="1"/>
              <a:t>ddiwethaf</a:t>
            </a:r>
            <a:r>
              <a:rPr lang="en-GB" sz="1800" dirty="0"/>
              <a:t> (</a:t>
            </a:r>
            <a:r>
              <a:rPr lang="en-GB" sz="1800" dirty="0" err="1"/>
              <a:t>ar</a:t>
            </a:r>
            <a:r>
              <a:rPr lang="en-GB" sz="1800" dirty="0"/>
              <a:t> </a:t>
            </a:r>
            <a:r>
              <a:rPr lang="en-GB" sz="1800" dirty="0" err="1"/>
              <a:t>ddydd</a:t>
            </a:r>
            <a:r>
              <a:rPr lang="en-GB" sz="1800" dirty="0"/>
              <a:t> </a:t>
            </a:r>
            <a:r>
              <a:rPr lang="en-GB" sz="1800" dirty="0" err="1"/>
              <a:t>Sul</a:t>
            </a:r>
            <a:r>
              <a:rPr lang="en-GB" sz="1800" dirty="0"/>
              <a:t> bob </a:t>
            </a:r>
            <a:r>
              <a:rPr lang="en-GB" sz="1800" dirty="0" err="1"/>
              <a:t>tro</a:t>
            </a:r>
            <a:r>
              <a:rPr lang="en-GB" sz="1800" dirty="0"/>
              <a:t>) a </a:t>
            </a:r>
            <a:r>
              <a:rPr lang="en-GB" sz="1800" dirty="0" err="1"/>
              <a:t>dau</a:t>
            </a:r>
            <a:r>
              <a:rPr lang="en-GB" sz="1800" dirty="0"/>
              <a:t> </a:t>
            </a:r>
            <a:r>
              <a:rPr lang="en-GB" sz="1800" dirty="0" err="1"/>
              <a:t>gyfnod</a:t>
            </a:r>
            <a:r>
              <a:rPr lang="en-GB" sz="1800" dirty="0"/>
              <a:t> </a:t>
            </a:r>
            <a:r>
              <a:rPr lang="en-GB" sz="1800" dirty="0" err="1"/>
              <a:t>yn</a:t>
            </a:r>
            <a:r>
              <a:rPr lang="en-GB" sz="1800" dirty="0"/>
              <a:t> </a:t>
            </a:r>
            <a:r>
              <a:rPr lang="en-GB" sz="1800" dirty="0" err="1"/>
              <a:t>yr</a:t>
            </a:r>
            <a:r>
              <a:rPr lang="en-GB" sz="1800" dirty="0"/>
              <a:t> </a:t>
            </a:r>
            <a:r>
              <a:rPr lang="en-GB" sz="1800" dirty="0" err="1"/>
              <a:t>ysbyty</a:t>
            </a:r>
            <a:r>
              <a:rPr lang="en-GB" sz="1800" dirty="0"/>
              <a:t>.  </a:t>
            </a:r>
          </a:p>
          <a:p>
            <a:pPr>
              <a:lnSpc>
                <a:spcPct val="90000"/>
              </a:lnSpc>
              <a:spcAft>
                <a:spcPts val="0"/>
              </a:spcAft>
            </a:pPr>
            <a:r>
              <a:rPr lang="en-GB" sz="1800" dirty="0"/>
              <a:t>Pan </a:t>
            </a:r>
            <a:r>
              <a:rPr lang="en-GB" sz="1800" dirty="0" err="1"/>
              <a:t>gafodd</a:t>
            </a:r>
            <a:r>
              <a:rPr lang="en-GB" sz="1800" dirty="0"/>
              <a:t> </a:t>
            </a:r>
            <a:r>
              <a:rPr lang="en-GB" sz="1800" dirty="0" err="1"/>
              <a:t>ei</a:t>
            </a:r>
            <a:r>
              <a:rPr lang="en-GB" sz="1800" dirty="0"/>
              <a:t> </a:t>
            </a:r>
            <a:r>
              <a:rPr lang="en-GB" sz="1800" dirty="0" err="1"/>
              <a:t>dderbyn</a:t>
            </a:r>
            <a:r>
              <a:rPr lang="en-GB" sz="1800" dirty="0"/>
              <a:t> </a:t>
            </a:r>
            <a:r>
              <a:rPr lang="en-GB" sz="1800" dirty="0" err="1"/>
              <a:t>i’r</a:t>
            </a:r>
            <a:r>
              <a:rPr lang="en-GB" sz="1800" dirty="0"/>
              <a:t> </a:t>
            </a:r>
            <a:r>
              <a:rPr lang="en-GB" sz="1800" dirty="0" err="1"/>
              <a:t>ysbyty</a:t>
            </a:r>
            <a:r>
              <a:rPr lang="en-GB" sz="1800" dirty="0"/>
              <a:t> </a:t>
            </a:r>
            <a:r>
              <a:rPr lang="en-GB" sz="1800" dirty="0" err="1"/>
              <a:t>ddiwethaf</a:t>
            </a:r>
            <a:r>
              <a:rPr lang="en-GB" sz="1800" dirty="0"/>
              <a:t>, </a:t>
            </a:r>
            <a:r>
              <a:rPr lang="en-GB" sz="1800" dirty="0" err="1"/>
              <a:t>gwelwyd</a:t>
            </a:r>
            <a:r>
              <a:rPr lang="en-GB" sz="1800" dirty="0"/>
              <a:t> </a:t>
            </a:r>
            <a:r>
              <a:rPr lang="en-GB" sz="1800" dirty="0" err="1"/>
              <a:t>ei</a:t>
            </a:r>
            <a:r>
              <a:rPr lang="en-GB" sz="1800" dirty="0"/>
              <a:t> </a:t>
            </a:r>
            <a:r>
              <a:rPr lang="en-GB" sz="1800" dirty="0" err="1"/>
              <a:t>fod</a:t>
            </a:r>
            <a:r>
              <a:rPr lang="en-GB" sz="1800" dirty="0"/>
              <a:t> </a:t>
            </a:r>
            <a:r>
              <a:rPr lang="en-GB" sz="1800" dirty="0" err="1"/>
              <a:t>yn</a:t>
            </a:r>
            <a:r>
              <a:rPr lang="en-GB" sz="1800" dirty="0"/>
              <a:t> </a:t>
            </a:r>
            <a:r>
              <a:rPr lang="en-GB" sz="1800" dirty="0" err="1"/>
              <a:t>dioddef</a:t>
            </a:r>
            <a:r>
              <a:rPr lang="en-GB" sz="1800" dirty="0"/>
              <a:t> o </a:t>
            </a:r>
            <a:r>
              <a:rPr lang="en-GB" sz="1800" dirty="0" err="1"/>
              <a:t>ddiffyg</a:t>
            </a:r>
            <a:r>
              <a:rPr lang="en-GB" sz="1800" dirty="0"/>
              <a:t> </a:t>
            </a:r>
            <a:r>
              <a:rPr lang="en-GB" sz="1800" dirty="0" err="1"/>
              <a:t>maeth</a:t>
            </a:r>
            <a:r>
              <a:rPr lang="en-GB" sz="1800" dirty="0"/>
              <a:t> a </a:t>
            </a:r>
            <a:r>
              <a:rPr lang="en-GB" sz="1800" dirty="0" err="1"/>
              <a:t>dadhydradu</a:t>
            </a:r>
            <a:r>
              <a:rPr lang="en-GB" sz="1800" dirty="0"/>
              <a:t>. Pan </a:t>
            </a:r>
            <a:r>
              <a:rPr lang="en-GB" sz="1800" dirty="0" err="1"/>
              <a:t>aeth</a:t>
            </a:r>
            <a:r>
              <a:rPr lang="en-GB" sz="1800" dirty="0"/>
              <a:t> y </a:t>
            </a:r>
            <a:r>
              <a:rPr lang="en-GB" sz="1800" dirty="0" err="1"/>
              <a:t>gweithiwr</a:t>
            </a:r>
            <a:r>
              <a:rPr lang="en-GB" sz="1800" dirty="0"/>
              <a:t> </a:t>
            </a:r>
            <a:r>
              <a:rPr lang="en-GB" sz="1800" dirty="0" err="1"/>
              <a:t>cymdeithasol</a:t>
            </a:r>
            <a:r>
              <a:rPr lang="en-GB" sz="1800" dirty="0"/>
              <a:t> </a:t>
            </a:r>
            <a:r>
              <a:rPr lang="en-GB" sz="1800" dirty="0" err="1"/>
              <a:t>i’w</a:t>
            </a:r>
            <a:r>
              <a:rPr lang="en-GB" sz="1800" dirty="0"/>
              <a:t> </a:t>
            </a:r>
            <a:r>
              <a:rPr lang="en-GB" sz="1800" dirty="0" err="1"/>
              <a:t>gartref</a:t>
            </a:r>
            <a:r>
              <a:rPr lang="en-GB" sz="1800" dirty="0"/>
              <a:t> – </a:t>
            </a:r>
            <a:r>
              <a:rPr lang="en-GB" sz="1800" dirty="0" err="1"/>
              <a:t>fflat</a:t>
            </a:r>
            <a:r>
              <a:rPr lang="en-GB" sz="1800" dirty="0"/>
              <a:t> </a:t>
            </a:r>
            <a:r>
              <a:rPr lang="en-GB" sz="1800" dirty="0" err="1"/>
              <a:t>gwarchod</a:t>
            </a:r>
            <a:r>
              <a:rPr lang="en-GB" sz="1800" dirty="0"/>
              <a:t> </a:t>
            </a:r>
            <a:r>
              <a:rPr lang="en-GB" sz="1800" dirty="0" err="1"/>
              <a:t>yn</a:t>
            </a:r>
            <a:r>
              <a:rPr lang="en-GB" sz="1800" dirty="0"/>
              <a:t> </a:t>
            </a:r>
            <a:r>
              <a:rPr lang="en-GB" sz="1800" dirty="0" err="1"/>
              <a:t>agos</a:t>
            </a:r>
            <a:r>
              <a:rPr lang="en-GB" sz="1800" dirty="0"/>
              <a:t> at </a:t>
            </a:r>
            <a:r>
              <a:rPr lang="en-GB" sz="1800" dirty="0" err="1"/>
              <a:t>ganol</a:t>
            </a:r>
            <a:r>
              <a:rPr lang="en-GB" sz="1800" dirty="0"/>
              <a:t> </a:t>
            </a:r>
            <a:r>
              <a:rPr lang="en-GB" sz="1800" dirty="0" err="1"/>
              <a:t>tref</a:t>
            </a:r>
            <a:r>
              <a:rPr lang="en-GB" sz="1800" dirty="0"/>
              <a:t> Llanelli, </a:t>
            </a:r>
            <a:r>
              <a:rPr lang="en-GB" sz="1800" dirty="0" err="1"/>
              <a:t>roedd</a:t>
            </a:r>
            <a:r>
              <a:rPr lang="en-GB" sz="1800" dirty="0"/>
              <a:t> </a:t>
            </a:r>
            <a:r>
              <a:rPr lang="en-GB" sz="1800" dirty="0" err="1"/>
              <a:t>yr</a:t>
            </a:r>
            <a:r>
              <a:rPr lang="en-GB" sz="1800" dirty="0"/>
              <a:t> </a:t>
            </a:r>
            <a:r>
              <a:rPr lang="en-GB" sz="1800" dirty="0" err="1"/>
              <a:t>oergell</a:t>
            </a:r>
            <a:r>
              <a:rPr lang="en-GB" sz="1800" dirty="0"/>
              <a:t> </a:t>
            </a:r>
            <a:r>
              <a:rPr lang="en-GB" sz="1800" dirty="0" err="1"/>
              <a:t>bron</a:t>
            </a:r>
            <a:r>
              <a:rPr lang="en-GB" sz="1800" dirty="0"/>
              <a:t> </a:t>
            </a:r>
            <a:r>
              <a:rPr lang="en-GB" sz="1800" dirty="0" err="1"/>
              <a:t>yn</a:t>
            </a:r>
            <a:r>
              <a:rPr lang="en-GB" sz="1800" dirty="0"/>
              <a:t> wag, </a:t>
            </a:r>
            <a:r>
              <a:rPr lang="en-GB" sz="1800" dirty="0" err="1"/>
              <a:t>ar</a:t>
            </a:r>
            <a:r>
              <a:rPr lang="en-GB" sz="1800" dirty="0"/>
              <a:t> </a:t>
            </a:r>
            <a:r>
              <a:rPr lang="en-GB" sz="1800" dirty="0" err="1"/>
              <a:t>wahân</a:t>
            </a:r>
            <a:r>
              <a:rPr lang="en-GB" sz="1800" dirty="0"/>
              <a:t> </a:t>
            </a:r>
            <a:r>
              <a:rPr lang="en-GB" sz="1800" dirty="0" err="1"/>
              <a:t>i</a:t>
            </a:r>
            <a:r>
              <a:rPr lang="en-GB" sz="1800" dirty="0"/>
              <a:t> ham a </a:t>
            </a:r>
            <a:r>
              <a:rPr lang="en-GB" sz="1800" dirty="0" err="1"/>
              <a:t>oedd</a:t>
            </a:r>
            <a:r>
              <a:rPr lang="en-GB" sz="1800" dirty="0"/>
              <a:t> </a:t>
            </a:r>
            <a:r>
              <a:rPr lang="en-GB" sz="1800" dirty="0" err="1"/>
              <a:t>wedi</a:t>
            </a:r>
            <a:r>
              <a:rPr lang="en-GB" sz="1800" dirty="0"/>
              <a:t> </a:t>
            </a:r>
            <a:r>
              <a:rPr lang="en-GB" sz="1800" dirty="0" err="1"/>
              <a:t>dyddio</a:t>
            </a:r>
            <a:r>
              <a:rPr lang="en-GB" sz="1800" dirty="0"/>
              <a:t> a </a:t>
            </a:r>
            <a:r>
              <a:rPr lang="en-GB" sz="1800" dirty="0" err="1"/>
              <a:t>llaeth</a:t>
            </a:r>
            <a:r>
              <a:rPr lang="en-GB" sz="1800" dirty="0"/>
              <a:t> </a:t>
            </a:r>
            <a:r>
              <a:rPr lang="en-GB" sz="1800" dirty="0" err="1"/>
              <a:t>wedi</a:t>
            </a:r>
            <a:r>
              <a:rPr lang="en-GB" sz="1800" dirty="0"/>
              <a:t> </a:t>
            </a:r>
            <a:r>
              <a:rPr lang="en-GB" sz="1800" dirty="0" err="1"/>
              <a:t>troi</a:t>
            </a:r>
            <a:r>
              <a:rPr lang="en-GB" sz="1800" dirty="0"/>
              <a:t>. </a:t>
            </a:r>
            <a:r>
              <a:rPr lang="en-GB" sz="1800" dirty="0" err="1"/>
              <a:t>Roedd</a:t>
            </a:r>
            <a:r>
              <a:rPr lang="en-GB" sz="1800" dirty="0"/>
              <a:t> </a:t>
            </a:r>
            <a:r>
              <a:rPr lang="en-GB" sz="1800" dirty="0" err="1"/>
              <a:t>ei</a:t>
            </a:r>
            <a:r>
              <a:rPr lang="en-GB" sz="1800" dirty="0"/>
              <a:t> </a:t>
            </a:r>
            <a:r>
              <a:rPr lang="en-GB" sz="1800" dirty="0" err="1"/>
              <a:t>bantri</a:t>
            </a:r>
            <a:r>
              <a:rPr lang="en-GB" sz="1800" dirty="0"/>
              <a:t> </a:t>
            </a:r>
            <a:r>
              <a:rPr lang="en-GB" sz="1800" dirty="0" err="1"/>
              <a:t>yn</a:t>
            </a:r>
            <a:r>
              <a:rPr lang="en-GB" sz="1800" dirty="0"/>
              <a:t> </a:t>
            </a:r>
            <a:r>
              <a:rPr lang="en-GB" sz="1800" dirty="0" err="1"/>
              <a:t>cynnwys</a:t>
            </a:r>
            <a:r>
              <a:rPr lang="en-GB" sz="1800" dirty="0"/>
              <a:t> </a:t>
            </a:r>
            <a:r>
              <a:rPr lang="en-GB" sz="1800" dirty="0" err="1"/>
              <a:t>rhai</a:t>
            </a:r>
            <a:r>
              <a:rPr lang="en-GB" sz="1800" dirty="0"/>
              <a:t> </a:t>
            </a:r>
            <a:r>
              <a:rPr lang="en-GB" sz="1800" dirty="0" err="1"/>
              <a:t>tuniau</a:t>
            </a:r>
            <a:r>
              <a:rPr lang="en-GB" sz="1800" dirty="0"/>
              <a:t> o </a:t>
            </a:r>
            <a:r>
              <a:rPr lang="en-GB" sz="1800" dirty="0" err="1"/>
              <a:t>gawl</a:t>
            </a:r>
            <a:r>
              <a:rPr lang="en-GB" sz="1800" dirty="0"/>
              <a:t>, </a:t>
            </a:r>
            <a:r>
              <a:rPr lang="en-GB" sz="1800" dirty="0" err="1"/>
              <a:t>ond</a:t>
            </a:r>
            <a:r>
              <a:rPr lang="en-GB" sz="1800" dirty="0"/>
              <a:t> dim </a:t>
            </a:r>
            <a:r>
              <a:rPr lang="en-GB" sz="1800" dirty="0" err="1"/>
              <a:t>byd</a:t>
            </a:r>
            <a:r>
              <a:rPr lang="en-GB" sz="1800" dirty="0"/>
              <a:t> </a:t>
            </a:r>
            <a:r>
              <a:rPr lang="en-GB" sz="1800" dirty="0" err="1"/>
              <a:t>arall</a:t>
            </a:r>
            <a:r>
              <a:rPr lang="en-GB" sz="1800" dirty="0"/>
              <a:t> – </a:t>
            </a:r>
            <a:r>
              <a:rPr lang="en-GB" sz="1800" dirty="0" err="1"/>
              <a:t>ond</a:t>
            </a:r>
            <a:r>
              <a:rPr lang="en-GB" sz="1800" dirty="0"/>
              <a:t> </a:t>
            </a:r>
            <a:r>
              <a:rPr lang="en-GB" sz="1800" dirty="0" err="1"/>
              <a:t>roedd</a:t>
            </a:r>
            <a:r>
              <a:rPr lang="en-GB" sz="1800" dirty="0"/>
              <a:t> </a:t>
            </a:r>
            <a:r>
              <a:rPr lang="en-GB" sz="1800" dirty="0" err="1"/>
              <a:t>poteli</a:t>
            </a:r>
            <a:r>
              <a:rPr lang="en-GB" sz="1800" dirty="0"/>
              <a:t> </a:t>
            </a:r>
            <a:r>
              <a:rPr lang="en-GB" sz="1800" dirty="0" err="1"/>
              <a:t>chwisgi</a:t>
            </a:r>
            <a:r>
              <a:rPr lang="en-GB" sz="1800" dirty="0"/>
              <a:t> </a:t>
            </a:r>
            <a:r>
              <a:rPr lang="en-GB" sz="1800" dirty="0" err="1"/>
              <a:t>gwag</a:t>
            </a:r>
            <a:r>
              <a:rPr lang="en-GB" sz="1800" dirty="0"/>
              <a:t> a </a:t>
            </a:r>
            <a:r>
              <a:rPr lang="en-GB" sz="1800" dirty="0" err="1"/>
              <a:t>phecynnau</a:t>
            </a:r>
            <a:r>
              <a:rPr lang="en-GB" sz="1800" dirty="0"/>
              <a:t> </a:t>
            </a:r>
            <a:r>
              <a:rPr lang="en-GB" sz="1800" dirty="0" err="1"/>
              <a:t>sigaréts</a:t>
            </a:r>
            <a:r>
              <a:rPr lang="en-GB" sz="1800" dirty="0"/>
              <a:t> </a:t>
            </a:r>
            <a:r>
              <a:rPr lang="en-GB" sz="1800" dirty="0" err="1"/>
              <a:t>mewn</a:t>
            </a:r>
            <a:r>
              <a:rPr lang="en-GB" sz="1800" dirty="0"/>
              <a:t> </a:t>
            </a:r>
            <a:r>
              <a:rPr lang="en-GB" sz="1800" dirty="0" err="1"/>
              <a:t>sawl</a:t>
            </a:r>
            <a:r>
              <a:rPr lang="en-GB" sz="1800" dirty="0"/>
              <a:t> </a:t>
            </a:r>
            <a:r>
              <a:rPr lang="en-GB" sz="1800" dirty="0" err="1"/>
              <a:t>ystafell</a:t>
            </a:r>
            <a:r>
              <a:rPr lang="en-GB" sz="1800" dirty="0"/>
              <a:t>. </a:t>
            </a:r>
            <a:r>
              <a:rPr lang="en-GB" sz="1800" dirty="0" err="1"/>
              <a:t>Roedd</a:t>
            </a:r>
            <a:r>
              <a:rPr lang="en-GB" sz="1800" dirty="0"/>
              <a:t> </a:t>
            </a:r>
            <a:r>
              <a:rPr lang="en-GB" sz="1800" dirty="0" err="1"/>
              <a:t>ei</a:t>
            </a:r>
            <a:r>
              <a:rPr lang="en-GB" sz="1800" dirty="0"/>
              <a:t> </a:t>
            </a:r>
            <a:r>
              <a:rPr lang="en-GB" sz="1800" dirty="0" err="1"/>
              <a:t>stof</a:t>
            </a:r>
            <a:r>
              <a:rPr lang="en-GB" sz="1800" dirty="0"/>
              <a:t> </a:t>
            </a:r>
            <a:r>
              <a:rPr lang="en-GB" sz="1800" dirty="0" err="1"/>
              <a:t>yn</a:t>
            </a:r>
            <a:r>
              <a:rPr lang="en-GB" sz="1800" dirty="0"/>
              <a:t> hen ac </a:t>
            </a:r>
            <a:r>
              <a:rPr lang="en-GB" sz="1800" dirty="0" err="1"/>
              <a:t>nid</a:t>
            </a:r>
            <a:r>
              <a:rPr lang="en-GB" sz="1800" dirty="0"/>
              <a:t> </a:t>
            </a:r>
            <a:r>
              <a:rPr lang="en-GB" sz="1800" dirty="0" err="1"/>
              <a:t>oedd</a:t>
            </a:r>
            <a:r>
              <a:rPr lang="en-GB" sz="1800" dirty="0"/>
              <a:t> </a:t>
            </a:r>
            <a:r>
              <a:rPr lang="en-GB" sz="1800" dirty="0" err="1"/>
              <a:t>yn</a:t>
            </a:r>
            <a:r>
              <a:rPr lang="en-GB" sz="1800" dirty="0"/>
              <a:t> </a:t>
            </a:r>
            <a:r>
              <a:rPr lang="en-GB" sz="1800" dirty="0" err="1"/>
              <a:t>gweithio’n</a:t>
            </a:r>
            <a:r>
              <a:rPr lang="en-GB" sz="1800" dirty="0"/>
              <a:t> </a:t>
            </a:r>
            <a:r>
              <a:rPr lang="en-GB" sz="1800" dirty="0" err="1"/>
              <a:t>iawn</a:t>
            </a:r>
            <a:r>
              <a:rPr lang="en-GB" sz="1800" dirty="0"/>
              <a:t>; </a:t>
            </a:r>
            <a:r>
              <a:rPr lang="en-GB" sz="1800" dirty="0" err="1"/>
              <a:t>roedd</a:t>
            </a:r>
            <a:r>
              <a:rPr lang="en-GB" sz="1800" dirty="0"/>
              <a:t> </a:t>
            </a:r>
            <a:r>
              <a:rPr lang="en-GB" sz="1800" dirty="0" err="1"/>
              <a:t>ei</a:t>
            </a:r>
            <a:r>
              <a:rPr lang="en-GB" sz="1800" dirty="0"/>
              <a:t> </a:t>
            </a:r>
            <a:r>
              <a:rPr lang="en-GB" sz="1800" dirty="0" err="1"/>
              <a:t>ficrodon</a:t>
            </a:r>
            <a:r>
              <a:rPr lang="en-GB" sz="1800" dirty="0"/>
              <a:t> </a:t>
            </a:r>
            <a:r>
              <a:rPr lang="en-GB" sz="1800" dirty="0" err="1"/>
              <a:t>yn</a:t>
            </a:r>
            <a:r>
              <a:rPr lang="en-GB" sz="1800" dirty="0"/>
              <a:t> </a:t>
            </a:r>
            <a:r>
              <a:rPr lang="en-GB" sz="1800" dirty="0" err="1"/>
              <a:t>fudr</a:t>
            </a:r>
            <a:r>
              <a:rPr lang="en-GB" sz="1800" dirty="0"/>
              <a:t>; </a:t>
            </a:r>
            <a:r>
              <a:rPr lang="en-GB" sz="1800" dirty="0" err="1"/>
              <a:t>nid</a:t>
            </a:r>
            <a:r>
              <a:rPr lang="en-GB" sz="1800" dirty="0"/>
              <a:t> </a:t>
            </a:r>
            <a:r>
              <a:rPr lang="en-GB" sz="1800" dirty="0" err="1"/>
              <a:t>yw’n</a:t>
            </a:r>
            <a:r>
              <a:rPr lang="en-GB" sz="1800" dirty="0"/>
              <a:t> </a:t>
            </a:r>
            <a:r>
              <a:rPr lang="en-GB" sz="1800" dirty="0" err="1"/>
              <a:t>glir</a:t>
            </a:r>
            <a:r>
              <a:rPr lang="en-GB" sz="1800" dirty="0"/>
              <a:t> a </a:t>
            </a:r>
            <a:r>
              <a:rPr lang="en-GB" sz="1800" dirty="0" err="1"/>
              <a:t>ellid</a:t>
            </a:r>
            <a:r>
              <a:rPr lang="en-GB" sz="1800" dirty="0"/>
              <a:t> </a:t>
            </a:r>
            <a:r>
              <a:rPr lang="en-GB" sz="1800" dirty="0" err="1"/>
              <a:t>ymddiried</a:t>
            </a:r>
            <a:r>
              <a:rPr lang="en-GB" sz="1800" dirty="0"/>
              <a:t> </a:t>
            </a:r>
            <a:r>
              <a:rPr lang="en-GB" sz="1800" dirty="0" err="1"/>
              <a:t>ynddo</a:t>
            </a:r>
            <a:r>
              <a:rPr lang="en-GB" sz="1800" dirty="0"/>
              <a:t> </a:t>
            </a:r>
            <a:r>
              <a:rPr lang="en-GB" sz="1800" dirty="0" err="1"/>
              <a:t>i’w</a:t>
            </a:r>
            <a:r>
              <a:rPr lang="en-GB" sz="1800" dirty="0"/>
              <a:t> </a:t>
            </a:r>
            <a:r>
              <a:rPr lang="en-GB" sz="1800" dirty="0" err="1"/>
              <a:t>ddefnyddio’n</a:t>
            </a:r>
            <a:r>
              <a:rPr lang="en-GB" sz="1800" dirty="0"/>
              <a:t> </a:t>
            </a:r>
            <a:r>
              <a:rPr lang="en-GB" sz="1800" dirty="0" err="1"/>
              <a:t>ddiogel</a:t>
            </a:r>
            <a:r>
              <a:rPr lang="en-GB" sz="1800" dirty="0"/>
              <a:t>. </a:t>
            </a:r>
            <a:r>
              <a:rPr lang="en-GB" sz="1800" dirty="0" err="1"/>
              <a:t>Roedd</a:t>
            </a:r>
            <a:r>
              <a:rPr lang="en-GB" sz="1800" dirty="0"/>
              <a:t> </a:t>
            </a:r>
            <a:r>
              <a:rPr lang="en-GB" sz="1800" dirty="0" err="1"/>
              <a:t>ei</a:t>
            </a:r>
            <a:r>
              <a:rPr lang="en-GB" sz="1800" dirty="0"/>
              <a:t> </a:t>
            </a:r>
            <a:r>
              <a:rPr lang="en-GB" sz="1800" dirty="0" err="1"/>
              <a:t>feddyginiaeth</a:t>
            </a:r>
            <a:r>
              <a:rPr lang="en-GB" sz="1800" dirty="0"/>
              <a:t> </a:t>
            </a:r>
            <a:r>
              <a:rPr lang="en-GB" sz="1800" dirty="0" err="1"/>
              <a:t>wedi</a:t>
            </a:r>
            <a:r>
              <a:rPr lang="en-GB" sz="1800" dirty="0"/>
              <a:t> </a:t>
            </a:r>
            <a:r>
              <a:rPr lang="en-GB" sz="1800" dirty="0" err="1"/>
              <a:t>cael</a:t>
            </a:r>
            <a:r>
              <a:rPr lang="en-GB" sz="1800" dirty="0"/>
              <a:t> </a:t>
            </a:r>
            <a:r>
              <a:rPr lang="en-GB" sz="1800" dirty="0" err="1"/>
              <a:t>ei</a:t>
            </a:r>
            <a:r>
              <a:rPr lang="en-GB" sz="1800" dirty="0"/>
              <a:t> </a:t>
            </a:r>
            <a:r>
              <a:rPr lang="en-GB" sz="1800" dirty="0" err="1"/>
              <a:t>lledu</a:t>
            </a:r>
            <a:r>
              <a:rPr lang="en-GB" sz="1800" dirty="0"/>
              <a:t> o </a:t>
            </a:r>
            <a:r>
              <a:rPr lang="en-GB" sz="1800" dirty="0" err="1"/>
              <a:t>gwmpas</a:t>
            </a:r>
            <a:r>
              <a:rPr lang="en-GB" sz="1800" dirty="0"/>
              <a:t> y </a:t>
            </a:r>
            <a:r>
              <a:rPr lang="en-GB" sz="1800" dirty="0" err="1"/>
              <a:t>fflat</a:t>
            </a:r>
            <a:r>
              <a:rPr lang="en-GB" sz="1800" dirty="0"/>
              <a:t>. Ni </a:t>
            </a:r>
            <a:r>
              <a:rPr lang="en-GB" sz="1800" dirty="0" err="1"/>
              <a:t>ellid</a:t>
            </a:r>
            <a:r>
              <a:rPr lang="en-GB" sz="1800" dirty="0"/>
              <a:t> </a:t>
            </a:r>
            <a:r>
              <a:rPr lang="en-GB" sz="1800" dirty="0" err="1"/>
              <a:t>dod</a:t>
            </a:r>
            <a:r>
              <a:rPr lang="en-GB" sz="1800" dirty="0"/>
              <a:t> o </a:t>
            </a:r>
            <a:r>
              <a:rPr lang="en-GB" sz="1800" dirty="0" err="1"/>
              <a:t>hyd</a:t>
            </a:r>
            <a:r>
              <a:rPr lang="en-GB" sz="1800" dirty="0"/>
              <a:t> </a:t>
            </a:r>
            <a:r>
              <a:rPr lang="en-GB" sz="1800" dirty="0" err="1"/>
              <a:t>i</a:t>
            </a:r>
            <a:r>
              <a:rPr lang="en-GB" sz="1800" dirty="0"/>
              <a:t> </a:t>
            </a:r>
            <a:r>
              <a:rPr lang="en-GB" sz="1800" dirty="0" err="1"/>
              <a:t>unrhyw</a:t>
            </a:r>
            <a:r>
              <a:rPr lang="en-GB" sz="1800" dirty="0"/>
              <a:t> </a:t>
            </a:r>
            <a:r>
              <a:rPr lang="en-GB" sz="1800" dirty="0" err="1"/>
              <a:t>gloc</a:t>
            </a:r>
            <a:r>
              <a:rPr lang="en-GB" sz="1800" dirty="0"/>
              <a:t> a </a:t>
            </a:r>
            <a:r>
              <a:rPr lang="en-GB" sz="1800" dirty="0" err="1"/>
              <a:t>oedd</a:t>
            </a:r>
            <a:r>
              <a:rPr lang="en-GB" sz="1800" dirty="0"/>
              <a:t> </a:t>
            </a:r>
            <a:r>
              <a:rPr lang="en-GB" sz="1800" dirty="0" err="1"/>
              <a:t>yn</a:t>
            </a:r>
            <a:r>
              <a:rPr lang="en-GB" sz="1800" dirty="0"/>
              <a:t> </a:t>
            </a:r>
            <a:r>
              <a:rPr lang="en-GB" sz="1800" dirty="0" err="1"/>
              <a:t>gweithio</a:t>
            </a:r>
            <a:r>
              <a:rPr lang="en-GB" sz="1800" dirty="0"/>
              <a:t>.</a:t>
            </a:r>
          </a:p>
          <a:p>
            <a:pPr>
              <a:lnSpc>
                <a:spcPct val="90000"/>
              </a:lnSpc>
              <a:spcAft>
                <a:spcPts val="0"/>
              </a:spcAft>
            </a:pPr>
            <a:r>
              <a:rPr lang="en-GB" sz="1800" dirty="0">
                <a:solidFill>
                  <a:srgbClr val="582F7A"/>
                </a:solidFill>
              </a:rPr>
              <a:t>Beth </a:t>
            </a:r>
            <a:r>
              <a:rPr lang="en-GB" sz="1800" dirty="0" err="1">
                <a:solidFill>
                  <a:srgbClr val="582F7A"/>
                </a:solidFill>
              </a:rPr>
              <a:t>yw’r</a:t>
            </a:r>
            <a:r>
              <a:rPr lang="en-GB" sz="1800" dirty="0">
                <a:solidFill>
                  <a:srgbClr val="582F7A"/>
                </a:solidFill>
              </a:rPr>
              <a:t> </a:t>
            </a:r>
            <a:r>
              <a:rPr lang="en-GB" sz="1800" dirty="0" err="1">
                <a:solidFill>
                  <a:srgbClr val="582F7A"/>
                </a:solidFill>
              </a:rPr>
              <a:t>materion</a:t>
            </a:r>
            <a:r>
              <a:rPr lang="en-GB" sz="1800" dirty="0">
                <a:solidFill>
                  <a:srgbClr val="582F7A"/>
                </a:solidFill>
              </a:rPr>
              <a:t> </a:t>
            </a:r>
            <a:r>
              <a:rPr lang="en-GB" sz="1800" dirty="0" err="1">
                <a:solidFill>
                  <a:srgbClr val="582F7A"/>
                </a:solidFill>
              </a:rPr>
              <a:t>sydd</a:t>
            </a:r>
            <a:r>
              <a:rPr lang="en-GB" sz="1800" dirty="0">
                <a:solidFill>
                  <a:srgbClr val="582F7A"/>
                </a:solidFill>
              </a:rPr>
              <a:t> </a:t>
            </a:r>
            <a:r>
              <a:rPr lang="en-GB" sz="1800" dirty="0" err="1">
                <a:solidFill>
                  <a:srgbClr val="582F7A"/>
                </a:solidFill>
              </a:rPr>
              <a:t>angen</a:t>
            </a:r>
            <a:r>
              <a:rPr lang="en-GB" sz="1800" dirty="0">
                <a:solidFill>
                  <a:srgbClr val="582F7A"/>
                </a:solidFill>
              </a:rPr>
              <a:t> </a:t>
            </a:r>
            <a:r>
              <a:rPr lang="en-GB" sz="1800" dirty="0" err="1">
                <a:solidFill>
                  <a:srgbClr val="582F7A"/>
                </a:solidFill>
              </a:rPr>
              <a:t>mynd</a:t>
            </a:r>
            <a:r>
              <a:rPr lang="en-GB" sz="1800" dirty="0">
                <a:solidFill>
                  <a:srgbClr val="582F7A"/>
                </a:solidFill>
              </a:rPr>
              <a:t> </a:t>
            </a:r>
            <a:r>
              <a:rPr lang="en-GB" sz="1800" dirty="0" err="1">
                <a:solidFill>
                  <a:srgbClr val="582F7A"/>
                </a:solidFill>
              </a:rPr>
              <a:t>i’r</a:t>
            </a:r>
            <a:r>
              <a:rPr lang="en-GB" sz="1800" dirty="0">
                <a:solidFill>
                  <a:srgbClr val="582F7A"/>
                </a:solidFill>
              </a:rPr>
              <a:t> </a:t>
            </a:r>
            <a:r>
              <a:rPr lang="en-GB" sz="1800" dirty="0" err="1">
                <a:solidFill>
                  <a:srgbClr val="582F7A"/>
                </a:solidFill>
              </a:rPr>
              <a:t>afael</a:t>
            </a:r>
            <a:r>
              <a:rPr lang="en-GB" sz="1800" dirty="0">
                <a:solidFill>
                  <a:srgbClr val="582F7A"/>
                </a:solidFill>
              </a:rPr>
              <a:t> â </a:t>
            </a:r>
            <a:r>
              <a:rPr lang="en-GB" sz="1800" dirty="0" err="1">
                <a:solidFill>
                  <a:srgbClr val="582F7A"/>
                </a:solidFill>
              </a:rPr>
              <a:t>nhw</a:t>
            </a:r>
            <a:r>
              <a:rPr lang="en-GB" sz="1800" dirty="0">
                <a:solidFill>
                  <a:srgbClr val="582F7A"/>
                </a:solidFill>
              </a:rPr>
              <a:t>?  </a:t>
            </a:r>
          </a:p>
          <a:p>
            <a:pPr>
              <a:lnSpc>
                <a:spcPct val="90000"/>
              </a:lnSpc>
              <a:spcAft>
                <a:spcPts val="0"/>
              </a:spcAft>
            </a:pPr>
            <a:r>
              <a:rPr lang="en-GB" sz="1800" dirty="0">
                <a:solidFill>
                  <a:srgbClr val="582F7A"/>
                </a:solidFill>
              </a:rPr>
              <a:t>Pa </a:t>
            </a:r>
            <a:r>
              <a:rPr lang="en-GB" sz="1800" dirty="0" err="1">
                <a:solidFill>
                  <a:srgbClr val="582F7A"/>
                </a:solidFill>
              </a:rPr>
              <a:t>dechnolegau</a:t>
            </a:r>
            <a:r>
              <a:rPr lang="en-GB" sz="1800" dirty="0">
                <a:solidFill>
                  <a:srgbClr val="582F7A"/>
                </a:solidFill>
              </a:rPr>
              <a:t> </a:t>
            </a:r>
            <a:r>
              <a:rPr lang="en-GB" sz="1800" dirty="0" err="1">
                <a:solidFill>
                  <a:srgbClr val="582F7A"/>
                </a:solidFill>
              </a:rPr>
              <a:t>neu</a:t>
            </a:r>
            <a:r>
              <a:rPr lang="en-GB" sz="1800" dirty="0">
                <a:solidFill>
                  <a:srgbClr val="582F7A"/>
                </a:solidFill>
              </a:rPr>
              <a:t> </a:t>
            </a:r>
            <a:r>
              <a:rPr lang="en-GB" sz="1800" dirty="0" err="1">
                <a:solidFill>
                  <a:srgbClr val="582F7A"/>
                </a:solidFill>
              </a:rPr>
              <a:t>wasanaethau</a:t>
            </a:r>
            <a:r>
              <a:rPr lang="en-GB" sz="1800" dirty="0">
                <a:solidFill>
                  <a:srgbClr val="582F7A"/>
                </a:solidFill>
              </a:rPr>
              <a:t> </a:t>
            </a:r>
            <a:r>
              <a:rPr lang="en-GB" sz="1800" dirty="0" err="1">
                <a:solidFill>
                  <a:srgbClr val="582F7A"/>
                </a:solidFill>
              </a:rPr>
              <a:t>allai</a:t>
            </a:r>
            <a:r>
              <a:rPr lang="en-GB" sz="1800" dirty="0">
                <a:solidFill>
                  <a:srgbClr val="582F7A"/>
                </a:solidFill>
              </a:rPr>
              <a:t> </a:t>
            </a:r>
            <a:r>
              <a:rPr lang="en-GB" sz="1800" dirty="0" err="1">
                <a:solidFill>
                  <a:srgbClr val="582F7A"/>
                </a:solidFill>
              </a:rPr>
              <a:t>fod</a:t>
            </a:r>
            <a:r>
              <a:rPr lang="en-GB" sz="1800" dirty="0">
                <a:solidFill>
                  <a:srgbClr val="582F7A"/>
                </a:solidFill>
              </a:rPr>
              <a:t> </a:t>
            </a:r>
            <a:r>
              <a:rPr lang="en-GB" sz="1800" dirty="0" err="1">
                <a:solidFill>
                  <a:srgbClr val="582F7A"/>
                </a:solidFill>
              </a:rPr>
              <a:t>yn</a:t>
            </a:r>
            <a:r>
              <a:rPr lang="en-GB" sz="1800" dirty="0">
                <a:solidFill>
                  <a:srgbClr val="582F7A"/>
                </a:solidFill>
              </a:rPr>
              <a:t> </a:t>
            </a:r>
            <a:r>
              <a:rPr lang="en-GB" sz="1800" dirty="0" err="1">
                <a:solidFill>
                  <a:srgbClr val="582F7A"/>
                </a:solidFill>
              </a:rPr>
              <a:t>effeithiol</a:t>
            </a:r>
            <a:r>
              <a:rPr lang="en-GB" sz="1800" dirty="0">
                <a:solidFill>
                  <a:srgbClr val="582F7A"/>
                </a:solidFill>
              </a:rPr>
              <a:t>?</a:t>
            </a:r>
          </a:p>
        </p:txBody>
      </p:sp>
    </p:spTree>
    <p:extLst>
      <p:ext uri="{BB962C8B-B14F-4D97-AF65-F5344CB8AC3E}">
        <p14:creationId xmlns:p14="http://schemas.microsoft.com/office/powerpoint/2010/main" val="12541233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normAutofit fontScale="90000"/>
          </a:bodyPr>
          <a:lstStyle/>
          <a:p>
            <a:r>
              <a:rPr lang="en-GB" altLang="en-US" dirty="0" err="1"/>
              <a:t>Enghreifftiau</a:t>
            </a:r>
            <a:r>
              <a:rPr lang="en-GB" altLang="en-US" dirty="0"/>
              <a:t> o </a:t>
            </a:r>
            <a:r>
              <a:rPr lang="en-GB" altLang="en-US" dirty="0" err="1" smtClean="0"/>
              <a:t>gymorth</a:t>
            </a:r>
            <a:r>
              <a:rPr lang="en-GB" altLang="en-US" dirty="0" smtClean="0"/>
              <a:t> </a:t>
            </a:r>
            <a:r>
              <a:rPr lang="en-GB" altLang="en-US" dirty="0" err="1"/>
              <a:t>ar</a:t>
            </a:r>
            <a:r>
              <a:rPr lang="en-GB" altLang="en-US" dirty="0"/>
              <a:t> </a:t>
            </a:r>
            <a:r>
              <a:rPr lang="en-GB" altLang="en-US" dirty="0" err="1"/>
              <a:t>gyfer</a:t>
            </a:r>
            <a:r>
              <a:rPr lang="en-GB" altLang="en-US" dirty="0"/>
              <a:t> </a:t>
            </a:r>
            <a:r>
              <a:rPr lang="en-GB" altLang="en-US" dirty="0" err="1" smtClean="0"/>
              <a:t>maeth</a:t>
            </a:r>
            <a:r>
              <a:rPr lang="en-GB" altLang="en-US" dirty="0" smtClean="0"/>
              <a:t> </a:t>
            </a:r>
            <a:r>
              <a:rPr lang="en-GB" altLang="en-US" dirty="0" err="1"/>
              <a:t>gan</a:t>
            </a:r>
            <a:r>
              <a:rPr lang="en-GB" altLang="en-US" dirty="0"/>
              <a:t> </a:t>
            </a:r>
            <a:r>
              <a:rPr lang="en-GB" altLang="en-US" dirty="0" err="1" smtClean="0"/>
              <a:t>ddefnyddio</a:t>
            </a:r>
            <a:r>
              <a:rPr lang="en-GB" altLang="en-US" dirty="0" smtClean="0"/>
              <a:t> </a:t>
            </a:r>
            <a:r>
              <a:rPr lang="en-GB" altLang="en-US" dirty="0" err="1" smtClean="0"/>
              <a:t>technoleg</a:t>
            </a:r>
            <a:endParaRPr lang="en-GB" altLang="en-US" dirty="0"/>
          </a:p>
        </p:txBody>
      </p:sp>
      <p:sp>
        <p:nvSpPr>
          <p:cNvPr id="3" name="Content Placeholder LHS"/>
          <p:cNvSpPr>
            <a:spLocks noGrp="1"/>
          </p:cNvSpPr>
          <p:nvPr>
            <p:ph idx="4294967295"/>
          </p:nvPr>
        </p:nvSpPr>
        <p:spPr>
          <a:xfrm>
            <a:off x="514719" y="1376363"/>
            <a:ext cx="4057281" cy="4500562"/>
          </a:xfrm>
        </p:spPr>
        <p:txBody>
          <a:bodyPr rtlCol="0">
            <a:noAutofit/>
          </a:bodyPr>
          <a:lstStyle/>
          <a:p>
            <a:pPr marL="342900" indent="-342900">
              <a:lnSpc>
                <a:spcPct val="100000"/>
              </a:lnSpc>
              <a:spcBef>
                <a:spcPts val="300"/>
              </a:spcBef>
              <a:spcAft>
                <a:spcPts val="300"/>
              </a:spcAft>
              <a:buFont typeface="Arial" panose="020B0604020202020204" pitchFamily="34" charset="0"/>
              <a:buChar char="•"/>
              <a:defRPr/>
            </a:pPr>
            <a:r>
              <a:rPr lang="en-GB" sz="2200" dirty="0" err="1" smtClean="0"/>
              <a:t>Apiau</a:t>
            </a:r>
            <a:r>
              <a:rPr lang="en-GB" sz="2200" dirty="0" smtClean="0"/>
              <a:t> </a:t>
            </a:r>
            <a:r>
              <a:rPr lang="en-GB" sz="2200" dirty="0" err="1"/>
              <a:t>cynllunio</a:t>
            </a:r>
            <a:r>
              <a:rPr lang="en-GB" sz="2200" dirty="0"/>
              <a:t> </a:t>
            </a:r>
            <a:r>
              <a:rPr lang="en-GB" sz="2200" dirty="0" err="1"/>
              <a:t>prydau</a:t>
            </a:r>
            <a:r>
              <a:rPr lang="en-GB" sz="2200" dirty="0"/>
              <a:t> </a:t>
            </a:r>
            <a:r>
              <a:rPr lang="en-GB" sz="2200" dirty="0" err="1" smtClean="0"/>
              <a:t>bwydplanner</a:t>
            </a:r>
            <a:endParaRPr lang="en-GB" sz="2200" dirty="0"/>
          </a:p>
          <a:p>
            <a:pPr marL="342900" indent="-342900">
              <a:lnSpc>
                <a:spcPct val="100000"/>
              </a:lnSpc>
              <a:spcBef>
                <a:spcPts val="300"/>
              </a:spcBef>
              <a:spcAft>
                <a:spcPts val="300"/>
              </a:spcAft>
              <a:buFont typeface="Arial" panose="020B0604020202020204" pitchFamily="34" charset="0"/>
              <a:buChar char="•"/>
              <a:defRPr/>
            </a:pPr>
            <a:r>
              <a:rPr lang="en-GB" sz="2200" dirty="0" err="1" smtClean="0"/>
              <a:t>Gwasanaeth</a:t>
            </a:r>
            <a:r>
              <a:rPr lang="en-GB" sz="2200" dirty="0" smtClean="0"/>
              <a:t> </a:t>
            </a:r>
            <a:r>
              <a:rPr lang="en-GB" sz="2200" dirty="0" err="1" smtClean="0"/>
              <a:t>galw’r</a:t>
            </a:r>
            <a:r>
              <a:rPr lang="en-GB" sz="2200" dirty="0" smtClean="0"/>
              <a:t> </a:t>
            </a:r>
            <a:r>
              <a:rPr lang="en-GB" sz="2200" dirty="0" err="1" smtClean="0"/>
              <a:t>gyrrwr</a:t>
            </a:r>
            <a:endParaRPr lang="en-GB" sz="2200" dirty="0"/>
          </a:p>
          <a:p>
            <a:pPr marL="342900" indent="-342900">
              <a:spcBef>
                <a:spcPts val="300"/>
              </a:spcBef>
              <a:spcAft>
                <a:spcPts val="300"/>
              </a:spcAft>
              <a:buFont typeface="Arial" panose="020B0604020202020204" pitchFamily="34" charset="0"/>
              <a:buChar char="•"/>
              <a:defRPr/>
            </a:pPr>
            <a:r>
              <a:rPr lang="en-GB" sz="2200" dirty="0" err="1" smtClean="0"/>
              <a:t>Sgwteri</a:t>
            </a:r>
            <a:r>
              <a:rPr lang="en-GB" sz="2200" dirty="0" smtClean="0"/>
              <a:t> </a:t>
            </a:r>
            <a:r>
              <a:rPr lang="en-GB" sz="2200" dirty="0" err="1" smtClean="0"/>
              <a:t>Symudedd</a:t>
            </a:r>
            <a:endParaRPr lang="en-GB" sz="2200" dirty="0" smtClean="0"/>
          </a:p>
          <a:p>
            <a:pPr marL="342900" indent="-342900">
              <a:lnSpc>
                <a:spcPct val="100000"/>
              </a:lnSpc>
              <a:spcBef>
                <a:spcPts val="300"/>
              </a:spcBef>
              <a:spcAft>
                <a:spcPts val="300"/>
              </a:spcAft>
              <a:buFont typeface="Arial" panose="020B0604020202020204" pitchFamily="34" charset="0"/>
              <a:buChar char="•"/>
              <a:defRPr/>
            </a:pPr>
            <a:r>
              <a:rPr lang="en-GB" sz="2200" dirty="0" err="1" smtClean="0"/>
              <a:t>Siwtiau</a:t>
            </a:r>
            <a:r>
              <a:rPr lang="en-GB" sz="2200" dirty="0" smtClean="0"/>
              <a:t> </a:t>
            </a:r>
            <a:r>
              <a:rPr lang="en-GB" sz="2200" dirty="0" err="1"/>
              <a:t>sgerbwd</a:t>
            </a:r>
            <a:r>
              <a:rPr lang="en-GB" sz="2200" dirty="0"/>
              <a:t> </a:t>
            </a:r>
            <a:r>
              <a:rPr lang="en-GB" sz="2200" dirty="0" err="1" smtClean="0"/>
              <a:t>allanol</a:t>
            </a:r>
            <a:endParaRPr lang="en-GB" sz="2200" dirty="0"/>
          </a:p>
          <a:p>
            <a:pPr marL="342900" indent="-342900">
              <a:lnSpc>
                <a:spcPct val="100000"/>
              </a:lnSpc>
              <a:spcBef>
                <a:spcPts val="300"/>
              </a:spcBef>
              <a:spcAft>
                <a:spcPts val="300"/>
              </a:spcAft>
              <a:buFont typeface="Arial" panose="020B0604020202020204" pitchFamily="34" charset="0"/>
              <a:buChar char="•"/>
              <a:defRPr/>
            </a:pPr>
            <a:r>
              <a:rPr lang="en-GB" sz="2200" dirty="0" err="1" smtClean="0"/>
              <a:t>Gwasanaeth</a:t>
            </a:r>
            <a:r>
              <a:rPr lang="en-GB" sz="2200" dirty="0" smtClean="0"/>
              <a:t> </a:t>
            </a:r>
            <a:r>
              <a:rPr lang="en-GB" sz="2200" dirty="0" err="1"/>
              <a:t>dosbarthu</a:t>
            </a:r>
            <a:r>
              <a:rPr lang="en-GB" sz="2200" dirty="0"/>
              <a:t> </a:t>
            </a:r>
            <a:r>
              <a:rPr lang="en-GB" sz="2200" dirty="0" err="1"/>
              <a:t>i’r</a:t>
            </a:r>
            <a:r>
              <a:rPr lang="en-GB" sz="2200" dirty="0"/>
              <a:t> </a:t>
            </a:r>
            <a:r>
              <a:rPr lang="en-GB" sz="2200" dirty="0" err="1"/>
              <a:t>cartref</a:t>
            </a:r>
            <a:r>
              <a:rPr lang="en-GB" sz="2200" dirty="0"/>
              <a:t> </a:t>
            </a:r>
            <a:r>
              <a:rPr lang="en-GB" sz="2200" dirty="0" smtClean="0"/>
              <a:t>(</a:t>
            </a:r>
            <a:r>
              <a:rPr lang="en-GB" sz="2200" dirty="0" err="1" smtClean="0"/>
              <a:t>dros</a:t>
            </a:r>
            <a:r>
              <a:rPr lang="en-GB" sz="2200" dirty="0" smtClean="0"/>
              <a:t> </a:t>
            </a:r>
            <a:r>
              <a:rPr lang="en-GB" sz="2200" dirty="0"/>
              <a:t>y </a:t>
            </a:r>
            <a:r>
              <a:rPr lang="en-GB" sz="2200" dirty="0" err="1"/>
              <a:t>ffôn</a:t>
            </a:r>
            <a:r>
              <a:rPr lang="en-GB" sz="2200" dirty="0"/>
              <a:t> </a:t>
            </a:r>
            <a:r>
              <a:rPr lang="en-GB" sz="2200" dirty="0" err="1"/>
              <a:t>neu’r</a:t>
            </a:r>
            <a:r>
              <a:rPr lang="en-GB" sz="2200" dirty="0"/>
              <a:t> </a:t>
            </a:r>
            <a:r>
              <a:rPr lang="en-GB" sz="2200" dirty="0" smtClean="0"/>
              <a:t>we)</a:t>
            </a:r>
            <a:endParaRPr lang="en-GB" sz="2200" dirty="0"/>
          </a:p>
          <a:p>
            <a:pPr marL="342900" indent="-342900">
              <a:lnSpc>
                <a:spcPct val="100000"/>
              </a:lnSpc>
              <a:spcBef>
                <a:spcPts val="300"/>
              </a:spcBef>
              <a:spcAft>
                <a:spcPts val="300"/>
              </a:spcAft>
              <a:buFont typeface="Arial" panose="020B0604020202020204" pitchFamily="34" charset="0"/>
              <a:buChar char="•"/>
              <a:defRPr/>
            </a:pPr>
            <a:r>
              <a:rPr lang="en-GB" sz="2200" dirty="0" err="1" smtClean="0"/>
              <a:t>Cypyrddau</a:t>
            </a:r>
            <a:r>
              <a:rPr lang="en-GB" sz="2200" dirty="0" smtClean="0"/>
              <a:t> </a:t>
            </a:r>
            <a:r>
              <a:rPr lang="en-GB" sz="2200" dirty="0" err="1"/>
              <a:t>heb</a:t>
            </a:r>
            <a:r>
              <a:rPr lang="en-GB" sz="2200" dirty="0"/>
              <a:t> </a:t>
            </a:r>
            <a:r>
              <a:rPr lang="en-GB" sz="2200" dirty="0" err="1" smtClean="0"/>
              <a:t>ddrysau</a:t>
            </a:r>
            <a:endParaRPr lang="en-GB" sz="2200" dirty="0"/>
          </a:p>
          <a:p>
            <a:pPr marL="342900" indent="-342900">
              <a:spcBef>
                <a:spcPts val="300"/>
              </a:spcBef>
              <a:spcAft>
                <a:spcPts val="300"/>
              </a:spcAft>
              <a:buFont typeface="Arial" panose="020B0604020202020204" pitchFamily="34" charset="0"/>
              <a:buChar char="•"/>
              <a:defRPr/>
            </a:pPr>
            <a:r>
              <a:rPr lang="en-GB" sz="2200" dirty="0" err="1" smtClean="0"/>
              <a:t>Agorwr</a:t>
            </a:r>
            <a:r>
              <a:rPr lang="en-GB" sz="2200" dirty="0" smtClean="0"/>
              <a:t> </a:t>
            </a:r>
            <a:r>
              <a:rPr lang="en-GB" sz="2200" dirty="0" err="1"/>
              <a:t>tuniau</a:t>
            </a:r>
            <a:r>
              <a:rPr lang="en-GB" sz="2200" dirty="0"/>
              <a:t> </a:t>
            </a:r>
            <a:r>
              <a:rPr lang="en-GB" sz="2200" dirty="0" err="1" smtClean="0"/>
              <a:t>trydanol</a:t>
            </a:r>
            <a:endParaRPr lang="en-GB" sz="2200" dirty="0"/>
          </a:p>
          <a:p>
            <a:pPr marL="342900" indent="-342900">
              <a:lnSpc>
                <a:spcPct val="100000"/>
              </a:lnSpc>
              <a:spcBef>
                <a:spcPts val="300"/>
              </a:spcBef>
              <a:spcAft>
                <a:spcPts val="300"/>
              </a:spcAft>
              <a:buFont typeface="Arial" panose="020B0604020202020204" pitchFamily="34" charset="0"/>
              <a:buChar char="•"/>
              <a:defRPr/>
            </a:pPr>
            <a:r>
              <a:rPr lang="en-GB" sz="2200" dirty="0" err="1" smtClean="0"/>
              <a:t>Microdon</a:t>
            </a:r>
            <a:r>
              <a:rPr lang="en-GB" sz="2200" dirty="0" smtClean="0"/>
              <a:t> </a:t>
            </a:r>
            <a:r>
              <a:rPr lang="en-GB" sz="2200" dirty="0" err="1" smtClean="0"/>
              <a:t>clyfar</a:t>
            </a:r>
            <a:endParaRPr lang="en-GB" sz="2200" dirty="0"/>
          </a:p>
          <a:p>
            <a:pPr marL="342900" indent="-342900">
              <a:lnSpc>
                <a:spcPct val="100000"/>
              </a:lnSpc>
              <a:spcBef>
                <a:spcPts val="300"/>
              </a:spcBef>
              <a:spcAft>
                <a:spcPts val="300"/>
              </a:spcAft>
              <a:buFont typeface="Arial" panose="020B0604020202020204" pitchFamily="34" charset="0"/>
              <a:buChar char="•"/>
              <a:defRPr/>
            </a:pPr>
            <a:r>
              <a:rPr lang="en-GB" sz="2200" dirty="0" err="1" smtClean="0"/>
              <a:t>Pliciwr</a:t>
            </a:r>
            <a:r>
              <a:rPr lang="en-GB" sz="2200" dirty="0" smtClean="0"/>
              <a:t> </a:t>
            </a:r>
            <a:r>
              <a:rPr lang="en-GB" sz="2200" dirty="0" err="1" smtClean="0"/>
              <a:t>clyfar</a:t>
            </a:r>
            <a:endParaRPr lang="en-GB" sz="2200" dirty="0"/>
          </a:p>
          <a:p>
            <a:pPr marL="342900" indent="-342900">
              <a:lnSpc>
                <a:spcPct val="100000"/>
              </a:lnSpc>
              <a:spcBef>
                <a:spcPts val="300"/>
              </a:spcBef>
              <a:spcAft>
                <a:spcPts val="300"/>
              </a:spcAft>
              <a:buFont typeface="Arial" panose="020B0604020202020204" pitchFamily="34" charset="0"/>
              <a:buChar char="•"/>
              <a:defRPr/>
            </a:pPr>
            <a:endParaRPr lang="en-GB" sz="2200" dirty="0"/>
          </a:p>
        </p:txBody>
      </p:sp>
      <p:sp>
        <p:nvSpPr>
          <p:cNvPr id="4" name="Content Placeholder RHS"/>
          <p:cNvSpPr txBox="1">
            <a:spLocks/>
          </p:cNvSpPr>
          <p:nvPr/>
        </p:nvSpPr>
        <p:spPr bwMode="auto">
          <a:xfrm>
            <a:off x="4927600" y="1940559"/>
            <a:ext cx="3784600" cy="3936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ts val="300"/>
              </a:spcBef>
              <a:spcAft>
                <a:spcPts val="300"/>
              </a:spcAft>
            </a:pPr>
            <a:r>
              <a:rPr lang="en-GB" altLang="en-US" sz="2400" dirty="0" err="1" smtClean="0">
                <a:solidFill>
                  <a:srgbClr val="69A830"/>
                </a:solidFill>
                <a:latin typeface="Arial" panose="020B0604020202020204" pitchFamily="34" charset="0"/>
                <a:cs typeface="Arial" panose="020B0604020202020204" pitchFamily="34" charset="0"/>
              </a:rPr>
              <a:t>Popty</a:t>
            </a:r>
            <a:r>
              <a:rPr lang="en-GB" altLang="en-US" sz="2400" dirty="0" smtClean="0">
                <a:solidFill>
                  <a:srgbClr val="69A830"/>
                </a:solidFill>
                <a:latin typeface="Arial" panose="020B0604020202020204" pitchFamily="34" charset="0"/>
                <a:cs typeface="Arial" panose="020B0604020202020204" pitchFamily="34" charset="0"/>
              </a:rPr>
              <a:t> </a:t>
            </a:r>
            <a:r>
              <a:rPr lang="en-GB" altLang="en-US" sz="2400" dirty="0" err="1">
                <a:solidFill>
                  <a:srgbClr val="69A830"/>
                </a:solidFill>
                <a:latin typeface="Arial" panose="020B0604020202020204" pitchFamily="34" charset="0"/>
                <a:cs typeface="Arial" panose="020B0604020202020204" pitchFamily="34" charset="0"/>
              </a:rPr>
              <a:t>clyfar</a:t>
            </a:r>
            <a:r>
              <a:rPr lang="en-GB" altLang="en-US" sz="2400" dirty="0">
                <a:solidFill>
                  <a:srgbClr val="69A830"/>
                </a:solidFill>
                <a:latin typeface="Arial" panose="020B0604020202020204" pitchFamily="34" charset="0"/>
                <a:cs typeface="Arial" panose="020B0604020202020204" pitchFamily="34" charset="0"/>
              </a:rPr>
              <a:t> </a:t>
            </a:r>
            <a:r>
              <a:rPr lang="en-GB" altLang="en-US" sz="2400" dirty="0" err="1" smtClean="0">
                <a:solidFill>
                  <a:srgbClr val="69A830"/>
                </a:solidFill>
                <a:latin typeface="Arial" panose="020B0604020202020204" pitchFamily="34" charset="0"/>
                <a:cs typeface="Arial" panose="020B0604020202020204" pitchFamily="34" charset="0"/>
              </a:rPr>
              <a:t>Inspiro</a:t>
            </a:r>
            <a:endParaRPr lang="en-GB" altLang="en-US" sz="2400" dirty="0">
              <a:solidFill>
                <a:srgbClr val="69A830"/>
              </a:solidFill>
              <a:latin typeface="Arial" panose="020B0604020202020204" pitchFamily="34" charset="0"/>
              <a:cs typeface="Arial" panose="020B0604020202020204" pitchFamily="34" charset="0"/>
            </a:endParaRPr>
          </a:p>
          <a:p>
            <a:pPr eaLnBrk="1" hangingPunct="1">
              <a:spcBef>
                <a:spcPts val="300"/>
              </a:spcBef>
              <a:spcAft>
                <a:spcPts val="300"/>
              </a:spcAft>
            </a:pPr>
            <a:r>
              <a:rPr lang="en-GB" altLang="en-US" sz="2400" dirty="0" err="1" smtClean="0">
                <a:solidFill>
                  <a:srgbClr val="69A830"/>
                </a:solidFill>
                <a:latin typeface="Arial" panose="020B0604020202020204" pitchFamily="34" charset="0"/>
                <a:cs typeface="Arial" panose="020B0604020202020204" pitchFamily="34" charset="0"/>
              </a:rPr>
              <a:t>Cyllyll</a:t>
            </a:r>
            <a:r>
              <a:rPr lang="en-GB" altLang="en-US" sz="2400" dirty="0" smtClean="0">
                <a:solidFill>
                  <a:srgbClr val="69A830"/>
                </a:solidFill>
                <a:latin typeface="Arial" panose="020B0604020202020204" pitchFamily="34" charset="0"/>
                <a:cs typeface="Arial" panose="020B0604020202020204" pitchFamily="34" charset="0"/>
              </a:rPr>
              <a:t> </a:t>
            </a:r>
            <a:r>
              <a:rPr lang="en-GB" altLang="en-US" sz="2400" dirty="0">
                <a:solidFill>
                  <a:srgbClr val="69A830"/>
                </a:solidFill>
                <a:latin typeface="Arial" panose="020B0604020202020204" pitchFamily="34" charset="0"/>
                <a:cs typeface="Arial" panose="020B0604020202020204" pitchFamily="34" charset="0"/>
              </a:rPr>
              <a:t>a </a:t>
            </a:r>
            <a:r>
              <a:rPr lang="en-GB" altLang="en-US" sz="2400" dirty="0" err="1">
                <a:solidFill>
                  <a:srgbClr val="69A830"/>
                </a:solidFill>
                <a:latin typeface="Arial" panose="020B0604020202020204" pitchFamily="34" charset="0"/>
                <a:cs typeface="Arial" panose="020B0604020202020204" pitchFamily="34" charset="0"/>
              </a:rPr>
              <a:t>ffyrc</a:t>
            </a:r>
            <a:r>
              <a:rPr lang="en-GB" altLang="en-US" sz="2400" dirty="0">
                <a:solidFill>
                  <a:srgbClr val="69A830"/>
                </a:solidFill>
                <a:latin typeface="Arial" panose="020B0604020202020204" pitchFamily="34" charset="0"/>
                <a:cs typeface="Arial" panose="020B0604020202020204" pitchFamily="34" charset="0"/>
              </a:rPr>
              <a:t> </a:t>
            </a:r>
            <a:r>
              <a:rPr lang="en-GB" altLang="en-US" sz="2400" dirty="0" err="1" smtClean="0">
                <a:solidFill>
                  <a:srgbClr val="69A830"/>
                </a:solidFill>
                <a:latin typeface="Arial" panose="020B0604020202020204" pitchFamily="34" charset="0"/>
                <a:cs typeface="Arial" panose="020B0604020202020204" pitchFamily="34" charset="0"/>
              </a:rPr>
              <a:t>clyfar</a:t>
            </a:r>
            <a:endParaRPr lang="en-GB" altLang="en-US" sz="2400" dirty="0">
              <a:solidFill>
                <a:srgbClr val="69A830"/>
              </a:solidFill>
              <a:latin typeface="Arial" panose="020B0604020202020204" pitchFamily="34" charset="0"/>
              <a:cs typeface="Arial" panose="020B0604020202020204" pitchFamily="34" charset="0"/>
            </a:endParaRPr>
          </a:p>
          <a:p>
            <a:pPr eaLnBrk="1" hangingPunct="1">
              <a:spcBef>
                <a:spcPts val="300"/>
              </a:spcBef>
              <a:spcAft>
                <a:spcPts val="300"/>
              </a:spcAft>
            </a:pPr>
            <a:r>
              <a:rPr lang="en-GB" altLang="en-US" sz="2400" dirty="0" err="1" smtClean="0">
                <a:solidFill>
                  <a:srgbClr val="69A830"/>
                </a:solidFill>
                <a:latin typeface="Arial" panose="020B0604020202020204" pitchFamily="34" charset="0"/>
                <a:cs typeface="Arial" panose="020B0604020202020204" pitchFamily="34" charset="0"/>
              </a:rPr>
              <a:t>Peiriant</a:t>
            </a:r>
            <a:r>
              <a:rPr lang="en-GB" altLang="en-US" sz="2400" dirty="0" smtClean="0">
                <a:solidFill>
                  <a:srgbClr val="69A830"/>
                </a:solidFill>
                <a:latin typeface="Arial" panose="020B0604020202020204" pitchFamily="34" charset="0"/>
                <a:cs typeface="Arial" panose="020B0604020202020204" pitchFamily="34" charset="0"/>
              </a:rPr>
              <a:t> </a:t>
            </a:r>
            <a:r>
              <a:rPr lang="en-GB" altLang="en-US" sz="2400" dirty="0" err="1">
                <a:solidFill>
                  <a:srgbClr val="69A830"/>
                </a:solidFill>
                <a:latin typeface="Arial" panose="020B0604020202020204" pitchFamily="34" charset="0"/>
                <a:cs typeface="Arial" panose="020B0604020202020204" pitchFamily="34" charset="0"/>
              </a:rPr>
              <a:t>golchi</a:t>
            </a:r>
            <a:r>
              <a:rPr lang="en-GB" altLang="en-US" sz="2400" dirty="0">
                <a:solidFill>
                  <a:srgbClr val="69A830"/>
                </a:solidFill>
                <a:latin typeface="Arial" panose="020B0604020202020204" pitchFamily="34" charset="0"/>
                <a:cs typeface="Arial" panose="020B0604020202020204" pitchFamily="34" charset="0"/>
              </a:rPr>
              <a:t> </a:t>
            </a:r>
            <a:r>
              <a:rPr lang="en-GB" altLang="en-US" sz="2400" dirty="0" err="1" smtClean="0">
                <a:solidFill>
                  <a:srgbClr val="69A830"/>
                </a:solidFill>
                <a:latin typeface="Arial" panose="020B0604020202020204" pitchFamily="34" charset="0"/>
                <a:cs typeface="Arial" panose="020B0604020202020204" pitchFamily="34" charset="0"/>
              </a:rPr>
              <a:t>llestri</a:t>
            </a:r>
            <a:endParaRPr lang="en-GB" altLang="en-US" sz="2400" dirty="0">
              <a:solidFill>
                <a:srgbClr val="69A830"/>
              </a:solidFill>
              <a:latin typeface="Arial" panose="020B0604020202020204" pitchFamily="34" charset="0"/>
              <a:cs typeface="Arial" panose="020B0604020202020204" pitchFamily="34" charset="0"/>
            </a:endParaRPr>
          </a:p>
          <a:p>
            <a:pPr eaLnBrk="1" hangingPunct="1">
              <a:spcBef>
                <a:spcPts val="300"/>
              </a:spcBef>
              <a:spcAft>
                <a:spcPts val="300"/>
              </a:spcAft>
            </a:pPr>
            <a:r>
              <a:rPr lang="en-GB" altLang="en-US" sz="2400" dirty="0" err="1" smtClean="0">
                <a:solidFill>
                  <a:srgbClr val="69A830"/>
                </a:solidFill>
                <a:latin typeface="Arial" panose="020B0604020202020204" pitchFamily="34" charset="0"/>
                <a:cs typeface="Arial" panose="020B0604020202020204" pitchFamily="34" charset="0"/>
              </a:rPr>
              <a:t>Platiau</a:t>
            </a:r>
            <a:r>
              <a:rPr lang="en-GB" altLang="en-US" sz="2400" dirty="0" smtClean="0">
                <a:solidFill>
                  <a:srgbClr val="69A830"/>
                </a:solidFill>
                <a:latin typeface="Arial" panose="020B0604020202020204" pitchFamily="34" charset="0"/>
                <a:cs typeface="Arial" panose="020B0604020202020204" pitchFamily="34" charset="0"/>
              </a:rPr>
              <a:t> </a:t>
            </a:r>
            <a:r>
              <a:rPr lang="en-GB" altLang="en-US" sz="2400" dirty="0" err="1" smtClean="0">
                <a:solidFill>
                  <a:srgbClr val="69A830"/>
                </a:solidFill>
                <a:latin typeface="Arial" panose="020B0604020202020204" pitchFamily="34" charset="0"/>
                <a:cs typeface="Arial" panose="020B0604020202020204" pitchFamily="34" charset="0"/>
              </a:rPr>
              <a:t>tafladwy</a:t>
            </a:r>
            <a:endParaRPr lang="en-GB" altLang="en-US" sz="2400" dirty="0">
              <a:solidFill>
                <a:srgbClr val="69A830"/>
              </a:solidFill>
              <a:latin typeface="Arial" panose="020B0604020202020204" pitchFamily="34" charset="0"/>
              <a:cs typeface="Arial" panose="020B0604020202020204" pitchFamily="34" charset="0"/>
            </a:endParaRPr>
          </a:p>
          <a:p>
            <a:pPr eaLnBrk="1" hangingPunct="1">
              <a:spcBef>
                <a:spcPts val="300"/>
              </a:spcBef>
              <a:spcAft>
                <a:spcPts val="300"/>
              </a:spcAft>
            </a:pPr>
            <a:r>
              <a:rPr lang="en-GB" altLang="en-US" sz="2400" dirty="0" err="1" smtClean="0">
                <a:solidFill>
                  <a:srgbClr val="69A830"/>
                </a:solidFill>
                <a:latin typeface="Arial" panose="020B0604020202020204" pitchFamily="34" charset="0"/>
                <a:cs typeface="Arial" panose="020B0604020202020204" pitchFamily="34" charset="0"/>
              </a:rPr>
              <a:t>Tegell</a:t>
            </a:r>
            <a:r>
              <a:rPr lang="en-GB" altLang="en-US" sz="2400" dirty="0" smtClean="0">
                <a:solidFill>
                  <a:srgbClr val="69A830"/>
                </a:solidFill>
                <a:latin typeface="Arial" panose="020B0604020202020204" pitchFamily="34" charset="0"/>
                <a:cs typeface="Arial" panose="020B0604020202020204" pitchFamily="34" charset="0"/>
              </a:rPr>
              <a:t>/</a:t>
            </a:r>
            <a:r>
              <a:rPr lang="en-GB" altLang="en-US" sz="2400" dirty="0" err="1" smtClean="0">
                <a:solidFill>
                  <a:srgbClr val="69A830"/>
                </a:solidFill>
                <a:latin typeface="Arial" panose="020B0604020202020204" pitchFamily="34" charset="0"/>
                <a:cs typeface="Arial" panose="020B0604020202020204" pitchFamily="34" charset="0"/>
              </a:rPr>
              <a:t>pwmp</a:t>
            </a:r>
            <a:r>
              <a:rPr lang="en-GB" altLang="en-US" sz="2400" dirty="0" smtClean="0">
                <a:solidFill>
                  <a:srgbClr val="69A830"/>
                </a:solidFill>
                <a:latin typeface="Arial" panose="020B0604020202020204" pitchFamily="34" charset="0"/>
                <a:cs typeface="Arial" panose="020B0604020202020204" pitchFamily="34" charset="0"/>
              </a:rPr>
              <a:t> </a:t>
            </a:r>
            <a:r>
              <a:rPr lang="en-GB" altLang="en-US" sz="2400" dirty="0" err="1" smtClean="0">
                <a:solidFill>
                  <a:srgbClr val="69A830"/>
                </a:solidFill>
                <a:latin typeface="Arial" panose="020B0604020202020204" pitchFamily="34" charset="0"/>
                <a:cs typeface="Arial" panose="020B0604020202020204" pitchFamily="34" charset="0"/>
              </a:rPr>
              <a:t>dŵr</a:t>
            </a:r>
            <a:endParaRPr lang="en-GB" altLang="en-US" sz="2400" dirty="0">
              <a:solidFill>
                <a:srgbClr val="69A830"/>
              </a:solidFill>
              <a:latin typeface="Arial" panose="020B0604020202020204" pitchFamily="34" charset="0"/>
              <a:cs typeface="Arial" panose="020B0604020202020204" pitchFamily="34" charset="0"/>
            </a:endParaRPr>
          </a:p>
          <a:p>
            <a:pPr eaLnBrk="1" hangingPunct="1">
              <a:spcBef>
                <a:spcPts val="300"/>
              </a:spcBef>
              <a:spcAft>
                <a:spcPts val="300"/>
              </a:spcAft>
            </a:pPr>
            <a:r>
              <a:rPr lang="en-GB" altLang="en-US" sz="2400" dirty="0" err="1" smtClean="0">
                <a:solidFill>
                  <a:srgbClr val="69A830"/>
                </a:solidFill>
                <a:latin typeface="Arial" panose="020B0604020202020204" pitchFamily="34" charset="0"/>
                <a:cs typeface="Arial" panose="020B0604020202020204" pitchFamily="34" charset="0"/>
              </a:rPr>
              <a:t>Pryd</a:t>
            </a:r>
            <a:r>
              <a:rPr lang="en-GB" altLang="en-US" sz="2400" dirty="0" smtClean="0">
                <a:solidFill>
                  <a:srgbClr val="69A830"/>
                </a:solidFill>
                <a:latin typeface="Arial" panose="020B0604020202020204" pitchFamily="34" charset="0"/>
                <a:cs typeface="Arial" panose="020B0604020202020204" pitchFamily="34" charset="0"/>
              </a:rPr>
              <a:t> </a:t>
            </a:r>
            <a:r>
              <a:rPr lang="en-GB" altLang="en-US" sz="2400" dirty="0" err="1">
                <a:solidFill>
                  <a:srgbClr val="69A830"/>
                </a:solidFill>
                <a:latin typeface="Arial" panose="020B0604020202020204" pitchFamily="34" charset="0"/>
                <a:cs typeface="Arial" panose="020B0604020202020204" pitchFamily="34" charset="0"/>
              </a:rPr>
              <a:t>ar</a:t>
            </a:r>
            <a:r>
              <a:rPr lang="en-GB" altLang="en-US" sz="2400" dirty="0">
                <a:solidFill>
                  <a:srgbClr val="69A830"/>
                </a:solidFill>
                <a:latin typeface="Arial" panose="020B0604020202020204" pitchFamily="34" charset="0"/>
                <a:cs typeface="Arial" panose="020B0604020202020204" pitchFamily="34" charset="0"/>
              </a:rPr>
              <a:t> </a:t>
            </a:r>
            <a:r>
              <a:rPr lang="en-GB" altLang="en-US" sz="2400" dirty="0" err="1" smtClean="0">
                <a:solidFill>
                  <a:srgbClr val="69A830"/>
                </a:solidFill>
                <a:latin typeface="Arial" panose="020B0604020202020204" pitchFamily="34" charset="0"/>
                <a:cs typeface="Arial" panose="020B0604020202020204" pitchFamily="34" charset="0"/>
              </a:rPr>
              <a:t>glud</a:t>
            </a:r>
            <a:endParaRPr lang="en-GB" altLang="en-US" sz="2400" dirty="0">
              <a:solidFill>
                <a:srgbClr val="69A830"/>
              </a:solidFill>
              <a:latin typeface="Arial" panose="020B0604020202020204" pitchFamily="34" charset="0"/>
              <a:cs typeface="Arial" panose="020B0604020202020204" pitchFamily="34" charset="0"/>
            </a:endParaRPr>
          </a:p>
          <a:p>
            <a:pPr eaLnBrk="1" hangingPunct="1">
              <a:spcBef>
                <a:spcPts val="300"/>
              </a:spcBef>
              <a:spcAft>
                <a:spcPts val="300"/>
              </a:spcAft>
            </a:pPr>
            <a:r>
              <a:rPr lang="en-GB" altLang="en-US" sz="2400" dirty="0" err="1" smtClean="0">
                <a:solidFill>
                  <a:srgbClr val="69A830"/>
                </a:solidFill>
                <a:latin typeface="Arial" panose="020B0604020202020204" pitchFamily="34" charset="0"/>
                <a:cs typeface="Arial" panose="020B0604020202020204" pitchFamily="34" charset="0"/>
              </a:rPr>
              <a:t>Gwasanaeth</a:t>
            </a:r>
            <a:r>
              <a:rPr lang="en-GB" altLang="en-US" sz="2400" dirty="0" smtClean="0">
                <a:solidFill>
                  <a:srgbClr val="69A830"/>
                </a:solidFill>
                <a:latin typeface="Arial" panose="020B0604020202020204" pitchFamily="34" charset="0"/>
                <a:cs typeface="Arial" panose="020B0604020202020204" pitchFamily="34" charset="0"/>
              </a:rPr>
              <a:t> </a:t>
            </a:r>
            <a:r>
              <a:rPr lang="en-GB" altLang="en-US" sz="2400" dirty="0" err="1">
                <a:solidFill>
                  <a:srgbClr val="69A830"/>
                </a:solidFill>
                <a:latin typeface="Arial" panose="020B0604020202020204" pitchFamily="34" charset="0"/>
                <a:cs typeface="Arial" panose="020B0604020202020204" pitchFamily="34" charset="0"/>
              </a:rPr>
              <a:t>prydau</a:t>
            </a:r>
            <a:r>
              <a:rPr lang="en-GB" altLang="en-US" sz="2400" dirty="0">
                <a:solidFill>
                  <a:srgbClr val="69A830"/>
                </a:solidFill>
                <a:latin typeface="Arial" panose="020B0604020202020204" pitchFamily="34" charset="0"/>
                <a:cs typeface="Arial" panose="020B0604020202020204" pitchFamily="34" charset="0"/>
              </a:rPr>
              <a:t> </a:t>
            </a:r>
            <a:r>
              <a:rPr lang="en-GB" altLang="en-US" sz="2400" dirty="0" err="1">
                <a:solidFill>
                  <a:srgbClr val="69A830"/>
                </a:solidFill>
                <a:latin typeface="Arial" panose="020B0604020202020204" pitchFamily="34" charset="0"/>
                <a:cs typeface="Arial" panose="020B0604020202020204" pitchFamily="34" charset="0"/>
              </a:rPr>
              <a:t>bwyd</a:t>
            </a:r>
            <a:r>
              <a:rPr lang="en-GB" altLang="en-US" sz="2400" dirty="0">
                <a:solidFill>
                  <a:srgbClr val="69A830"/>
                </a:solidFill>
                <a:latin typeface="Arial" panose="020B0604020202020204" pitchFamily="34" charset="0"/>
                <a:cs typeface="Arial" panose="020B0604020202020204" pitchFamily="34" charset="0"/>
              </a:rPr>
              <a:t> </a:t>
            </a:r>
            <a:r>
              <a:rPr lang="en-GB" altLang="en-US" sz="2400" dirty="0" err="1">
                <a:solidFill>
                  <a:srgbClr val="69A830"/>
                </a:solidFill>
                <a:latin typeface="Arial" panose="020B0604020202020204" pitchFamily="34" charset="0"/>
                <a:cs typeface="Arial" panose="020B0604020202020204" pitchFamily="34" charset="0"/>
              </a:rPr>
              <a:t>wedi’u</a:t>
            </a:r>
            <a:r>
              <a:rPr lang="en-GB" altLang="en-US" sz="2400" dirty="0">
                <a:solidFill>
                  <a:srgbClr val="69A830"/>
                </a:solidFill>
                <a:latin typeface="Arial" panose="020B0604020202020204" pitchFamily="34" charset="0"/>
                <a:cs typeface="Arial" panose="020B0604020202020204" pitchFamily="34" charset="0"/>
              </a:rPr>
              <a:t> </a:t>
            </a:r>
            <a:r>
              <a:rPr lang="en-GB" altLang="en-US" sz="2400" dirty="0" err="1" smtClean="0">
                <a:solidFill>
                  <a:srgbClr val="69A830"/>
                </a:solidFill>
                <a:latin typeface="Arial" panose="020B0604020202020204" pitchFamily="34" charset="0"/>
                <a:cs typeface="Arial" panose="020B0604020202020204" pitchFamily="34" charset="0"/>
              </a:rPr>
              <a:t>rhewi</a:t>
            </a:r>
            <a:endParaRPr lang="en-GB" altLang="en-US" sz="2400" dirty="0">
              <a:solidFill>
                <a:srgbClr val="69A830"/>
              </a:solidFill>
              <a:latin typeface="Arial" panose="020B0604020202020204" pitchFamily="34" charset="0"/>
              <a:cs typeface="Arial" panose="020B0604020202020204" pitchFamily="34" charset="0"/>
            </a:endParaRPr>
          </a:p>
          <a:p>
            <a:pPr eaLnBrk="1" hangingPunct="1">
              <a:spcBef>
                <a:spcPts val="300"/>
              </a:spcBef>
              <a:spcAft>
                <a:spcPts val="300"/>
              </a:spcAft>
            </a:pPr>
            <a:endParaRPr lang="en-GB" altLang="en-US" sz="2400" dirty="0">
              <a:solidFill>
                <a:srgbClr val="69A830"/>
              </a:solidFill>
              <a:latin typeface="Arial" panose="020B0604020202020204" pitchFamily="34" charset="0"/>
              <a:cs typeface="Arial" panose="020B0604020202020204" pitchFamily="34" charset="0"/>
            </a:endParaRPr>
          </a:p>
          <a:p>
            <a:pPr eaLnBrk="1" hangingPunct="1">
              <a:spcBef>
                <a:spcPts val="300"/>
              </a:spcBef>
              <a:spcAft>
                <a:spcPts val="300"/>
              </a:spcAft>
            </a:pPr>
            <a:endParaRPr lang="en-GB" altLang="en-US" sz="2400" dirty="0">
              <a:solidFill>
                <a:srgbClr val="69A830"/>
              </a:solidFill>
              <a:latin typeface="Arial" panose="020B0604020202020204" pitchFamily="34" charset="0"/>
              <a:cs typeface="Arial" panose="020B0604020202020204" pitchFamily="34" charset="0"/>
            </a:endParaRPr>
          </a:p>
        </p:txBody>
      </p:sp>
      <p:pic>
        <p:nvPicPr>
          <p:cNvPr id="6" name="Meal planner a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9898" y="1478168"/>
            <a:ext cx="2883331" cy="4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Dial-a-R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120" y="1973751"/>
            <a:ext cx="4121108" cy="337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Mobility Scoo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5657" y="1589333"/>
            <a:ext cx="3941984" cy="410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Exoskelet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7454" y="1599083"/>
            <a:ext cx="29972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nline Groceries"/>
          <p:cNvPicPr>
            <a:picLocks noChangeAspect="1" noChangeArrowheads="1"/>
          </p:cNvPicPr>
          <p:nvPr/>
        </p:nvPicPr>
        <p:blipFill>
          <a:blip r:embed="rId7">
            <a:extLst>
              <a:ext uri="{28A0092B-C50C-407E-A947-70E740481C1C}">
                <a14:useLocalDpi xmlns:a14="http://schemas.microsoft.com/office/drawing/2010/main" val="0"/>
              </a:ext>
            </a:extLst>
          </a:blip>
          <a:srcRect t="19595" b="14929"/>
          <a:stretch>
            <a:fillRect/>
          </a:stretch>
        </p:blipFill>
        <p:spPr bwMode="auto">
          <a:xfrm>
            <a:off x="4632960" y="2575813"/>
            <a:ext cx="4048760" cy="155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upboar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2287" y="2124134"/>
            <a:ext cx="3921497" cy="260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an Open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5752" y="1635759"/>
            <a:ext cx="3483767" cy="36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Smart Microwav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0032" y="2239881"/>
            <a:ext cx="3843536" cy="237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mart Peel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7635" y="1763715"/>
            <a:ext cx="3143885" cy="372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Smart Cooke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63252" y="1889760"/>
            <a:ext cx="3625964" cy="331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Smart Cutlery"/>
          <p:cNvGrpSpPr>
            <a:grpSpLocks/>
          </p:cNvGrpSpPr>
          <p:nvPr/>
        </p:nvGrpSpPr>
        <p:grpSpPr bwMode="auto">
          <a:xfrm>
            <a:off x="529076" y="1478168"/>
            <a:ext cx="3894138" cy="4319588"/>
            <a:chOff x="539552" y="3141663"/>
            <a:chExt cx="4319786" cy="4626279"/>
          </a:xfrm>
        </p:grpSpPr>
        <p:pic>
          <p:nvPicPr>
            <p:cNvPr id="80921" name="Picture 5"/>
            <p:cNvPicPr>
              <a:picLocks noChangeAspect="1" noChangeArrowheads="1"/>
            </p:cNvPicPr>
            <p:nvPr/>
          </p:nvPicPr>
          <p:blipFill>
            <a:blip r:embed="rId13">
              <a:extLst>
                <a:ext uri="{28A0092B-C50C-407E-A947-70E740481C1C}">
                  <a14:useLocalDpi xmlns:a14="http://schemas.microsoft.com/office/drawing/2010/main" val="0"/>
                </a:ext>
              </a:extLst>
            </a:blip>
            <a:srcRect b="15460"/>
            <a:stretch>
              <a:fillRect/>
            </a:stretch>
          </p:blipFill>
          <p:spPr bwMode="auto">
            <a:xfrm>
              <a:off x="539750" y="3141663"/>
              <a:ext cx="4319588" cy="200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2" name="Picture 6"/>
            <p:cNvPicPr>
              <a:picLocks noChangeAspect="1" noChangeArrowheads="1"/>
            </p:cNvPicPr>
            <p:nvPr/>
          </p:nvPicPr>
          <p:blipFill>
            <a:blip r:embed="rId14">
              <a:extLst>
                <a:ext uri="{28A0092B-C50C-407E-A947-70E740481C1C}">
                  <a14:useLocalDpi xmlns:a14="http://schemas.microsoft.com/office/drawing/2010/main" val="0"/>
                </a:ext>
              </a:extLst>
            </a:blip>
            <a:srcRect t="8090" b="10400"/>
            <a:stretch>
              <a:fillRect/>
            </a:stretch>
          </p:blipFill>
          <p:spPr bwMode="auto">
            <a:xfrm>
              <a:off x="539552" y="5229200"/>
              <a:ext cx="4286250" cy="253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Dishwash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9601" y="2245268"/>
            <a:ext cx="4085533" cy="246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Disposable Plate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1800" y="1574800"/>
            <a:ext cx="4147698" cy="414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Meals on Wheels"/>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1800" y="2042828"/>
            <a:ext cx="4141954" cy="27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Frozen Meals Servic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2032" y="2141789"/>
            <a:ext cx="4109968" cy="271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Hot water dispenser" descr="T6 water cool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1800" y="1965683"/>
            <a:ext cx="4141144" cy="269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417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500"/>
                                        <p:tgtEl>
                                          <p:spTgt spid="3">
                                            <p:txEl>
                                              <p:pRg st="7" end="7"/>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fade">
                                      <p:cBhvr>
                                        <p:cTn id="71" dur="500"/>
                                        <p:tgtEl>
                                          <p:spTgt spid="3">
                                            <p:txEl>
                                              <p:pRg st="8" end="8"/>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
                                            <p:txEl>
                                              <p:pRg st="0" end="0"/>
                                            </p:txEl>
                                          </p:spTgt>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3">
                                            <p:txEl>
                                              <p:pRg st="1" end="1"/>
                                            </p:txEl>
                                          </p:spTgt>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3">
                                            <p:txEl>
                                              <p:pRg st="2" end="2"/>
                                            </p:txEl>
                                          </p:spTgt>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3">
                                            <p:txEl>
                                              <p:pRg st="3" end="3"/>
                                            </p:txEl>
                                          </p:spTgt>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3">
                                            <p:txEl>
                                              <p:pRg st="4" end="4"/>
                                            </p:txEl>
                                          </p:spTgt>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3">
                                            <p:txEl>
                                              <p:pRg st="5" end="5"/>
                                            </p:txEl>
                                          </p:spTgt>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3">
                                            <p:txEl>
                                              <p:pRg st="6" end="6"/>
                                            </p:txEl>
                                          </p:spTgt>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3">
                                            <p:txEl>
                                              <p:pRg st="7" end="7"/>
                                            </p:txEl>
                                          </p:spTgt>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3">
                                            <p:txEl>
                                              <p:pRg st="8" end="8"/>
                                            </p:txEl>
                                          </p:spTgt>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4">
                                            <p:txEl>
                                              <p:pRg st="0" end="0"/>
                                            </p:txEl>
                                          </p:spTgt>
                                        </p:tgtEl>
                                        <p:attrNameLst>
                                          <p:attrName>style.visibility</p:attrName>
                                        </p:attrNameLst>
                                      </p:cBhvr>
                                      <p:to>
                                        <p:strVal val="visible"/>
                                      </p:to>
                                    </p:set>
                                    <p:animEffect transition="in" filter="fade">
                                      <p:cBhvr>
                                        <p:cTn id="97" dur="500"/>
                                        <p:tgtEl>
                                          <p:spTgt spid="4">
                                            <p:txEl>
                                              <p:pRg st="0" end="0"/>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ntr" presetSubtype="0" fill="hold" nodeType="clickEffect">
                                  <p:stCondLst>
                                    <p:cond delay="0"/>
                                  </p:stCondLst>
                                  <p:childTnLst>
                                    <p:set>
                                      <p:cBhvr>
                                        <p:cTn id="104" dur="1" fill="hold">
                                          <p:stCondLst>
                                            <p:cond delay="0"/>
                                          </p:stCondLst>
                                        </p:cTn>
                                        <p:tgtEl>
                                          <p:spTgt spid="4">
                                            <p:txEl>
                                              <p:pRg st="1" end="1"/>
                                            </p:txEl>
                                          </p:spTgt>
                                        </p:tgtEl>
                                        <p:attrNameLst>
                                          <p:attrName>style.visibility</p:attrName>
                                        </p:attrNameLst>
                                      </p:cBhvr>
                                      <p:to>
                                        <p:strVal val="visible"/>
                                      </p:to>
                                    </p:set>
                                    <p:animEffect transition="in" filter="fade">
                                      <p:cBhvr>
                                        <p:cTn id="105" dur="500"/>
                                        <p:tgtEl>
                                          <p:spTgt spid="4">
                                            <p:txEl>
                                              <p:pRg st="1" end="1"/>
                                            </p:txEl>
                                          </p:spTgt>
                                        </p:tgtEl>
                                      </p:cBhvr>
                                    </p:animEffect>
                                  </p:childTnLst>
                                </p:cTn>
                              </p:par>
                              <p:par>
                                <p:cTn id="106" presetID="10" presetClass="entr" presetSubtype="0" fill="hold" nodeType="with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fade">
                                      <p:cBhvr>
                                        <p:cTn id="108"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09" fill="hold" nodeType="clickPar">
                      <p:stCondLst>
                        <p:cond delay="indefinite"/>
                      </p:stCondLst>
                      <p:childTnLst>
                        <p:par>
                          <p:cTn id="110" fill="hold" nodeType="withGroup">
                            <p:stCondLst>
                              <p:cond delay="0"/>
                            </p:stCondLst>
                            <p:childTnLst>
                              <p:par>
                                <p:cTn id="111" presetID="10" presetClass="entr" presetSubtype="0" fill="hold" nodeType="clickEffect">
                                  <p:stCondLst>
                                    <p:cond delay="0"/>
                                  </p:stCondLst>
                                  <p:childTnLst>
                                    <p:set>
                                      <p:cBhvr>
                                        <p:cTn id="112" dur="1" fill="hold">
                                          <p:stCondLst>
                                            <p:cond delay="0"/>
                                          </p:stCondLst>
                                        </p:cTn>
                                        <p:tgtEl>
                                          <p:spTgt spid="4">
                                            <p:txEl>
                                              <p:pRg st="2" end="2"/>
                                            </p:txEl>
                                          </p:spTgt>
                                        </p:tgtEl>
                                        <p:attrNameLst>
                                          <p:attrName>style.visibility</p:attrName>
                                        </p:attrNameLst>
                                      </p:cBhvr>
                                      <p:to>
                                        <p:strVal val="visible"/>
                                      </p:to>
                                    </p:set>
                                    <p:animEffect transition="in" filter="fade">
                                      <p:cBhvr>
                                        <p:cTn id="113" dur="500"/>
                                        <p:tgtEl>
                                          <p:spTgt spid="4">
                                            <p:txEl>
                                              <p:pRg st="2" end="2"/>
                                            </p:txEl>
                                          </p:spTgt>
                                        </p:tgtEl>
                                      </p:cBhvr>
                                    </p:animEffect>
                                  </p:childTnLst>
                                </p:cTn>
                              </p:par>
                              <p:par>
                                <p:cTn id="114" presetID="10" presetClass="entr" presetSubtype="0" fill="hold" nodeType="with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fade">
                                      <p:cBhvr>
                                        <p:cTn id="116"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17" fill="hold" nodeType="clickPar">
                      <p:stCondLst>
                        <p:cond delay="indefinite"/>
                      </p:stCondLst>
                      <p:childTnLst>
                        <p:par>
                          <p:cTn id="118" fill="hold" nodeType="withGroup">
                            <p:stCondLst>
                              <p:cond delay="0"/>
                            </p:stCondLst>
                            <p:childTnLst>
                              <p:par>
                                <p:cTn id="119" presetID="10" presetClass="entr" presetSubtype="0" fill="hold" nodeType="clickEffect">
                                  <p:stCondLst>
                                    <p:cond delay="0"/>
                                  </p:stCondLst>
                                  <p:childTnLst>
                                    <p:set>
                                      <p:cBhvr>
                                        <p:cTn id="120" dur="1" fill="hold">
                                          <p:stCondLst>
                                            <p:cond delay="0"/>
                                          </p:stCondLst>
                                        </p:cTn>
                                        <p:tgtEl>
                                          <p:spTgt spid="4">
                                            <p:txEl>
                                              <p:pRg st="3" end="3"/>
                                            </p:txEl>
                                          </p:spTgt>
                                        </p:tgtEl>
                                        <p:attrNameLst>
                                          <p:attrName>style.visibility</p:attrName>
                                        </p:attrNameLst>
                                      </p:cBhvr>
                                      <p:to>
                                        <p:strVal val="visible"/>
                                      </p:to>
                                    </p:set>
                                    <p:animEffect transition="in" filter="fade">
                                      <p:cBhvr>
                                        <p:cTn id="121" dur="500"/>
                                        <p:tgtEl>
                                          <p:spTgt spid="4">
                                            <p:txEl>
                                              <p:pRg st="3" end="3"/>
                                            </p:txEl>
                                          </p:spTgt>
                                        </p:tgtEl>
                                      </p:cBhvr>
                                    </p:animEffect>
                                  </p:childTnLst>
                                </p:cTn>
                              </p:par>
                              <p:par>
                                <p:cTn id="122" presetID="10" presetClass="entr" presetSubtype="0" fill="hold" nodeType="withEffect">
                                  <p:stCondLst>
                                    <p:cond delay="0"/>
                                  </p:stCondLst>
                                  <p:childTnLst>
                                    <p:set>
                                      <p:cBhvr>
                                        <p:cTn id="123" dur="1" fill="hold">
                                          <p:stCondLst>
                                            <p:cond delay="0"/>
                                          </p:stCondLst>
                                        </p:cTn>
                                        <p:tgtEl>
                                          <p:spTgt spid="21"/>
                                        </p:tgtEl>
                                        <p:attrNameLst>
                                          <p:attrName>style.visibility</p:attrName>
                                        </p:attrNameLst>
                                      </p:cBhvr>
                                      <p:to>
                                        <p:strVal val="visible"/>
                                      </p:to>
                                    </p:set>
                                    <p:animEffect transition="in" filter="fade">
                                      <p:cBhvr>
                                        <p:cTn id="124"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25" fill="hold" nodeType="clickPar">
                      <p:stCondLst>
                        <p:cond delay="indefinite"/>
                      </p:stCondLst>
                      <p:childTnLst>
                        <p:par>
                          <p:cTn id="126" fill="hold" nodeType="withGroup">
                            <p:stCondLst>
                              <p:cond delay="0"/>
                            </p:stCondLst>
                            <p:childTnLst>
                              <p:par>
                                <p:cTn id="127" presetID="10" presetClass="entr" presetSubtype="0" fill="hold" nodeType="clickEffect">
                                  <p:stCondLst>
                                    <p:cond delay="0"/>
                                  </p:stCondLst>
                                  <p:childTnLst>
                                    <p:set>
                                      <p:cBhvr>
                                        <p:cTn id="128" dur="1" fill="hold">
                                          <p:stCondLst>
                                            <p:cond delay="0"/>
                                          </p:stCondLst>
                                        </p:cTn>
                                        <p:tgtEl>
                                          <p:spTgt spid="4">
                                            <p:txEl>
                                              <p:pRg st="4" end="4"/>
                                            </p:txEl>
                                          </p:spTgt>
                                        </p:tgtEl>
                                        <p:attrNameLst>
                                          <p:attrName>style.visibility</p:attrName>
                                        </p:attrNameLst>
                                      </p:cBhvr>
                                      <p:to>
                                        <p:strVal val="visible"/>
                                      </p:to>
                                    </p:set>
                                    <p:animEffect transition="in" filter="fade">
                                      <p:cBhvr>
                                        <p:cTn id="129" dur="500"/>
                                        <p:tgtEl>
                                          <p:spTgt spid="4">
                                            <p:txEl>
                                              <p:pRg st="4" end="4"/>
                                            </p:txEl>
                                          </p:spTgt>
                                        </p:tgtEl>
                                      </p:cBhvr>
                                    </p:animEffect>
                                  </p:childTnLst>
                                </p:cTn>
                              </p:par>
                              <p:par>
                                <p:cTn id="130" presetID="10" presetClass="entr" presetSubtype="0" fill="hold" nodeType="with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fade">
                                      <p:cBhvr>
                                        <p:cTn id="132"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4">
                                            <p:txEl>
                                              <p:pRg st="5" end="5"/>
                                            </p:txEl>
                                          </p:spTgt>
                                        </p:tgtEl>
                                        <p:attrNameLst>
                                          <p:attrName>style.visibility</p:attrName>
                                        </p:attrNameLst>
                                      </p:cBhvr>
                                      <p:to>
                                        <p:strVal val="visible"/>
                                      </p:to>
                                    </p:set>
                                    <p:animEffect transition="in" filter="fade">
                                      <p:cBhvr>
                                        <p:cTn id="137" dur="500"/>
                                        <p:tgtEl>
                                          <p:spTgt spid="4">
                                            <p:txEl>
                                              <p:pRg st="5" end="5"/>
                                            </p:txEl>
                                          </p:spTgt>
                                        </p:tgtEl>
                                      </p:cBhvr>
                                    </p:animEffect>
                                  </p:childTnLst>
                                </p:cTn>
                              </p:par>
                              <p:par>
                                <p:cTn id="138" presetID="10" presetClass="entr" presetSubtype="0" fill="hold" nodeType="withEffect">
                                  <p:stCondLst>
                                    <p:cond delay="0"/>
                                  </p:stCondLst>
                                  <p:childTnLst>
                                    <p:set>
                                      <p:cBhvr>
                                        <p:cTn id="139" dur="1" fill="hold">
                                          <p:stCondLst>
                                            <p:cond delay="0"/>
                                          </p:stCondLst>
                                        </p:cTn>
                                        <p:tgtEl>
                                          <p:spTgt spid="22"/>
                                        </p:tgtEl>
                                        <p:attrNameLst>
                                          <p:attrName>style.visibility</p:attrName>
                                        </p:attrNameLst>
                                      </p:cBhvr>
                                      <p:to>
                                        <p:strVal val="visible"/>
                                      </p:to>
                                    </p:set>
                                    <p:animEffect transition="in" filter="fade">
                                      <p:cBhvr>
                                        <p:cTn id="140"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4">
                                            <p:txEl>
                                              <p:pRg st="6" end="6"/>
                                            </p:txEl>
                                          </p:spTgt>
                                        </p:tgtEl>
                                        <p:attrNameLst>
                                          <p:attrName>style.visibility</p:attrName>
                                        </p:attrNameLst>
                                      </p:cBhvr>
                                      <p:to>
                                        <p:strVal val="visible"/>
                                      </p:to>
                                    </p:set>
                                    <p:animEffect transition="in" filter="fade">
                                      <p:cBhvr>
                                        <p:cTn id="145" dur="500"/>
                                        <p:tgtEl>
                                          <p:spTgt spid="4">
                                            <p:txEl>
                                              <p:pRg st="6" end="6"/>
                                            </p:txEl>
                                          </p:spTgt>
                                        </p:tgtEl>
                                      </p:cBhvr>
                                    </p:animEffect>
                                  </p:childTnLst>
                                </p:cTn>
                              </p:par>
                              <p:par>
                                <p:cTn id="146" presetID="10" presetClass="entr" presetSubtype="0" fill="hold" nodeType="withEffect">
                                  <p:stCondLst>
                                    <p:cond delay="0"/>
                                  </p:stCondLst>
                                  <p:childTnLst>
                                    <p:set>
                                      <p:cBhvr>
                                        <p:cTn id="147" dur="1" fill="hold">
                                          <p:stCondLst>
                                            <p:cond delay="0"/>
                                          </p:stCondLst>
                                        </p:cTn>
                                        <p:tgtEl>
                                          <p:spTgt spid="23"/>
                                        </p:tgtEl>
                                        <p:attrNameLst>
                                          <p:attrName>style.visibility</p:attrName>
                                        </p:attrNameLst>
                                      </p:cBhvr>
                                      <p:to>
                                        <p:strVal val="visible"/>
                                      </p:to>
                                    </p:set>
                                    <p:animEffect transition="in" filter="fade">
                                      <p:cBhvr>
                                        <p:cTn id="1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a:t>Cadw</a:t>
            </a:r>
            <a:r>
              <a:rPr lang="en-GB" dirty="0"/>
              <a:t> at </a:t>
            </a:r>
            <a:r>
              <a:rPr lang="en-GB" dirty="0" err="1" smtClean="0"/>
              <a:t>feddyginiaeth</a:t>
            </a:r>
            <a:endParaRPr lang="en-GB" dirty="0"/>
          </a:p>
        </p:txBody>
      </p:sp>
      <p:sp>
        <p:nvSpPr>
          <p:cNvPr id="5" name="Content Placeholder 4"/>
          <p:cNvSpPr>
            <a:spLocks noGrp="1"/>
          </p:cNvSpPr>
          <p:nvPr>
            <p:ph idx="1"/>
          </p:nvPr>
        </p:nvSpPr>
        <p:spPr/>
        <p:txBody>
          <a:bodyPr>
            <a:noAutofit/>
          </a:bodyPr>
          <a:lstStyle/>
          <a:p>
            <a:pPr marL="285750" indent="-285750">
              <a:spcBef>
                <a:spcPts val="100"/>
              </a:spcBef>
              <a:spcAft>
                <a:spcPts val="100"/>
              </a:spcAft>
              <a:buFont typeface="Arial" panose="020B0604020202020204" pitchFamily="34" charset="0"/>
              <a:buChar char="•"/>
            </a:pPr>
            <a:r>
              <a:rPr lang="cy-GB" sz="1800" dirty="0"/>
              <a:t>Mae un o bob tri unigolyn yn cyfaddef nad ydynt yn cymryd eu meddyginiaeth ragnodedig fel y’i cyfeiriwyd gan eu meddyg teulu</a:t>
            </a:r>
          </a:p>
          <a:p>
            <a:pPr marL="285750" indent="-285750">
              <a:spcBef>
                <a:spcPts val="100"/>
              </a:spcBef>
              <a:spcAft>
                <a:spcPts val="100"/>
              </a:spcAft>
              <a:buFont typeface="Arial" panose="020B0604020202020204" pitchFamily="34" charset="0"/>
              <a:buChar char="•"/>
            </a:pPr>
            <a:r>
              <a:rPr lang="cy-GB" sz="1800" dirty="0"/>
              <a:t>Mae cwmnïau cyffuriau’n awgrymu nad yw hanner y bobl â chyflyrau tymor hir yn cydymffurfio – mae llawer ohonynt yn taflu eu meddyginiaeth bob wythnos</a:t>
            </a:r>
          </a:p>
          <a:p>
            <a:pPr marL="285750" indent="-285750">
              <a:spcBef>
                <a:spcPts val="100"/>
              </a:spcBef>
              <a:spcAft>
                <a:spcPts val="100"/>
              </a:spcAft>
              <a:buFont typeface="Arial" panose="020B0604020202020204" pitchFamily="34" charset="0"/>
              <a:buChar char="•"/>
            </a:pPr>
            <a:r>
              <a:rPr lang="cy-GB" sz="1800" dirty="0"/>
              <a:t>Mae’r rhesymau’n gymhleth:</a:t>
            </a:r>
          </a:p>
          <a:p>
            <a:pPr marL="757238" lvl="1" indent="-342900">
              <a:spcBef>
                <a:spcPts val="100"/>
              </a:spcBef>
              <a:spcAft>
                <a:spcPts val="100"/>
              </a:spcAft>
            </a:pPr>
            <a:r>
              <a:rPr lang="cy-GB" sz="1800" dirty="0"/>
              <a:t>Mae rhai’n poeni am sgil effeithiau</a:t>
            </a:r>
          </a:p>
          <a:p>
            <a:pPr marL="757238" lvl="1" indent="-342900">
              <a:spcBef>
                <a:spcPts val="100"/>
              </a:spcBef>
              <a:spcAft>
                <a:spcPts val="100"/>
              </a:spcAft>
            </a:pPr>
            <a:r>
              <a:rPr lang="cy-GB" sz="1800" dirty="0"/>
              <a:t>Nid yw rhai eraill eisiau cyfaddef eu bod nhw’n ddibynnol</a:t>
            </a:r>
          </a:p>
          <a:p>
            <a:pPr marL="757238" lvl="1" indent="-342900">
              <a:spcBef>
                <a:spcPts val="100"/>
              </a:spcBef>
              <a:spcAft>
                <a:spcPts val="100"/>
              </a:spcAft>
            </a:pPr>
            <a:r>
              <a:rPr lang="cy-GB" sz="1800" dirty="0"/>
              <a:t>Mae rhai o’r farn nad yw eu meddyg teulu wedi rhoi presgripsiwn cywir iddyn nhw</a:t>
            </a:r>
          </a:p>
          <a:p>
            <a:pPr marL="757238" lvl="1" indent="-342900">
              <a:spcBef>
                <a:spcPts val="100"/>
              </a:spcBef>
              <a:spcAft>
                <a:spcPts val="100"/>
              </a:spcAft>
            </a:pPr>
            <a:r>
              <a:rPr lang="cy-GB" sz="1800" dirty="0"/>
              <a:t>Mae rhai’n anghofio</a:t>
            </a:r>
          </a:p>
          <a:p>
            <a:pPr marL="285750" indent="-285750">
              <a:spcBef>
                <a:spcPts val="100"/>
              </a:spcBef>
              <a:spcAft>
                <a:spcPts val="100"/>
              </a:spcAft>
              <a:buFont typeface="Arial" panose="020B0604020202020204" pitchFamily="34" charset="0"/>
              <a:buChar char="•"/>
            </a:pPr>
            <a:r>
              <a:rPr lang="cy-GB" sz="1800" dirty="0"/>
              <a:t>Efallai fod y rhan fwyaf ohonynt yn cydymffurfio am 30 diwrnod, ond wedyn yn colli ffydd dros gyfnodau estynedig</a:t>
            </a:r>
          </a:p>
          <a:p>
            <a:pPr marL="285750" indent="-285750">
              <a:spcBef>
                <a:spcPts val="100"/>
              </a:spcBef>
              <a:spcAft>
                <a:spcPts val="100"/>
              </a:spcAft>
              <a:buFont typeface="Arial" panose="020B0604020202020204" pitchFamily="34" charset="0"/>
              <a:buChar char="•"/>
            </a:pPr>
            <a:r>
              <a:rPr lang="cy-GB" sz="1800" dirty="0"/>
              <a:t>Mae systemau gwobrwyo’n gweithio’n dda yn UDA lle mae’n rhaid i bobl dalu am eu meddyginiaethau</a:t>
            </a:r>
            <a:endParaRPr lang="en-GB" sz="1800" dirty="0"/>
          </a:p>
        </p:txBody>
      </p:sp>
    </p:spTree>
    <p:extLst>
      <p:ext uri="{BB962C8B-B14F-4D97-AF65-F5344CB8AC3E}">
        <p14:creationId xmlns:p14="http://schemas.microsoft.com/office/powerpoint/2010/main" val="27683304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Sefydlu</a:t>
            </a:r>
            <a:r>
              <a:rPr lang="en-GB" dirty="0"/>
              <a:t> </a:t>
            </a:r>
            <a:r>
              <a:rPr lang="en-GB" dirty="0" err="1" smtClean="0"/>
              <a:t>gwasanaeth</a:t>
            </a:r>
            <a:r>
              <a:rPr lang="en-GB" dirty="0" smtClean="0"/>
              <a:t> </a:t>
            </a:r>
            <a:r>
              <a:rPr lang="en-GB" dirty="0" err="1" smtClean="0"/>
              <a:t>teleofal</a:t>
            </a:r>
            <a:r>
              <a:rPr lang="en-GB" dirty="0" smtClean="0"/>
              <a:t> </a:t>
            </a:r>
            <a:r>
              <a:rPr lang="en-GB" dirty="0" err="1"/>
              <a:t>yn</a:t>
            </a:r>
            <a:r>
              <a:rPr lang="en-GB" dirty="0"/>
              <a:t> </a:t>
            </a:r>
            <a:r>
              <a:rPr lang="en-GB" dirty="0" err="1" smtClean="0"/>
              <a:t>lleol</a:t>
            </a:r>
            <a:endParaRPr lang="en-GB" dirty="0"/>
          </a:p>
        </p:txBody>
      </p:sp>
      <p:graphicFrame>
        <p:nvGraphicFramePr>
          <p:cNvPr id="4" name="Diagram 3"/>
          <p:cNvGraphicFramePr/>
          <p:nvPr>
            <p:extLst>
              <p:ext uri="{D42A27DB-BD31-4B8C-83A1-F6EECF244321}">
                <p14:modId xmlns:p14="http://schemas.microsoft.com/office/powerpoint/2010/main" val="1480437245"/>
              </p:ext>
            </p:extLst>
          </p:nvPr>
        </p:nvGraphicFramePr>
        <p:xfrm>
          <a:off x="2152892" y="1250067"/>
          <a:ext cx="4872943" cy="479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35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DB4D8A1E-7D24-4158-843F-9BA31AFEF524}"/>
                                            </p:graphicEl>
                                          </p:spTgt>
                                        </p:tgtEl>
                                        <p:attrNameLst>
                                          <p:attrName>style.visibility</p:attrName>
                                        </p:attrNameLst>
                                      </p:cBhvr>
                                      <p:to>
                                        <p:strVal val="visible"/>
                                      </p:to>
                                    </p:set>
                                    <p:animEffect transition="in" filter="wipe(left)">
                                      <p:cBhvr>
                                        <p:cTn id="7" dur="500"/>
                                        <p:tgtEl>
                                          <p:spTgt spid="4">
                                            <p:graphicEl>
                                              <a:dgm id="{DB4D8A1E-7D24-4158-843F-9BA31AFEF524}"/>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graphicEl>
                                              <a:dgm id="{2B043695-2009-47DA-83DE-5EB972CA78AA}"/>
                                            </p:graphicEl>
                                          </p:spTgt>
                                        </p:tgtEl>
                                        <p:attrNameLst>
                                          <p:attrName>style.visibility</p:attrName>
                                        </p:attrNameLst>
                                      </p:cBhvr>
                                      <p:to>
                                        <p:strVal val="visible"/>
                                      </p:to>
                                    </p:set>
                                    <p:animEffect transition="in" filter="wipe(left)">
                                      <p:cBhvr>
                                        <p:cTn id="10" dur="500"/>
                                        <p:tgtEl>
                                          <p:spTgt spid="4">
                                            <p:graphicEl>
                                              <a:dgm id="{2B043695-2009-47DA-83DE-5EB972CA78A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graphicEl>
                                              <a:dgm id="{0254F4E4-A207-4F98-A501-6B06EB7FB0D4}"/>
                                            </p:graphicEl>
                                          </p:spTgt>
                                        </p:tgtEl>
                                        <p:attrNameLst>
                                          <p:attrName>style.visibility</p:attrName>
                                        </p:attrNameLst>
                                      </p:cBhvr>
                                      <p:to>
                                        <p:strVal val="visible"/>
                                      </p:to>
                                    </p:set>
                                    <p:animEffect transition="in" filter="wipe(up)">
                                      <p:cBhvr>
                                        <p:cTn id="15" dur="500"/>
                                        <p:tgtEl>
                                          <p:spTgt spid="4">
                                            <p:graphicEl>
                                              <a:dgm id="{0254F4E4-A207-4F98-A501-6B06EB7FB0D4}"/>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
                                            <p:graphicEl>
                                              <a:dgm id="{474DD3EF-AE0E-4482-ADEB-078536D15C1F}"/>
                                            </p:graphicEl>
                                          </p:spTgt>
                                        </p:tgtEl>
                                        <p:attrNameLst>
                                          <p:attrName>style.visibility</p:attrName>
                                        </p:attrNameLst>
                                      </p:cBhvr>
                                      <p:to>
                                        <p:strVal val="visible"/>
                                      </p:to>
                                    </p:set>
                                    <p:animEffect transition="in" filter="wipe(up)">
                                      <p:cBhvr>
                                        <p:cTn id="18" dur="500"/>
                                        <p:tgtEl>
                                          <p:spTgt spid="4">
                                            <p:graphicEl>
                                              <a:dgm id="{474DD3EF-AE0E-4482-ADEB-078536D15C1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
                                            <p:graphicEl>
                                              <a:dgm id="{26F4DB96-1CD0-461C-9837-4CB8E7C11D8A}"/>
                                            </p:graphicEl>
                                          </p:spTgt>
                                        </p:tgtEl>
                                        <p:attrNameLst>
                                          <p:attrName>style.visibility</p:attrName>
                                        </p:attrNameLst>
                                      </p:cBhvr>
                                      <p:to>
                                        <p:strVal val="visible"/>
                                      </p:to>
                                    </p:set>
                                    <p:animEffect transition="in" filter="wipe(up)">
                                      <p:cBhvr>
                                        <p:cTn id="23" dur="500"/>
                                        <p:tgtEl>
                                          <p:spTgt spid="4">
                                            <p:graphicEl>
                                              <a:dgm id="{26F4DB96-1CD0-461C-9837-4CB8E7C11D8A}"/>
                                            </p:graphic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
                                            <p:graphicEl>
                                              <a:dgm id="{CACE2408-5C98-410C-9511-B5FDCA8BA753}"/>
                                            </p:graphicEl>
                                          </p:spTgt>
                                        </p:tgtEl>
                                        <p:attrNameLst>
                                          <p:attrName>style.visibility</p:attrName>
                                        </p:attrNameLst>
                                      </p:cBhvr>
                                      <p:to>
                                        <p:strVal val="visible"/>
                                      </p:to>
                                    </p:set>
                                    <p:animEffect transition="in" filter="wipe(up)">
                                      <p:cBhvr>
                                        <p:cTn id="26" dur="500"/>
                                        <p:tgtEl>
                                          <p:spTgt spid="4">
                                            <p:graphicEl>
                                              <a:dgm id="{CACE2408-5C98-410C-9511-B5FDCA8BA75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4">
                                            <p:graphicEl>
                                              <a:dgm id="{ECC169F0-7E68-4D0D-BF26-A4C3C7B0459F}"/>
                                            </p:graphicEl>
                                          </p:spTgt>
                                        </p:tgtEl>
                                        <p:attrNameLst>
                                          <p:attrName>style.visibility</p:attrName>
                                        </p:attrNameLst>
                                      </p:cBhvr>
                                      <p:to>
                                        <p:strVal val="visible"/>
                                      </p:to>
                                    </p:set>
                                    <p:animEffect transition="in" filter="wipe(right)">
                                      <p:cBhvr>
                                        <p:cTn id="31" dur="500"/>
                                        <p:tgtEl>
                                          <p:spTgt spid="4">
                                            <p:graphicEl>
                                              <a:dgm id="{ECC169F0-7E68-4D0D-BF26-A4C3C7B0459F}"/>
                                            </p:graphicEl>
                                          </p:spTgt>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4">
                                            <p:graphicEl>
                                              <a:dgm id="{B0A49762-6C78-40AA-83B2-33E21E4B62AD}"/>
                                            </p:graphicEl>
                                          </p:spTgt>
                                        </p:tgtEl>
                                        <p:attrNameLst>
                                          <p:attrName>style.visibility</p:attrName>
                                        </p:attrNameLst>
                                      </p:cBhvr>
                                      <p:to>
                                        <p:strVal val="visible"/>
                                      </p:to>
                                    </p:set>
                                    <p:animEffect transition="in" filter="wipe(right)">
                                      <p:cBhvr>
                                        <p:cTn id="34" dur="500"/>
                                        <p:tgtEl>
                                          <p:spTgt spid="4">
                                            <p:graphicEl>
                                              <a:dgm id="{B0A49762-6C78-40AA-83B2-33E21E4B62AD}"/>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4">
                                            <p:graphicEl>
                                              <a:dgm id="{DED003DA-3E5B-4EC5-A500-A3F5FC1F549C}"/>
                                            </p:graphicEl>
                                          </p:spTgt>
                                        </p:tgtEl>
                                        <p:attrNameLst>
                                          <p:attrName>style.visibility</p:attrName>
                                        </p:attrNameLst>
                                      </p:cBhvr>
                                      <p:to>
                                        <p:strVal val="visible"/>
                                      </p:to>
                                    </p:set>
                                    <p:animEffect transition="in" filter="wipe(right)">
                                      <p:cBhvr>
                                        <p:cTn id="39" dur="500"/>
                                        <p:tgtEl>
                                          <p:spTgt spid="4">
                                            <p:graphicEl>
                                              <a:dgm id="{DED003DA-3E5B-4EC5-A500-A3F5FC1F549C}"/>
                                            </p:graphicEl>
                                          </p:spTgt>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4">
                                            <p:graphicEl>
                                              <a:dgm id="{7CFD5789-19A6-48D6-A8B2-241875F525C7}"/>
                                            </p:graphicEl>
                                          </p:spTgt>
                                        </p:tgtEl>
                                        <p:attrNameLst>
                                          <p:attrName>style.visibility</p:attrName>
                                        </p:attrNameLst>
                                      </p:cBhvr>
                                      <p:to>
                                        <p:strVal val="visible"/>
                                      </p:to>
                                    </p:set>
                                    <p:animEffect transition="in" filter="wipe(right)">
                                      <p:cBhvr>
                                        <p:cTn id="42" dur="500"/>
                                        <p:tgtEl>
                                          <p:spTgt spid="4">
                                            <p:graphicEl>
                                              <a:dgm id="{7CFD5789-19A6-48D6-A8B2-241875F525C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graphicEl>
                                              <a:dgm id="{2CE21298-0F25-404A-8257-079E32914F04}"/>
                                            </p:graphicEl>
                                          </p:spTgt>
                                        </p:tgtEl>
                                        <p:attrNameLst>
                                          <p:attrName>style.visibility</p:attrName>
                                        </p:attrNameLst>
                                      </p:cBhvr>
                                      <p:to>
                                        <p:strVal val="visible"/>
                                      </p:to>
                                    </p:set>
                                    <p:animEffect transition="in" filter="wipe(down)">
                                      <p:cBhvr>
                                        <p:cTn id="47" dur="500"/>
                                        <p:tgtEl>
                                          <p:spTgt spid="4">
                                            <p:graphicEl>
                                              <a:dgm id="{2CE21298-0F25-404A-8257-079E32914F04}"/>
                                            </p:graphic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
                                            <p:graphicEl>
                                              <a:dgm id="{F40ED3CD-9116-46B7-BF8F-0B54D1CA9576}"/>
                                            </p:graphicEl>
                                          </p:spTgt>
                                        </p:tgtEl>
                                        <p:attrNameLst>
                                          <p:attrName>style.visibility</p:attrName>
                                        </p:attrNameLst>
                                      </p:cBhvr>
                                      <p:to>
                                        <p:strVal val="visible"/>
                                      </p:to>
                                    </p:set>
                                    <p:animEffect transition="in" filter="wipe(down)">
                                      <p:cBhvr>
                                        <p:cTn id="50" dur="500"/>
                                        <p:tgtEl>
                                          <p:spTgt spid="4">
                                            <p:graphicEl>
                                              <a:dgm id="{F40ED3CD-9116-46B7-BF8F-0B54D1CA9576}"/>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graphicEl>
                                              <a:dgm id="{5EC1D541-E9D3-4C9B-90E7-F4DBE0518644}"/>
                                            </p:graphicEl>
                                          </p:spTgt>
                                        </p:tgtEl>
                                        <p:attrNameLst>
                                          <p:attrName>style.visibility</p:attrName>
                                        </p:attrNameLst>
                                      </p:cBhvr>
                                      <p:to>
                                        <p:strVal val="visible"/>
                                      </p:to>
                                    </p:set>
                                    <p:animEffect transition="in" filter="wipe(left)">
                                      <p:cBhvr>
                                        <p:cTn id="55" dur="500"/>
                                        <p:tgtEl>
                                          <p:spTgt spid="4">
                                            <p:graphicEl>
                                              <a:dgm id="{5EC1D541-E9D3-4C9B-90E7-F4DBE0518644}"/>
                                            </p:graphic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
                                            <p:graphicEl>
                                              <a:dgm id="{5E70CF9D-AA67-4825-8725-A86489855D04}"/>
                                            </p:graphicEl>
                                          </p:spTgt>
                                        </p:tgtEl>
                                        <p:attrNameLst>
                                          <p:attrName>style.visibility</p:attrName>
                                        </p:attrNameLst>
                                      </p:cBhvr>
                                      <p:to>
                                        <p:strVal val="visible"/>
                                      </p:to>
                                    </p:set>
                                    <p:animEffect transition="in" filter="wipe(left)">
                                      <p:cBhvr>
                                        <p:cTn id="58" dur="500"/>
                                        <p:tgtEl>
                                          <p:spTgt spid="4">
                                            <p:graphicEl>
                                              <a:dgm id="{5E70CF9D-AA67-4825-8725-A86489855D0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Ymarfer</a:t>
            </a:r>
            <a:r>
              <a:rPr lang="en-GB" dirty="0"/>
              <a:t> </a:t>
            </a:r>
            <a:r>
              <a:rPr lang="en-GB" dirty="0" err="1" smtClean="0"/>
              <a:t>unigol</a:t>
            </a: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118" y="1790560"/>
            <a:ext cx="2667826" cy="3600000"/>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7997" y="1790560"/>
            <a:ext cx="2667826" cy="3600000"/>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901" y="1790560"/>
            <a:ext cx="2667826" cy="3600000"/>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5634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Road"/>
          <p:cNvGrpSpPr/>
          <p:nvPr/>
        </p:nvGrpSpPr>
        <p:grpSpPr>
          <a:xfrm>
            <a:off x="431800" y="1388492"/>
            <a:ext cx="8280400" cy="4478290"/>
            <a:chOff x="0" y="774866"/>
            <a:chExt cx="9144000" cy="6083135"/>
          </a:xfrm>
        </p:grpSpPr>
        <p:sp>
          <p:nvSpPr>
            <p:cNvPr id="6" name="Freeform 6"/>
            <p:cNvSpPr>
              <a:spLocks/>
            </p:cNvSpPr>
            <p:nvPr/>
          </p:nvSpPr>
          <p:spPr bwMode="auto">
            <a:xfrm>
              <a:off x="0" y="774866"/>
              <a:ext cx="9144000" cy="6083134"/>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a:endParaRPr>
            </a:p>
          </p:txBody>
        </p:sp>
        <p:sp>
          <p:nvSpPr>
            <p:cNvPr id="7" name="Freeform 7"/>
            <p:cNvSpPr>
              <a:spLocks/>
            </p:cNvSpPr>
            <p:nvPr/>
          </p:nvSpPr>
          <p:spPr bwMode="auto">
            <a:xfrm>
              <a:off x="1" y="796010"/>
              <a:ext cx="9143999" cy="6061990"/>
            </a:xfrm>
            <a:custGeom>
              <a:avLst/>
              <a:gdLst>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7011 w 9143999"/>
                <a:gd name="connsiteY33" fmla="*/ 3362035 h 6061990"/>
                <a:gd name="connsiteX34" fmla="*/ 2406574 w 9143999"/>
                <a:gd name="connsiteY34" fmla="*/ 3366390 h 6061990"/>
                <a:gd name="connsiteX35" fmla="*/ 2410075 w 9143999"/>
                <a:gd name="connsiteY35" fmla="*/ 3371932 h 6061990"/>
                <a:gd name="connsiteX36" fmla="*/ 2445086 w 9143999"/>
                <a:gd name="connsiteY36" fmla="*/ 3470900 h 6061990"/>
                <a:gd name="connsiteX37" fmla="*/ 2529111 w 9143999"/>
                <a:gd name="connsiteY37" fmla="*/ 3575409 h 6061990"/>
                <a:gd name="connsiteX38" fmla="*/ 2886218 w 9143999"/>
                <a:gd name="connsiteY38" fmla="*/ 3828766 h 6061990"/>
                <a:gd name="connsiteX39" fmla="*/ 3414877 w 9143999"/>
                <a:gd name="connsiteY39" fmla="*/ 4075790 h 6061990"/>
                <a:gd name="connsiteX40" fmla="*/ 4034564 w 9143999"/>
                <a:gd name="connsiteY40" fmla="*/ 4294310 h 6061990"/>
                <a:gd name="connsiteX41" fmla="*/ 4706767 w 9143999"/>
                <a:gd name="connsiteY41" fmla="*/ 4487495 h 6061990"/>
                <a:gd name="connsiteX42" fmla="*/ 6128195 w 9143999"/>
                <a:gd name="connsiteY42" fmla="*/ 4810525 h 6061990"/>
                <a:gd name="connsiteX43" fmla="*/ 7609141 w 9143999"/>
                <a:gd name="connsiteY43" fmla="*/ 5070216 h 6061990"/>
                <a:gd name="connsiteX44" fmla="*/ 9118095 w 9143999"/>
                <a:gd name="connsiteY44" fmla="*/ 5285570 h 6061990"/>
                <a:gd name="connsiteX45" fmla="*/ 9143999 w 9143999"/>
                <a:gd name="connsiteY45" fmla="*/ 5288702 h 6061990"/>
                <a:gd name="connsiteX46" fmla="*/ 9143999 w 9143999"/>
                <a:gd name="connsiteY46" fmla="*/ 6061990 h 6061990"/>
                <a:gd name="connsiteX47" fmla="*/ 4752032 w 9143999"/>
                <a:gd name="connsiteY47" fmla="*/ 6061990 h 6061990"/>
                <a:gd name="connsiteX48" fmla="*/ 3828002 w 9143999"/>
                <a:gd name="connsiteY48" fmla="*/ 5760614 h 6061990"/>
                <a:gd name="connsiteX49" fmla="*/ 3071774 w 9143999"/>
                <a:gd name="connsiteY49" fmla="*/ 5475587 h 6061990"/>
                <a:gd name="connsiteX50" fmla="*/ 2329551 w 9143999"/>
                <a:gd name="connsiteY50" fmla="*/ 5136722 h 6061990"/>
                <a:gd name="connsiteX51" fmla="*/ 1615336 w 9143999"/>
                <a:gd name="connsiteY51" fmla="*/ 4712349 h 6061990"/>
                <a:gd name="connsiteX52" fmla="*/ 1282736 w 9143999"/>
                <a:gd name="connsiteY52" fmla="*/ 4446324 h 6061990"/>
                <a:gd name="connsiteX53" fmla="*/ 992148 w 9143999"/>
                <a:gd name="connsiteY53" fmla="*/ 4123294 h 6061990"/>
                <a:gd name="connsiteX54" fmla="*/ 792588 w 9143999"/>
                <a:gd name="connsiteY54" fmla="*/ 3733758 h 6061990"/>
                <a:gd name="connsiteX55" fmla="*/ 761078 w 9143999"/>
                <a:gd name="connsiteY55" fmla="*/ 3296717 h 6061990"/>
                <a:gd name="connsiteX56" fmla="*/ 764579 w 9143999"/>
                <a:gd name="connsiteY56" fmla="*/ 3271381 h 6061990"/>
                <a:gd name="connsiteX57" fmla="*/ 767643 w 9143999"/>
                <a:gd name="connsiteY57" fmla="*/ 3257526 h 6061990"/>
                <a:gd name="connsiteX58" fmla="*/ 771582 w 9143999"/>
                <a:gd name="connsiteY58" fmla="*/ 3242878 h 6061990"/>
                <a:gd name="connsiteX59" fmla="*/ 774645 w 9143999"/>
                <a:gd name="connsiteY59" fmla="*/ 3234565 h 6061990"/>
                <a:gd name="connsiteX60" fmla="*/ 775083 w 9143999"/>
                <a:gd name="connsiteY60" fmla="*/ 3226251 h 6061990"/>
                <a:gd name="connsiteX61" fmla="*/ 775083 w 9143999"/>
                <a:gd name="connsiteY61" fmla="*/ 3223876 h 6061990"/>
                <a:gd name="connsiteX62" fmla="*/ 778146 w 9143999"/>
                <a:gd name="connsiteY62" fmla="*/ 3218334 h 6061990"/>
                <a:gd name="connsiteX63" fmla="*/ 782085 w 9143999"/>
                <a:gd name="connsiteY63" fmla="*/ 3195374 h 6061990"/>
                <a:gd name="connsiteX64" fmla="*/ 813594 w 9143999"/>
                <a:gd name="connsiteY64" fmla="*/ 3106699 h 6061990"/>
                <a:gd name="connsiteX65" fmla="*/ 890617 w 9143999"/>
                <a:gd name="connsiteY65" fmla="*/ 2926182 h 6061990"/>
                <a:gd name="connsiteX66" fmla="*/ 1156698 w 9143999"/>
                <a:gd name="connsiteY66" fmla="*/ 2565148 h 6061990"/>
                <a:gd name="connsiteX67" fmla="*/ 1576824 w 9143999"/>
                <a:gd name="connsiteY67" fmla="*/ 2254786 h 6061990"/>
                <a:gd name="connsiteX68" fmla="*/ 2077475 w 9143999"/>
                <a:gd name="connsiteY68" fmla="*/ 2055267 h 6061990"/>
                <a:gd name="connsiteX69" fmla="*/ 2560620 w 9143999"/>
                <a:gd name="connsiteY69" fmla="*/ 1947590 h 6061990"/>
                <a:gd name="connsiteX70" fmla="*/ 3005254 w 9143999"/>
                <a:gd name="connsiteY70" fmla="*/ 1890585 h 6061990"/>
                <a:gd name="connsiteX71" fmla="*/ 3404374 w 9143999"/>
                <a:gd name="connsiteY71" fmla="*/ 1852581 h 6061990"/>
                <a:gd name="connsiteX72" fmla="*/ 3754480 w 9143999"/>
                <a:gd name="connsiteY72" fmla="*/ 1814578 h 6061990"/>
                <a:gd name="connsiteX73" fmla="*/ 4006556 w 9143999"/>
                <a:gd name="connsiteY73" fmla="*/ 1763907 h 6061990"/>
                <a:gd name="connsiteX74" fmla="*/ 4083579 w 9143999"/>
                <a:gd name="connsiteY74" fmla="*/ 1738571 h 6061990"/>
                <a:gd name="connsiteX75" fmla="*/ 4136095 w 9143999"/>
                <a:gd name="connsiteY75" fmla="*/ 1713235 h 6061990"/>
                <a:gd name="connsiteX76" fmla="*/ 4178107 w 9143999"/>
                <a:gd name="connsiteY76" fmla="*/ 1672065 h 6061990"/>
                <a:gd name="connsiteX77" fmla="*/ 4209617 w 9143999"/>
                <a:gd name="connsiteY77" fmla="*/ 1605558 h 6061990"/>
                <a:gd name="connsiteX78" fmla="*/ 4227122 w 9143999"/>
                <a:gd name="connsiteY78" fmla="*/ 1513716 h 6061990"/>
                <a:gd name="connsiteX79" fmla="*/ 4227122 w 9143999"/>
                <a:gd name="connsiteY79" fmla="*/ 1505403 h 6061990"/>
                <a:gd name="connsiteX80" fmla="*/ 4227122 w 9143999"/>
                <a:gd name="connsiteY80" fmla="*/ 1495902 h 6061990"/>
                <a:gd name="connsiteX81" fmla="*/ 4227122 w 9143999"/>
                <a:gd name="connsiteY81" fmla="*/ 1482047 h 6061990"/>
                <a:gd name="connsiteX82" fmla="*/ 4223621 w 9143999"/>
                <a:gd name="connsiteY82" fmla="*/ 1463045 h 6061990"/>
                <a:gd name="connsiteX83" fmla="*/ 4192112 w 9143999"/>
                <a:gd name="connsiteY83" fmla="*/ 1409207 h 6061990"/>
                <a:gd name="connsiteX84" fmla="*/ 4118589 w 9143999"/>
                <a:gd name="connsiteY84" fmla="*/ 1342700 h 6061990"/>
                <a:gd name="connsiteX85" fmla="*/ 3884019 w 9143999"/>
                <a:gd name="connsiteY85" fmla="*/ 1203354 h 6061990"/>
                <a:gd name="connsiteX86" fmla="*/ 3582928 w 9143999"/>
                <a:gd name="connsiteY86" fmla="*/ 1076675 h 6061990"/>
                <a:gd name="connsiteX87" fmla="*/ 3253829 w 9143999"/>
                <a:gd name="connsiteY87" fmla="*/ 965832 h 6061990"/>
                <a:gd name="connsiteX88" fmla="*/ 2543115 w 9143999"/>
                <a:gd name="connsiteY88" fmla="*/ 772647 h 6061990"/>
                <a:gd name="connsiteX89" fmla="*/ 1041163 w 9143999"/>
                <a:gd name="connsiteY89" fmla="*/ 468619 h 6061990"/>
                <a:gd name="connsiteX90" fmla="*/ 0 w 9143999"/>
                <a:gd name="connsiteY90" fmla="*/ 304674 h 6061990"/>
                <a:gd name="connsiteX91" fmla="*/ 0 w 9143999"/>
                <a:gd name="connsiteY91"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6574 w 9143999"/>
                <a:gd name="connsiteY33" fmla="*/ 3366390 h 6061990"/>
                <a:gd name="connsiteX34" fmla="*/ 2410075 w 9143999"/>
                <a:gd name="connsiteY34" fmla="*/ 3371932 h 6061990"/>
                <a:gd name="connsiteX35" fmla="*/ 2445086 w 9143999"/>
                <a:gd name="connsiteY35" fmla="*/ 3470900 h 6061990"/>
                <a:gd name="connsiteX36" fmla="*/ 2529111 w 9143999"/>
                <a:gd name="connsiteY36" fmla="*/ 3575409 h 6061990"/>
                <a:gd name="connsiteX37" fmla="*/ 2886218 w 9143999"/>
                <a:gd name="connsiteY37" fmla="*/ 3828766 h 6061990"/>
                <a:gd name="connsiteX38" fmla="*/ 3414877 w 9143999"/>
                <a:gd name="connsiteY38" fmla="*/ 4075790 h 6061990"/>
                <a:gd name="connsiteX39" fmla="*/ 4034564 w 9143999"/>
                <a:gd name="connsiteY39" fmla="*/ 4294310 h 6061990"/>
                <a:gd name="connsiteX40" fmla="*/ 4706767 w 9143999"/>
                <a:gd name="connsiteY40" fmla="*/ 4487495 h 6061990"/>
                <a:gd name="connsiteX41" fmla="*/ 6128195 w 9143999"/>
                <a:gd name="connsiteY41" fmla="*/ 4810525 h 6061990"/>
                <a:gd name="connsiteX42" fmla="*/ 7609141 w 9143999"/>
                <a:gd name="connsiteY42" fmla="*/ 5070216 h 6061990"/>
                <a:gd name="connsiteX43" fmla="*/ 9118095 w 9143999"/>
                <a:gd name="connsiteY43" fmla="*/ 5285570 h 6061990"/>
                <a:gd name="connsiteX44" fmla="*/ 9143999 w 9143999"/>
                <a:gd name="connsiteY44" fmla="*/ 5288702 h 6061990"/>
                <a:gd name="connsiteX45" fmla="*/ 9143999 w 9143999"/>
                <a:gd name="connsiteY45" fmla="*/ 6061990 h 6061990"/>
                <a:gd name="connsiteX46" fmla="*/ 4752032 w 9143999"/>
                <a:gd name="connsiteY46" fmla="*/ 6061990 h 6061990"/>
                <a:gd name="connsiteX47" fmla="*/ 3828002 w 9143999"/>
                <a:gd name="connsiteY47" fmla="*/ 5760614 h 6061990"/>
                <a:gd name="connsiteX48" fmla="*/ 3071774 w 9143999"/>
                <a:gd name="connsiteY48" fmla="*/ 5475587 h 6061990"/>
                <a:gd name="connsiteX49" fmla="*/ 2329551 w 9143999"/>
                <a:gd name="connsiteY49" fmla="*/ 5136722 h 6061990"/>
                <a:gd name="connsiteX50" fmla="*/ 1615336 w 9143999"/>
                <a:gd name="connsiteY50" fmla="*/ 4712349 h 6061990"/>
                <a:gd name="connsiteX51" fmla="*/ 1282736 w 9143999"/>
                <a:gd name="connsiteY51" fmla="*/ 4446324 h 6061990"/>
                <a:gd name="connsiteX52" fmla="*/ 992148 w 9143999"/>
                <a:gd name="connsiteY52" fmla="*/ 4123294 h 6061990"/>
                <a:gd name="connsiteX53" fmla="*/ 792588 w 9143999"/>
                <a:gd name="connsiteY53" fmla="*/ 3733758 h 6061990"/>
                <a:gd name="connsiteX54" fmla="*/ 761078 w 9143999"/>
                <a:gd name="connsiteY54" fmla="*/ 3296717 h 6061990"/>
                <a:gd name="connsiteX55" fmla="*/ 764579 w 9143999"/>
                <a:gd name="connsiteY55" fmla="*/ 3271381 h 6061990"/>
                <a:gd name="connsiteX56" fmla="*/ 767643 w 9143999"/>
                <a:gd name="connsiteY56" fmla="*/ 3257526 h 6061990"/>
                <a:gd name="connsiteX57" fmla="*/ 771582 w 9143999"/>
                <a:gd name="connsiteY57" fmla="*/ 3242878 h 6061990"/>
                <a:gd name="connsiteX58" fmla="*/ 774645 w 9143999"/>
                <a:gd name="connsiteY58" fmla="*/ 3234565 h 6061990"/>
                <a:gd name="connsiteX59" fmla="*/ 775083 w 9143999"/>
                <a:gd name="connsiteY59" fmla="*/ 3226251 h 6061990"/>
                <a:gd name="connsiteX60" fmla="*/ 775083 w 9143999"/>
                <a:gd name="connsiteY60" fmla="*/ 3223876 h 6061990"/>
                <a:gd name="connsiteX61" fmla="*/ 778146 w 9143999"/>
                <a:gd name="connsiteY61" fmla="*/ 3218334 h 6061990"/>
                <a:gd name="connsiteX62" fmla="*/ 782085 w 9143999"/>
                <a:gd name="connsiteY62" fmla="*/ 3195374 h 6061990"/>
                <a:gd name="connsiteX63" fmla="*/ 813594 w 9143999"/>
                <a:gd name="connsiteY63" fmla="*/ 3106699 h 6061990"/>
                <a:gd name="connsiteX64" fmla="*/ 890617 w 9143999"/>
                <a:gd name="connsiteY64" fmla="*/ 2926182 h 6061990"/>
                <a:gd name="connsiteX65" fmla="*/ 1156698 w 9143999"/>
                <a:gd name="connsiteY65" fmla="*/ 2565148 h 6061990"/>
                <a:gd name="connsiteX66" fmla="*/ 1576824 w 9143999"/>
                <a:gd name="connsiteY66" fmla="*/ 2254786 h 6061990"/>
                <a:gd name="connsiteX67" fmla="*/ 2077475 w 9143999"/>
                <a:gd name="connsiteY67" fmla="*/ 2055267 h 6061990"/>
                <a:gd name="connsiteX68" fmla="*/ 2560620 w 9143999"/>
                <a:gd name="connsiteY68" fmla="*/ 1947590 h 6061990"/>
                <a:gd name="connsiteX69" fmla="*/ 3005254 w 9143999"/>
                <a:gd name="connsiteY69" fmla="*/ 1890585 h 6061990"/>
                <a:gd name="connsiteX70" fmla="*/ 3404374 w 9143999"/>
                <a:gd name="connsiteY70" fmla="*/ 1852581 h 6061990"/>
                <a:gd name="connsiteX71" fmla="*/ 3754480 w 9143999"/>
                <a:gd name="connsiteY71" fmla="*/ 1814578 h 6061990"/>
                <a:gd name="connsiteX72" fmla="*/ 4006556 w 9143999"/>
                <a:gd name="connsiteY72" fmla="*/ 1763907 h 6061990"/>
                <a:gd name="connsiteX73" fmla="*/ 4083579 w 9143999"/>
                <a:gd name="connsiteY73" fmla="*/ 1738571 h 6061990"/>
                <a:gd name="connsiteX74" fmla="*/ 4136095 w 9143999"/>
                <a:gd name="connsiteY74" fmla="*/ 1713235 h 6061990"/>
                <a:gd name="connsiteX75" fmla="*/ 4178107 w 9143999"/>
                <a:gd name="connsiteY75" fmla="*/ 1672065 h 6061990"/>
                <a:gd name="connsiteX76" fmla="*/ 4209617 w 9143999"/>
                <a:gd name="connsiteY76" fmla="*/ 1605558 h 6061990"/>
                <a:gd name="connsiteX77" fmla="*/ 4227122 w 9143999"/>
                <a:gd name="connsiteY77" fmla="*/ 1513716 h 6061990"/>
                <a:gd name="connsiteX78" fmla="*/ 4227122 w 9143999"/>
                <a:gd name="connsiteY78" fmla="*/ 1505403 h 6061990"/>
                <a:gd name="connsiteX79" fmla="*/ 4227122 w 9143999"/>
                <a:gd name="connsiteY79" fmla="*/ 1495902 h 6061990"/>
                <a:gd name="connsiteX80" fmla="*/ 4227122 w 9143999"/>
                <a:gd name="connsiteY80" fmla="*/ 1482047 h 6061990"/>
                <a:gd name="connsiteX81" fmla="*/ 4223621 w 9143999"/>
                <a:gd name="connsiteY81" fmla="*/ 1463045 h 6061990"/>
                <a:gd name="connsiteX82" fmla="*/ 4192112 w 9143999"/>
                <a:gd name="connsiteY82" fmla="*/ 1409207 h 6061990"/>
                <a:gd name="connsiteX83" fmla="*/ 4118589 w 9143999"/>
                <a:gd name="connsiteY83" fmla="*/ 1342700 h 6061990"/>
                <a:gd name="connsiteX84" fmla="*/ 3884019 w 9143999"/>
                <a:gd name="connsiteY84" fmla="*/ 1203354 h 6061990"/>
                <a:gd name="connsiteX85" fmla="*/ 3582928 w 9143999"/>
                <a:gd name="connsiteY85" fmla="*/ 1076675 h 6061990"/>
                <a:gd name="connsiteX86" fmla="*/ 3253829 w 9143999"/>
                <a:gd name="connsiteY86" fmla="*/ 965832 h 6061990"/>
                <a:gd name="connsiteX87" fmla="*/ 2543115 w 9143999"/>
                <a:gd name="connsiteY87" fmla="*/ 772647 h 6061990"/>
                <a:gd name="connsiteX88" fmla="*/ 1041163 w 9143999"/>
                <a:gd name="connsiteY88" fmla="*/ 468619 h 6061990"/>
                <a:gd name="connsiteX89" fmla="*/ 0 w 9143999"/>
                <a:gd name="connsiteY89" fmla="*/ 304674 h 6061990"/>
                <a:gd name="connsiteX90" fmla="*/ 0 w 9143999"/>
                <a:gd name="connsiteY90"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6574 w 9143999"/>
                <a:gd name="connsiteY32" fmla="*/ 3366390 h 6061990"/>
                <a:gd name="connsiteX33" fmla="*/ 2410075 w 9143999"/>
                <a:gd name="connsiteY33" fmla="*/ 3371932 h 6061990"/>
                <a:gd name="connsiteX34" fmla="*/ 2445086 w 9143999"/>
                <a:gd name="connsiteY34" fmla="*/ 3470900 h 6061990"/>
                <a:gd name="connsiteX35" fmla="*/ 2529111 w 9143999"/>
                <a:gd name="connsiteY35" fmla="*/ 3575409 h 6061990"/>
                <a:gd name="connsiteX36" fmla="*/ 2886218 w 9143999"/>
                <a:gd name="connsiteY36" fmla="*/ 3828766 h 6061990"/>
                <a:gd name="connsiteX37" fmla="*/ 3414877 w 9143999"/>
                <a:gd name="connsiteY37" fmla="*/ 4075790 h 6061990"/>
                <a:gd name="connsiteX38" fmla="*/ 4034564 w 9143999"/>
                <a:gd name="connsiteY38" fmla="*/ 4294310 h 6061990"/>
                <a:gd name="connsiteX39" fmla="*/ 4706767 w 9143999"/>
                <a:gd name="connsiteY39" fmla="*/ 4487495 h 6061990"/>
                <a:gd name="connsiteX40" fmla="*/ 6128195 w 9143999"/>
                <a:gd name="connsiteY40" fmla="*/ 4810525 h 6061990"/>
                <a:gd name="connsiteX41" fmla="*/ 7609141 w 9143999"/>
                <a:gd name="connsiteY41" fmla="*/ 5070216 h 6061990"/>
                <a:gd name="connsiteX42" fmla="*/ 9118095 w 9143999"/>
                <a:gd name="connsiteY42" fmla="*/ 5285570 h 6061990"/>
                <a:gd name="connsiteX43" fmla="*/ 9143999 w 9143999"/>
                <a:gd name="connsiteY43" fmla="*/ 5288702 h 6061990"/>
                <a:gd name="connsiteX44" fmla="*/ 9143999 w 9143999"/>
                <a:gd name="connsiteY44" fmla="*/ 6061990 h 6061990"/>
                <a:gd name="connsiteX45" fmla="*/ 4752032 w 9143999"/>
                <a:gd name="connsiteY45" fmla="*/ 6061990 h 6061990"/>
                <a:gd name="connsiteX46" fmla="*/ 3828002 w 9143999"/>
                <a:gd name="connsiteY46" fmla="*/ 5760614 h 6061990"/>
                <a:gd name="connsiteX47" fmla="*/ 3071774 w 9143999"/>
                <a:gd name="connsiteY47" fmla="*/ 5475587 h 6061990"/>
                <a:gd name="connsiteX48" fmla="*/ 2329551 w 9143999"/>
                <a:gd name="connsiteY48" fmla="*/ 5136722 h 6061990"/>
                <a:gd name="connsiteX49" fmla="*/ 1615336 w 9143999"/>
                <a:gd name="connsiteY49" fmla="*/ 4712349 h 6061990"/>
                <a:gd name="connsiteX50" fmla="*/ 1282736 w 9143999"/>
                <a:gd name="connsiteY50" fmla="*/ 4446324 h 6061990"/>
                <a:gd name="connsiteX51" fmla="*/ 992148 w 9143999"/>
                <a:gd name="connsiteY51" fmla="*/ 4123294 h 6061990"/>
                <a:gd name="connsiteX52" fmla="*/ 792588 w 9143999"/>
                <a:gd name="connsiteY52" fmla="*/ 3733758 h 6061990"/>
                <a:gd name="connsiteX53" fmla="*/ 761078 w 9143999"/>
                <a:gd name="connsiteY53" fmla="*/ 3296717 h 6061990"/>
                <a:gd name="connsiteX54" fmla="*/ 764579 w 9143999"/>
                <a:gd name="connsiteY54" fmla="*/ 3271381 h 6061990"/>
                <a:gd name="connsiteX55" fmla="*/ 767643 w 9143999"/>
                <a:gd name="connsiteY55" fmla="*/ 3257526 h 6061990"/>
                <a:gd name="connsiteX56" fmla="*/ 771582 w 9143999"/>
                <a:gd name="connsiteY56" fmla="*/ 3242878 h 6061990"/>
                <a:gd name="connsiteX57" fmla="*/ 774645 w 9143999"/>
                <a:gd name="connsiteY57" fmla="*/ 3234565 h 6061990"/>
                <a:gd name="connsiteX58" fmla="*/ 775083 w 9143999"/>
                <a:gd name="connsiteY58" fmla="*/ 3226251 h 6061990"/>
                <a:gd name="connsiteX59" fmla="*/ 775083 w 9143999"/>
                <a:gd name="connsiteY59" fmla="*/ 3223876 h 6061990"/>
                <a:gd name="connsiteX60" fmla="*/ 778146 w 9143999"/>
                <a:gd name="connsiteY60" fmla="*/ 3218334 h 6061990"/>
                <a:gd name="connsiteX61" fmla="*/ 782085 w 9143999"/>
                <a:gd name="connsiteY61" fmla="*/ 3195374 h 6061990"/>
                <a:gd name="connsiteX62" fmla="*/ 813594 w 9143999"/>
                <a:gd name="connsiteY62" fmla="*/ 3106699 h 6061990"/>
                <a:gd name="connsiteX63" fmla="*/ 890617 w 9143999"/>
                <a:gd name="connsiteY63" fmla="*/ 2926182 h 6061990"/>
                <a:gd name="connsiteX64" fmla="*/ 1156698 w 9143999"/>
                <a:gd name="connsiteY64" fmla="*/ 2565148 h 6061990"/>
                <a:gd name="connsiteX65" fmla="*/ 1576824 w 9143999"/>
                <a:gd name="connsiteY65" fmla="*/ 2254786 h 6061990"/>
                <a:gd name="connsiteX66" fmla="*/ 2077475 w 9143999"/>
                <a:gd name="connsiteY66" fmla="*/ 2055267 h 6061990"/>
                <a:gd name="connsiteX67" fmla="*/ 2560620 w 9143999"/>
                <a:gd name="connsiteY67" fmla="*/ 1947590 h 6061990"/>
                <a:gd name="connsiteX68" fmla="*/ 3005254 w 9143999"/>
                <a:gd name="connsiteY68" fmla="*/ 1890585 h 6061990"/>
                <a:gd name="connsiteX69" fmla="*/ 3404374 w 9143999"/>
                <a:gd name="connsiteY69" fmla="*/ 1852581 h 6061990"/>
                <a:gd name="connsiteX70" fmla="*/ 3754480 w 9143999"/>
                <a:gd name="connsiteY70" fmla="*/ 1814578 h 6061990"/>
                <a:gd name="connsiteX71" fmla="*/ 4006556 w 9143999"/>
                <a:gd name="connsiteY71" fmla="*/ 1763907 h 6061990"/>
                <a:gd name="connsiteX72" fmla="*/ 4083579 w 9143999"/>
                <a:gd name="connsiteY72" fmla="*/ 1738571 h 6061990"/>
                <a:gd name="connsiteX73" fmla="*/ 4136095 w 9143999"/>
                <a:gd name="connsiteY73" fmla="*/ 1713235 h 6061990"/>
                <a:gd name="connsiteX74" fmla="*/ 4178107 w 9143999"/>
                <a:gd name="connsiteY74" fmla="*/ 1672065 h 6061990"/>
                <a:gd name="connsiteX75" fmla="*/ 4209617 w 9143999"/>
                <a:gd name="connsiteY75" fmla="*/ 1605558 h 6061990"/>
                <a:gd name="connsiteX76" fmla="*/ 4227122 w 9143999"/>
                <a:gd name="connsiteY76" fmla="*/ 1513716 h 6061990"/>
                <a:gd name="connsiteX77" fmla="*/ 4227122 w 9143999"/>
                <a:gd name="connsiteY77" fmla="*/ 1505403 h 6061990"/>
                <a:gd name="connsiteX78" fmla="*/ 4227122 w 9143999"/>
                <a:gd name="connsiteY78" fmla="*/ 1495902 h 6061990"/>
                <a:gd name="connsiteX79" fmla="*/ 4227122 w 9143999"/>
                <a:gd name="connsiteY79" fmla="*/ 1482047 h 6061990"/>
                <a:gd name="connsiteX80" fmla="*/ 4223621 w 9143999"/>
                <a:gd name="connsiteY80" fmla="*/ 1463045 h 6061990"/>
                <a:gd name="connsiteX81" fmla="*/ 4192112 w 9143999"/>
                <a:gd name="connsiteY81" fmla="*/ 1409207 h 6061990"/>
                <a:gd name="connsiteX82" fmla="*/ 4118589 w 9143999"/>
                <a:gd name="connsiteY82" fmla="*/ 1342700 h 6061990"/>
                <a:gd name="connsiteX83" fmla="*/ 3884019 w 9143999"/>
                <a:gd name="connsiteY83" fmla="*/ 1203354 h 6061990"/>
                <a:gd name="connsiteX84" fmla="*/ 3582928 w 9143999"/>
                <a:gd name="connsiteY84" fmla="*/ 1076675 h 6061990"/>
                <a:gd name="connsiteX85" fmla="*/ 3253829 w 9143999"/>
                <a:gd name="connsiteY85" fmla="*/ 965832 h 6061990"/>
                <a:gd name="connsiteX86" fmla="*/ 2543115 w 9143999"/>
                <a:gd name="connsiteY86" fmla="*/ 772647 h 6061990"/>
                <a:gd name="connsiteX87" fmla="*/ 1041163 w 9143999"/>
                <a:gd name="connsiteY87" fmla="*/ 468619 h 6061990"/>
                <a:gd name="connsiteX88" fmla="*/ 0 w 9143999"/>
                <a:gd name="connsiteY88" fmla="*/ 304674 h 6061990"/>
                <a:gd name="connsiteX89" fmla="*/ 0 w 9143999"/>
                <a:gd name="connsiteY89"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66390 h 6061990"/>
                <a:gd name="connsiteX32" fmla="*/ 2410075 w 9143999"/>
                <a:gd name="connsiteY32" fmla="*/ 3371932 h 6061990"/>
                <a:gd name="connsiteX33" fmla="*/ 2445086 w 9143999"/>
                <a:gd name="connsiteY33" fmla="*/ 3470900 h 6061990"/>
                <a:gd name="connsiteX34" fmla="*/ 2529111 w 9143999"/>
                <a:gd name="connsiteY34" fmla="*/ 3575409 h 6061990"/>
                <a:gd name="connsiteX35" fmla="*/ 2886218 w 9143999"/>
                <a:gd name="connsiteY35" fmla="*/ 3828766 h 6061990"/>
                <a:gd name="connsiteX36" fmla="*/ 3414877 w 9143999"/>
                <a:gd name="connsiteY36" fmla="*/ 4075790 h 6061990"/>
                <a:gd name="connsiteX37" fmla="*/ 4034564 w 9143999"/>
                <a:gd name="connsiteY37" fmla="*/ 4294310 h 6061990"/>
                <a:gd name="connsiteX38" fmla="*/ 4706767 w 9143999"/>
                <a:gd name="connsiteY38" fmla="*/ 4487495 h 6061990"/>
                <a:gd name="connsiteX39" fmla="*/ 6128195 w 9143999"/>
                <a:gd name="connsiteY39" fmla="*/ 4810525 h 6061990"/>
                <a:gd name="connsiteX40" fmla="*/ 7609141 w 9143999"/>
                <a:gd name="connsiteY40" fmla="*/ 5070216 h 6061990"/>
                <a:gd name="connsiteX41" fmla="*/ 9118095 w 9143999"/>
                <a:gd name="connsiteY41" fmla="*/ 5285570 h 6061990"/>
                <a:gd name="connsiteX42" fmla="*/ 9143999 w 9143999"/>
                <a:gd name="connsiteY42" fmla="*/ 5288702 h 6061990"/>
                <a:gd name="connsiteX43" fmla="*/ 9143999 w 9143999"/>
                <a:gd name="connsiteY43" fmla="*/ 6061990 h 6061990"/>
                <a:gd name="connsiteX44" fmla="*/ 4752032 w 9143999"/>
                <a:gd name="connsiteY44" fmla="*/ 6061990 h 6061990"/>
                <a:gd name="connsiteX45" fmla="*/ 3828002 w 9143999"/>
                <a:gd name="connsiteY45" fmla="*/ 5760614 h 6061990"/>
                <a:gd name="connsiteX46" fmla="*/ 3071774 w 9143999"/>
                <a:gd name="connsiteY46" fmla="*/ 5475587 h 6061990"/>
                <a:gd name="connsiteX47" fmla="*/ 2329551 w 9143999"/>
                <a:gd name="connsiteY47" fmla="*/ 5136722 h 6061990"/>
                <a:gd name="connsiteX48" fmla="*/ 1615336 w 9143999"/>
                <a:gd name="connsiteY48" fmla="*/ 4712349 h 6061990"/>
                <a:gd name="connsiteX49" fmla="*/ 1282736 w 9143999"/>
                <a:gd name="connsiteY49" fmla="*/ 4446324 h 6061990"/>
                <a:gd name="connsiteX50" fmla="*/ 992148 w 9143999"/>
                <a:gd name="connsiteY50" fmla="*/ 4123294 h 6061990"/>
                <a:gd name="connsiteX51" fmla="*/ 792588 w 9143999"/>
                <a:gd name="connsiteY51" fmla="*/ 3733758 h 6061990"/>
                <a:gd name="connsiteX52" fmla="*/ 761078 w 9143999"/>
                <a:gd name="connsiteY52" fmla="*/ 3296717 h 6061990"/>
                <a:gd name="connsiteX53" fmla="*/ 764579 w 9143999"/>
                <a:gd name="connsiteY53" fmla="*/ 3271381 h 6061990"/>
                <a:gd name="connsiteX54" fmla="*/ 767643 w 9143999"/>
                <a:gd name="connsiteY54" fmla="*/ 3257526 h 6061990"/>
                <a:gd name="connsiteX55" fmla="*/ 771582 w 9143999"/>
                <a:gd name="connsiteY55" fmla="*/ 3242878 h 6061990"/>
                <a:gd name="connsiteX56" fmla="*/ 774645 w 9143999"/>
                <a:gd name="connsiteY56" fmla="*/ 3234565 h 6061990"/>
                <a:gd name="connsiteX57" fmla="*/ 775083 w 9143999"/>
                <a:gd name="connsiteY57" fmla="*/ 3226251 h 6061990"/>
                <a:gd name="connsiteX58" fmla="*/ 775083 w 9143999"/>
                <a:gd name="connsiteY58" fmla="*/ 3223876 h 6061990"/>
                <a:gd name="connsiteX59" fmla="*/ 778146 w 9143999"/>
                <a:gd name="connsiteY59" fmla="*/ 3218334 h 6061990"/>
                <a:gd name="connsiteX60" fmla="*/ 782085 w 9143999"/>
                <a:gd name="connsiteY60" fmla="*/ 3195374 h 6061990"/>
                <a:gd name="connsiteX61" fmla="*/ 813594 w 9143999"/>
                <a:gd name="connsiteY61" fmla="*/ 3106699 h 6061990"/>
                <a:gd name="connsiteX62" fmla="*/ 890617 w 9143999"/>
                <a:gd name="connsiteY62" fmla="*/ 2926182 h 6061990"/>
                <a:gd name="connsiteX63" fmla="*/ 1156698 w 9143999"/>
                <a:gd name="connsiteY63" fmla="*/ 2565148 h 6061990"/>
                <a:gd name="connsiteX64" fmla="*/ 1576824 w 9143999"/>
                <a:gd name="connsiteY64" fmla="*/ 2254786 h 6061990"/>
                <a:gd name="connsiteX65" fmla="*/ 2077475 w 9143999"/>
                <a:gd name="connsiteY65" fmla="*/ 2055267 h 6061990"/>
                <a:gd name="connsiteX66" fmla="*/ 2560620 w 9143999"/>
                <a:gd name="connsiteY66" fmla="*/ 1947590 h 6061990"/>
                <a:gd name="connsiteX67" fmla="*/ 3005254 w 9143999"/>
                <a:gd name="connsiteY67" fmla="*/ 1890585 h 6061990"/>
                <a:gd name="connsiteX68" fmla="*/ 3404374 w 9143999"/>
                <a:gd name="connsiteY68" fmla="*/ 1852581 h 6061990"/>
                <a:gd name="connsiteX69" fmla="*/ 3754480 w 9143999"/>
                <a:gd name="connsiteY69" fmla="*/ 1814578 h 6061990"/>
                <a:gd name="connsiteX70" fmla="*/ 4006556 w 9143999"/>
                <a:gd name="connsiteY70" fmla="*/ 1763907 h 6061990"/>
                <a:gd name="connsiteX71" fmla="*/ 4083579 w 9143999"/>
                <a:gd name="connsiteY71" fmla="*/ 1738571 h 6061990"/>
                <a:gd name="connsiteX72" fmla="*/ 4136095 w 9143999"/>
                <a:gd name="connsiteY72" fmla="*/ 1713235 h 6061990"/>
                <a:gd name="connsiteX73" fmla="*/ 4178107 w 9143999"/>
                <a:gd name="connsiteY73" fmla="*/ 1672065 h 6061990"/>
                <a:gd name="connsiteX74" fmla="*/ 4209617 w 9143999"/>
                <a:gd name="connsiteY74" fmla="*/ 1605558 h 6061990"/>
                <a:gd name="connsiteX75" fmla="*/ 4227122 w 9143999"/>
                <a:gd name="connsiteY75" fmla="*/ 1513716 h 6061990"/>
                <a:gd name="connsiteX76" fmla="*/ 4227122 w 9143999"/>
                <a:gd name="connsiteY76" fmla="*/ 1505403 h 6061990"/>
                <a:gd name="connsiteX77" fmla="*/ 4227122 w 9143999"/>
                <a:gd name="connsiteY77" fmla="*/ 1495902 h 6061990"/>
                <a:gd name="connsiteX78" fmla="*/ 4227122 w 9143999"/>
                <a:gd name="connsiteY78" fmla="*/ 1482047 h 6061990"/>
                <a:gd name="connsiteX79" fmla="*/ 4223621 w 9143999"/>
                <a:gd name="connsiteY79" fmla="*/ 1463045 h 6061990"/>
                <a:gd name="connsiteX80" fmla="*/ 4192112 w 9143999"/>
                <a:gd name="connsiteY80" fmla="*/ 1409207 h 6061990"/>
                <a:gd name="connsiteX81" fmla="*/ 4118589 w 9143999"/>
                <a:gd name="connsiteY81" fmla="*/ 1342700 h 6061990"/>
                <a:gd name="connsiteX82" fmla="*/ 3884019 w 9143999"/>
                <a:gd name="connsiteY82" fmla="*/ 1203354 h 6061990"/>
                <a:gd name="connsiteX83" fmla="*/ 3582928 w 9143999"/>
                <a:gd name="connsiteY83" fmla="*/ 1076675 h 6061990"/>
                <a:gd name="connsiteX84" fmla="*/ 3253829 w 9143999"/>
                <a:gd name="connsiteY84" fmla="*/ 965832 h 6061990"/>
                <a:gd name="connsiteX85" fmla="*/ 2543115 w 9143999"/>
                <a:gd name="connsiteY85" fmla="*/ 772647 h 6061990"/>
                <a:gd name="connsiteX86" fmla="*/ 1041163 w 9143999"/>
                <a:gd name="connsiteY86" fmla="*/ 468619 h 6061990"/>
                <a:gd name="connsiteX87" fmla="*/ 0 w 9143999"/>
                <a:gd name="connsiteY87" fmla="*/ 304674 h 6061990"/>
                <a:gd name="connsiteX88" fmla="*/ 0 w 9143999"/>
                <a:gd name="connsiteY88"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10075 w 9143999"/>
                <a:gd name="connsiteY31" fmla="*/ 3371932 h 6061990"/>
                <a:gd name="connsiteX32" fmla="*/ 2445086 w 9143999"/>
                <a:gd name="connsiteY32" fmla="*/ 3470900 h 6061990"/>
                <a:gd name="connsiteX33" fmla="*/ 2529111 w 9143999"/>
                <a:gd name="connsiteY33" fmla="*/ 3575409 h 6061990"/>
                <a:gd name="connsiteX34" fmla="*/ 2886218 w 9143999"/>
                <a:gd name="connsiteY34" fmla="*/ 3828766 h 6061990"/>
                <a:gd name="connsiteX35" fmla="*/ 3414877 w 9143999"/>
                <a:gd name="connsiteY35" fmla="*/ 4075790 h 6061990"/>
                <a:gd name="connsiteX36" fmla="*/ 4034564 w 9143999"/>
                <a:gd name="connsiteY36" fmla="*/ 4294310 h 6061990"/>
                <a:gd name="connsiteX37" fmla="*/ 4706767 w 9143999"/>
                <a:gd name="connsiteY37" fmla="*/ 4487495 h 6061990"/>
                <a:gd name="connsiteX38" fmla="*/ 6128195 w 9143999"/>
                <a:gd name="connsiteY38" fmla="*/ 4810525 h 6061990"/>
                <a:gd name="connsiteX39" fmla="*/ 7609141 w 9143999"/>
                <a:gd name="connsiteY39" fmla="*/ 5070216 h 6061990"/>
                <a:gd name="connsiteX40" fmla="*/ 9118095 w 9143999"/>
                <a:gd name="connsiteY40" fmla="*/ 5285570 h 6061990"/>
                <a:gd name="connsiteX41" fmla="*/ 9143999 w 9143999"/>
                <a:gd name="connsiteY41" fmla="*/ 5288702 h 6061990"/>
                <a:gd name="connsiteX42" fmla="*/ 9143999 w 9143999"/>
                <a:gd name="connsiteY42" fmla="*/ 6061990 h 6061990"/>
                <a:gd name="connsiteX43" fmla="*/ 4752032 w 9143999"/>
                <a:gd name="connsiteY43" fmla="*/ 6061990 h 6061990"/>
                <a:gd name="connsiteX44" fmla="*/ 3828002 w 9143999"/>
                <a:gd name="connsiteY44" fmla="*/ 5760614 h 6061990"/>
                <a:gd name="connsiteX45" fmla="*/ 3071774 w 9143999"/>
                <a:gd name="connsiteY45" fmla="*/ 5475587 h 6061990"/>
                <a:gd name="connsiteX46" fmla="*/ 2329551 w 9143999"/>
                <a:gd name="connsiteY46" fmla="*/ 5136722 h 6061990"/>
                <a:gd name="connsiteX47" fmla="*/ 1615336 w 9143999"/>
                <a:gd name="connsiteY47" fmla="*/ 4712349 h 6061990"/>
                <a:gd name="connsiteX48" fmla="*/ 1282736 w 9143999"/>
                <a:gd name="connsiteY48" fmla="*/ 4446324 h 6061990"/>
                <a:gd name="connsiteX49" fmla="*/ 992148 w 9143999"/>
                <a:gd name="connsiteY49" fmla="*/ 4123294 h 6061990"/>
                <a:gd name="connsiteX50" fmla="*/ 792588 w 9143999"/>
                <a:gd name="connsiteY50" fmla="*/ 3733758 h 6061990"/>
                <a:gd name="connsiteX51" fmla="*/ 761078 w 9143999"/>
                <a:gd name="connsiteY51" fmla="*/ 3296717 h 6061990"/>
                <a:gd name="connsiteX52" fmla="*/ 764579 w 9143999"/>
                <a:gd name="connsiteY52" fmla="*/ 3271381 h 6061990"/>
                <a:gd name="connsiteX53" fmla="*/ 767643 w 9143999"/>
                <a:gd name="connsiteY53" fmla="*/ 3257526 h 6061990"/>
                <a:gd name="connsiteX54" fmla="*/ 771582 w 9143999"/>
                <a:gd name="connsiteY54" fmla="*/ 3242878 h 6061990"/>
                <a:gd name="connsiteX55" fmla="*/ 774645 w 9143999"/>
                <a:gd name="connsiteY55" fmla="*/ 3234565 h 6061990"/>
                <a:gd name="connsiteX56" fmla="*/ 775083 w 9143999"/>
                <a:gd name="connsiteY56" fmla="*/ 3226251 h 6061990"/>
                <a:gd name="connsiteX57" fmla="*/ 775083 w 9143999"/>
                <a:gd name="connsiteY57" fmla="*/ 3223876 h 6061990"/>
                <a:gd name="connsiteX58" fmla="*/ 778146 w 9143999"/>
                <a:gd name="connsiteY58" fmla="*/ 3218334 h 6061990"/>
                <a:gd name="connsiteX59" fmla="*/ 782085 w 9143999"/>
                <a:gd name="connsiteY59" fmla="*/ 3195374 h 6061990"/>
                <a:gd name="connsiteX60" fmla="*/ 813594 w 9143999"/>
                <a:gd name="connsiteY60" fmla="*/ 3106699 h 6061990"/>
                <a:gd name="connsiteX61" fmla="*/ 890617 w 9143999"/>
                <a:gd name="connsiteY61" fmla="*/ 2926182 h 6061990"/>
                <a:gd name="connsiteX62" fmla="*/ 1156698 w 9143999"/>
                <a:gd name="connsiteY62" fmla="*/ 2565148 h 6061990"/>
                <a:gd name="connsiteX63" fmla="*/ 1576824 w 9143999"/>
                <a:gd name="connsiteY63" fmla="*/ 2254786 h 6061990"/>
                <a:gd name="connsiteX64" fmla="*/ 2077475 w 9143999"/>
                <a:gd name="connsiteY64" fmla="*/ 2055267 h 6061990"/>
                <a:gd name="connsiteX65" fmla="*/ 2560620 w 9143999"/>
                <a:gd name="connsiteY65" fmla="*/ 1947590 h 6061990"/>
                <a:gd name="connsiteX66" fmla="*/ 3005254 w 9143999"/>
                <a:gd name="connsiteY66" fmla="*/ 1890585 h 6061990"/>
                <a:gd name="connsiteX67" fmla="*/ 3404374 w 9143999"/>
                <a:gd name="connsiteY67" fmla="*/ 1852581 h 6061990"/>
                <a:gd name="connsiteX68" fmla="*/ 3754480 w 9143999"/>
                <a:gd name="connsiteY68" fmla="*/ 1814578 h 6061990"/>
                <a:gd name="connsiteX69" fmla="*/ 4006556 w 9143999"/>
                <a:gd name="connsiteY69" fmla="*/ 1763907 h 6061990"/>
                <a:gd name="connsiteX70" fmla="*/ 4083579 w 9143999"/>
                <a:gd name="connsiteY70" fmla="*/ 1738571 h 6061990"/>
                <a:gd name="connsiteX71" fmla="*/ 4136095 w 9143999"/>
                <a:gd name="connsiteY71" fmla="*/ 1713235 h 6061990"/>
                <a:gd name="connsiteX72" fmla="*/ 4178107 w 9143999"/>
                <a:gd name="connsiteY72" fmla="*/ 1672065 h 6061990"/>
                <a:gd name="connsiteX73" fmla="*/ 4209617 w 9143999"/>
                <a:gd name="connsiteY73" fmla="*/ 1605558 h 6061990"/>
                <a:gd name="connsiteX74" fmla="*/ 4227122 w 9143999"/>
                <a:gd name="connsiteY74" fmla="*/ 1513716 h 6061990"/>
                <a:gd name="connsiteX75" fmla="*/ 4227122 w 9143999"/>
                <a:gd name="connsiteY75" fmla="*/ 1505403 h 6061990"/>
                <a:gd name="connsiteX76" fmla="*/ 4227122 w 9143999"/>
                <a:gd name="connsiteY76" fmla="*/ 1495902 h 6061990"/>
                <a:gd name="connsiteX77" fmla="*/ 4227122 w 9143999"/>
                <a:gd name="connsiteY77" fmla="*/ 1482047 h 6061990"/>
                <a:gd name="connsiteX78" fmla="*/ 4223621 w 9143999"/>
                <a:gd name="connsiteY78" fmla="*/ 1463045 h 6061990"/>
                <a:gd name="connsiteX79" fmla="*/ 4192112 w 9143999"/>
                <a:gd name="connsiteY79" fmla="*/ 1409207 h 6061990"/>
                <a:gd name="connsiteX80" fmla="*/ 4118589 w 9143999"/>
                <a:gd name="connsiteY80" fmla="*/ 1342700 h 6061990"/>
                <a:gd name="connsiteX81" fmla="*/ 3884019 w 9143999"/>
                <a:gd name="connsiteY81" fmla="*/ 1203354 h 6061990"/>
                <a:gd name="connsiteX82" fmla="*/ 3582928 w 9143999"/>
                <a:gd name="connsiteY82" fmla="*/ 1076675 h 6061990"/>
                <a:gd name="connsiteX83" fmla="*/ 3253829 w 9143999"/>
                <a:gd name="connsiteY83" fmla="*/ 965832 h 6061990"/>
                <a:gd name="connsiteX84" fmla="*/ 2543115 w 9143999"/>
                <a:gd name="connsiteY84" fmla="*/ 772647 h 6061990"/>
                <a:gd name="connsiteX85" fmla="*/ 1041163 w 9143999"/>
                <a:gd name="connsiteY85" fmla="*/ 468619 h 6061990"/>
                <a:gd name="connsiteX86" fmla="*/ 0 w 9143999"/>
                <a:gd name="connsiteY86" fmla="*/ 304674 h 6061990"/>
                <a:gd name="connsiteX87" fmla="*/ 0 w 9143999"/>
                <a:gd name="connsiteY87"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45086 w 9143999"/>
                <a:gd name="connsiteY31" fmla="*/ 3470900 h 6061990"/>
                <a:gd name="connsiteX32" fmla="*/ 2529111 w 9143999"/>
                <a:gd name="connsiteY32" fmla="*/ 3575409 h 6061990"/>
                <a:gd name="connsiteX33" fmla="*/ 2886218 w 9143999"/>
                <a:gd name="connsiteY33" fmla="*/ 3828766 h 6061990"/>
                <a:gd name="connsiteX34" fmla="*/ 3414877 w 9143999"/>
                <a:gd name="connsiteY34" fmla="*/ 4075790 h 6061990"/>
                <a:gd name="connsiteX35" fmla="*/ 4034564 w 9143999"/>
                <a:gd name="connsiteY35" fmla="*/ 4294310 h 6061990"/>
                <a:gd name="connsiteX36" fmla="*/ 4706767 w 9143999"/>
                <a:gd name="connsiteY36" fmla="*/ 4487495 h 6061990"/>
                <a:gd name="connsiteX37" fmla="*/ 6128195 w 9143999"/>
                <a:gd name="connsiteY37" fmla="*/ 4810525 h 6061990"/>
                <a:gd name="connsiteX38" fmla="*/ 7609141 w 9143999"/>
                <a:gd name="connsiteY38" fmla="*/ 5070216 h 6061990"/>
                <a:gd name="connsiteX39" fmla="*/ 9118095 w 9143999"/>
                <a:gd name="connsiteY39" fmla="*/ 5285570 h 6061990"/>
                <a:gd name="connsiteX40" fmla="*/ 9143999 w 9143999"/>
                <a:gd name="connsiteY40" fmla="*/ 5288702 h 6061990"/>
                <a:gd name="connsiteX41" fmla="*/ 9143999 w 9143999"/>
                <a:gd name="connsiteY41" fmla="*/ 6061990 h 6061990"/>
                <a:gd name="connsiteX42" fmla="*/ 4752032 w 9143999"/>
                <a:gd name="connsiteY42" fmla="*/ 6061990 h 6061990"/>
                <a:gd name="connsiteX43" fmla="*/ 3828002 w 9143999"/>
                <a:gd name="connsiteY43" fmla="*/ 5760614 h 6061990"/>
                <a:gd name="connsiteX44" fmla="*/ 3071774 w 9143999"/>
                <a:gd name="connsiteY44" fmla="*/ 5475587 h 6061990"/>
                <a:gd name="connsiteX45" fmla="*/ 2329551 w 9143999"/>
                <a:gd name="connsiteY45" fmla="*/ 5136722 h 6061990"/>
                <a:gd name="connsiteX46" fmla="*/ 1615336 w 9143999"/>
                <a:gd name="connsiteY46" fmla="*/ 4712349 h 6061990"/>
                <a:gd name="connsiteX47" fmla="*/ 1282736 w 9143999"/>
                <a:gd name="connsiteY47" fmla="*/ 4446324 h 6061990"/>
                <a:gd name="connsiteX48" fmla="*/ 992148 w 9143999"/>
                <a:gd name="connsiteY48" fmla="*/ 4123294 h 6061990"/>
                <a:gd name="connsiteX49" fmla="*/ 792588 w 9143999"/>
                <a:gd name="connsiteY49" fmla="*/ 3733758 h 6061990"/>
                <a:gd name="connsiteX50" fmla="*/ 761078 w 9143999"/>
                <a:gd name="connsiteY50" fmla="*/ 3296717 h 6061990"/>
                <a:gd name="connsiteX51" fmla="*/ 764579 w 9143999"/>
                <a:gd name="connsiteY51" fmla="*/ 3271381 h 6061990"/>
                <a:gd name="connsiteX52" fmla="*/ 767643 w 9143999"/>
                <a:gd name="connsiteY52" fmla="*/ 3257526 h 6061990"/>
                <a:gd name="connsiteX53" fmla="*/ 771582 w 9143999"/>
                <a:gd name="connsiteY53" fmla="*/ 3242878 h 6061990"/>
                <a:gd name="connsiteX54" fmla="*/ 774645 w 9143999"/>
                <a:gd name="connsiteY54" fmla="*/ 3234565 h 6061990"/>
                <a:gd name="connsiteX55" fmla="*/ 775083 w 9143999"/>
                <a:gd name="connsiteY55" fmla="*/ 3226251 h 6061990"/>
                <a:gd name="connsiteX56" fmla="*/ 775083 w 9143999"/>
                <a:gd name="connsiteY56" fmla="*/ 3223876 h 6061990"/>
                <a:gd name="connsiteX57" fmla="*/ 778146 w 9143999"/>
                <a:gd name="connsiteY57" fmla="*/ 3218334 h 6061990"/>
                <a:gd name="connsiteX58" fmla="*/ 782085 w 9143999"/>
                <a:gd name="connsiteY58" fmla="*/ 3195374 h 6061990"/>
                <a:gd name="connsiteX59" fmla="*/ 813594 w 9143999"/>
                <a:gd name="connsiteY59" fmla="*/ 3106699 h 6061990"/>
                <a:gd name="connsiteX60" fmla="*/ 890617 w 9143999"/>
                <a:gd name="connsiteY60" fmla="*/ 2926182 h 6061990"/>
                <a:gd name="connsiteX61" fmla="*/ 1156698 w 9143999"/>
                <a:gd name="connsiteY61" fmla="*/ 2565148 h 6061990"/>
                <a:gd name="connsiteX62" fmla="*/ 1576824 w 9143999"/>
                <a:gd name="connsiteY62" fmla="*/ 2254786 h 6061990"/>
                <a:gd name="connsiteX63" fmla="*/ 2077475 w 9143999"/>
                <a:gd name="connsiteY63" fmla="*/ 2055267 h 6061990"/>
                <a:gd name="connsiteX64" fmla="*/ 2560620 w 9143999"/>
                <a:gd name="connsiteY64" fmla="*/ 1947590 h 6061990"/>
                <a:gd name="connsiteX65" fmla="*/ 3005254 w 9143999"/>
                <a:gd name="connsiteY65" fmla="*/ 1890585 h 6061990"/>
                <a:gd name="connsiteX66" fmla="*/ 3404374 w 9143999"/>
                <a:gd name="connsiteY66" fmla="*/ 1852581 h 6061990"/>
                <a:gd name="connsiteX67" fmla="*/ 3754480 w 9143999"/>
                <a:gd name="connsiteY67" fmla="*/ 1814578 h 6061990"/>
                <a:gd name="connsiteX68" fmla="*/ 4006556 w 9143999"/>
                <a:gd name="connsiteY68" fmla="*/ 1763907 h 6061990"/>
                <a:gd name="connsiteX69" fmla="*/ 4083579 w 9143999"/>
                <a:gd name="connsiteY69" fmla="*/ 1738571 h 6061990"/>
                <a:gd name="connsiteX70" fmla="*/ 4136095 w 9143999"/>
                <a:gd name="connsiteY70" fmla="*/ 1713235 h 6061990"/>
                <a:gd name="connsiteX71" fmla="*/ 4178107 w 9143999"/>
                <a:gd name="connsiteY71" fmla="*/ 1672065 h 6061990"/>
                <a:gd name="connsiteX72" fmla="*/ 4209617 w 9143999"/>
                <a:gd name="connsiteY72" fmla="*/ 1605558 h 6061990"/>
                <a:gd name="connsiteX73" fmla="*/ 4227122 w 9143999"/>
                <a:gd name="connsiteY73" fmla="*/ 1513716 h 6061990"/>
                <a:gd name="connsiteX74" fmla="*/ 4227122 w 9143999"/>
                <a:gd name="connsiteY74" fmla="*/ 1505403 h 6061990"/>
                <a:gd name="connsiteX75" fmla="*/ 4227122 w 9143999"/>
                <a:gd name="connsiteY75" fmla="*/ 1495902 h 6061990"/>
                <a:gd name="connsiteX76" fmla="*/ 4227122 w 9143999"/>
                <a:gd name="connsiteY76" fmla="*/ 1482047 h 6061990"/>
                <a:gd name="connsiteX77" fmla="*/ 4223621 w 9143999"/>
                <a:gd name="connsiteY77" fmla="*/ 1463045 h 6061990"/>
                <a:gd name="connsiteX78" fmla="*/ 4192112 w 9143999"/>
                <a:gd name="connsiteY78" fmla="*/ 1409207 h 6061990"/>
                <a:gd name="connsiteX79" fmla="*/ 4118589 w 9143999"/>
                <a:gd name="connsiteY79" fmla="*/ 1342700 h 6061990"/>
                <a:gd name="connsiteX80" fmla="*/ 3884019 w 9143999"/>
                <a:gd name="connsiteY80" fmla="*/ 1203354 h 6061990"/>
                <a:gd name="connsiteX81" fmla="*/ 3582928 w 9143999"/>
                <a:gd name="connsiteY81" fmla="*/ 1076675 h 6061990"/>
                <a:gd name="connsiteX82" fmla="*/ 3253829 w 9143999"/>
                <a:gd name="connsiteY82" fmla="*/ 965832 h 6061990"/>
                <a:gd name="connsiteX83" fmla="*/ 2543115 w 9143999"/>
                <a:gd name="connsiteY83" fmla="*/ 772647 h 6061990"/>
                <a:gd name="connsiteX84" fmla="*/ 1041163 w 9143999"/>
                <a:gd name="connsiteY84" fmla="*/ 468619 h 6061990"/>
                <a:gd name="connsiteX85" fmla="*/ 0 w 9143999"/>
                <a:gd name="connsiteY85" fmla="*/ 304674 h 6061990"/>
                <a:gd name="connsiteX86" fmla="*/ 0 w 9143999"/>
                <a:gd name="connsiteY86"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43999" h="6061990">
                  <a:moveTo>
                    <a:pt x="0" y="0"/>
                  </a:moveTo>
                  <a:cubicBezTo>
                    <a:pt x="383616" y="31868"/>
                    <a:pt x="768406" y="70410"/>
                    <a:pt x="1153197" y="113919"/>
                  </a:cubicBezTo>
                  <a:cubicBezTo>
                    <a:pt x="1681856" y="174091"/>
                    <a:pt x="2214016" y="243764"/>
                    <a:pt x="2742675" y="338773"/>
                  </a:cubicBezTo>
                  <a:cubicBezTo>
                    <a:pt x="3008755" y="383110"/>
                    <a:pt x="3271334" y="436949"/>
                    <a:pt x="3537414" y="500288"/>
                  </a:cubicBezTo>
                  <a:lnTo>
                    <a:pt x="3933033" y="607965"/>
                  </a:lnTo>
                  <a:cubicBezTo>
                    <a:pt x="4062572" y="649135"/>
                    <a:pt x="4195613" y="693473"/>
                    <a:pt x="4328653" y="747311"/>
                  </a:cubicBezTo>
                  <a:cubicBezTo>
                    <a:pt x="4458192" y="797983"/>
                    <a:pt x="4591232" y="861322"/>
                    <a:pt x="4717270" y="940496"/>
                  </a:cubicBezTo>
                  <a:cubicBezTo>
                    <a:pt x="4780289" y="981667"/>
                    <a:pt x="4843308" y="1026004"/>
                    <a:pt x="4902826" y="1079842"/>
                  </a:cubicBezTo>
                  <a:cubicBezTo>
                    <a:pt x="4958842" y="1130514"/>
                    <a:pt x="5011358" y="1190686"/>
                    <a:pt x="5053371" y="1260359"/>
                  </a:cubicBezTo>
                  <a:cubicBezTo>
                    <a:pt x="5074377" y="1295196"/>
                    <a:pt x="5088381" y="1333200"/>
                    <a:pt x="5102386" y="1371203"/>
                  </a:cubicBezTo>
                  <a:cubicBezTo>
                    <a:pt x="5109388" y="1390205"/>
                    <a:pt x="5112889" y="1409207"/>
                    <a:pt x="5116390" y="1428208"/>
                  </a:cubicBezTo>
                  <a:lnTo>
                    <a:pt x="5116390" y="1434542"/>
                  </a:lnTo>
                  <a:lnTo>
                    <a:pt x="5119454" y="1440084"/>
                  </a:lnTo>
                  <a:cubicBezTo>
                    <a:pt x="5119600" y="1442195"/>
                    <a:pt x="5119745" y="1444307"/>
                    <a:pt x="5119891" y="1446418"/>
                  </a:cubicBezTo>
                  <a:lnTo>
                    <a:pt x="5126893" y="1472546"/>
                  </a:lnTo>
                  <a:cubicBezTo>
                    <a:pt x="5137396" y="1526384"/>
                    <a:pt x="5144398" y="1586557"/>
                    <a:pt x="5144398" y="1646729"/>
                  </a:cubicBezTo>
                  <a:cubicBezTo>
                    <a:pt x="5140897" y="1710068"/>
                    <a:pt x="5133895" y="1776574"/>
                    <a:pt x="5112889" y="1843081"/>
                  </a:cubicBezTo>
                  <a:cubicBezTo>
                    <a:pt x="5088381" y="1912754"/>
                    <a:pt x="5053371" y="1982427"/>
                    <a:pt x="5000855" y="2048933"/>
                  </a:cubicBezTo>
                  <a:cubicBezTo>
                    <a:pt x="4948339" y="2118606"/>
                    <a:pt x="4881819" y="2181946"/>
                    <a:pt x="4808297" y="2235784"/>
                  </a:cubicBezTo>
                  <a:cubicBezTo>
                    <a:pt x="4731274" y="2289622"/>
                    <a:pt x="4650750" y="2333960"/>
                    <a:pt x="4570225" y="2371963"/>
                  </a:cubicBezTo>
                  <a:cubicBezTo>
                    <a:pt x="4486200" y="2409967"/>
                    <a:pt x="4405676" y="2441637"/>
                    <a:pt x="4325152" y="2470139"/>
                  </a:cubicBezTo>
                  <a:cubicBezTo>
                    <a:pt x="4248128" y="2495475"/>
                    <a:pt x="4171105" y="2517644"/>
                    <a:pt x="4094082" y="2536645"/>
                  </a:cubicBezTo>
                  <a:cubicBezTo>
                    <a:pt x="3943537" y="2577816"/>
                    <a:pt x="3803494" y="2606319"/>
                    <a:pt x="3670454" y="2634821"/>
                  </a:cubicBezTo>
                  <a:lnTo>
                    <a:pt x="3292341" y="2713995"/>
                  </a:lnTo>
                  <a:cubicBezTo>
                    <a:pt x="3173305" y="2739331"/>
                    <a:pt x="3064772" y="2767834"/>
                    <a:pt x="2966743" y="2796336"/>
                  </a:cubicBezTo>
                  <a:cubicBezTo>
                    <a:pt x="2868713" y="2824839"/>
                    <a:pt x="2781187" y="2856509"/>
                    <a:pt x="2711166" y="2888178"/>
                  </a:cubicBezTo>
                  <a:cubicBezTo>
                    <a:pt x="2641145" y="2919848"/>
                    <a:pt x="2588629" y="2951518"/>
                    <a:pt x="2550117" y="2986354"/>
                  </a:cubicBezTo>
                  <a:cubicBezTo>
                    <a:pt x="2511606" y="3018024"/>
                    <a:pt x="2483597" y="3052860"/>
                    <a:pt x="2466092" y="3087697"/>
                  </a:cubicBezTo>
                  <a:cubicBezTo>
                    <a:pt x="2445086" y="3125701"/>
                    <a:pt x="2433604" y="3159391"/>
                    <a:pt x="2420578" y="3217543"/>
                  </a:cubicBezTo>
                  <a:cubicBezTo>
                    <a:pt x="2407552" y="3275695"/>
                    <a:pt x="2400327" y="3409351"/>
                    <a:pt x="2445086" y="3470900"/>
                  </a:cubicBezTo>
                  <a:cubicBezTo>
                    <a:pt x="2489845" y="3532449"/>
                    <a:pt x="2490599" y="3537406"/>
                    <a:pt x="2529111" y="3575409"/>
                  </a:cubicBezTo>
                  <a:cubicBezTo>
                    <a:pt x="2606134" y="3654583"/>
                    <a:pt x="2732172" y="3743258"/>
                    <a:pt x="2886218" y="3828766"/>
                  </a:cubicBezTo>
                  <a:cubicBezTo>
                    <a:pt x="3036764" y="3914274"/>
                    <a:pt x="3218818" y="3996616"/>
                    <a:pt x="3414877" y="4075790"/>
                  </a:cubicBezTo>
                  <a:cubicBezTo>
                    <a:pt x="3607435" y="4151797"/>
                    <a:pt x="3817499" y="4224637"/>
                    <a:pt x="4034564" y="4294310"/>
                  </a:cubicBezTo>
                  <a:cubicBezTo>
                    <a:pt x="4251629" y="4360816"/>
                    <a:pt x="4475697" y="4427323"/>
                    <a:pt x="4706767" y="4487495"/>
                  </a:cubicBezTo>
                  <a:cubicBezTo>
                    <a:pt x="5165405" y="4607839"/>
                    <a:pt x="5645049" y="4712349"/>
                    <a:pt x="6128195" y="4810525"/>
                  </a:cubicBezTo>
                  <a:cubicBezTo>
                    <a:pt x="6614841" y="4905534"/>
                    <a:pt x="7111991" y="4994209"/>
                    <a:pt x="7609141" y="5070216"/>
                  </a:cubicBezTo>
                  <a:cubicBezTo>
                    <a:pt x="8109791" y="5149390"/>
                    <a:pt x="8613943" y="5222230"/>
                    <a:pt x="9118095" y="5285570"/>
                  </a:cubicBezTo>
                  <a:lnTo>
                    <a:pt x="9143999" y="5288702"/>
                  </a:lnTo>
                  <a:lnTo>
                    <a:pt x="9143999" y="6061990"/>
                  </a:lnTo>
                  <a:lnTo>
                    <a:pt x="4752032" y="6061990"/>
                  </a:lnTo>
                  <a:cubicBezTo>
                    <a:pt x="4441382" y="5969608"/>
                    <a:pt x="4132773" y="5869741"/>
                    <a:pt x="3828002" y="5760614"/>
                  </a:cubicBezTo>
                  <a:cubicBezTo>
                    <a:pt x="3572425" y="5671939"/>
                    <a:pt x="3323850" y="5576930"/>
                    <a:pt x="3071774" y="5475587"/>
                  </a:cubicBezTo>
                  <a:cubicBezTo>
                    <a:pt x="2823199" y="5371078"/>
                    <a:pt x="2574625" y="5260234"/>
                    <a:pt x="2329551" y="5136722"/>
                  </a:cubicBezTo>
                  <a:cubicBezTo>
                    <a:pt x="2087978" y="5010044"/>
                    <a:pt x="1846405" y="4873864"/>
                    <a:pt x="1615336" y="4712349"/>
                  </a:cubicBezTo>
                  <a:cubicBezTo>
                    <a:pt x="1499801" y="4630008"/>
                    <a:pt x="1387767" y="4544500"/>
                    <a:pt x="1282736" y="4446324"/>
                  </a:cubicBezTo>
                  <a:cubicBezTo>
                    <a:pt x="1177704" y="4348149"/>
                    <a:pt x="1076173" y="4243639"/>
                    <a:pt x="992148" y="4123294"/>
                  </a:cubicBezTo>
                  <a:cubicBezTo>
                    <a:pt x="908123" y="4006116"/>
                    <a:pt x="834601" y="3873104"/>
                    <a:pt x="792588" y="3733758"/>
                  </a:cubicBezTo>
                  <a:cubicBezTo>
                    <a:pt x="750575" y="3591244"/>
                    <a:pt x="740072" y="3442397"/>
                    <a:pt x="761078" y="3296717"/>
                  </a:cubicBezTo>
                  <a:lnTo>
                    <a:pt x="764579" y="3271381"/>
                  </a:lnTo>
                  <a:lnTo>
                    <a:pt x="767643" y="3257526"/>
                  </a:lnTo>
                  <a:cubicBezTo>
                    <a:pt x="768081" y="3249212"/>
                    <a:pt x="771582" y="3242878"/>
                    <a:pt x="771582" y="3242878"/>
                  </a:cubicBezTo>
                  <a:lnTo>
                    <a:pt x="774645" y="3234565"/>
                  </a:lnTo>
                  <a:lnTo>
                    <a:pt x="775083" y="3226251"/>
                  </a:lnTo>
                  <a:lnTo>
                    <a:pt x="775083" y="3223876"/>
                  </a:lnTo>
                  <a:lnTo>
                    <a:pt x="778146" y="3218334"/>
                  </a:lnTo>
                  <a:lnTo>
                    <a:pt x="782085" y="3195374"/>
                  </a:lnTo>
                  <a:cubicBezTo>
                    <a:pt x="792588" y="3166871"/>
                    <a:pt x="799590" y="3138368"/>
                    <a:pt x="813594" y="3106699"/>
                  </a:cubicBezTo>
                  <a:cubicBezTo>
                    <a:pt x="834601" y="3046527"/>
                    <a:pt x="859108" y="2986354"/>
                    <a:pt x="890617" y="2926182"/>
                  </a:cubicBezTo>
                  <a:cubicBezTo>
                    <a:pt x="953636" y="2802670"/>
                    <a:pt x="1041163" y="2679159"/>
                    <a:pt x="1156698" y="2565148"/>
                  </a:cubicBezTo>
                  <a:cubicBezTo>
                    <a:pt x="1272232" y="2447970"/>
                    <a:pt x="1419277" y="2340294"/>
                    <a:pt x="1576824" y="2254786"/>
                  </a:cubicBezTo>
                  <a:cubicBezTo>
                    <a:pt x="1737873" y="2169278"/>
                    <a:pt x="1909424" y="2102772"/>
                    <a:pt x="2077475" y="2055267"/>
                  </a:cubicBezTo>
                  <a:cubicBezTo>
                    <a:pt x="2242024" y="2004596"/>
                    <a:pt x="2406574" y="1972926"/>
                    <a:pt x="2560620" y="1947590"/>
                  </a:cubicBezTo>
                  <a:cubicBezTo>
                    <a:pt x="2718168" y="1922255"/>
                    <a:pt x="2865212" y="1903253"/>
                    <a:pt x="3005254" y="1890585"/>
                  </a:cubicBezTo>
                  <a:cubicBezTo>
                    <a:pt x="3145296" y="1874750"/>
                    <a:pt x="3281837" y="1862082"/>
                    <a:pt x="3404374" y="1852581"/>
                  </a:cubicBezTo>
                  <a:lnTo>
                    <a:pt x="3754480" y="1814578"/>
                  </a:lnTo>
                  <a:cubicBezTo>
                    <a:pt x="3856010" y="1798743"/>
                    <a:pt x="3947038" y="1782908"/>
                    <a:pt x="4006556" y="1763907"/>
                  </a:cubicBezTo>
                  <a:cubicBezTo>
                    <a:pt x="4038065" y="1754406"/>
                    <a:pt x="4066074" y="1748072"/>
                    <a:pt x="4083579" y="1738571"/>
                  </a:cubicBezTo>
                  <a:cubicBezTo>
                    <a:pt x="4104585" y="1732237"/>
                    <a:pt x="4122090" y="1722736"/>
                    <a:pt x="4136095" y="1713235"/>
                  </a:cubicBezTo>
                  <a:cubicBezTo>
                    <a:pt x="4150099" y="1703734"/>
                    <a:pt x="4164103" y="1691066"/>
                    <a:pt x="4178107" y="1672065"/>
                  </a:cubicBezTo>
                  <a:cubicBezTo>
                    <a:pt x="4192112" y="1653063"/>
                    <a:pt x="4202615" y="1630894"/>
                    <a:pt x="4209617" y="1605558"/>
                  </a:cubicBezTo>
                  <a:cubicBezTo>
                    <a:pt x="4220120" y="1577056"/>
                    <a:pt x="4223621" y="1548553"/>
                    <a:pt x="4227122" y="1513716"/>
                  </a:cubicBezTo>
                  <a:lnTo>
                    <a:pt x="4227122" y="1505403"/>
                  </a:lnTo>
                  <a:lnTo>
                    <a:pt x="4227122" y="1495902"/>
                  </a:lnTo>
                  <a:lnTo>
                    <a:pt x="4227122" y="1482047"/>
                  </a:lnTo>
                  <a:cubicBezTo>
                    <a:pt x="4227122" y="1475713"/>
                    <a:pt x="4227122" y="1469379"/>
                    <a:pt x="4223621" y="1463045"/>
                  </a:cubicBezTo>
                  <a:cubicBezTo>
                    <a:pt x="4220120" y="1447210"/>
                    <a:pt x="4209617" y="1428208"/>
                    <a:pt x="4192112" y="1409207"/>
                  </a:cubicBezTo>
                  <a:cubicBezTo>
                    <a:pt x="4171105" y="1387038"/>
                    <a:pt x="4146598" y="1364869"/>
                    <a:pt x="4118589" y="1342700"/>
                  </a:cubicBezTo>
                  <a:cubicBezTo>
                    <a:pt x="4055570" y="1295196"/>
                    <a:pt x="3975046" y="1247691"/>
                    <a:pt x="3884019" y="1203354"/>
                  </a:cubicBezTo>
                  <a:cubicBezTo>
                    <a:pt x="3792991" y="1159016"/>
                    <a:pt x="3691461" y="1117846"/>
                    <a:pt x="3582928" y="1076675"/>
                  </a:cubicBezTo>
                  <a:cubicBezTo>
                    <a:pt x="3477896" y="1038672"/>
                    <a:pt x="3365863" y="1000668"/>
                    <a:pt x="3253829" y="965832"/>
                  </a:cubicBezTo>
                  <a:cubicBezTo>
                    <a:pt x="3026261" y="892992"/>
                    <a:pt x="2784688" y="829652"/>
                    <a:pt x="2543115" y="772647"/>
                  </a:cubicBezTo>
                  <a:cubicBezTo>
                    <a:pt x="2056469" y="655469"/>
                    <a:pt x="1548816" y="557293"/>
                    <a:pt x="1041163" y="468619"/>
                  </a:cubicBezTo>
                  <a:cubicBezTo>
                    <a:pt x="696624" y="408848"/>
                    <a:pt x="348905" y="354833"/>
                    <a:pt x="0" y="304674"/>
                  </a:cubicBezTo>
                  <a:lnTo>
                    <a:pt x="0" y="0"/>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a:endParaRPr>
            </a:p>
          </p:txBody>
        </p:sp>
        <p:sp>
          <p:nvSpPr>
            <p:cNvPr id="8" name="Freeform 8"/>
            <p:cNvSpPr>
              <a:spLocks/>
            </p:cNvSpPr>
            <p:nvPr/>
          </p:nvSpPr>
          <p:spPr bwMode="auto">
            <a:xfrm>
              <a:off x="0" y="869184"/>
              <a:ext cx="8795010" cy="5988817"/>
            </a:xfrm>
            <a:custGeom>
              <a:avLst/>
              <a:gdLst/>
              <a:ahLst/>
              <a:cxnLst/>
              <a:rect l="l" t="t" r="r" b="b"/>
              <a:pathLst>
                <a:path w="8795010" h="5988817">
                  <a:moveTo>
                    <a:pt x="0" y="0"/>
                  </a:moveTo>
                  <a:cubicBezTo>
                    <a:pt x="1275901" y="148554"/>
                    <a:pt x="2311734" y="316320"/>
                    <a:pt x="3082902" y="500228"/>
                  </a:cubicBezTo>
                  <a:cubicBezTo>
                    <a:pt x="4178728" y="759957"/>
                    <a:pt x="4735394" y="1048193"/>
                    <a:pt x="4784409" y="1380772"/>
                  </a:cubicBezTo>
                  <a:cubicBezTo>
                    <a:pt x="4882438" y="2049099"/>
                    <a:pt x="4129714" y="2159959"/>
                    <a:pt x="3404998" y="2267652"/>
                  </a:cubicBezTo>
                  <a:cubicBezTo>
                    <a:pt x="2627767" y="2381679"/>
                    <a:pt x="1829529" y="2498874"/>
                    <a:pt x="1703491" y="3230549"/>
                  </a:cubicBezTo>
                  <a:cubicBezTo>
                    <a:pt x="1542443" y="4168107"/>
                    <a:pt x="3888142" y="4931457"/>
                    <a:pt x="5887237" y="5409738"/>
                  </a:cubicBezTo>
                  <a:cubicBezTo>
                    <a:pt x="6920721" y="5655400"/>
                    <a:pt x="7970450" y="5850672"/>
                    <a:pt x="8795010" y="5988817"/>
                  </a:cubicBezTo>
                  <a:lnTo>
                    <a:pt x="7910172" y="5988817"/>
                  </a:lnTo>
                  <a:cubicBezTo>
                    <a:pt x="7256881" y="5868994"/>
                    <a:pt x="6531625" y="5722599"/>
                    <a:pt x="5813715" y="5552272"/>
                  </a:cubicBezTo>
                  <a:cubicBezTo>
                    <a:pt x="4507826" y="5238697"/>
                    <a:pt x="3478520" y="4909285"/>
                    <a:pt x="2757305" y="4570370"/>
                  </a:cubicBezTo>
                  <a:cubicBezTo>
                    <a:pt x="1829529" y="4136433"/>
                    <a:pt x="1398901" y="3677156"/>
                    <a:pt x="1479425" y="3211544"/>
                  </a:cubicBezTo>
                  <a:cubicBezTo>
                    <a:pt x="1545945" y="2837788"/>
                    <a:pt x="1773512" y="2571724"/>
                    <a:pt x="2183134" y="2394349"/>
                  </a:cubicBezTo>
                  <a:cubicBezTo>
                    <a:pt x="2529737" y="2242312"/>
                    <a:pt x="2949863" y="2178964"/>
                    <a:pt x="3355983" y="2121950"/>
                  </a:cubicBezTo>
                  <a:cubicBezTo>
                    <a:pt x="3709589" y="2068104"/>
                    <a:pt x="4042188" y="2020592"/>
                    <a:pt x="4269755" y="1916067"/>
                  </a:cubicBezTo>
                  <a:cubicBezTo>
                    <a:pt x="4416799" y="1846384"/>
                    <a:pt x="4609356" y="1716520"/>
                    <a:pt x="4560342" y="1396610"/>
                  </a:cubicBezTo>
                  <a:cubicBezTo>
                    <a:pt x="4521830" y="1133713"/>
                    <a:pt x="3986171" y="873984"/>
                    <a:pt x="3009380" y="642762"/>
                  </a:cubicBezTo>
                  <a:cubicBezTo>
                    <a:pt x="2258781" y="463602"/>
                    <a:pt x="1245927" y="300260"/>
                    <a:pt x="0" y="153235"/>
                  </a:cubicBezTo>
                  <a:close/>
                </a:path>
              </a:pathLst>
            </a:custGeom>
            <a:solidFill>
              <a:srgbClr val="FFDB01"/>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a:endParaRPr>
            </a:p>
          </p:txBody>
        </p:sp>
        <p:sp>
          <p:nvSpPr>
            <p:cNvPr id="9" name="Freeform 9"/>
            <p:cNvSpPr>
              <a:spLocks/>
            </p:cNvSpPr>
            <p:nvPr/>
          </p:nvSpPr>
          <p:spPr bwMode="auto">
            <a:xfrm>
              <a:off x="0" y="918280"/>
              <a:ext cx="8513236" cy="5939720"/>
            </a:xfrm>
            <a:custGeom>
              <a:avLst/>
              <a:gdLst/>
              <a:ahLst/>
              <a:cxnLst/>
              <a:rect l="l" t="t" r="r" b="b"/>
              <a:pathLst>
                <a:path w="8513236" h="5939720">
                  <a:moveTo>
                    <a:pt x="0" y="0"/>
                  </a:moveTo>
                  <a:cubicBezTo>
                    <a:pt x="1267237" y="148192"/>
                    <a:pt x="2295572" y="315238"/>
                    <a:pt x="3057919" y="495651"/>
                  </a:cubicBezTo>
                  <a:cubicBezTo>
                    <a:pt x="3555058" y="612834"/>
                    <a:pt x="3943667" y="739519"/>
                    <a:pt x="4216743" y="869370"/>
                  </a:cubicBezTo>
                  <a:cubicBezTo>
                    <a:pt x="4521328" y="1015057"/>
                    <a:pt x="4689375" y="1173412"/>
                    <a:pt x="4713882" y="1334935"/>
                  </a:cubicBezTo>
                  <a:cubicBezTo>
                    <a:pt x="4804908" y="1965190"/>
                    <a:pt x="4118716" y="2066537"/>
                    <a:pt x="3387011" y="2174219"/>
                  </a:cubicBezTo>
                  <a:cubicBezTo>
                    <a:pt x="2588788" y="2291402"/>
                    <a:pt x="1766058" y="2411752"/>
                    <a:pt x="1633021" y="3175025"/>
                  </a:cubicBezTo>
                  <a:cubicBezTo>
                    <a:pt x="1559500" y="3599417"/>
                    <a:pt x="1969115" y="4023810"/>
                    <a:pt x="2844359" y="4435534"/>
                  </a:cubicBezTo>
                  <a:cubicBezTo>
                    <a:pt x="3555058" y="4771248"/>
                    <a:pt x="4570342" y="5097460"/>
                    <a:pt x="5865704" y="5404669"/>
                  </a:cubicBezTo>
                  <a:cubicBezTo>
                    <a:pt x="6793025" y="5624727"/>
                    <a:pt x="7733382" y="5804910"/>
                    <a:pt x="8513236" y="5939720"/>
                  </a:cubicBezTo>
                  <a:lnTo>
                    <a:pt x="8179609" y="5939720"/>
                  </a:lnTo>
                  <a:cubicBezTo>
                    <a:pt x="7465516" y="5812559"/>
                    <a:pt x="6646676" y="5651037"/>
                    <a:pt x="5837696" y="5458510"/>
                  </a:cubicBezTo>
                  <a:cubicBezTo>
                    <a:pt x="4538833" y="5148133"/>
                    <a:pt x="3513046" y="4818754"/>
                    <a:pt x="2798847" y="4483041"/>
                  </a:cubicBezTo>
                  <a:cubicBezTo>
                    <a:pt x="1892093" y="4058648"/>
                    <a:pt x="1471976" y="3615253"/>
                    <a:pt x="1548997" y="3168691"/>
                  </a:cubicBezTo>
                  <a:cubicBezTo>
                    <a:pt x="1689036" y="2364245"/>
                    <a:pt x="2581786" y="2234394"/>
                    <a:pt x="3369506" y="2117211"/>
                  </a:cubicBezTo>
                  <a:cubicBezTo>
                    <a:pt x="4090708" y="2012696"/>
                    <a:pt x="4713882" y="1920850"/>
                    <a:pt x="4629859" y="1341269"/>
                  </a:cubicBezTo>
                  <a:cubicBezTo>
                    <a:pt x="4559122" y="844575"/>
                    <a:pt x="2958673" y="403585"/>
                    <a:pt x="0" y="57926"/>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a:endParaRPr>
            </a:p>
          </p:txBody>
        </p:sp>
      </p:grpSp>
      <p:grpSp>
        <p:nvGrpSpPr>
          <p:cNvPr id="16" name="1980s"/>
          <p:cNvGrpSpPr/>
          <p:nvPr/>
        </p:nvGrpSpPr>
        <p:grpSpPr>
          <a:xfrm>
            <a:off x="7116694" y="3840730"/>
            <a:ext cx="1407057" cy="2040197"/>
            <a:chOff x="7116694" y="3840730"/>
            <a:chExt cx="1407057" cy="2040197"/>
          </a:xfrm>
        </p:grpSpPr>
        <p:grpSp>
          <p:nvGrpSpPr>
            <p:cNvPr id="30" name="Group 29"/>
            <p:cNvGrpSpPr/>
            <p:nvPr/>
          </p:nvGrpSpPr>
          <p:grpSpPr>
            <a:xfrm>
              <a:off x="7148747" y="4526587"/>
              <a:ext cx="1318221" cy="1354340"/>
              <a:chOff x="6453494" y="2317132"/>
              <a:chExt cx="1969724" cy="2047043"/>
            </a:xfrm>
          </p:grpSpPr>
          <p:sp>
            <p:nvSpPr>
              <p:cNvPr id="42" name="Oval 41"/>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0" name="Oval 39"/>
              <p:cNvSpPr/>
              <p:nvPr/>
            </p:nvSpPr>
            <p:spPr>
              <a:xfrm>
                <a:off x="6581146" y="2317132"/>
                <a:ext cx="1741714" cy="1741714"/>
              </a:xfrm>
              <a:prstGeom prst="ellipse">
                <a:avLst/>
              </a:prstGeom>
              <a:solidFill>
                <a:srgbClr val="582F7A"/>
              </a:solidFill>
              <a:ln w="12700" cap="flat" cmpd="sng" algn="ctr">
                <a:solidFill>
                  <a:srgbClr val="002060"/>
                </a:solidFill>
                <a:prstDash val="solid"/>
              </a:ln>
              <a:effectLst/>
            </p:spPr>
            <p:txBody>
              <a:bodyPr rtlCol="0" anchor="ctr"/>
              <a:lstStyle/>
              <a:p>
                <a:pPr algn="ctr" fontAlgn="auto">
                  <a:spcBef>
                    <a:spcPts val="0"/>
                  </a:spcBef>
                  <a:spcAft>
                    <a:spcPts val="0"/>
                  </a:spcAft>
                </a:pPr>
                <a:endParaRPr lang="en-US" sz="1800" kern="0">
                  <a:solidFill>
                    <a:sysClr val="window" lastClr="FFFFFF"/>
                  </a:solidFill>
                  <a:latin typeface="Calibri"/>
                </a:endParaRPr>
              </a:p>
            </p:txBody>
          </p:sp>
          <p:sp>
            <p:nvSpPr>
              <p:cNvPr id="41" name="Oval 40"/>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algn="ctr" fontAlgn="auto">
                  <a:spcBef>
                    <a:spcPts val="0"/>
                  </a:spcBef>
                  <a:spcAft>
                    <a:spcPts val="0"/>
                  </a:spcAft>
                  <a:defRPr/>
                </a:pPr>
                <a:endParaRPr lang="en-US" sz="1800" kern="0">
                  <a:solidFill>
                    <a:sysClr val="window" lastClr="FFFFFF"/>
                  </a:solidFill>
                  <a:latin typeface="Calibri"/>
                </a:endParaRPr>
              </a:p>
            </p:txBody>
          </p:sp>
          <p:sp>
            <p:nvSpPr>
              <p:cNvPr id="26" name="TextBox 25"/>
              <p:cNvSpPr txBox="1"/>
              <p:nvPr/>
            </p:nvSpPr>
            <p:spPr>
              <a:xfrm>
                <a:off x="6690538" y="2846279"/>
                <a:ext cx="1559790" cy="697792"/>
              </a:xfrm>
              <a:prstGeom prst="rect">
                <a:avLst/>
              </a:prstGeom>
              <a:noFill/>
            </p:spPr>
            <p:txBody>
              <a:bodyPr wrap="none" rtlCol="0">
                <a:spAutoFit/>
              </a:bodyPr>
              <a:lstStyle/>
              <a:p>
                <a:pPr algn="ctr" fontAlgn="auto">
                  <a:spcBef>
                    <a:spcPts val="0"/>
                  </a:spcBef>
                  <a:spcAft>
                    <a:spcPts val="0"/>
                  </a:spcAft>
                </a:pPr>
                <a:r>
                  <a:rPr lang="en-US" sz="2400" b="1" dirty="0" smtClean="0">
                    <a:solidFill>
                      <a:prstClr val="white"/>
                    </a:solidFill>
                    <a:effectLst>
                      <a:outerShdw blurRad="50800" dist="38100" dir="5400000" algn="t" rotWithShape="0">
                        <a:prstClr val="black">
                          <a:alpha val="40000"/>
                        </a:prstClr>
                      </a:outerShdw>
                    </a:effectLst>
                    <a:latin typeface="Arial Narrow" panose="020B0606020202030204" pitchFamily="34" charset="0"/>
                  </a:rPr>
                  <a:t>1980au</a:t>
                </a:r>
                <a:endParaRPr lang="en-US" sz="2400" b="1" dirty="0">
                  <a:solidFill>
                    <a:prstClr val="white"/>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69" name="TextBox 68"/>
            <p:cNvSpPr txBox="1"/>
            <p:nvPr/>
          </p:nvSpPr>
          <p:spPr>
            <a:xfrm>
              <a:off x="7116694" y="3840730"/>
              <a:ext cx="1407057" cy="64633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fontAlgn="auto">
                <a:spcBef>
                  <a:spcPts val="0"/>
                </a:spcBef>
                <a:spcAft>
                  <a:spcPts val="0"/>
                </a:spcAft>
              </a:pPr>
              <a:r>
                <a:rPr lang="en-US" sz="1800" b="0" dirty="0" err="1">
                  <a:solidFill>
                    <a:srgbClr val="69A830"/>
                  </a:solidFill>
                </a:rPr>
                <a:t>Larymau</a:t>
              </a:r>
              <a:r>
                <a:rPr lang="en-US" sz="1800" b="0" dirty="0">
                  <a:solidFill>
                    <a:srgbClr val="69A830"/>
                  </a:solidFill>
                </a:rPr>
                <a:t> </a:t>
              </a:r>
              <a:r>
                <a:rPr lang="en-US" sz="1800" b="0" dirty="0" err="1">
                  <a:solidFill>
                    <a:srgbClr val="69A830"/>
                  </a:solidFill>
                </a:rPr>
                <a:t>cymunedol</a:t>
              </a:r>
              <a:endParaRPr lang="en-US" sz="1800" b="0" dirty="0">
                <a:solidFill>
                  <a:srgbClr val="69A830"/>
                </a:solidFill>
              </a:endParaRPr>
            </a:p>
          </p:txBody>
        </p:sp>
      </p:grpSp>
      <p:sp>
        <p:nvSpPr>
          <p:cNvPr id="73" name="Slide Title"/>
          <p:cNvSpPr>
            <a:spLocks noGrp="1"/>
          </p:cNvSpPr>
          <p:nvPr>
            <p:ph type="title"/>
          </p:nvPr>
        </p:nvSpPr>
        <p:spPr/>
        <p:txBody>
          <a:bodyPr>
            <a:noAutofit/>
          </a:bodyPr>
          <a:lstStyle/>
          <a:p>
            <a:r>
              <a:rPr lang="en-US" dirty="0" err="1"/>
              <a:t>Taith</a:t>
            </a:r>
            <a:r>
              <a:rPr lang="en-US" dirty="0"/>
              <a:t> </a:t>
            </a:r>
            <a:r>
              <a:rPr lang="en-US" dirty="0" err="1" smtClean="0"/>
              <a:t>cynnydd</a:t>
            </a:r>
            <a:r>
              <a:rPr lang="en-US" dirty="0"/>
              <a:t>…</a:t>
            </a:r>
          </a:p>
        </p:txBody>
      </p:sp>
      <p:grpSp>
        <p:nvGrpSpPr>
          <p:cNvPr id="38" name="Stairway"/>
          <p:cNvGrpSpPr/>
          <p:nvPr/>
        </p:nvGrpSpPr>
        <p:grpSpPr>
          <a:xfrm>
            <a:off x="3574746" y="664440"/>
            <a:ext cx="4331657" cy="4932921"/>
            <a:chOff x="2514600" y="3090315"/>
            <a:chExt cx="2286380" cy="3303735"/>
          </a:xfrm>
          <a:solidFill>
            <a:sysClr val="window" lastClr="FFFFFF"/>
          </a:solidFill>
          <a:effectLst>
            <a:outerShdw blurRad="368300" dist="38100" dir="8100000" algn="tr" rotWithShape="0">
              <a:prstClr val="black">
                <a:alpha val="40000"/>
              </a:prstClr>
            </a:outerShdw>
          </a:effectLst>
        </p:grpSpPr>
        <p:grpSp>
          <p:nvGrpSpPr>
            <p:cNvPr id="39" name="Group 38"/>
            <p:cNvGrpSpPr/>
            <p:nvPr/>
          </p:nvGrpSpPr>
          <p:grpSpPr>
            <a:xfrm>
              <a:off x="2514600" y="5593557"/>
              <a:ext cx="2286380" cy="800493"/>
              <a:chOff x="1904620" y="5479257"/>
              <a:chExt cx="2286380" cy="800493"/>
            </a:xfrm>
            <a:grpFill/>
          </p:grpSpPr>
          <p:sp>
            <p:nvSpPr>
              <p:cNvPr id="64" name="Rectangle 63"/>
              <p:cNvSpPr/>
              <p:nvPr/>
            </p:nvSpPr>
            <p:spPr>
              <a:xfrm>
                <a:off x="1905000" y="5822550"/>
                <a:ext cx="2286000" cy="457200"/>
              </a:xfrm>
              <a:prstGeom prst="rect">
                <a:avLst/>
              </a:prstGeom>
              <a:grpFill/>
              <a:ln w="1270" cap="sq" cmpd="sng" algn="ctr">
                <a:noFill/>
                <a:prstDash val="solid"/>
                <a:miter lim="800000"/>
              </a:ln>
              <a:effectLst/>
            </p:spPr>
            <p:txBody>
              <a:bodyPr rtlCol="0" anchor="ctr"/>
              <a:lstStyle/>
              <a:p>
                <a:pPr algn="ctr" fontAlgn="auto">
                  <a:spcBef>
                    <a:spcPts val="0"/>
                  </a:spcBef>
                  <a:spcAft>
                    <a:spcPts val="0"/>
                  </a:spcAft>
                  <a:defRPr/>
                </a:pPr>
                <a:r>
                  <a:rPr lang="en-GB" sz="2800" b="1" kern="0" dirty="0" err="1" smtClean="0">
                    <a:solidFill>
                      <a:srgbClr val="582F7A"/>
                    </a:solidFill>
                    <a:effectLst>
                      <a:outerShdw blurRad="50800" dist="38100" dir="5400000" algn="t" rotWithShape="0">
                        <a:prstClr val="black">
                          <a:alpha val="24000"/>
                        </a:prstClr>
                      </a:outerShdw>
                    </a:effectLst>
                    <a:latin typeface="Calibri"/>
                    <a:cs typeface="Arial" pitchFamily="34" charset="0"/>
                  </a:rPr>
                  <a:t>Canfod</a:t>
                </a:r>
                <a:endParaRPr lang="en-GB" sz="2800" b="1" kern="0" dirty="0">
                  <a:solidFill>
                    <a:srgbClr val="582F7A"/>
                  </a:solidFill>
                  <a:effectLst>
                    <a:outerShdw blurRad="50800" dist="38100" dir="5400000" algn="t" rotWithShape="0">
                      <a:prstClr val="black">
                        <a:alpha val="24000"/>
                      </a:prstClr>
                    </a:outerShdw>
                  </a:effectLst>
                  <a:latin typeface="Calibri"/>
                  <a:cs typeface="Arial" pitchFamily="34" charset="0"/>
                </a:endParaRPr>
              </a:p>
            </p:txBody>
          </p:sp>
          <p:sp>
            <p:nvSpPr>
              <p:cNvPr id="70" name="Trapezoid 69"/>
              <p:cNvSpPr/>
              <p:nvPr/>
            </p:nvSpPr>
            <p:spPr>
              <a:xfrm>
                <a:off x="1904620" y="5479257"/>
                <a:ext cx="2286000" cy="457200"/>
              </a:xfrm>
              <a:prstGeom prst="trapezoid">
                <a:avLst/>
              </a:prstGeom>
              <a:grpFill/>
              <a:ln w="1270" cap="sq" cmpd="sng" algn="ctr">
                <a:noFill/>
                <a:prstDash val="solid"/>
                <a:miter lim="800000"/>
              </a:ln>
              <a:effectLst/>
              <a:scene3d>
                <a:camera prst="orthographicFront">
                  <a:rot lat="17999931" lon="10799973" rev="21"/>
                </a:camera>
                <a:lightRig rig="threePt" dir="t"/>
              </a:scene3d>
            </p:spPr>
            <p:txBody>
              <a:bodyPr rtlCol="0" anchor="ctr"/>
              <a:lstStyle/>
              <a:p>
                <a:pPr algn="ctr" fontAlgn="auto">
                  <a:spcBef>
                    <a:spcPts val="0"/>
                  </a:spcBef>
                  <a:spcAft>
                    <a:spcPts val="0"/>
                  </a:spcAft>
                  <a:defRPr/>
                </a:pPr>
                <a:endParaRPr lang="en-GB" sz="1800" kern="0">
                  <a:solidFill>
                    <a:prstClr val="black">
                      <a:lumMod val="85000"/>
                      <a:lumOff val="15000"/>
                    </a:prstClr>
                  </a:solidFill>
                  <a:effectLst>
                    <a:outerShdw blurRad="50800" dist="38100" dir="5400000" algn="t" rotWithShape="0">
                      <a:prstClr val="black">
                        <a:alpha val="24000"/>
                      </a:prstClr>
                    </a:outerShdw>
                  </a:effectLst>
                  <a:latin typeface="Calibri"/>
                  <a:cs typeface="Arial" pitchFamily="34" charset="0"/>
                </a:endParaRPr>
              </a:p>
            </p:txBody>
          </p:sp>
        </p:grpSp>
        <p:grpSp>
          <p:nvGrpSpPr>
            <p:cNvPr id="44" name="Group 43"/>
            <p:cNvGrpSpPr/>
            <p:nvPr/>
          </p:nvGrpSpPr>
          <p:grpSpPr>
            <a:xfrm>
              <a:off x="2621349" y="4979089"/>
              <a:ext cx="2075980" cy="736603"/>
              <a:chOff x="1906901" y="5494944"/>
              <a:chExt cx="2286702" cy="736603"/>
            </a:xfrm>
            <a:grpFill/>
          </p:grpSpPr>
          <p:sp>
            <p:nvSpPr>
              <p:cNvPr id="62" name="Rectangle 61"/>
              <p:cNvSpPr/>
              <p:nvPr/>
            </p:nvSpPr>
            <p:spPr>
              <a:xfrm>
                <a:off x="1907281" y="5820067"/>
                <a:ext cx="2286322" cy="411480"/>
              </a:xfrm>
              <a:prstGeom prst="rect">
                <a:avLst/>
              </a:prstGeom>
              <a:grpFill/>
              <a:ln w="1270" cap="sq" cmpd="sng" algn="ctr">
                <a:noFill/>
                <a:prstDash val="solid"/>
                <a:miter lim="800000"/>
              </a:ln>
              <a:effectLst/>
            </p:spPr>
            <p:txBody>
              <a:bodyPr rtlCol="0" anchor="ctr"/>
              <a:lstStyle/>
              <a:p>
                <a:pPr algn="ctr" fontAlgn="auto">
                  <a:spcBef>
                    <a:spcPts val="0"/>
                  </a:spcBef>
                  <a:spcAft>
                    <a:spcPts val="0"/>
                  </a:spcAft>
                  <a:defRPr/>
                </a:pPr>
                <a:r>
                  <a:rPr lang="en-GB" sz="2400" b="1" kern="0" dirty="0" err="1" smtClean="0">
                    <a:solidFill>
                      <a:srgbClr val="582F7A"/>
                    </a:solidFill>
                    <a:effectLst>
                      <a:outerShdw blurRad="50800" dist="38100" dir="5400000" algn="t" rotWithShape="0">
                        <a:prstClr val="black">
                          <a:alpha val="24000"/>
                        </a:prstClr>
                      </a:outerShdw>
                    </a:effectLst>
                    <a:latin typeface="Calibri"/>
                    <a:cs typeface="Arial" pitchFamily="34" charset="0"/>
                  </a:rPr>
                  <a:t>Monitro</a:t>
                </a:r>
                <a:endParaRPr lang="en-GB" sz="2400" b="1" kern="0" dirty="0">
                  <a:solidFill>
                    <a:srgbClr val="582F7A"/>
                  </a:solidFill>
                  <a:effectLst>
                    <a:outerShdw blurRad="50800" dist="38100" dir="5400000" algn="t" rotWithShape="0">
                      <a:prstClr val="black">
                        <a:alpha val="24000"/>
                      </a:prstClr>
                    </a:outerShdw>
                  </a:effectLst>
                  <a:latin typeface="Calibri"/>
                  <a:cs typeface="Arial" pitchFamily="34" charset="0"/>
                </a:endParaRPr>
              </a:p>
            </p:txBody>
          </p:sp>
          <p:sp>
            <p:nvSpPr>
              <p:cNvPr id="63" name="Trapezoid 62"/>
              <p:cNvSpPr/>
              <p:nvPr/>
            </p:nvSpPr>
            <p:spPr>
              <a:xfrm>
                <a:off x="1906901" y="5494944"/>
                <a:ext cx="2286000" cy="457200"/>
              </a:xfrm>
              <a:prstGeom prst="trapezoid">
                <a:avLst/>
              </a:prstGeom>
              <a:grpFill/>
              <a:ln w="1270" cap="sq" cmpd="sng" algn="ctr">
                <a:noFill/>
                <a:prstDash val="solid"/>
                <a:miter lim="800000"/>
              </a:ln>
              <a:effectLst/>
              <a:scene3d>
                <a:camera prst="orthographicFront">
                  <a:rot lat="17699931" lon="10799969" rev="24"/>
                </a:camera>
                <a:lightRig rig="threePt" dir="t"/>
              </a:scene3d>
            </p:spPr>
            <p:txBody>
              <a:bodyPr rtlCol="0" anchor="ctr"/>
              <a:lstStyle/>
              <a:p>
                <a:pPr algn="ctr" fontAlgn="auto">
                  <a:spcBef>
                    <a:spcPts val="0"/>
                  </a:spcBef>
                  <a:spcAft>
                    <a:spcPts val="0"/>
                  </a:spcAft>
                  <a:defRPr/>
                </a:pPr>
                <a:endParaRPr lang="en-GB" sz="1800" kern="0">
                  <a:solidFill>
                    <a:prstClr val="black">
                      <a:lumMod val="85000"/>
                      <a:lumOff val="15000"/>
                    </a:prstClr>
                  </a:solidFill>
                  <a:effectLst>
                    <a:outerShdw blurRad="50800" dist="38100" dir="5400000" algn="t" rotWithShape="0">
                      <a:prstClr val="black">
                        <a:alpha val="24000"/>
                      </a:prstClr>
                    </a:outerShdw>
                  </a:effectLst>
                  <a:latin typeface="Calibri"/>
                  <a:cs typeface="Arial" pitchFamily="34" charset="0"/>
                </a:endParaRPr>
              </a:p>
            </p:txBody>
          </p:sp>
        </p:grpSp>
        <p:grpSp>
          <p:nvGrpSpPr>
            <p:cNvPr id="45" name="Group 44"/>
            <p:cNvGrpSpPr/>
            <p:nvPr/>
          </p:nvGrpSpPr>
          <p:grpSpPr>
            <a:xfrm>
              <a:off x="2729912" y="4409518"/>
              <a:ext cx="1855684" cy="700322"/>
              <a:chOff x="1899492" y="5521221"/>
              <a:chExt cx="2297021" cy="700322"/>
            </a:xfrm>
            <a:grpFill/>
          </p:grpSpPr>
          <p:sp>
            <p:nvSpPr>
              <p:cNvPr id="60" name="Rectangle 59"/>
              <p:cNvSpPr/>
              <p:nvPr/>
            </p:nvSpPr>
            <p:spPr>
              <a:xfrm>
                <a:off x="1905000" y="5828351"/>
                <a:ext cx="2291512" cy="393192"/>
              </a:xfrm>
              <a:prstGeom prst="rect">
                <a:avLst/>
              </a:prstGeom>
              <a:grpFill/>
              <a:ln w="1270" cap="sq" cmpd="sng" algn="ctr">
                <a:noFill/>
                <a:prstDash val="solid"/>
                <a:miter lim="800000"/>
              </a:ln>
              <a:effectLst/>
            </p:spPr>
            <p:txBody>
              <a:bodyPr rtlCol="0" anchor="ctr"/>
              <a:lstStyle/>
              <a:p>
                <a:pPr algn="ctr" fontAlgn="auto">
                  <a:spcBef>
                    <a:spcPts val="0"/>
                  </a:spcBef>
                  <a:spcAft>
                    <a:spcPts val="0"/>
                  </a:spcAft>
                  <a:defRPr/>
                </a:pPr>
                <a:r>
                  <a:rPr lang="en-GB" sz="2000" b="1" kern="0" dirty="0" err="1" smtClean="0">
                    <a:solidFill>
                      <a:srgbClr val="582F7A"/>
                    </a:solidFill>
                    <a:effectLst>
                      <a:outerShdw blurRad="50800" dist="38100" dir="5400000" algn="t" rotWithShape="0">
                        <a:prstClr val="black">
                          <a:alpha val="24000"/>
                        </a:prstClr>
                      </a:outerShdw>
                    </a:effectLst>
                    <a:latin typeface="Calibri"/>
                    <a:cs typeface="Arial" pitchFamily="34" charset="0"/>
                  </a:rPr>
                  <a:t>Rheoli</a:t>
                </a:r>
                <a:endParaRPr lang="en-GB" sz="2000" b="1" kern="0" dirty="0">
                  <a:solidFill>
                    <a:srgbClr val="582F7A"/>
                  </a:solidFill>
                  <a:effectLst>
                    <a:outerShdw blurRad="50800" dist="38100" dir="5400000" algn="t" rotWithShape="0">
                      <a:prstClr val="black">
                        <a:alpha val="24000"/>
                      </a:prstClr>
                    </a:outerShdw>
                  </a:effectLst>
                  <a:latin typeface="Calibri"/>
                  <a:cs typeface="Arial" pitchFamily="34" charset="0"/>
                </a:endParaRPr>
              </a:p>
            </p:txBody>
          </p:sp>
          <p:sp>
            <p:nvSpPr>
              <p:cNvPr id="61" name="Trapezoid 60"/>
              <p:cNvSpPr/>
              <p:nvPr/>
            </p:nvSpPr>
            <p:spPr>
              <a:xfrm>
                <a:off x="1899492" y="5521221"/>
                <a:ext cx="2297021" cy="457200"/>
              </a:xfrm>
              <a:prstGeom prst="trapezoid">
                <a:avLst/>
              </a:prstGeom>
              <a:grpFill/>
              <a:ln w="1270" cap="sq" cmpd="sng" algn="ctr">
                <a:noFill/>
                <a:prstDash val="solid"/>
                <a:miter lim="800000"/>
              </a:ln>
              <a:effectLst/>
              <a:scene3d>
                <a:camera prst="orthographicFront">
                  <a:rot lat="17399931" lon="10799963" rev="29"/>
                </a:camera>
                <a:lightRig rig="threePt" dir="t"/>
              </a:scene3d>
            </p:spPr>
            <p:txBody>
              <a:bodyPr rtlCol="0" anchor="ctr"/>
              <a:lstStyle/>
              <a:p>
                <a:pPr algn="ctr" fontAlgn="auto">
                  <a:spcBef>
                    <a:spcPts val="0"/>
                  </a:spcBef>
                  <a:spcAft>
                    <a:spcPts val="0"/>
                  </a:spcAft>
                  <a:defRPr/>
                </a:pPr>
                <a:endParaRPr lang="en-GB" sz="1800" kern="0">
                  <a:solidFill>
                    <a:prstClr val="black">
                      <a:lumMod val="85000"/>
                      <a:lumOff val="15000"/>
                    </a:prstClr>
                  </a:solidFill>
                  <a:effectLst>
                    <a:outerShdw blurRad="50800" dist="38100" dir="5400000" algn="t" rotWithShape="0">
                      <a:prstClr val="black">
                        <a:alpha val="24000"/>
                      </a:prstClr>
                    </a:outerShdw>
                  </a:effectLst>
                  <a:latin typeface="Calibri"/>
                  <a:cs typeface="Arial" pitchFamily="34" charset="0"/>
                </a:endParaRPr>
              </a:p>
            </p:txBody>
          </p:sp>
        </p:grpSp>
        <p:grpSp>
          <p:nvGrpSpPr>
            <p:cNvPr id="46" name="Group 45"/>
            <p:cNvGrpSpPr/>
            <p:nvPr/>
          </p:nvGrpSpPr>
          <p:grpSpPr>
            <a:xfrm>
              <a:off x="2838967" y="3902764"/>
              <a:ext cx="1640501" cy="656044"/>
              <a:chOff x="1895892" y="5533921"/>
              <a:chExt cx="2304457" cy="656044"/>
            </a:xfrm>
            <a:grpFill/>
          </p:grpSpPr>
          <p:sp>
            <p:nvSpPr>
              <p:cNvPr id="58" name="Rectangle 57"/>
              <p:cNvSpPr/>
              <p:nvPr/>
            </p:nvSpPr>
            <p:spPr>
              <a:xfrm>
                <a:off x="1896274" y="5824205"/>
                <a:ext cx="2304075" cy="365760"/>
              </a:xfrm>
              <a:prstGeom prst="rect">
                <a:avLst/>
              </a:prstGeom>
              <a:grpFill/>
              <a:ln w="1270" cap="sq" cmpd="sng" algn="ctr">
                <a:noFill/>
                <a:prstDash val="solid"/>
                <a:miter lim="800000"/>
              </a:ln>
              <a:effectLst/>
            </p:spPr>
            <p:txBody>
              <a:bodyPr rtlCol="0" anchor="ctr"/>
              <a:lstStyle/>
              <a:p>
                <a:pPr algn="ctr" fontAlgn="auto">
                  <a:spcBef>
                    <a:spcPts val="0"/>
                  </a:spcBef>
                  <a:spcAft>
                    <a:spcPts val="0"/>
                  </a:spcAft>
                  <a:defRPr/>
                </a:pPr>
                <a:r>
                  <a:rPr lang="en-GB" sz="1800" b="1" kern="0" dirty="0" err="1" smtClean="0">
                    <a:solidFill>
                      <a:srgbClr val="582F7A"/>
                    </a:solidFill>
                    <a:effectLst>
                      <a:outerShdw blurRad="50800" dist="38100" dir="5400000" algn="t" rotWithShape="0">
                        <a:prstClr val="black">
                          <a:alpha val="24000"/>
                        </a:prstClr>
                      </a:outerShdw>
                    </a:effectLst>
                    <a:latin typeface="Calibri"/>
                    <a:cs typeface="Arial" pitchFamily="34" charset="0"/>
                  </a:rPr>
                  <a:t>Proffwydo</a:t>
                </a:r>
                <a:endParaRPr lang="en-GB" sz="1800" b="1" kern="0" dirty="0">
                  <a:solidFill>
                    <a:srgbClr val="582F7A"/>
                  </a:solidFill>
                  <a:effectLst>
                    <a:outerShdw blurRad="50800" dist="38100" dir="5400000" algn="t" rotWithShape="0">
                      <a:prstClr val="black">
                        <a:alpha val="24000"/>
                      </a:prstClr>
                    </a:outerShdw>
                  </a:effectLst>
                  <a:latin typeface="Calibri"/>
                  <a:cs typeface="Arial" pitchFamily="34" charset="0"/>
                </a:endParaRPr>
              </a:p>
            </p:txBody>
          </p:sp>
          <p:sp>
            <p:nvSpPr>
              <p:cNvPr id="59" name="Trapezoid 58"/>
              <p:cNvSpPr/>
              <p:nvPr/>
            </p:nvSpPr>
            <p:spPr>
              <a:xfrm>
                <a:off x="1895892" y="5533921"/>
                <a:ext cx="2304075" cy="457200"/>
              </a:xfrm>
              <a:prstGeom prst="trapezoid">
                <a:avLst/>
              </a:prstGeom>
              <a:grpFill/>
              <a:ln w="1270" cap="sq" cmpd="sng" algn="ctr">
                <a:noFill/>
                <a:prstDash val="solid"/>
                <a:miter lim="800000"/>
              </a:ln>
              <a:effectLst/>
              <a:scene3d>
                <a:camera prst="orthographicFront">
                  <a:rot lat="17099929" lon="10799953" rev="38"/>
                </a:camera>
                <a:lightRig rig="threePt" dir="t"/>
              </a:scene3d>
            </p:spPr>
            <p:txBody>
              <a:bodyPr rtlCol="0" anchor="ctr"/>
              <a:lstStyle/>
              <a:p>
                <a:pPr algn="ctr" fontAlgn="auto">
                  <a:spcBef>
                    <a:spcPts val="0"/>
                  </a:spcBef>
                  <a:spcAft>
                    <a:spcPts val="0"/>
                  </a:spcAft>
                  <a:defRPr/>
                </a:pPr>
                <a:endParaRPr lang="en-GB" sz="1800" kern="0">
                  <a:solidFill>
                    <a:prstClr val="black">
                      <a:lumMod val="85000"/>
                      <a:lumOff val="15000"/>
                    </a:prstClr>
                  </a:solidFill>
                  <a:effectLst>
                    <a:outerShdw blurRad="50800" dist="38100" dir="5400000" algn="t" rotWithShape="0">
                      <a:prstClr val="black">
                        <a:alpha val="24000"/>
                      </a:prstClr>
                    </a:outerShdw>
                  </a:effectLst>
                  <a:latin typeface="Calibri"/>
                  <a:cs typeface="Arial" pitchFamily="34" charset="0"/>
                </a:endParaRPr>
              </a:p>
            </p:txBody>
          </p:sp>
        </p:grpSp>
        <p:grpSp>
          <p:nvGrpSpPr>
            <p:cNvPr id="47" name="Group 46"/>
            <p:cNvGrpSpPr/>
            <p:nvPr/>
          </p:nvGrpSpPr>
          <p:grpSpPr>
            <a:xfrm>
              <a:off x="2943880" y="3560450"/>
              <a:ext cx="1431473" cy="510318"/>
              <a:chOff x="1884443" y="5666091"/>
              <a:chExt cx="2324205" cy="510318"/>
            </a:xfrm>
            <a:grpFill/>
          </p:grpSpPr>
          <p:sp>
            <p:nvSpPr>
              <p:cNvPr id="50" name="Rectangle 49"/>
              <p:cNvSpPr/>
              <p:nvPr/>
            </p:nvSpPr>
            <p:spPr>
              <a:xfrm>
                <a:off x="1894912" y="5819793"/>
                <a:ext cx="2304838" cy="356616"/>
              </a:xfrm>
              <a:prstGeom prst="rect">
                <a:avLst/>
              </a:prstGeom>
              <a:grpFill/>
              <a:ln w="1270" cap="sq" cmpd="sng" algn="ctr">
                <a:noFill/>
                <a:prstDash val="solid"/>
                <a:miter lim="800000"/>
              </a:ln>
              <a:effectLst/>
            </p:spPr>
            <p:txBody>
              <a:bodyPr rtlCol="0" anchor="ctr"/>
              <a:lstStyle/>
              <a:p>
                <a:pPr algn="ctr" fontAlgn="auto">
                  <a:spcBef>
                    <a:spcPts val="0"/>
                  </a:spcBef>
                  <a:spcAft>
                    <a:spcPts val="0"/>
                  </a:spcAft>
                  <a:defRPr/>
                </a:pPr>
                <a:r>
                  <a:rPr lang="en-GB" sz="1800" b="1" kern="0" dirty="0" smtClean="0">
                    <a:solidFill>
                      <a:srgbClr val="582F7A"/>
                    </a:solidFill>
                    <a:effectLst>
                      <a:outerShdw blurRad="50800" dist="38100" dir="5400000" algn="t" rotWithShape="0">
                        <a:prstClr val="black">
                          <a:alpha val="24000"/>
                        </a:prstClr>
                      </a:outerShdw>
                    </a:effectLst>
                    <a:latin typeface="Calibri"/>
                    <a:cs typeface="Arial" pitchFamily="34" charset="0"/>
                  </a:rPr>
                  <a:t>Atal</a:t>
                </a:r>
                <a:endParaRPr lang="en-GB" sz="1800" b="1" kern="0" dirty="0">
                  <a:solidFill>
                    <a:srgbClr val="582F7A"/>
                  </a:solidFill>
                  <a:effectLst>
                    <a:outerShdw blurRad="50800" dist="38100" dir="5400000" algn="t" rotWithShape="0">
                      <a:prstClr val="black">
                        <a:alpha val="24000"/>
                      </a:prstClr>
                    </a:outerShdw>
                  </a:effectLst>
                  <a:latin typeface="Calibri"/>
                  <a:cs typeface="Arial" pitchFamily="34" charset="0"/>
                </a:endParaRPr>
              </a:p>
            </p:txBody>
          </p:sp>
          <p:sp>
            <p:nvSpPr>
              <p:cNvPr id="57" name="Trapezoid 56"/>
              <p:cNvSpPr/>
              <p:nvPr/>
            </p:nvSpPr>
            <p:spPr>
              <a:xfrm>
                <a:off x="1884443" y="5666091"/>
                <a:ext cx="2324205" cy="258077"/>
              </a:xfrm>
              <a:prstGeom prst="trapezoid">
                <a:avLst/>
              </a:prstGeom>
              <a:grpFill/>
              <a:ln w="1270" cap="sq" cmpd="sng" algn="ctr">
                <a:noFill/>
                <a:prstDash val="solid"/>
                <a:miter lim="800000"/>
              </a:ln>
              <a:effectLst/>
              <a:scene3d>
                <a:camera prst="orthographicFront">
                  <a:rot lat="16799928" lon="10799934" rev="56"/>
                </a:camera>
                <a:lightRig rig="threePt" dir="t"/>
              </a:scene3d>
            </p:spPr>
            <p:txBody>
              <a:bodyPr rtlCol="0" anchor="ctr"/>
              <a:lstStyle/>
              <a:p>
                <a:pPr algn="ctr" fontAlgn="auto">
                  <a:spcBef>
                    <a:spcPts val="0"/>
                  </a:spcBef>
                  <a:spcAft>
                    <a:spcPts val="0"/>
                  </a:spcAft>
                  <a:defRPr/>
                </a:pPr>
                <a:endParaRPr lang="en-GB" sz="1800" kern="0">
                  <a:solidFill>
                    <a:prstClr val="black">
                      <a:lumMod val="85000"/>
                      <a:lumOff val="15000"/>
                    </a:prstClr>
                  </a:solidFill>
                  <a:effectLst>
                    <a:outerShdw blurRad="50800" dist="38100" dir="5400000" algn="t" rotWithShape="0">
                      <a:prstClr val="black">
                        <a:alpha val="24000"/>
                      </a:prstClr>
                    </a:outerShdw>
                  </a:effectLst>
                  <a:latin typeface="Calibri"/>
                  <a:cs typeface="Arial" pitchFamily="34" charset="0"/>
                </a:endParaRPr>
              </a:p>
            </p:txBody>
          </p:sp>
        </p:grpSp>
        <p:sp>
          <p:nvSpPr>
            <p:cNvPr id="49" name="Trapezoid 48"/>
            <p:cNvSpPr/>
            <p:nvPr/>
          </p:nvSpPr>
          <p:spPr>
            <a:xfrm>
              <a:off x="3062289" y="3090315"/>
              <a:ext cx="1188522" cy="457200"/>
            </a:xfrm>
            <a:prstGeom prst="trapezoid">
              <a:avLst/>
            </a:prstGeom>
            <a:grpFill/>
            <a:ln w="1270" cap="sq" cmpd="sng" algn="ctr">
              <a:noFill/>
              <a:prstDash val="solid"/>
              <a:miter lim="800000"/>
            </a:ln>
            <a:effectLst/>
            <a:scene3d>
              <a:camera prst="orthographicFront">
                <a:rot lat="16200000" lon="10799880" rev="108"/>
              </a:camera>
              <a:lightRig rig="threePt" dir="t"/>
            </a:scene3d>
          </p:spPr>
          <p:txBody>
            <a:bodyPr rtlCol="0" anchor="ctr"/>
            <a:lstStyle/>
            <a:p>
              <a:pPr algn="ctr" fontAlgn="auto">
                <a:spcBef>
                  <a:spcPts val="0"/>
                </a:spcBef>
                <a:spcAft>
                  <a:spcPts val="0"/>
                </a:spcAft>
                <a:defRPr/>
              </a:pPr>
              <a:endParaRPr lang="en-GB" sz="1800" kern="0">
                <a:solidFill>
                  <a:prstClr val="black">
                    <a:lumMod val="85000"/>
                    <a:lumOff val="15000"/>
                  </a:prstClr>
                </a:solidFill>
                <a:effectLst>
                  <a:outerShdw blurRad="50800" dist="38100" dir="5400000" algn="t" rotWithShape="0">
                    <a:prstClr val="black">
                      <a:alpha val="24000"/>
                    </a:prstClr>
                  </a:outerShdw>
                </a:effectLst>
                <a:latin typeface="Calibri"/>
                <a:cs typeface="Arial" pitchFamily="34" charset="0"/>
              </a:endParaRPr>
            </a:p>
          </p:txBody>
        </p:sp>
      </p:grpSp>
      <p:sp>
        <p:nvSpPr>
          <p:cNvPr id="14" name="Arrow"/>
          <p:cNvSpPr/>
          <p:nvPr/>
        </p:nvSpPr>
        <p:spPr>
          <a:xfrm rot="10800000">
            <a:off x="1276791" y="2075621"/>
            <a:ext cx="1088020" cy="2874249"/>
          </a:xfrm>
          <a:prstGeom prst="downArrow">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15" name="Home-based (limited availability)"/>
          <p:cNvSpPr txBox="1"/>
          <p:nvPr/>
        </p:nvSpPr>
        <p:spPr>
          <a:xfrm>
            <a:off x="507030" y="5155381"/>
            <a:ext cx="2569935" cy="646331"/>
          </a:xfrm>
          <a:prstGeom prst="rect">
            <a:avLst/>
          </a:prstGeom>
          <a:noFill/>
        </p:spPr>
        <p:txBody>
          <a:bodyPr wrap="none" rtlCol="0">
            <a:spAutoFit/>
          </a:bodyPr>
          <a:lstStyle/>
          <a:p>
            <a:pPr algn="ctr" fontAlgn="auto">
              <a:spcBef>
                <a:spcPts val="0"/>
              </a:spcBef>
              <a:spcAft>
                <a:spcPts val="0"/>
              </a:spcAft>
            </a:pPr>
            <a:r>
              <a:rPr lang="en-GB" sz="1800" dirty="0" err="1">
                <a:solidFill>
                  <a:srgbClr val="582F7A"/>
                </a:solidFill>
                <a:latin typeface="Arial" panose="020B0604020202020204" pitchFamily="34" charset="0"/>
                <a:cs typeface="Arial" panose="020B0604020202020204" pitchFamily="34" charset="0"/>
              </a:rPr>
              <a:t>Yn</a:t>
            </a:r>
            <a:r>
              <a:rPr lang="en-GB" sz="1800" dirty="0">
                <a:solidFill>
                  <a:srgbClr val="582F7A"/>
                </a:solidFill>
                <a:latin typeface="Arial" panose="020B0604020202020204" pitchFamily="34" charset="0"/>
                <a:cs typeface="Arial" panose="020B0604020202020204" pitchFamily="34" charset="0"/>
              </a:rPr>
              <a:t> </a:t>
            </a:r>
            <a:r>
              <a:rPr lang="en-GB" sz="1800" dirty="0" err="1">
                <a:solidFill>
                  <a:srgbClr val="582F7A"/>
                </a:solidFill>
                <a:latin typeface="Arial" panose="020B0604020202020204" pitchFamily="34" charset="0"/>
                <a:cs typeface="Arial" panose="020B0604020202020204" pitchFamily="34" charset="0"/>
              </a:rPr>
              <a:t>seiliedig</a:t>
            </a:r>
            <a:r>
              <a:rPr lang="en-GB" sz="1800" dirty="0">
                <a:solidFill>
                  <a:srgbClr val="582F7A"/>
                </a:solidFill>
                <a:latin typeface="Arial" panose="020B0604020202020204" pitchFamily="34" charset="0"/>
                <a:cs typeface="Arial" panose="020B0604020202020204" pitchFamily="34" charset="0"/>
              </a:rPr>
              <a:t> </a:t>
            </a:r>
            <a:r>
              <a:rPr lang="en-GB" sz="1800" dirty="0" err="1">
                <a:solidFill>
                  <a:srgbClr val="582F7A"/>
                </a:solidFill>
                <a:latin typeface="Arial" panose="020B0604020202020204" pitchFamily="34" charset="0"/>
                <a:cs typeface="Arial" panose="020B0604020202020204" pitchFamily="34" charset="0"/>
              </a:rPr>
              <a:t>yn</a:t>
            </a:r>
            <a:r>
              <a:rPr lang="en-GB" sz="1800" dirty="0">
                <a:solidFill>
                  <a:srgbClr val="582F7A"/>
                </a:solidFill>
                <a:latin typeface="Arial" panose="020B0604020202020204" pitchFamily="34" charset="0"/>
                <a:cs typeface="Arial" panose="020B0604020202020204" pitchFamily="34" charset="0"/>
              </a:rPr>
              <a:t> y </a:t>
            </a:r>
            <a:r>
              <a:rPr lang="en-GB" sz="1800" dirty="0" err="1">
                <a:solidFill>
                  <a:srgbClr val="582F7A"/>
                </a:solidFill>
                <a:latin typeface="Arial" panose="020B0604020202020204" pitchFamily="34" charset="0"/>
                <a:cs typeface="Arial" panose="020B0604020202020204" pitchFamily="34" charset="0"/>
              </a:rPr>
              <a:t>cartref</a:t>
            </a:r>
            <a:endParaRPr lang="en-GB" sz="1800" dirty="0">
              <a:solidFill>
                <a:srgbClr val="582F7A"/>
              </a:solidFill>
              <a:latin typeface="Arial" panose="020B0604020202020204" pitchFamily="34" charset="0"/>
              <a:cs typeface="Arial" panose="020B0604020202020204" pitchFamily="34" charset="0"/>
            </a:endParaRPr>
          </a:p>
          <a:p>
            <a:pPr algn="ctr" fontAlgn="auto">
              <a:spcBef>
                <a:spcPts val="0"/>
              </a:spcBef>
              <a:spcAft>
                <a:spcPts val="0"/>
              </a:spcAft>
            </a:pPr>
            <a:r>
              <a:rPr lang="en-GB" sz="1800" dirty="0">
                <a:solidFill>
                  <a:srgbClr val="582F7A"/>
                </a:solidFill>
                <a:latin typeface="Arial" panose="020B0604020202020204" pitchFamily="34" charset="0"/>
                <a:cs typeface="Arial" panose="020B0604020202020204" pitchFamily="34" charset="0"/>
              </a:rPr>
              <a:t>(</a:t>
            </a:r>
            <a:r>
              <a:rPr lang="en-GB" sz="1800" dirty="0" err="1">
                <a:solidFill>
                  <a:srgbClr val="582F7A"/>
                </a:solidFill>
                <a:latin typeface="Arial" panose="020B0604020202020204" pitchFamily="34" charset="0"/>
                <a:cs typeface="Arial" panose="020B0604020202020204" pitchFamily="34" charset="0"/>
              </a:rPr>
              <a:t>argaeledd</a:t>
            </a:r>
            <a:r>
              <a:rPr lang="en-GB" sz="1800" dirty="0">
                <a:solidFill>
                  <a:srgbClr val="582F7A"/>
                </a:solidFill>
                <a:latin typeface="Arial" panose="020B0604020202020204" pitchFamily="34" charset="0"/>
                <a:cs typeface="Arial" panose="020B0604020202020204" pitchFamily="34" charset="0"/>
              </a:rPr>
              <a:t> </a:t>
            </a:r>
            <a:r>
              <a:rPr lang="en-GB" sz="1800" dirty="0" err="1">
                <a:solidFill>
                  <a:srgbClr val="582F7A"/>
                </a:solidFill>
                <a:latin typeface="Arial" panose="020B0604020202020204" pitchFamily="34" charset="0"/>
                <a:cs typeface="Arial" panose="020B0604020202020204" pitchFamily="34" charset="0"/>
              </a:rPr>
              <a:t>cyfyngedig</a:t>
            </a:r>
            <a:r>
              <a:rPr lang="en-GB" sz="1800" dirty="0">
                <a:solidFill>
                  <a:srgbClr val="582F7A"/>
                </a:solidFill>
                <a:latin typeface="Arial" panose="020B0604020202020204" pitchFamily="34" charset="0"/>
                <a:cs typeface="Arial" panose="020B0604020202020204" pitchFamily="34" charset="0"/>
              </a:rPr>
              <a:t>)</a:t>
            </a:r>
          </a:p>
        </p:txBody>
      </p:sp>
      <p:sp>
        <p:nvSpPr>
          <p:cNvPr id="153" name="Person-based (always available)"/>
          <p:cNvSpPr txBox="1"/>
          <p:nvPr/>
        </p:nvSpPr>
        <p:spPr>
          <a:xfrm>
            <a:off x="414006" y="1367843"/>
            <a:ext cx="2813592" cy="646331"/>
          </a:xfrm>
          <a:prstGeom prst="rect">
            <a:avLst/>
          </a:prstGeom>
          <a:noFill/>
        </p:spPr>
        <p:txBody>
          <a:bodyPr wrap="none" rtlCol="0">
            <a:spAutoFit/>
          </a:bodyPr>
          <a:lstStyle/>
          <a:p>
            <a:pPr algn="ctr" fontAlgn="auto">
              <a:spcBef>
                <a:spcPts val="0"/>
              </a:spcBef>
              <a:spcAft>
                <a:spcPts val="0"/>
              </a:spcAft>
            </a:pPr>
            <a:r>
              <a:rPr lang="en-GB" sz="1800" dirty="0" err="1">
                <a:solidFill>
                  <a:srgbClr val="582F7A"/>
                </a:solidFill>
                <a:latin typeface="Arial" panose="020B0604020202020204" pitchFamily="34" charset="0"/>
                <a:cs typeface="Arial" panose="020B0604020202020204" pitchFamily="34" charset="0"/>
              </a:rPr>
              <a:t>Yn</a:t>
            </a:r>
            <a:r>
              <a:rPr lang="en-GB" sz="1800" dirty="0">
                <a:solidFill>
                  <a:srgbClr val="582F7A"/>
                </a:solidFill>
                <a:latin typeface="Arial" panose="020B0604020202020204" pitchFamily="34" charset="0"/>
                <a:cs typeface="Arial" panose="020B0604020202020204" pitchFamily="34" charset="0"/>
              </a:rPr>
              <a:t> </a:t>
            </a:r>
            <a:r>
              <a:rPr lang="en-GB" sz="1800" dirty="0" err="1">
                <a:solidFill>
                  <a:srgbClr val="582F7A"/>
                </a:solidFill>
                <a:latin typeface="Arial" panose="020B0604020202020204" pitchFamily="34" charset="0"/>
                <a:cs typeface="Arial" panose="020B0604020202020204" pitchFamily="34" charset="0"/>
              </a:rPr>
              <a:t>seiliedig</a:t>
            </a:r>
            <a:r>
              <a:rPr lang="en-GB" sz="1800" dirty="0">
                <a:solidFill>
                  <a:srgbClr val="582F7A"/>
                </a:solidFill>
                <a:latin typeface="Arial" panose="020B0604020202020204" pitchFamily="34" charset="0"/>
                <a:cs typeface="Arial" panose="020B0604020202020204" pitchFamily="34" charset="0"/>
              </a:rPr>
              <a:t> </a:t>
            </a:r>
            <a:r>
              <a:rPr lang="en-GB" sz="1800" dirty="0" err="1">
                <a:solidFill>
                  <a:srgbClr val="582F7A"/>
                </a:solidFill>
                <a:latin typeface="Arial" panose="020B0604020202020204" pitchFamily="34" charset="0"/>
                <a:cs typeface="Arial" panose="020B0604020202020204" pitchFamily="34" charset="0"/>
              </a:rPr>
              <a:t>ar</a:t>
            </a:r>
            <a:r>
              <a:rPr lang="en-GB" sz="1800" dirty="0">
                <a:solidFill>
                  <a:srgbClr val="582F7A"/>
                </a:solidFill>
                <a:latin typeface="Arial" panose="020B0604020202020204" pitchFamily="34" charset="0"/>
                <a:cs typeface="Arial" panose="020B0604020202020204" pitchFamily="34" charset="0"/>
              </a:rPr>
              <a:t> </a:t>
            </a:r>
            <a:r>
              <a:rPr lang="en-GB" sz="1800" dirty="0" err="1">
                <a:solidFill>
                  <a:srgbClr val="582F7A"/>
                </a:solidFill>
                <a:latin typeface="Arial" panose="020B0604020202020204" pitchFamily="34" charset="0"/>
                <a:cs typeface="Arial" panose="020B0604020202020204" pitchFamily="34" charset="0"/>
              </a:rPr>
              <a:t>yr</a:t>
            </a:r>
            <a:r>
              <a:rPr lang="en-GB" sz="1800" dirty="0">
                <a:solidFill>
                  <a:srgbClr val="582F7A"/>
                </a:solidFill>
                <a:latin typeface="Arial" panose="020B0604020202020204" pitchFamily="34" charset="0"/>
                <a:cs typeface="Arial" panose="020B0604020202020204" pitchFamily="34" charset="0"/>
              </a:rPr>
              <a:t> </a:t>
            </a:r>
            <a:r>
              <a:rPr lang="en-GB" sz="1800" dirty="0" err="1">
                <a:solidFill>
                  <a:srgbClr val="582F7A"/>
                </a:solidFill>
                <a:latin typeface="Arial" panose="020B0604020202020204" pitchFamily="34" charset="0"/>
                <a:cs typeface="Arial" panose="020B0604020202020204" pitchFamily="34" charset="0"/>
              </a:rPr>
              <a:t>unigolyn</a:t>
            </a:r>
            <a:endParaRPr lang="en-GB" sz="1800" dirty="0">
              <a:solidFill>
                <a:srgbClr val="582F7A"/>
              </a:solidFill>
              <a:latin typeface="Arial" panose="020B0604020202020204" pitchFamily="34" charset="0"/>
              <a:cs typeface="Arial" panose="020B0604020202020204" pitchFamily="34" charset="0"/>
            </a:endParaRPr>
          </a:p>
          <a:p>
            <a:pPr algn="ctr" fontAlgn="auto">
              <a:spcBef>
                <a:spcPts val="0"/>
              </a:spcBef>
              <a:spcAft>
                <a:spcPts val="0"/>
              </a:spcAft>
            </a:pPr>
            <a:r>
              <a:rPr lang="en-GB" sz="1800" dirty="0">
                <a:solidFill>
                  <a:srgbClr val="582F7A"/>
                </a:solidFill>
                <a:latin typeface="Arial" panose="020B0604020202020204" pitchFamily="34" charset="0"/>
                <a:cs typeface="Arial" panose="020B0604020202020204" pitchFamily="34" charset="0"/>
              </a:rPr>
              <a:t>(</a:t>
            </a:r>
            <a:r>
              <a:rPr lang="en-GB" sz="1800" dirty="0" err="1">
                <a:solidFill>
                  <a:srgbClr val="582F7A"/>
                </a:solidFill>
                <a:latin typeface="Arial" panose="020B0604020202020204" pitchFamily="34" charset="0"/>
                <a:cs typeface="Arial" panose="020B0604020202020204" pitchFamily="34" charset="0"/>
              </a:rPr>
              <a:t>ar</a:t>
            </a:r>
            <a:r>
              <a:rPr lang="en-GB" sz="1800" dirty="0">
                <a:solidFill>
                  <a:srgbClr val="582F7A"/>
                </a:solidFill>
                <a:latin typeface="Arial" panose="020B0604020202020204" pitchFamily="34" charset="0"/>
                <a:cs typeface="Arial" panose="020B0604020202020204" pitchFamily="34" charset="0"/>
              </a:rPr>
              <a:t> </a:t>
            </a:r>
            <a:r>
              <a:rPr lang="en-GB" sz="1800" dirty="0" err="1">
                <a:solidFill>
                  <a:srgbClr val="582F7A"/>
                </a:solidFill>
                <a:latin typeface="Arial" panose="020B0604020202020204" pitchFamily="34" charset="0"/>
                <a:cs typeface="Arial" panose="020B0604020202020204" pitchFamily="34" charset="0"/>
              </a:rPr>
              <a:t>gael</a:t>
            </a:r>
            <a:r>
              <a:rPr lang="en-GB" sz="1800" dirty="0">
                <a:solidFill>
                  <a:srgbClr val="582F7A"/>
                </a:solidFill>
                <a:latin typeface="Arial" panose="020B0604020202020204" pitchFamily="34" charset="0"/>
                <a:cs typeface="Arial" panose="020B0604020202020204" pitchFamily="34" charset="0"/>
              </a:rPr>
              <a:t> bob </a:t>
            </a:r>
            <a:r>
              <a:rPr lang="en-GB" sz="1800" dirty="0" err="1">
                <a:solidFill>
                  <a:srgbClr val="582F7A"/>
                </a:solidFill>
                <a:latin typeface="Arial" panose="020B0604020202020204" pitchFamily="34" charset="0"/>
                <a:cs typeface="Arial" panose="020B0604020202020204" pitchFamily="34" charset="0"/>
              </a:rPr>
              <a:t>amser</a:t>
            </a:r>
            <a:r>
              <a:rPr lang="en-GB" sz="1800" dirty="0">
                <a:solidFill>
                  <a:srgbClr val="582F7A"/>
                </a:solidFill>
                <a:latin typeface="Arial" panose="020B0604020202020204" pitchFamily="34" charset="0"/>
                <a:cs typeface="Arial" panose="020B0604020202020204" pitchFamily="34" charset="0"/>
              </a:rPr>
              <a:t>)</a:t>
            </a:r>
          </a:p>
        </p:txBody>
      </p:sp>
      <p:grpSp>
        <p:nvGrpSpPr>
          <p:cNvPr id="17" name="2001"/>
          <p:cNvGrpSpPr/>
          <p:nvPr/>
        </p:nvGrpSpPr>
        <p:grpSpPr>
          <a:xfrm>
            <a:off x="5282089" y="3517564"/>
            <a:ext cx="1661155" cy="2041050"/>
            <a:chOff x="5282089" y="3517564"/>
            <a:chExt cx="1661155" cy="2041050"/>
          </a:xfrm>
        </p:grpSpPr>
        <p:grpSp>
          <p:nvGrpSpPr>
            <p:cNvPr id="80" name="Group 79"/>
            <p:cNvGrpSpPr/>
            <p:nvPr/>
          </p:nvGrpSpPr>
          <p:grpSpPr>
            <a:xfrm>
              <a:off x="5407692" y="4204274"/>
              <a:ext cx="1318221" cy="1354340"/>
              <a:chOff x="6453494" y="2317132"/>
              <a:chExt cx="1969724" cy="2047043"/>
            </a:xfrm>
          </p:grpSpPr>
          <p:sp>
            <p:nvSpPr>
              <p:cNvPr id="81" name="Oval 80"/>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2" name="Oval 81"/>
              <p:cNvSpPr/>
              <p:nvPr/>
            </p:nvSpPr>
            <p:spPr>
              <a:xfrm>
                <a:off x="6581146" y="2317132"/>
                <a:ext cx="1741714" cy="1741714"/>
              </a:xfrm>
              <a:prstGeom prst="ellipse">
                <a:avLst/>
              </a:prstGeom>
              <a:solidFill>
                <a:srgbClr val="582F7A"/>
              </a:solidFill>
              <a:ln w="12700" cap="flat" cmpd="sng" algn="ctr">
                <a:solidFill>
                  <a:srgbClr val="002060"/>
                </a:solidFill>
                <a:prstDash val="solid"/>
              </a:ln>
              <a:effectLst/>
            </p:spPr>
            <p:txBody>
              <a:bodyPr rtlCol="0" anchor="ctr"/>
              <a:lstStyle/>
              <a:p>
                <a:pPr algn="ctr" fontAlgn="auto">
                  <a:spcBef>
                    <a:spcPts val="0"/>
                  </a:spcBef>
                  <a:spcAft>
                    <a:spcPts val="0"/>
                  </a:spcAft>
                </a:pPr>
                <a:endParaRPr lang="en-US" sz="1800" kern="0">
                  <a:solidFill>
                    <a:sysClr val="window" lastClr="FFFFFF"/>
                  </a:solidFill>
                  <a:latin typeface="Calibri"/>
                </a:endParaRPr>
              </a:p>
            </p:txBody>
          </p:sp>
          <p:sp>
            <p:nvSpPr>
              <p:cNvPr id="83" name="Oval 82"/>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algn="ctr" fontAlgn="auto">
                  <a:spcBef>
                    <a:spcPts val="0"/>
                  </a:spcBef>
                  <a:spcAft>
                    <a:spcPts val="0"/>
                  </a:spcAft>
                  <a:defRPr/>
                </a:pPr>
                <a:endParaRPr lang="en-US" sz="1800" kern="0">
                  <a:solidFill>
                    <a:sysClr val="window" lastClr="FFFFFF"/>
                  </a:solidFill>
                  <a:latin typeface="Calibri"/>
                </a:endParaRPr>
              </a:p>
            </p:txBody>
          </p:sp>
          <p:sp>
            <p:nvSpPr>
              <p:cNvPr id="84" name="TextBox 83"/>
              <p:cNvSpPr txBox="1"/>
              <p:nvPr/>
            </p:nvSpPr>
            <p:spPr>
              <a:xfrm>
                <a:off x="6910903" y="2846279"/>
                <a:ext cx="1119062" cy="697792"/>
              </a:xfrm>
              <a:prstGeom prst="rect">
                <a:avLst/>
              </a:prstGeom>
              <a:noFill/>
            </p:spPr>
            <p:txBody>
              <a:bodyPr wrap="none" rtlCol="0">
                <a:spAutoFit/>
              </a:bodyPr>
              <a:lstStyle/>
              <a:p>
                <a:pPr algn="ctr" fontAlgn="auto">
                  <a:spcBef>
                    <a:spcPts val="0"/>
                  </a:spcBef>
                  <a:spcAft>
                    <a:spcPts val="0"/>
                  </a:spcAft>
                </a:pPr>
                <a:r>
                  <a:rPr lang="en-US" sz="2400" b="1" dirty="0" smtClean="0">
                    <a:solidFill>
                      <a:prstClr val="white"/>
                    </a:solidFill>
                    <a:effectLst>
                      <a:outerShdw blurRad="50800" dist="38100" dir="5400000" algn="t" rotWithShape="0">
                        <a:prstClr val="black">
                          <a:alpha val="40000"/>
                        </a:prstClr>
                      </a:outerShdw>
                    </a:effectLst>
                    <a:latin typeface="Arial Narrow" panose="020B0606020202030204" pitchFamily="34" charset="0"/>
                  </a:rPr>
                  <a:t>2001</a:t>
                </a:r>
                <a:endParaRPr lang="en-US" sz="2400" b="1" dirty="0">
                  <a:solidFill>
                    <a:prstClr val="white"/>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86" name="TextBox 85"/>
            <p:cNvSpPr txBox="1"/>
            <p:nvPr/>
          </p:nvSpPr>
          <p:spPr>
            <a:xfrm>
              <a:off x="5282089" y="3517564"/>
              <a:ext cx="1661155" cy="64633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fontAlgn="auto">
                <a:spcBef>
                  <a:spcPts val="0"/>
                </a:spcBef>
                <a:spcAft>
                  <a:spcPts val="0"/>
                </a:spcAft>
              </a:pPr>
              <a:r>
                <a:rPr lang="en-US" sz="1800" b="0" dirty="0" err="1">
                  <a:solidFill>
                    <a:srgbClr val="69A830"/>
                  </a:solidFill>
                </a:rPr>
                <a:t>Larymau</a:t>
              </a:r>
              <a:r>
                <a:rPr lang="en-US" sz="1800" b="0" dirty="0">
                  <a:solidFill>
                    <a:srgbClr val="69A830"/>
                  </a:solidFill>
                </a:rPr>
                <a:t> </a:t>
              </a:r>
              <a:r>
                <a:rPr lang="en-US" sz="1800" b="0" dirty="0" err="1">
                  <a:solidFill>
                    <a:srgbClr val="69A830"/>
                  </a:solidFill>
                </a:rPr>
                <a:t>teleofal</a:t>
              </a:r>
              <a:endParaRPr lang="en-US" sz="1800" b="0" dirty="0">
                <a:solidFill>
                  <a:srgbClr val="69A830"/>
                </a:solidFill>
              </a:endParaRPr>
            </a:p>
          </p:txBody>
        </p:sp>
      </p:grpSp>
      <p:grpSp>
        <p:nvGrpSpPr>
          <p:cNvPr id="18" name="2006"/>
          <p:cNvGrpSpPr/>
          <p:nvPr/>
        </p:nvGrpSpPr>
        <p:grpSpPr>
          <a:xfrm>
            <a:off x="533578" y="4132908"/>
            <a:ext cx="3410473" cy="1816336"/>
            <a:chOff x="533578" y="4132908"/>
            <a:chExt cx="3410473" cy="1816336"/>
          </a:xfrm>
        </p:grpSpPr>
        <p:grpSp>
          <p:nvGrpSpPr>
            <p:cNvPr id="98" name="Group 97"/>
            <p:cNvGrpSpPr/>
            <p:nvPr/>
          </p:nvGrpSpPr>
          <p:grpSpPr>
            <a:xfrm>
              <a:off x="2625830" y="4132908"/>
              <a:ext cx="1318221" cy="1354340"/>
              <a:chOff x="6453494" y="2317132"/>
              <a:chExt cx="1969724" cy="2047043"/>
            </a:xfrm>
          </p:grpSpPr>
          <p:sp>
            <p:nvSpPr>
              <p:cNvPr id="99" name="Oval 98"/>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0" name="Oval 99"/>
              <p:cNvSpPr/>
              <p:nvPr/>
            </p:nvSpPr>
            <p:spPr>
              <a:xfrm>
                <a:off x="6581146" y="2317132"/>
                <a:ext cx="1741714" cy="1741714"/>
              </a:xfrm>
              <a:prstGeom prst="ellipse">
                <a:avLst/>
              </a:prstGeom>
              <a:solidFill>
                <a:srgbClr val="582F7A"/>
              </a:solidFill>
              <a:ln w="12700" cap="flat" cmpd="sng" algn="ctr">
                <a:solidFill>
                  <a:srgbClr val="002060"/>
                </a:solidFill>
                <a:prstDash val="solid"/>
              </a:ln>
              <a:effectLst/>
            </p:spPr>
            <p:txBody>
              <a:bodyPr rtlCol="0" anchor="ctr"/>
              <a:lstStyle/>
              <a:p>
                <a:pPr algn="ctr" fontAlgn="auto">
                  <a:spcBef>
                    <a:spcPts val="0"/>
                  </a:spcBef>
                  <a:spcAft>
                    <a:spcPts val="0"/>
                  </a:spcAft>
                </a:pPr>
                <a:endParaRPr lang="en-US" sz="1800" kern="0">
                  <a:solidFill>
                    <a:sysClr val="window" lastClr="FFFFFF"/>
                  </a:solidFill>
                  <a:latin typeface="Calibri"/>
                </a:endParaRPr>
              </a:p>
            </p:txBody>
          </p:sp>
          <p:sp>
            <p:nvSpPr>
              <p:cNvPr id="101" name="Oval 100"/>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algn="ctr" fontAlgn="auto">
                  <a:spcBef>
                    <a:spcPts val="0"/>
                  </a:spcBef>
                  <a:spcAft>
                    <a:spcPts val="0"/>
                  </a:spcAft>
                  <a:defRPr/>
                </a:pPr>
                <a:endParaRPr lang="en-US" sz="1800" kern="0">
                  <a:solidFill>
                    <a:sysClr val="window" lastClr="FFFFFF"/>
                  </a:solidFill>
                  <a:latin typeface="Calibri"/>
                </a:endParaRPr>
              </a:p>
            </p:txBody>
          </p:sp>
          <p:sp>
            <p:nvSpPr>
              <p:cNvPr id="102" name="TextBox 101"/>
              <p:cNvSpPr txBox="1"/>
              <p:nvPr/>
            </p:nvSpPr>
            <p:spPr>
              <a:xfrm>
                <a:off x="6910903" y="2846279"/>
                <a:ext cx="1119062" cy="697792"/>
              </a:xfrm>
              <a:prstGeom prst="rect">
                <a:avLst/>
              </a:prstGeom>
              <a:noFill/>
            </p:spPr>
            <p:txBody>
              <a:bodyPr wrap="none" rtlCol="0">
                <a:spAutoFit/>
              </a:bodyPr>
              <a:lstStyle/>
              <a:p>
                <a:pPr algn="ctr" fontAlgn="auto">
                  <a:spcBef>
                    <a:spcPts val="0"/>
                  </a:spcBef>
                  <a:spcAft>
                    <a:spcPts val="0"/>
                  </a:spcAft>
                </a:pPr>
                <a:r>
                  <a:rPr lang="en-US" sz="2400" b="1" dirty="0" smtClean="0">
                    <a:solidFill>
                      <a:prstClr val="white"/>
                    </a:solidFill>
                    <a:effectLst>
                      <a:outerShdw blurRad="50800" dist="38100" dir="5400000" algn="t" rotWithShape="0">
                        <a:prstClr val="black">
                          <a:alpha val="40000"/>
                        </a:prstClr>
                      </a:outerShdw>
                    </a:effectLst>
                    <a:latin typeface="Arial Narrow" panose="020B0606020202030204" pitchFamily="34" charset="0"/>
                  </a:rPr>
                  <a:t>2006</a:t>
                </a:r>
                <a:endParaRPr lang="en-US" sz="2400" b="1" dirty="0">
                  <a:solidFill>
                    <a:prstClr val="white"/>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103" name="TextBox 102"/>
            <p:cNvSpPr txBox="1"/>
            <p:nvPr/>
          </p:nvSpPr>
          <p:spPr>
            <a:xfrm>
              <a:off x="533578" y="5302913"/>
              <a:ext cx="2393423" cy="64633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r" fontAlgn="auto">
                <a:spcBef>
                  <a:spcPts val="0"/>
                </a:spcBef>
                <a:spcAft>
                  <a:spcPts val="0"/>
                </a:spcAft>
              </a:pPr>
              <a:r>
                <a:rPr lang="en-US" sz="1800" b="0" dirty="0" err="1">
                  <a:solidFill>
                    <a:srgbClr val="69A830"/>
                  </a:solidFill>
                </a:rPr>
                <a:t>Teleiechyd</a:t>
              </a:r>
              <a:r>
                <a:rPr lang="en-US" sz="1800" b="0" dirty="0">
                  <a:solidFill>
                    <a:srgbClr val="69A830"/>
                  </a:solidFill>
                </a:rPr>
                <a:t>, </a:t>
              </a:r>
              <a:r>
                <a:rPr lang="en-US" sz="1800" b="0" dirty="0" err="1">
                  <a:solidFill>
                    <a:srgbClr val="69A830"/>
                  </a:solidFill>
                </a:rPr>
                <a:t>monitro</a:t>
              </a:r>
              <a:r>
                <a:rPr lang="en-US" sz="1800" b="0" dirty="0">
                  <a:solidFill>
                    <a:srgbClr val="69A830"/>
                  </a:solidFill>
                </a:rPr>
                <a:t> </a:t>
              </a:r>
              <a:r>
                <a:rPr lang="en-US" sz="1800" b="0" dirty="0" err="1">
                  <a:solidFill>
                    <a:srgbClr val="69A830"/>
                  </a:solidFill>
                </a:rPr>
                <a:t>gweithgarwch</a:t>
              </a:r>
              <a:endParaRPr lang="en-US" sz="1800" b="0" dirty="0">
                <a:solidFill>
                  <a:srgbClr val="69A830"/>
                </a:solidFill>
              </a:endParaRPr>
            </a:p>
          </p:txBody>
        </p:sp>
      </p:grpSp>
      <p:grpSp>
        <p:nvGrpSpPr>
          <p:cNvPr id="19" name="2014"/>
          <p:cNvGrpSpPr/>
          <p:nvPr/>
        </p:nvGrpSpPr>
        <p:grpSpPr>
          <a:xfrm>
            <a:off x="71735" y="2039083"/>
            <a:ext cx="2551766" cy="2345031"/>
            <a:chOff x="141565" y="1816773"/>
            <a:chExt cx="2551766" cy="2345031"/>
          </a:xfrm>
        </p:grpSpPr>
        <p:grpSp>
          <p:nvGrpSpPr>
            <p:cNvPr id="104" name="Group 103"/>
            <p:cNvGrpSpPr/>
            <p:nvPr/>
          </p:nvGrpSpPr>
          <p:grpSpPr>
            <a:xfrm>
              <a:off x="1375110" y="2807464"/>
              <a:ext cx="1318221" cy="1354340"/>
              <a:chOff x="6453494" y="2317132"/>
              <a:chExt cx="1969724" cy="2047043"/>
            </a:xfrm>
          </p:grpSpPr>
          <p:sp>
            <p:nvSpPr>
              <p:cNvPr id="105" name="Oval 104"/>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6" name="Oval 105"/>
              <p:cNvSpPr/>
              <p:nvPr/>
            </p:nvSpPr>
            <p:spPr>
              <a:xfrm>
                <a:off x="6581146" y="2317132"/>
                <a:ext cx="1741714" cy="1741714"/>
              </a:xfrm>
              <a:prstGeom prst="ellipse">
                <a:avLst/>
              </a:prstGeom>
              <a:solidFill>
                <a:srgbClr val="582F7A"/>
              </a:solidFill>
              <a:ln w="12700" cap="flat" cmpd="sng" algn="ctr">
                <a:solidFill>
                  <a:srgbClr val="002060"/>
                </a:solidFill>
                <a:prstDash val="solid"/>
              </a:ln>
              <a:effectLst/>
            </p:spPr>
            <p:txBody>
              <a:bodyPr rtlCol="0" anchor="ctr"/>
              <a:lstStyle/>
              <a:p>
                <a:pPr algn="ctr" fontAlgn="auto">
                  <a:spcBef>
                    <a:spcPts val="0"/>
                  </a:spcBef>
                  <a:spcAft>
                    <a:spcPts val="0"/>
                  </a:spcAft>
                </a:pPr>
                <a:endParaRPr lang="en-US" sz="1800" kern="0">
                  <a:solidFill>
                    <a:sysClr val="window" lastClr="FFFFFF"/>
                  </a:solidFill>
                  <a:latin typeface="Calibri"/>
                </a:endParaRPr>
              </a:p>
            </p:txBody>
          </p:sp>
          <p:sp>
            <p:nvSpPr>
              <p:cNvPr id="107" name="Oval 106"/>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algn="ctr" fontAlgn="auto">
                  <a:spcBef>
                    <a:spcPts val="0"/>
                  </a:spcBef>
                  <a:spcAft>
                    <a:spcPts val="0"/>
                  </a:spcAft>
                  <a:defRPr/>
                </a:pPr>
                <a:endParaRPr lang="en-US" sz="1800" kern="0">
                  <a:solidFill>
                    <a:sysClr val="window" lastClr="FFFFFF"/>
                  </a:solidFill>
                  <a:latin typeface="Calibri"/>
                </a:endParaRPr>
              </a:p>
            </p:txBody>
          </p:sp>
          <p:sp>
            <p:nvSpPr>
              <p:cNvPr id="108" name="TextBox 107"/>
              <p:cNvSpPr txBox="1"/>
              <p:nvPr/>
            </p:nvSpPr>
            <p:spPr>
              <a:xfrm>
                <a:off x="6910903" y="2846279"/>
                <a:ext cx="1119062" cy="697792"/>
              </a:xfrm>
              <a:prstGeom prst="rect">
                <a:avLst/>
              </a:prstGeom>
              <a:noFill/>
            </p:spPr>
            <p:txBody>
              <a:bodyPr wrap="none" rtlCol="0">
                <a:spAutoFit/>
              </a:bodyPr>
              <a:lstStyle/>
              <a:p>
                <a:pPr algn="ctr" fontAlgn="auto">
                  <a:spcBef>
                    <a:spcPts val="0"/>
                  </a:spcBef>
                  <a:spcAft>
                    <a:spcPts val="0"/>
                  </a:spcAft>
                </a:pPr>
                <a:r>
                  <a:rPr lang="en-US" sz="2400" b="1" dirty="0" smtClean="0">
                    <a:solidFill>
                      <a:prstClr val="white"/>
                    </a:solidFill>
                    <a:effectLst>
                      <a:outerShdw blurRad="50800" dist="38100" dir="5400000" algn="t" rotWithShape="0">
                        <a:prstClr val="black">
                          <a:alpha val="40000"/>
                        </a:prstClr>
                      </a:outerShdw>
                    </a:effectLst>
                    <a:latin typeface="Arial Narrow" panose="020B0606020202030204" pitchFamily="34" charset="0"/>
                  </a:rPr>
                  <a:t>2014</a:t>
                </a:r>
                <a:endParaRPr lang="en-US" sz="2400" b="1" dirty="0">
                  <a:solidFill>
                    <a:prstClr val="white"/>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109" name="TextBox 108"/>
            <p:cNvSpPr txBox="1"/>
            <p:nvPr/>
          </p:nvSpPr>
          <p:spPr>
            <a:xfrm>
              <a:off x="141565" y="1816773"/>
              <a:ext cx="1661155" cy="1200329"/>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fontAlgn="auto">
                <a:spcBef>
                  <a:spcPts val="0"/>
                </a:spcBef>
                <a:spcAft>
                  <a:spcPts val="0"/>
                </a:spcAft>
              </a:pPr>
              <a:r>
                <a:rPr lang="en-US" sz="1800" b="0" dirty="0">
                  <a:solidFill>
                    <a:srgbClr val="69A830"/>
                  </a:solidFill>
                </a:rPr>
                <a:t>m-</a:t>
              </a:r>
              <a:r>
                <a:rPr lang="en-US" sz="1800" b="0" dirty="0" err="1">
                  <a:solidFill>
                    <a:srgbClr val="69A830"/>
                  </a:solidFill>
                </a:rPr>
                <a:t>ofal</a:t>
              </a:r>
              <a:r>
                <a:rPr lang="en-US" sz="1800" b="0" dirty="0">
                  <a:solidFill>
                    <a:srgbClr val="69A830"/>
                  </a:solidFill>
                </a:rPr>
                <a:t>, m-</a:t>
              </a:r>
              <a:r>
                <a:rPr lang="en-US" sz="1800" b="0" dirty="0" err="1">
                  <a:solidFill>
                    <a:srgbClr val="69A830"/>
                  </a:solidFill>
                </a:rPr>
                <a:t>iechyd</a:t>
              </a:r>
              <a:r>
                <a:rPr lang="en-US" sz="1800" b="0" dirty="0">
                  <a:solidFill>
                    <a:srgbClr val="69A830"/>
                  </a:solidFill>
                </a:rPr>
                <a:t>, </a:t>
              </a:r>
              <a:r>
                <a:rPr lang="en-US" sz="1800" b="0" dirty="0" err="1">
                  <a:solidFill>
                    <a:srgbClr val="69A830"/>
                  </a:solidFill>
                </a:rPr>
                <a:t>dyfeisiau</a:t>
              </a:r>
              <a:r>
                <a:rPr lang="en-US" sz="1800" b="0" dirty="0">
                  <a:solidFill>
                    <a:srgbClr val="69A830"/>
                  </a:solidFill>
                </a:rPr>
                <a:t> </a:t>
              </a:r>
              <a:r>
                <a:rPr lang="en-US" sz="1800" b="0" dirty="0" err="1">
                  <a:solidFill>
                    <a:srgbClr val="69A830"/>
                  </a:solidFill>
                </a:rPr>
                <a:t>gwisgadwy</a:t>
              </a:r>
              <a:endParaRPr lang="en-US" sz="1800" b="0" dirty="0">
                <a:solidFill>
                  <a:srgbClr val="69A830"/>
                </a:solidFill>
              </a:endParaRPr>
            </a:p>
          </p:txBody>
        </p:sp>
      </p:grpSp>
      <p:grpSp>
        <p:nvGrpSpPr>
          <p:cNvPr id="20" name="2016"/>
          <p:cNvGrpSpPr/>
          <p:nvPr/>
        </p:nvGrpSpPr>
        <p:grpSpPr>
          <a:xfrm>
            <a:off x="2962310" y="2102360"/>
            <a:ext cx="3996309" cy="1354339"/>
            <a:chOff x="3318146" y="2136917"/>
            <a:chExt cx="3996309" cy="1354339"/>
          </a:xfrm>
        </p:grpSpPr>
        <p:grpSp>
          <p:nvGrpSpPr>
            <p:cNvPr id="110" name="Group 109"/>
            <p:cNvGrpSpPr/>
            <p:nvPr/>
          </p:nvGrpSpPr>
          <p:grpSpPr>
            <a:xfrm>
              <a:off x="3318146" y="2136917"/>
              <a:ext cx="1318221" cy="1354339"/>
              <a:chOff x="6453494" y="2317133"/>
              <a:chExt cx="1969724" cy="2047042"/>
            </a:xfrm>
          </p:grpSpPr>
          <p:sp>
            <p:nvSpPr>
              <p:cNvPr id="111" name="Oval 110"/>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2" name="Oval 111"/>
              <p:cNvSpPr/>
              <p:nvPr/>
            </p:nvSpPr>
            <p:spPr>
              <a:xfrm>
                <a:off x="6581147" y="2317133"/>
                <a:ext cx="1741714" cy="1741715"/>
              </a:xfrm>
              <a:prstGeom prst="ellipse">
                <a:avLst/>
              </a:prstGeom>
              <a:solidFill>
                <a:srgbClr val="69A830"/>
              </a:solidFill>
              <a:ln w="12700" cap="flat" cmpd="sng" algn="ctr">
                <a:solidFill>
                  <a:schemeClr val="accent3">
                    <a:lumMod val="50000"/>
                  </a:schemeClr>
                </a:solidFill>
                <a:prstDash val="solid"/>
              </a:ln>
              <a:effectLst/>
            </p:spPr>
            <p:txBody>
              <a:bodyPr rtlCol="0" anchor="ctr"/>
              <a:lstStyle/>
              <a:p>
                <a:pPr algn="ctr" fontAlgn="auto">
                  <a:spcBef>
                    <a:spcPts val="0"/>
                  </a:spcBef>
                  <a:spcAft>
                    <a:spcPts val="0"/>
                  </a:spcAft>
                </a:pPr>
                <a:endParaRPr lang="en-US" sz="1800" kern="0">
                  <a:solidFill>
                    <a:sysClr val="window" lastClr="FFFFFF"/>
                  </a:solidFill>
                  <a:latin typeface="Calibri"/>
                </a:endParaRPr>
              </a:p>
            </p:txBody>
          </p:sp>
          <p:sp>
            <p:nvSpPr>
              <p:cNvPr id="113" name="Oval 112"/>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algn="ctr" fontAlgn="auto">
                  <a:spcBef>
                    <a:spcPts val="0"/>
                  </a:spcBef>
                  <a:spcAft>
                    <a:spcPts val="0"/>
                  </a:spcAft>
                  <a:defRPr/>
                </a:pPr>
                <a:endParaRPr lang="en-US" sz="1800" kern="0">
                  <a:solidFill>
                    <a:sysClr val="window" lastClr="FFFFFF"/>
                  </a:solidFill>
                  <a:latin typeface="Calibri"/>
                </a:endParaRPr>
              </a:p>
            </p:txBody>
          </p:sp>
          <p:sp>
            <p:nvSpPr>
              <p:cNvPr id="114" name="TextBox 113"/>
              <p:cNvSpPr txBox="1"/>
              <p:nvPr/>
            </p:nvSpPr>
            <p:spPr>
              <a:xfrm>
                <a:off x="6910903" y="2846279"/>
                <a:ext cx="1119062" cy="697792"/>
              </a:xfrm>
              <a:prstGeom prst="rect">
                <a:avLst/>
              </a:prstGeom>
              <a:noFill/>
            </p:spPr>
            <p:txBody>
              <a:bodyPr wrap="none" rtlCol="0">
                <a:spAutoFit/>
              </a:bodyPr>
              <a:lstStyle/>
              <a:p>
                <a:pPr algn="ctr" fontAlgn="auto">
                  <a:spcBef>
                    <a:spcPts val="0"/>
                  </a:spcBef>
                  <a:spcAft>
                    <a:spcPts val="0"/>
                  </a:spcAft>
                </a:pPr>
                <a:r>
                  <a:rPr lang="en-US" sz="2400" b="1" dirty="0" smtClean="0">
                    <a:solidFill>
                      <a:prstClr val="white"/>
                    </a:solidFill>
                    <a:effectLst>
                      <a:outerShdw blurRad="50800" dist="38100" dir="5400000" algn="t" rotWithShape="0">
                        <a:prstClr val="black">
                          <a:alpha val="40000"/>
                        </a:prstClr>
                      </a:outerShdw>
                    </a:effectLst>
                    <a:latin typeface="Arial Narrow" panose="020B0606020202030204" pitchFamily="34" charset="0"/>
                  </a:rPr>
                  <a:t>2016</a:t>
                </a:r>
                <a:endParaRPr lang="en-US" sz="2400" b="1" dirty="0">
                  <a:solidFill>
                    <a:prstClr val="white"/>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115" name="TextBox 114"/>
            <p:cNvSpPr txBox="1"/>
            <p:nvPr/>
          </p:nvSpPr>
          <p:spPr>
            <a:xfrm>
              <a:off x="5653300" y="2604562"/>
              <a:ext cx="1661155" cy="64633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fontAlgn="auto">
                <a:spcBef>
                  <a:spcPts val="0"/>
                </a:spcBef>
                <a:spcAft>
                  <a:spcPts val="0"/>
                </a:spcAft>
              </a:pPr>
              <a:r>
                <a:rPr lang="en-US" sz="1800" b="0" dirty="0" err="1">
                  <a:solidFill>
                    <a:srgbClr val="69A830"/>
                  </a:solidFill>
                </a:rPr>
                <a:t>Apiau</a:t>
              </a:r>
              <a:r>
                <a:rPr lang="en-US" sz="1800" b="0" dirty="0">
                  <a:solidFill>
                    <a:srgbClr val="69A830"/>
                  </a:solidFill>
                </a:rPr>
                <a:t>, </a:t>
              </a:r>
              <a:r>
                <a:rPr lang="en-US" sz="1800" b="0" dirty="0" err="1">
                  <a:solidFill>
                    <a:srgbClr val="69A830"/>
                  </a:solidFill>
                </a:rPr>
                <a:t>TGCh</a:t>
              </a:r>
              <a:r>
                <a:rPr lang="en-US" sz="1800" b="0" dirty="0">
                  <a:solidFill>
                    <a:srgbClr val="69A830"/>
                  </a:solidFill>
                </a:rPr>
                <a:t>, Data </a:t>
              </a:r>
              <a:r>
                <a:rPr lang="en-US" sz="1800" b="0" dirty="0" err="1">
                  <a:solidFill>
                    <a:srgbClr val="69A830"/>
                  </a:solidFill>
                </a:rPr>
                <a:t>Mawr</a:t>
              </a:r>
              <a:endParaRPr lang="en-US" sz="1800" b="0" dirty="0">
                <a:solidFill>
                  <a:srgbClr val="69A830"/>
                </a:solidFill>
              </a:endParaRPr>
            </a:p>
          </p:txBody>
        </p:sp>
      </p:grpSp>
      <p:grpSp>
        <p:nvGrpSpPr>
          <p:cNvPr id="21" name="The future"/>
          <p:cNvGrpSpPr/>
          <p:nvPr/>
        </p:nvGrpSpPr>
        <p:grpSpPr>
          <a:xfrm>
            <a:off x="3875577" y="1072888"/>
            <a:ext cx="4420147" cy="1390260"/>
            <a:chOff x="2670108" y="944965"/>
            <a:chExt cx="4774982" cy="1390260"/>
          </a:xfrm>
        </p:grpSpPr>
        <p:grpSp>
          <p:nvGrpSpPr>
            <p:cNvPr id="116" name="Group 115"/>
            <p:cNvGrpSpPr/>
            <p:nvPr/>
          </p:nvGrpSpPr>
          <p:grpSpPr>
            <a:xfrm>
              <a:off x="2670108" y="1229774"/>
              <a:ext cx="1155475" cy="1105451"/>
              <a:chOff x="6453494" y="2317132"/>
              <a:chExt cx="1969724" cy="2047043"/>
            </a:xfrm>
          </p:grpSpPr>
          <p:sp>
            <p:nvSpPr>
              <p:cNvPr id="117" name="Oval 116"/>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8" name="Oval 117"/>
              <p:cNvSpPr/>
              <p:nvPr/>
            </p:nvSpPr>
            <p:spPr>
              <a:xfrm>
                <a:off x="6581144" y="2317132"/>
                <a:ext cx="1741713" cy="1741714"/>
              </a:xfrm>
              <a:prstGeom prst="ellipse">
                <a:avLst/>
              </a:prstGeom>
              <a:solidFill>
                <a:srgbClr val="FF0000"/>
              </a:solidFill>
              <a:ln w="12700" cap="flat" cmpd="sng" algn="ctr">
                <a:solidFill>
                  <a:srgbClr val="C00000"/>
                </a:solidFill>
                <a:prstDash val="solid"/>
              </a:ln>
              <a:effectLst/>
            </p:spPr>
            <p:txBody>
              <a:bodyPr rtlCol="0" anchor="ctr"/>
              <a:lstStyle/>
              <a:p>
                <a:pPr algn="ctr" fontAlgn="auto">
                  <a:spcBef>
                    <a:spcPts val="0"/>
                  </a:spcBef>
                  <a:spcAft>
                    <a:spcPts val="0"/>
                  </a:spcAft>
                </a:pPr>
                <a:endParaRPr lang="en-US" sz="1800" kern="0">
                  <a:solidFill>
                    <a:sysClr val="window" lastClr="FFFFFF"/>
                  </a:solidFill>
                  <a:latin typeface="Calibri"/>
                </a:endParaRPr>
              </a:p>
            </p:txBody>
          </p:sp>
          <p:sp>
            <p:nvSpPr>
              <p:cNvPr id="119" name="Oval 118"/>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algn="ctr" fontAlgn="auto">
                  <a:spcBef>
                    <a:spcPts val="0"/>
                  </a:spcBef>
                  <a:spcAft>
                    <a:spcPts val="0"/>
                  </a:spcAft>
                  <a:defRPr/>
                </a:pPr>
                <a:endParaRPr lang="en-US" sz="1800" kern="0">
                  <a:solidFill>
                    <a:sysClr val="window" lastClr="FFFFFF"/>
                  </a:solidFill>
                  <a:latin typeface="Calibri"/>
                </a:endParaRPr>
              </a:p>
            </p:txBody>
          </p:sp>
          <p:sp>
            <p:nvSpPr>
              <p:cNvPr id="120" name="TextBox 119"/>
              <p:cNvSpPr txBox="1"/>
              <p:nvPr/>
            </p:nvSpPr>
            <p:spPr>
              <a:xfrm>
                <a:off x="6529704" y="2352899"/>
                <a:ext cx="1885021" cy="1310843"/>
              </a:xfrm>
              <a:prstGeom prst="rect">
                <a:avLst/>
              </a:prstGeom>
              <a:noFill/>
            </p:spPr>
            <p:txBody>
              <a:bodyPr wrap="none" rtlCol="0">
                <a:spAutoFit/>
              </a:bodyPr>
              <a:lstStyle/>
              <a:p>
                <a:pPr algn="ctr" fontAlgn="auto">
                  <a:spcBef>
                    <a:spcPts val="0"/>
                  </a:spcBef>
                  <a:spcAft>
                    <a:spcPts val="0"/>
                  </a:spcAft>
                  <a:defRPr/>
                </a:pPr>
                <a:r>
                  <a:rPr lang="en-US" sz="2000" b="1" dirty="0">
                    <a:solidFill>
                      <a:srgbClr val="FFFFFF"/>
                    </a:solidFill>
                    <a:effectLst>
                      <a:outerShdw blurRad="38100" dist="38100" dir="2700000" algn="tl">
                        <a:srgbClr val="C0C0C0"/>
                      </a:outerShdw>
                    </a:effectLst>
                    <a:latin typeface="Calibri" pitchFamily="34" charset="0"/>
                  </a:rPr>
                  <a:t>Y </a:t>
                </a:r>
              </a:p>
              <a:p>
                <a:pPr algn="ctr" fontAlgn="auto">
                  <a:spcBef>
                    <a:spcPts val="0"/>
                  </a:spcBef>
                  <a:spcAft>
                    <a:spcPts val="0"/>
                  </a:spcAft>
                  <a:defRPr/>
                </a:pPr>
                <a:r>
                  <a:rPr lang="en-US" sz="2000" b="1" dirty="0" err="1">
                    <a:solidFill>
                      <a:srgbClr val="FFFFFF"/>
                    </a:solidFill>
                    <a:effectLst>
                      <a:outerShdw blurRad="38100" dist="38100" dir="2700000" algn="tl">
                        <a:srgbClr val="C0C0C0"/>
                      </a:outerShdw>
                    </a:effectLst>
                    <a:latin typeface="Calibri" pitchFamily="34" charset="0"/>
                  </a:rPr>
                  <a:t>Dyfodol</a:t>
                </a:r>
                <a:endParaRPr lang="en-US" sz="2000" b="1" dirty="0">
                  <a:solidFill>
                    <a:srgbClr val="FFFFFF"/>
                  </a:solidFill>
                  <a:effectLst>
                    <a:outerShdw blurRad="38100" dist="38100" dir="2700000" algn="tl">
                      <a:srgbClr val="C0C0C0"/>
                    </a:outerShdw>
                  </a:effectLst>
                  <a:latin typeface="Calibri" pitchFamily="34" charset="0"/>
                </a:endParaRPr>
              </a:p>
            </p:txBody>
          </p:sp>
        </p:grpSp>
        <p:sp>
          <p:nvSpPr>
            <p:cNvPr id="121" name="TextBox 120"/>
            <p:cNvSpPr txBox="1"/>
            <p:nvPr/>
          </p:nvSpPr>
          <p:spPr>
            <a:xfrm>
              <a:off x="3795518" y="944965"/>
              <a:ext cx="3649572" cy="1200329"/>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fontAlgn="auto">
                <a:spcBef>
                  <a:spcPts val="0"/>
                </a:spcBef>
                <a:spcAft>
                  <a:spcPts val="0"/>
                </a:spcAft>
              </a:pPr>
              <a:r>
                <a:rPr lang="en-US" sz="1800" b="0" dirty="0" err="1">
                  <a:solidFill>
                    <a:srgbClr val="69A830"/>
                  </a:solidFill>
                </a:rPr>
                <a:t>Dillad</a:t>
              </a:r>
              <a:r>
                <a:rPr lang="en-US" sz="1800" b="0" dirty="0">
                  <a:solidFill>
                    <a:srgbClr val="69A830"/>
                  </a:solidFill>
                </a:rPr>
                <a:t> </a:t>
              </a:r>
              <a:r>
                <a:rPr lang="en-US" sz="1800" b="0" dirty="0" err="1">
                  <a:solidFill>
                    <a:srgbClr val="69A830"/>
                  </a:solidFill>
                </a:rPr>
                <a:t>clyfar</a:t>
              </a:r>
              <a:r>
                <a:rPr lang="en-US" sz="1800" b="0" dirty="0">
                  <a:solidFill>
                    <a:srgbClr val="69A830"/>
                  </a:solidFill>
                </a:rPr>
                <a:t>, </a:t>
              </a:r>
              <a:r>
                <a:rPr lang="en-US" sz="1800" b="0" dirty="0" err="1">
                  <a:solidFill>
                    <a:srgbClr val="69A830"/>
                  </a:solidFill>
                </a:rPr>
                <a:t>mewnosodiadau</a:t>
              </a:r>
              <a:r>
                <a:rPr lang="en-US" sz="1800" b="0" dirty="0">
                  <a:solidFill>
                    <a:srgbClr val="69A830"/>
                  </a:solidFill>
                </a:rPr>
                <a:t>, </a:t>
              </a:r>
              <a:r>
                <a:rPr lang="en-US" sz="1800" b="0" dirty="0" err="1">
                  <a:solidFill>
                    <a:srgbClr val="69A830"/>
                  </a:solidFill>
                </a:rPr>
                <a:t>sgerbydau</a:t>
              </a:r>
              <a:r>
                <a:rPr lang="en-US" sz="1800" b="0" dirty="0">
                  <a:solidFill>
                    <a:srgbClr val="69A830"/>
                  </a:solidFill>
                </a:rPr>
                <a:t> </a:t>
              </a:r>
              <a:r>
                <a:rPr lang="en-US" sz="1800" b="0" dirty="0" err="1">
                  <a:solidFill>
                    <a:srgbClr val="69A830"/>
                  </a:solidFill>
                </a:rPr>
                <a:t>allanol</a:t>
              </a:r>
              <a:r>
                <a:rPr lang="en-US" sz="1800" b="0" dirty="0">
                  <a:solidFill>
                    <a:srgbClr val="69A830"/>
                  </a:solidFill>
                </a:rPr>
                <a:t>, </a:t>
              </a:r>
              <a:r>
                <a:rPr lang="en-US" sz="1800" b="0" dirty="0" err="1">
                  <a:solidFill>
                    <a:srgbClr val="69A830"/>
                  </a:solidFill>
                </a:rPr>
                <a:t>robotiaid</a:t>
              </a:r>
              <a:r>
                <a:rPr lang="en-US" sz="1800" b="0" dirty="0">
                  <a:solidFill>
                    <a:srgbClr val="69A830"/>
                  </a:solidFill>
                </a:rPr>
                <a:t>, </a:t>
              </a:r>
              <a:r>
                <a:rPr lang="en-US" sz="1800" b="0" dirty="0" err="1">
                  <a:solidFill>
                    <a:srgbClr val="69A830"/>
                  </a:solidFill>
                </a:rPr>
                <a:t>iechyd</a:t>
              </a:r>
              <a:r>
                <a:rPr lang="en-US" sz="1800" b="0" dirty="0">
                  <a:solidFill>
                    <a:srgbClr val="69A830"/>
                  </a:solidFill>
                </a:rPr>
                <a:t> </a:t>
              </a:r>
              <a:r>
                <a:rPr lang="en-US" sz="1800" b="0" dirty="0" err="1">
                  <a:solidFill>
                    <a:srgbClr val="69A830"/>
                  </a:solidFill>
                </a:rPr>
                <a:t>cysylltiedig</a:t>
              </a:r>
              <a:r>
                <a:rPr lang="en-US" sz="1800" b="0" dirty="0">
                  <a:solidFill>
                    <a:srgbClr val="69A830"/>
                  </a:solidFill>
                </a:rPr>
                <a:t> </a:t>
              </a:r>
              <a:r>
                <a:rPr lang="en-US" sz="1800" b="0" dirty="0" err="1">
                  <a:solidFill>
                    <a:srgbClr val="69A830"/>
                  </a:solidFill>
                </a:rPr>
                <a:t>ar</a:t>
              </a:r>
              <a:r>
                <a:rPr lang="en-US" sz="1800" b="0" dirty="0">
                  <a:solidFill>
                    <a:srgbClr val="69A830"/>
                  </a:solidFill>
                </a:rPr>
                <a:t> </a:t>
              </a:r>
              <a:r>
                <a:rPr lang="en-US" sz="1800" b="0" dirty="0" err="1">
                  <a:solidFill>
                    <a:srgbClr val="69A830"/>
                  </a:solidFill>
                </a:rPr>
                <a:t>gael</a:t>
              </a:r>
              <a:r>
                <a:rPr lang="en-US" sz="1800" b="0" dirty="0">
                  <a:solidFill>
                    <a:srgbClr val="69A830"/>
                  </a:solidFill>
                </a:rPr>
                <a:t> bob </a:t>
              </a:r>
              <a:r>
                <a:rPr lang="en-US" sz="1800" b="0" dirty="0" err="1" smtClean="0">
                  <a:solidFill>
                    <a:srgbClr val="69A830"/>
                  </a:solidFill>
                </a:rPr>
                <a:t>amser</a:t>
              </a:r>
              <a:r>
                <a:rPr lang="en-US" sz="1800" b="0" dirty="0" smtClean="0">
                  <a:solidFill>
                    <a:srgbClr val="69A830"/>
                  </a:solidFill>
                </a:rPr>
                <a:t> …</a:t>
              </a:r>
              <a:endParaRPr lang="en-US" sz="1800" b="0" dirty="0">
                <a:solidFill>
                  <a:srgbClr val="69A830"/>
                </a:solidFill>
              </a:endParaRPr>
            </a:p>
          </p:txBody>
        </p:sp>
      </p:grpSp>
    </p:spTree>
    <p:extLst>
      <p:ext uri="{BB962C8B-B14F-4D97-AF65-F5344CB8AC3E}">
        <p14:creationId xmlns:p14="http://schemas.microsoft.com/office/powerpoint/2010/main" val="364844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1000"/>
                                        <p:tgtEl>
                                          <p:spTgt spid="4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4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par>
                          <p:cTn id="63" fill="hold">
                            <p:stCondLst>
                              <p:cond delay="500"/>
                            </p:stCondLst>
                            <p:childTnLst>
                              <p:par>
                                <p:cTn id="64" presetID="22" presetClass="entr" presetSubtype="4"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down)">
                                      <p:cBhvr>
                                        <p:cTn id="66" dur="500"/>
                                        <p:tgtEl>
                                          <p:spTgt spid="14"/>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153"/>
                                        </p:tgtEl>
                                        <p:attrNameLst>
                                          <p:attrName>style.visibility</p:attrName>
                                        </p:attrNameLst>
                                      </p:cBhvr>
                                      <p:to>
                                        <p:strVal val="visible"/>
                                      </p:to>
                                    </p:set>
                                    <p:animEffect transition="in" filter="fade">
                                      <p:cBhvr>
                                        <p:cTn id="70"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5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Paratoi</a:t>
            </a:r>
            <a:r>
              <a:rPr lang="en-GB" dirty="0"/>
              <a:t> </a:t>
            </a:r>
            <a:r>
              <a:rPr lang="en-GB" dirty="0" err="1"/>
              <a:t>ar</a:t>
            </a:r>
            <a:r>
              <a:rPr lang="en-GB" dirty="0"/>
              <a:t> </a:t>
            </a:r>
            <a:r>
              <a:rPr lang="en-GB" dirty="0" err="1"/>
              <a:t>gyfer</a:t>
            </a:r>
            <a:r>
              <a:rPr lang="en-GB" dirty="0"/>
              <a:t> y </a:t>
            </a:r>
            <a:r>
              <a:rPr lang="en-GB" dirty="0" err="1" smtClean="0"/>
              <a:t>dyfodol</a:t>
            </a:r>
            <a:r>
              <a:rPr lang="en-GB" dirty="0" smtClean="0"/>
              <a:t> (1)</a:t>
            </a:r>
            <a:endParaRPr lang="en-GB" dirty="0"/>
          </a:p>
        </p:txBody>
      </p:sp>
      <p:sp>
        <p:nvSpPr>
          <p:cNvPr id="3" name="Content Placeholder 2"/>
          <p:cNvSpPr>
            <a:spLocks noGrp="1"/>
          </p:cNvSpPr>
          <p:nvPr>
            <p:ph idx="1"/>
          </p:nvPr>
        </p:nvSpPr>
        <p:spPr/>
        <p:txBody>
          <a:bodyPr>
            <a:normAutofit lnSpcReduction="10000"/>
          </a:bodyPr>
          <a:lstStyle/>
          <a:p>
            <a:pPr marL="342900" indent="-342900">
              <a:buFont typeface="Arial" panose="020B0604020202020204" pitchFamily="34" charset="0"/>
              <a:buChar char="•"/>
            </a:pPr>
            <a:r>
              <a:rPr lang="en-GB" dirty="0" err="1"/>
              <a:t>Argaeledd</a:t>
            </a:r>
            <a:r>
              <a:rPr lang="en-GB" dirty="0"/>
              <a:t> </a:t>
            </a:r>
            <a:r>
              <a:rPr lang="en-GB" dirty="0" err="1"/>
              <a:t>Gofalwyr</a:t>
            </a:r>
            <a:endParaRPr lang="en-GB" dirty="0"/>
          </a:p>
          <a:p>
            <a:pPr marL="342900" indent="-342900">
              <a:buFont typeface="Arial" panose="020B0604020202020204" pitchFamily="34" charset="0"/>
              <a:buChar char="•"/>
            </a:pPr>
            <a:r>
              <a:rPr lang="en-GB" dirty="0" err="1"/>
              <a:t>Cynhyrchion</a:t>
            </a:r>
            <a:r>
              <a:rPr lang="en-GB" dirty="0"/>
              <a:t> </a:t>
            </a:r>
            <a:r>
              <a:rPr lang="en-GB" dirty="0" err="1"/>
              <a:t>deallus</a:t>
            </a:r>
            <a:r>
              <a:rPr lang="en-GB" dirty="0"/>
              <a:t> </a:t>
            </a:r>
            <a:r>
              <a:rPr lang="en-GB" dirty="0" err="1"/>
              <a:t>ar</a:t>
            </a:r>
            <a:r>
              <a:rPr lang="en-GB" dirty="0"/>
              <a:t> </a:t>
            </a:r>
            <a:r>
              <a:rPr lang="en-GB" dirty="0" err="1"/>
              <a:t>gyfer</a:t>
            </a:r>
            <a:r>
              <a:rPr lang="en-GB" dirty="0"/>
              <a:t> </a:t>
            </a:r>
            <a:r>
              <a:rPr lang="en-GB" dirty="0" err="1"/>
              <a:t>yr</a:t>
            </a:r>
            <a:r>
              <a:rPr lang="en-GB" dirty="0"/>
              <a:t> </a:t>
            </a:r>
            <a:r>
              <a:rPr lang="en-GB" dirty="0" err="1"/>
              <a:t>unigolyn</a:t>
            </a:r>
            <a:r>
              <a:rPr lang="en-GB" dirty="0"/>
              <a:t> </a:t>
            </a:r>
            <a:r>
              <a:rPr lang="en-GB" dirty="0" err="1"/>
              <a:t>a’i</a:t>
            </a:r>
            <a:r>
              <a:rPr lang="en-GB" dirty="0"/>
              <a:t> </a:t>
            </a:r>
            <a:r>
              <a:rPr lang="en-GB" dirty="0" err="1"/>
              <a:t>gartref</a:t>
            </a:r>
            <a:endParaRPr lang="en-GB" dirty="0"/>
          </a:p>
          <a:p>
            <a:pPr marL="342900" indent="-342900">
              <a:buFont typeface="Arial" panose="020B0604020202020204" pitchFamily="34" charset="0"/>
              <a:buChar char="•"/>
            </a:pPr>
            <a:r>
              <a:rPr lang="en-GB" dirty="0" err="1"/>
              <a:t>Cysylltedd</a:t>
            </a:r>
            <a:r>
              <a:rPr lang="en-GB" dirty="0"/>
              <a:t> </a:t>
            </a:r>
            <a:r>
              <a:rPr lang="en-GB" dirty="0" err="1"/>
              <a:t>ymlaen</a:t>
            </a:r>
            <a:r>
              <a:rPr lang="en-GB" dirty="0"/>
              <a:t> </a:t>
            </a:r>
            <a:r>
              <a:rPr lang="en-GB" dirty="0" err="1"/>
              <a:t>drwy’r</a:t>
            </a:r>
            <a:r>
              <a:rPr lang="en-GB" dirty="0"/>
              <a:t> </a:t>
            </a:r>
            <a:r>
              <a:rPr lang="en-GB" dirty="0" err="1"/>
              <a:t>amser</a:t>
            </a:r>
            <a:endParaRPr lang="en-GB" dirty="0"/>
          </a:p>
          <a:p>
            <a:pPr marL="342900" indent="-342900">
              <a:buFont typeface="Arial" panose="020B0604020202020204" pitchFamily="34" charset="0"/>
              <a:buChar char="•"/>
            </a:pPr>
            <a:r>
              <a:rPr lang="en-GB" dirty="0" err="1"/>
              <a:t>Darganfod</a:t>
            </a:r>
            <a:r>
              <a:rPr lang="en-GB" dirty="0"/>
              <a:t> </a:t>
            </a:r>
            <a:r>
              <a:rPr lang="en-GB" dirty="0" err="1"/>
              <a:t>beth</a:t>
            </a:r>
            <a:r>
              <a:rPr lang="en-GB" dirty="0"/>
              <a:t> </a:t>
            </a:r>
            <a:r>
              <a:rPr lang="en-GB" dirty="0" err="1"/>
              <a:t>sydd</a:t>
            </a:r>
            <a:r>
              <a:rPr lang="en-GB" dirty="0"/>
              <a:t> </a:t>
            </a:r>
            <a:r>
              <a:rPr lang="en-GB" dirty="0" err="1"/>
              <a:t>ar</a:t>
            </a:r>
            <a:r>
              <a:rPr lang="en-GB" dirty="0"/>
              <a:t> </a:t>
            </a:r>
            <a:r>
              <a:rPr lang="en-GB" dirty="0" err="1"/>
              <a:t>gael</a:t>
            </a:r>
            <a:endParaRPr lang="en-GB" dirty="0"/>
          </a:p>
          <a:p>
            <a:pPr marL="342900" indent="-342900">
              <a:buFont typeface="Arial" panose="020B0604020202020204" pitchFamily="34" charset="0"/>
              <a:buChar char="•"/>
            </a:pPr>
            <a:r>
              <a:rPr lang="en-GB" dirty="0" err="1"/>
              <a:t>Gwneud</a:t>
            </a:r>
            <a:r>
              <a:rPr lang="en-GB" dirty="0"/>
              <a:t> y </a:t>
            </a:r>
            <a:r>
              <a:rPr lang="en-GB" dirty="0" err="1"/>
              <a:t>dewis</a:t>
            </a:r>
            <a:r>
              <a:rPr lang="en-GB" dirty="0"/>
              <a:t> </a:t>
            </a:r>
            <a:r>
              <a:rPr lang="en-GB" dirty="0" err="1"/>
              <a:t>gorau</a:t>
            </a:r>
            <a:endParaRPr lang="en-GB" dirty="0"/>
          </a:p>
          <a:p>
            <a:pPr marL="342900" indent="-342900">
              <a:buFont typeface="Arial" panose="020B0604020202020204" pitchFamily="34" charset="0"/>
              <a:buChar char="•"/>
            </a:pPr>
            <a:r>
              <a:rPr lang="en-GB" dirty="0" err="1"/>
              <a:t>Rôl</a:t>
            </a:r>
            <a:r>
              <a:rPr lang="en-GB" dirty="0"/>
              <a:t> </a:t>
            </a:r>
            <a:r>
              <a:rPr lang="en-GB" dirty="0" err="1"/>
              <a:t>gwasanaethau</a:t>
            </a:r>
            <a:r>
              <a:rPr lang="en-GB" dirty="0"/>
              <a:t> </a:t>
            </a:r>
            <a:r>
              <a:rPr lang="en-GB" dirty="0" err="1"/>
              <a:t>cyhoeddus</a:t>
            </a:r>
            <a:endParaRPr lang="en-GB" dirty="0"/>
          </a:p>
          <a:p>
            <a:endParaRPr lang="en-GB" dirty="0"/>
          </a:p>
        </p:txBody>
      </p:sp>
    </p:spTree>
    <p:extLst>
      <p:ext uri="{BB962C8B-B14F-4D97-AF65-F5344CB8AC3E}">
        <p14:creationId xmlns:p14="http://schemas.microsoft.com/office/powerpoint/2010/main" val="103121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Beth am </a:t>
            </a:r>
            <a:r>
              <a:rPr lang="en-GB" dirty="0" err="1" smtClean="0"/>
              <a:t>robotiaid</a:t>
            </a:r>
            <a:r>
              <a:rPr lang="en-GB" dirty="0"/>
              <a:t>?</a:t>
            </a:r>
          </a:p>
        </p:txBody>
      </p:sp>
      <p:sp>
        <p:nvSpPr>
          <p:cNvPr id="3" name="Content Placeholder 2"/>
          <p:cNvSpPr>
            <a:spLocks noGrp="1"/>
          </p:cNvSpPr>
          <p:nvPr>
            <p:ph idx="4294967295"/>
          </p:nvPr>
        </p:nvSpPr>
        <p:spPr>
          <a:xfrm>
            <a:off x="423425" y="1376363"/>
            <a:ext cx="8288775" cy="1316733"/>
          </a:xfrm>
        </p:spPr>
        <p:txBody>
          <a:bodyPr>
            <a:normAutofit/>
          </a:bodyPr>
          <a:lstStyle/>
          <a:p>
            <a:pPr>
              <a:spcBef>
                <a:spcPts val="0"/>
              </a:spcBef>
              <a:spcAft>
                <a:spcPts val="0"/>
              </a:spcAft>
            </a:pPr>
            <a:r>
              <a:rPr lang="cy-GB" sz="2000" dirty="0"/>
              <a:t>Awgrymodd ein hymarfer yn gynharach yn y cwrs hwn mai ychydig o dechnolegau sydd ar gael eto sy’n gallu helpu pobl i drosglwyddo, gwisgo neu fwydo. </a:t>
            </a:r>
            <a:r>
              <a:rPr lang="cy-GB" sz="2000" b="1" dirty="0"/>
              <a:t>Bydd hyn yn newid wrth i robotiaid ddod yn fwy cymdeithasol</a:t>
            </a:r>
            <a:r>
              <a:rPr lang="cy-GB" sz="2000" dirty="0"/>
              <a:t>. Amser a ddengys a fyddant yn dod yn dderbyniol.</a:t>
            </a:r>
            <a:endParaRPr lang="en-GB" sz="2000" dirty="0"/>
          </a:p>
        </p:txBody>
      </p:sp>
      <p:pic>
        <p:nvPicPr>
          <p:cNvPr id="4" name="Picture 3" descr="Lady_bird_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08" r="6307"/>
          <a:stretch/>
        </p:blipFill>
        <p:spPr bwMode="auto">
          <a:xfrm>
            <a:off x="562919" y="2809515"/>
            <a:ext cx="2394931" cy="2340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2918" y="5229826"/>
            <a:ext cx="2394931" cy="769441"/>
          </a:xfrm>
          <a:prstGeom prst="rect">
            <a:avLst/>
          </a:prstGeom>
          <a:noFill/>
        </p:spPr>
        <p:txBody>
          <a:bodyPr wrap="square" rtlCol="0">
            <a:spAutoFit/>
          </a:bodyPr>
          <a:lstStyle/>
          <a:p>
            <a:pPr algn="ctr"/>
            <a:r>
              <a:rPr lang="en-GB" sz="2200" dirty="0">
                <a:solidFill>
                  <a:srgbClr val="633B9F"/>
                </a:solidFill>
                <a:latin typeface="Arial Narrow" panose="020B0606020202030204" pitchFamily="34" charset="0"/>
              </a:rPr>
              <a:t>Robot </a:t>
            </a:r>
            <a:r>
              <a:rPr lang="en-GB" sz="2200" dirty="0" err="1">
                <a:solidFill>
                  <a:srgbClr val="633B9F"/>
                </a:solidFill>
                <a:latin typeface="Arial Narrow" panose="020B0606020202030204" pitchFamily="34" charset="0"/>
              </a:rPr>
              <a:t>sy’n</a:t>
            </a:r>
            <a:r>
              <a:rPr lang="en-GB" sz="2200" dirty="0">
                <a:solidFill>
                  <a:srgbClr val="633B9F"/>
                </a:solidFill>
                <a:latin typeface="Arial Narrow" panose="020B0606020202030204" pitchFamily="34" charset="0"/>
              </a:rPr>
              <a:t> </a:t>
            </a:r>
            <a:r>
              <a:rPr lang="en-GB" sz="2200" dirty="0" err="1">
                <a:solidFill>
                  <a:srgbClr val="633B9F"/>
                </a:solidFill>
                <a:latin typeface="Arial Narrow" panose="020B0606020202030204" pitchFamily="34" charset="0"/>
              </a:rPr>
              <a:t>glanhau</a:t>
            </a:r>
            <a:r>
              <a:rPr lang="en-GB" sz="2200" dirty="0">
                <a:solidFill>
                  <a:srgbClr val="633B9F"/>
                </a:solidFill>
                <a:latin typeface="Arial Narrow" panose="020B0606020202030204" pitchFamily="34" charset="0"/>
              </a:rPr>
              <a:t> </a:t>
            </a:r>
            <a:r>
              <a:rPr lang="en-GB" sz="2200" dirty="0" err="1">
                <a:solidFill>
                  <a:srgbClr val="633B9F"/>
                </a:solidFill>
                <a:latin typeface="Arial Narrow" panose="020B0606020202030204" pitchFamily="34" charset="0"/>
              </a:rPr>
              <a:t>toiledau</a:t>
            </a:r>
            <a:endParaRPr lang="en-GB" sz="2200" dirty="0">
              <a:solidFill>
                <a:srgbClr val="633B9F"/>
              </a:solidFill>
              <a:latin typeface="Arial Narrow" panose="020B0606020202030204" pitchFamily="34" charset="0"/>
            </a:endParaRPr>
          </a:p>
        </p:txBody>
      </p:sp>
      <p:pic>
        <p:nvPicPr>
          <p:cNvPr id="6" name="Picture 2" descr="http://www.blogcdn.com/www.engadget.com/media/2010/11/10x1111oublngjnsyb.jpg"/>
          <p:cNvPicPr>
            <a:picLocks noChangeAspect="1" noChangeArrowheads="1"/>
          </p:cNvPicPr>
          <p:nvPr/>
        </p:nvPicPr>
        <p:blipFill rotWithShape="1">
          <a:blip r:embed="rId4">
            <a:extLst>
              <a:ext uri="{28A0092B-C50C-407E-A947-70E740481C1C}">
                <a14:useLocalDpi xmlns:a14="http://schemas.microsoft.com/office/drawing/2010/main" val="0"/>
              </a:ext>
            </a:extLst>
          </a:blip>
          <a:srcRect l="13858" r="14842" b="11644"/>
          <a:stretch/>
        </p:blipFill>
        <p:spPr bwMode="auto">
          <a:xfrm>
            <a:off x="3357078" y="2809515"/>
            <a:ext cx="2415166" cy="234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10"/>
          <p:cNvSpPr txBox="1">
            <a:spLocks noChangeArrowheads="1"/>
          </p:cNvSpPr>
          <p:nvPr/>
        </p:nvSpPr>
        <p:spPr bwMode="auto">
          <a:xfrm>
            <a:off x="3357077" y="5233935"/>
            <a:ext cx="24151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GB" altLang="en-US" sz="2200" dirty="0">
                <a:solidFill>
                  <a:srgbClr val="633B9F"/>
                </a:solidFill>
                <a:latin typeface="Arial Narrow" panose="020B0606020202030204" pitchFamily="34" charset="0"/>
                <a:cs typeface="Arial" panose="020B0604020202020204" pitchFamily="34" charset="0"/>
              </a:rPr>
              <a:t>Cody – robot </a:t>
            </a:r>
            <a:r>
              <a:rPr lang="en-GB" altLang="en-US" sz="2200" dirty="0" err="1">
                <a:solidFill>
                  <a:srgbClr val="633B9F"/>
                </a:solidFill>
                <a:latin typeface="Arial Narrow" panose="020B0606020202030204" pitchFamily="34" charset="0"/>
                <a:cs typeface="Arial" panose="020B0604020202020204" pitchFamily="34" charset="0"/>
              </a:rPr>
              <a:t>glanhau</a:t>
            </a:r>
            <a:r>
              <a:rPr lang="en-GB" altLang="en-US" sz="2200" dirty="0">
                <a:solidFill>
                  <a:srgbClr val="633B9F"/>
                </a:solidFill>
                <a:latin typeface="Arial Narrow" panose="020B0606020202030204" pitchFamily="34" charset="0"/>
                <a:cs typeface="Arial" panose="020B0604020202020204" pitchFamily="34" charset="0"/>
              </a:rPr>
              <a:t> </a:t>
            </a:r>
            <a:r>
              <a:rPr lang="en-GB" altLang="en-US" sz="2200" dirty="0" err="1">
                <a:solidFill>
                  <a:srgbClr val="633B9F"/>
                </a:solidFill>
                <a:latin typeface="Arial Narrow" panose="020B0606020202030204" pitchFamily="34" charset="0"/>
                <a:cs typeface="Arial" panose="020B0604020202020204" pitchFamily="34" charset="0"/>
              </a:rPr>
              <a:t>personol</a:t>
            </a:r>
            <a:endParaRPr lang="en-GB" altLang="en-US" sz="2200" dirty="0">
              <a:solidFill>
                <a:srgbClr val="633B9F"/>
              </a:solidFill>
              <a:latin typeface="Arial Narrow" panose="020B0606020202030204" pitchFamily="34" charset="0"/>
              <a:cs typeface="Arial" panose="020B0604020202020204" pitchFamily="34" charset="0"/>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4577" y="2809515"/>
            <a:ext cx="2471349" cy="23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 name="Rectangle 8"/>
          <p:cNvSpPr/>
          <p:nvPr/>
        </p:nvSpPr>
        <p:spPr>
          <a:xfrm>
            <a:off x="6021733" y="5253605"/>
            <a:ext cx="2770823" cy="677108"/>
          </a:xfrm>
          <a:prstGeom prst="rect">
            <a:avLst/>
          </a:prstGeom>
        </p:spPr>
        <p:txBody>
          <a:bodyPr wrap="square">
            <a:spAutoFit/>
          </a:bodyPr>
          <a:lstStyle/>
          <a:p>
            <a:pPr algn="ctr"/>
            <a:r>
              <a:rPr lang="en-GB" altLang="en-US" sz="1900" dirty="0">
                <a:solidFill>
                  <a:srgbClr val="633B9F"/>
                </a:solidFill>
                <a:latin typeface="Arial Narrow" panose="020B0606020202030204" pitchFamily="34" charset="0"/>
              </a:rPr>
              <a:t>RI-MAN – robot </a:t>
            </a:r>
            <a:r>
              <a:rPr lang="en-GB" altLang="en-US" sz="1900" dirty="0" err="1">
                <a:solidFill>
                  <a:srgbClr val="633B9F"/>
                </a:solidFill>
                <a:latin typeface="Arial Narrow" panose="020B0606020202030204" pitchFamily="34" charset="0"/>
              </a:rPr>
              <a:t>sy’n</a:t>
            </a:r>
            <a:r>
              <a:rPr lang="en-GB" altLang="en-US" sz="1900" dirty="0">
                <a:solidFill>
                  <a:srgbClr val="633B9F"/>
                </a:solidFill>
                <a:latin typeface="Arial Narrow" panose="020B0606020202030204" pitchFamily="34" charset="0"/>
              </a:rPr>
              <a:t> </a:t>
            </a:r>
            <a:r>
              <a:rPr lang="en-GB" altLang="en-US" sz="1900" dirty="0" err="1">
                <a:solidFill>
                  <a:srgbClr val="633B9F"/>
                </a:solidFill>
                <a:latin typeface="Arial Narrow" panose="020B0606020202030204" pitchFamily="34" charset="0"/>
              </a:rPr>
              <a:t>cario</a:t>
            </a:r>
            <a:r>
              <a:rPr lang="en-GB" altLang="en-US" sz="1900" dirty="0">
                <a:solidFill>
                  <a:srgbClr val="633B9F"/>
                </a:solidFill>
                <a:latin typeface="Arial Narrow" panose="020B0606020202030204" pitchFamily="34" charset="0"/>
              </a:rPr>
              <a:t> ac </a:t>
            </a:r>
            <a:r>
              <a:rPr lang="en-GB" altLang="en-US" sz="1900" dirty="0" err="1">
                <a:solidFill>
                  <a:srgbClr val="633B9F"/>
                </a:solidFill>
                <a:latin typeface="Arial Narrow" panose="020B0606020202030204" pitchFamily="34" charset="0"/>
              </a:rPr>
              <a:t>yn</a:t>
            </a:r>
            <a:r>
              <a:rPr lang="en-GB" altLang="en-US" sz="1900" dirty="0">
                <a:solidFill>
                  <a:srgbClr val="633B9F"/>
                </a:solidFill>
                <a:latin typeface="Arial Narrow" panose="020B0606020202030204" pitchFamily="34" charset="0"/>
              </a:rPr>
              <a:t> </a:t>
            </a:r>
            <a:r>
              <a:rPr lang="en-GB" altLang="en-US" sz="1900" dirty="0" err="1">
                <a:solidFill>
                  <a:srgbClr val="633B9F"/>
                </a:solidFill>
                <a:latin typeface="Arial Narrow" panose="020B0606020202030204" pitchFamily="34" charset="0"/>
              </a:rPr>
              <a:t>cynnwys</a:t>
            </a:r>
            <a:r>
              <a:rPr lang="en-GB" altLang="en-US" sz="1900" dirty="0">
                <a:solidFill>
                  <a:srgbClr val="633B9F"/>
                </a:solidFill>
                <a:latin typeface="Arial Narrow" panose="020B0606020202030204" pitchFamily="34" charset="0"/>
              </a:rPr>
              <a:t> </a:t>
            </a:r>
            <a:r>
              <a:rPr lang="en-GB" altLang="en-US" sz="1900" dirty="0" err="1">
                <a:solidFill>
                  <a:srgbClr val="633B9F"/>
                </a:solidFill>
                <a:latin typeface="Arial Narrow" panose="020B0606020202030204" pitchFamily="34" charset="0"/>
              </a:rPr>
              <a:t>synwyryddion</a:t>
            </a:r>
            <a:endParaRPr lang="en-GB" altLang="en-US" sz="1900" dirty="0">
              <a:solidFill>
                <a:srgbClr val="633B9F"/>
              </a:solidFill>
              <a:latin typeface="Arial Narrow" panose="020B0606020202030204" pitchFamily="34" charset="0"/>
            </a:endParaRPr>
          </a:p>
        </p:txBody>
      </p:sp>
    </p:spTree>
    <p:extLst>
      <p:ext uri="{BB962C8B-B14F-4D97-AF65-F5344CB8AC3E}">
        <p14:creationId xmlns:p14="http://schemas.microsoft.com/office/powerpoint/2010/main" val="231318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p:txBody>
          <a:bodyPr/>
          <a:lstStyle/>
          <a:p>
            <a:r>
              <a:rPr lang="en-GB" dirty="0" err="1"/>
              <a:t>Gofal</a:t>
            </a:r>
            <a:r>
              <a:rPr lang="en-GB" dirty="0"/>
              <a:t> </a:t>
            </a:r>
            <a:r>
              <a:rPr lang="en-GB" dirty="0" err="1"/>
              <a:t>sy’n</a:t>
            </a:r>
            <a:r>
              <a:rPr lang="en-GB" dirty="0"/>
              <a:t> </a:t>
            </a:r>
            <a:r>
              <a:rPr lang="en-GB" dirty="0" err="1" smtClean="0"/>
              <a:t>canobwyntio</a:t>
            </a:r>
            <a:r>
              <a:rPr lang="en-GB" dirty="0" smtClean="0"/>
              <a:t> </a:t>
            </a:r>
            <a:r>
              <a:rPr lang="en-GB" dirty="0" err="1"/>
              <a:t>ar</a:t>
            </a:r>
            <a:r>
              <a:rPr lang="en-GB" dirty="0"/>
              <a:t> </a:t>
            </a:r>
            <a:r>
              <a:rPr lang="en-GB" dirty="0" err="1"/>
              <a:t>yr</a:t>
            </a:r>
            <a:r>
              <a:rPr lang="en-GB" dirty="0"/>
              <a:t> </a:t>
            </a:r>
            <a:r>
              <a:rPr lang="en-GB" dirty="0" err="1" smtClean="0"/>
              <a:t>unigolyn</a:t>
            </a:r>
            <a:endParaRPr lang="en-GB" dirty="0"/>
          </a:p>
        </p:txBody>
      </p:sp>
      <p:sp>
        <p:nvSpPr>
          <p:cNvPr id="30" name="Abilities"/>
          <p:cNvSpPr/>
          <p:nvPr/>
        </p:nvSpPr>
        <p:spPr>
          <a:xfrm>
            <a:off x="3622661" y="1266247"/>
            <a:ext cx="1944000" cy="1440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a:solidFill>
            <a:srgbClr val="FF000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algn="ctr" defTabSz="889000" fontAlgn="auto">
              <a:lnSpc>
                <a:spcPct val="90000"/>
              </a:lnSpc>
              <a:spcAft>
                <a:spcPct val="35000"/>
              </a:spcAft>
            </a:pPr>
            <a:r>
              <a:rPr lang="en-GB" sz="2000" b="1" dirty="0" err="1">
                <a:solidFill>
                  <a:prstClr val="white"/>
                </a:solidFill>
                <a:latin typeface="Arial" panose="020B0604020202020204" pitchFamily="34" charset="0"/>
                <a:cs typeface="Arial" panose="020B0604020202020204" pitchFamily="34" charset="0"/>
              </a:rPr>
              <a:t>Galluoedd</a:t>
            </a:r>
            <a:endParaRPr lang="en-GB" sz="2000" b="1" dirty="0">
              <a:solidFill>
                <a:prstClr val="white"/>
              </a:solidFill>
              <a:latin typeface="Arial" panose="020B0604020202020204" pitchFamily="34" charset="0"/>
              <a:cs typeface="Arial" panose="020B0604020202020204" pitchFamily="34" charset="0"/>
            </a:endParaRPr>
          </a:p>
        </p:txBody>
      </p:sp>
      <p:sp>
        <p:nvSpPr>
          <p:cNvPr id="31" name="Arrow - Abilities-to-Interests"/>
          <p:cNvSpPr/>
          <p:nvPr/>
        </p:nvSpPr>
        <p:spPr>
          <a:xfrm rot="2160000">
            <a:off x="5585597" y="2083353"/>
            <a:ext cx="432298" cy="547253"/>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0" y="109451"/>
                </a:moveTo>
                <a:lnTo>
                  <a:pt x="216149" y="109451"/>
                </a:lnTo>
                <a:lnTo>
                  <a:pt x="216149" y="0"/>
                </a:lnTo>
                <a:lnTo>
                  <a:pt x="432298" y="273627"/>
                </a:lnTo>
                <a:lnTo>
                  <a:pt x="216149" y="547253"/>
                </a:lnTo>
                <a:lnTo>
                  <a:pt x="216149" y="437802"/>
                </a:lnTo>
                <a:lnTo>
                  <a:pt x="0" y="437802"/>
                </a:lnTo>
                <a:lnTo>
                  <a:pt x="0" y="109451"/>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109450" rIns="129689" bIns="109451" numCol="1" spcCol="1270" anchor="ctr" anchorCtr="0">
            <a:noAutofit/>
          </a:bodyPr>
          <a:lstStyle/>
          <a:p>
            <a:pPr algn="ctr" defTabSz="711200" fontAlgn="auto">
              <a:lnSpc>
                <a:spcPct val="90000"/>
              </a:lnSpc>
              <a:spcAft>
                <a:spcPct val="35000"/>
              </a:spcAft>
            </a:pPr>
            <a:endParaRPr lang="en-GB" sz="1600">
              <a:solidFill>
                <a:prstClr val="white"/>
              </a:solidFill>
              <a:latin typeface="Arial" panose="020B0604020202020204" pitchFamily="34" charset="0"/>
              <a:cs typeface="Arial" panose="020B0604020202020204" pitchFamily="34" charset="0"/>
            </a:endParaRPr>
          </a:p>
        </p:txBody>
      </p:sp>
      <p:sp>
        <p:nvSpPr>
          <p:cNvPr id="1523712" name="Interests"/>
          <p:cNvSpPr/>
          <p:nvPr/>
        </p:nvSpPr>
        <p:spPr>
          <a:xfrm>
            <a:off x="5852037" y="2329206"/>
            <a:ext cx="1944000" cy="1440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a:solidFill>
            <a:schemeClr val="accent1"/>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algn="ctr" defTabSz="889000" fontAlgn="auto">
              <a:lnSpc>
                <a:spcPct val="90000"/>
              </a:lnSpc>
              <a:spcAft>
                <a:spcPct val="35000"/>
              </a:spcAft>
            </a:pPr>
            <a:r>
              <a:rPr lang="en-GB" sz="1800" b="1" dirty="0" err="1">
                <a:solidFill>
                  <a:prstClr val="white"/>
                </a:solidFill>
                <a:latin typeface="Arial" panose="020B0604020202020204" pitchFamily="34" charset="0"/>
                <a:cs typeface="Arial" panose="020B0604020202020204" pitchFamily="34" charset="0"/>
              </a:rPr>
              <a:t>Diddordebau</a:t>
            </a:r>
            <a:endParaRPr lang="en-GB" sz="1800" b="1" dirty="0">
              <a:solidFill>
                <a:prstClr val="white"/>
              </a:solidFill>
              <a:latin typeface="Arial" panose="020B0604020202020204" pitchFamily="34" charset="0"/>
              <a:cs typeface="Arial" panose="020B0604020202020204" pitchFamily="34" charset="0"/>
            </a:endParaRPr>
          </a:p>
        </p:txBody>
      </p:sp>
      <p:sp>
        <p:nvSpPr>
          <p:cNvPr id="1523713" name="Arrow - Interests-to-Famiy"/>
          <p:cNvSpPr/>
          <p:nvPr/>
        </p:nvSpPr>
        <p:spPr>
          <a:xfrm rot="17280000">
            <a:off x="6166688" y="3779379"/>
            <a:ext cx="432298" cy="547253"/>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432298" y="437802"/>
                </a:moveTo>
                <a:lnTo>
                  <a:pt x="216149" y="437802"/>
                </a:lnTo>
                <a:lnTo>
                  <a:pt x="216149" y="547253"/>
                </a:lnTo>
                <a:lnTo>
                  <a:pt x="0" y="273626"/>
                </a:lnTo>
                <a:lnTo>
                  <a:pt x="216149" y="0"/>
                </a:lnTo>
                <a:lnTo>
                  <a:pt x="216149" y="109451"/>
                </a:lnTo>
                <a:lnTo>
                  <a:pt x="432298" y="109451"/>
                </a:lnTo>
                <a:lnTo>
                  <a:pt x="432298" y="43780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29688" tIns="109451" rIns="0" bIns="109450" numCol="1" spcCol="1270" anchor="ctr" anchorCtr="0">
            <a:noAutofit/>
          </a:bodyPr>
          <a:lstStyle/>
          <a:p>
            <a:pPr algn="ctr" defTabSz="711200" fontAlgn="auto">
              <a:lnSpc>
                <a:spcPct val="90000"/>
              </a:lnSpc>
              <a:spcAft>
                <a:spcPct val="35000"/>
              </a:spcAft>
            </a:pPr>
            <a:endParaRPr lang="en-GB" sz="1600">
              <a:solidFill>
                <a:prstClr val="white"/>
              </a:solidFill>
              <a:latin typeface="Arial" panose="020B0604020202020204" pitchFamily="34" charset="0"/>
              <a:cs typeface="Arial" panose="020B0604020202020204" pitchFamily="34" charset="0"/>
            </a:endParaRPr>
          </a:p>
        </p:txBody>
      </p:sp>
      <p:sp>
        <p:nvSpPr>
          <p:cNvPr id="1523715" name="Family"/>
          <p:cNvSpPr/>
          <p:nvPr/>
        </p:nvSpPr>
        <p:spPr>
          <a:xfrm>
            <a:off x="5050009" y="4392364"/>
            <a:ext cx="1944000" cy="1440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a:solidFill>
            <a:srgbClr val="69A83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algn="ctr" defTabSz="889000" fontAlgn="auto">
              <a:lnSpc>
                <a:spcPct val="90000"/>
              </a:lnSpc>
              <a:spcAft>
                <a:spcPct val="35000"/>
              </a:spcAft>
            </a:pPr>
            <a:r>
              <a:rPr lang="en-GB" sz="2000" b="1" dirty="0" err="1">
                <a:solidFill>
                  <a:prstClr val="white"/>
                </a:solidFill>
                <a:latin typeface="Arial" panose="020B0604020202020204" pitchFamily="34" charset="0"/>
                <a:cs typeface="Arial" panose="020B0604020202020204" pitchFamily="34" charset="0"/>
              </a:rPr>
              <a:t>Teulu</a:t>
            </a:r>
            <a:endParaRPr lang="en-GB" sz="2000" b="1" dirty="0" smtClean="0">
              <a:solidFill>
                <a:prstClr val="white"/>
              </a:solidFill>
              <a:latin typeface="Arial" panose="020B0604020202020204" pitchFamily="34" charset="0"/>
              <a:cs typeface="Arial" panose="020B0604020202020204" pitchFamily="34" charset="0"/>
            </a:endParaRPr>
          </a:p>
        </p:txBody>
      </p:sp>
      <p:sp>
        <p:nvSpPr>
          <p:cNvPr id="1523716" name="Arrow - Family-to-Values"/>
          <p:cNvSpPr/>
          <p:nvPr/>
        </p:nvSpPr>
        <p:spPr>
          <a:xfrm>
            <a:off x="4328865" y="4838737"/>
            <a:ext cx="432298" cy="547254"/>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432298" y="437802"/>
                </a:moveTo>
                <a:lnTo>
                  <a:pt x="216149" y="437802"/>
                </a:lnTo>
                <a:lnTo>
                  <a:pt x="216149" y="547253"/>
                </a:lnTo>
                <a:lnTo>
                  <a:pt x="0" y="273626"/>
                </a:lnTo>
                <a:lnTo>
                  <a:pt x="216149" y="0"/>
                </a:lnTo>
                <a:lnTo>
                  <a:pt x="216149" y="109451"/>
                </a:lnTo>
                <a:lnTo>
                  <a:pt x="432298" y="109451"/>
                </a:lnTo>
                <a:lnTo>
                  <a:pt x="432298" y="43780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29689" tIns="109452" rIns="0" bIns="109451" numCol="1" spcCol="1270" anchor="ctr" anchorCtr="0">
            <a:noAutofit/>
          </a:bodyPr>
          <a:lstStyle/>
          <a:p>
            <a:pPr algn="ctr" defTabSz="711200" fontAlgn="auto">
              <a:lnSpc>
                <a:spcPct val="90000"/>
              </a:lnSpc>
              <a:spcAft>
                <a:spcPct val="35000"/>
              </a:spcAft>
            </a:pPr>
            <a:endParaRPr lang="en-GB" sz="1600">
              <a:solidFill>
                <a:prstClr val="white"/>
              </a:solidFill>
              <a:latin typeface="Arial" panose="020B0604020202020204" pitchFamily="34" charset="0"/>
              <a:cs typeface="Arial" panose="020B0604020202020204" pitchFamily="34" charset="0"/>
            </a:endParaRPr>
          </a:p>
        </p:txBody>
      </p:sp>
      <p:sp>
        <p:nvSpPr>
          <p:cNvPr id="1523717" name="Values"/>
          <p:cNvSpPr/>
          <p:nvPr/>
        </p:nvSpPr>
        <p:spPr>
          <a:xfrm>
            <a:off x="2193203" y="4392364"/>
            <a:ext cx="1944000" cy="1440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a:solidFill>
            <a:srgbClr val="FFC00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algn="ctr" defTabSz="889000" fontAlgn="auto">
              <a:lnSpc>
                <a:spcPct val="90000"/>
              </a:lnSpc>
              <a:spcAft>
                <a:spcPct val="35000"/>
              </a:spcAft>
            </a:pPr>
            <a:r>
              <a:rPr lang="en-GB" sz="1800" b="1" dirty="0" err="1">
                <a:solidFill>
                  <a:prstClr val="white"/>
                </a:solidFill>
                <a:latin typeface="Arial" panose="020B0604020202020204" pitchFamily="34" charset="0"/>
                <a:cs typeface="Arial" panose="020B0604020202020204" pitchFamily="34" charset="0"/>
              </a:rPr>
              <a:t>Gwerthoedd</a:t>
            </a:r>
            <a:endParaRPr lang="en-GB" sz="1900" b="1" dirty="0">
              <a:solidFill>
                <a:prstClr val="white"/>
              </a:solidFill>
              <a:latin typeface="Arial" panose="020B0604020202020204" pitchFamily="34" charset="0"/>
              <a:cs typeface="Arial" panose="020B0604020202020204" pitchFamily="34" charset="0"/>
            </a:endParaRPr>
          </a:p>
        </p:txBody>
      </p:sp>
      <p:sp>
        <p:nvSpPr>
          <p:cNvPr id="1523718" name="Arrow - Values-to-Goals"/>
          <p:cNvSpPr/>
          <p:nvPr/>
        </p:nvSpPr>
        <p:spPr>
          <a:xfrm rot="4320000">
            <a:off x="2618668" y="3779378"/>
            <a:ext cx="432299" cy="547254"/>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432298" y="437802"/>
                </a:moveTo>
                <a:lnTo>
                  <a:pt x="216149" y="437802"/>
                </a:lnTo>
                <a:lnTo>
                  <a:pt x="216149" y="547253"/>
                </a:lnTo>
                <a:lnTo>
                  <a:pt x="0" y="273626"/>
                </a:lnTo>
                <a:lnTo>
                  <a:pt x="216149" y="0"/>
                </a:lnTo>
                <a:lnTo>
                  <a:pt x="216149" y="109451"/>
                </a:lnTo>
                <a:lnTo>
                  <a:pt x="432298" y="109451"/>
                </a:lnTo>
                <a:lnTo>
                  <a:pt x="432298" y="43780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29689" tIns="109451" rIns="0" bIns="109451" numCol="1" spcCol="1270" anchor="ctr" anchorCtr="0">
            <a:noAutofit/>
          </a:bodyPr>
          <a:lstStyle/>
          <a:p>
            <a:pPr algn="ctr" defTabSz="711200" fontAlgn="auto">
              <a:lnSpc>
                <a:spcPct val="90000"/>
              </a:lnSpc>
              <a:spcAft>
                <a:spcPct val="35000"/>
              </a:spcAft>
            </a:pPr>
            <a:endParaRPr lang="en-GB" sz="1600">
              <a:solidFill>
                <a:prstClr val="white"/>
              </a:solidFill>
              <a:latin typeface="Arial" panose="020B0604020202020204" pitchFamily="34" charset="0"/>
              <a:cs typeface="Arial" panose="020B0604020202020204" pitchFamily="34" charset="0"/>
            </a:endParaRPr>
          </a:p>
        </p:txBody>
      </p:sp>
      <p:sp>
        <p:nvSpPr>
          <p:cNvPr id="1523719" name="Goals"/>
          <p:cNvSpPr/>
          <p:nvPr/>
        </p:nvSpPr>
        <p:spPr>
          <a:xfrm>
            <a:off x="1527226" y="2329206"/>
            <a:ext cx="1944000" cy="1440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algn="ctr" defTabSz="889000" fontAlgn="auto">
              <a:lnSpc>
                <a:spcPct val="90000"/>
              </a:lnSpc>
              <a:spcAft>
                <a:spcPct val="35000"/>
              </a:spcAft>
            </a:pPr>
            <a:r>
              <a:rPr lang="en-GB" sz="2000" b="1" dirty="0" err="1">
                <a:solidFill>
                  <a:prstClr val="white"/>
                </a:solidFill>
                <a:latin typeface="Arial" panose="020B0604020202020204" pitchFamily="34" charset="0"/>
                <a:cs typeface="Arial" panose="020B0604020202020204" pitchFamily="34" charset="0"/>
              </a:rPr>
              <a:t>Nodau</a:t>
            </a:r>
            <a:endParaRPr lang="en-GB" sz="1800" b="1" dirty="0">
              <a:solidFill>
                <a:prstClr val="white"/>
              </a:solidFill>
              <a:latin typeface="Arial" panose="020B0604020202020204" pitchFamily="34" charset="0"/>
              <a:cs typeface="Arial" panose="020B0604020202020204" pitchFamily="34" charset="0"/>
            </a:endParaRPr>
          </a:p>
        </p:txBody>
      </p:sp>
      <p:sp>
        <p:nvSpPr>
          <p:cNvPr id="1523720" name="Arrow - Goals-to-Abilities"/>
          <p:cNvSpPr/>
          <p:nvPr/>
        </p:nvSpPr>
        <p:spPr>
          <a:xfrm rot="19440000">
            <a:off x="3231497" y="2072416"/>
            <a:ext cx="432298" cy="547253"/>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0" y="109451"/>
                </a:moveTo>
                <a:lnTo>
                  <a:pt x="216149" y="109451"/>
                </a:lnTo>
                <a:lnTo>
                  <a:pt x="216149" y="0"/>
                </a:lnTo>
                <a:lnTo>
                  <a:pt x="432298" y="273627"/>
                </a:lnTo>
                <a:lnTo>
                  <a:pt x="216149" y="547253"/>
                </a:lnTo>
                <a:lnTo>
                  <a:pt x="216149" y="437802"/>
                </a:lnTo>
                <a:lnTo>
                  <a:pt x="0" y="437802"/>
                </a:lnTo>
                <a:lnTo>
                  <a:pt x="0" y="109451"/>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109451" rIns="129689" bIns="109450" numCol="1" spcCol="1270" anchor="ctr" anchorCtr="0">
            <a:noAutofit/>
          </a:bodyPr>
          <a:lstStyle/>
          <a:p>
            <a:pPr algn="ctr" defTabSz="711200" fontAlgn="auto">
              <a:lnSpc>
                <a:spcPct val="90000"/>
              </a:lnSpc>
              <a:spcAft>
                <a:spcPct val="35000"/>
              </a:spcAft>
            </a:pPr>
            <a:endParaRPr lang="en-GB" sz="1600">
              <a:solidFill>
                <a:prstClr val="white"/>
              </a:solidFill>
              <a:latin typeface="Arial" panose="020B0604020202020204" pitchFamily="34" charset="0"/>
              <a:cs typeface="Arial" panose="020B0604020202020204" pitchFamily="34" charset="0"/>
            </a:endParaRPr>
          </a:p>
        </p:txBody>
      </p:sp>
      <p:pic>
        <p:nvPicPr>
          <p:cNvPr id="1523714" name="Lady &amp; Man" descr="http://www.clipartbest.com/cliparts/yik/ey6/yikey6BB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254" y="2945246"/>
            <a:ext cx="1451521" cy="1512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23721" name="Table - Traditional Care"/>
          <p:cNvGraphicFramePr>
            <a:graphicFrameLocks noGrp="1"/>
          </p:cNvGraphicFramePr>
          <p:nvPr>
            <p:extLst/>
          </p:nvPr>
        </p:nvGraphicFramePr>
        <p:xfrm>
          <a:off x="5408074" y="1376363"/>
          <a:ext cx="3298302" cy="4206240"/>
        </p:xfrm>
        <a:graphic>
          <a:graphicData uri="http://schemas.openxmlformats.org/drawingml/2006/table">
            <a:tbl>
              <a:tblPr firstRow="1" bandRow="1">
                <a:tableStyleId>{5C22544A-7EE6-4342-B048-85BDC9FD1C3A}</a:tableStyleId>
              </a:tblPr>
              <a:tblGrid>
                <a:gridCol w="3298302"/>
              </a:tblGrid>
              <a:tr h="370840">
                <a:tc>
                  <a:txBody>
                    <a:bodyPr/>
                    <a:lstStyle/>
                    <a:p>
                      <a:r>
                        <a:rPr lang="en-GB" sz="2000" dirty="0" err="1" smtClean="0">
                          <a:latin typeface="Arial" panose="020B0604020202020204" pitchFamily="34" charset="0"/>
                          <a:cs typeface="Arial" panose="020B0604020202020204" pitchFamily="34" charset="0"/>
                        </a:rPr>
                        <a:t>nid</a:t>
                      </a:r>
                      <a:r>
                        <a:rPr lang="en-GB"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a:txBody>
                  <a:tcPr>
                    <a:solidFill>
                      <a:srgbClr val="582F7A"/>
                    </a:solidFill>
                  </a:tcPr>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seiliedig</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ar</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yr</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ymarferwr</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seiliedig</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ar</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broblemau</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canolbwyntio</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ar</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ddiffyg</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Trechedd</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proffesiynol</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Triniaeth</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aciwt</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Gwellhad</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Gwelliant</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seiliedig</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mewn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cyfleuster</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Dibyniaeth</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episodaidd</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Adweithiol</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bl>
          </a:graphicData>
        </a:graphic>
      </p:graphicFrame>
      <p:graphicFrame>
        <p:nvGraphicFramePr>
          <p:cNvPr id="42" name="Table - Person-centred Care"/>
          <p:cNvGraphicFramePr>
            <a:graphicFrameLocks noGrp="1"/>
          </p:cNvGraphicFramePr>
          <p:nvPr>
            <p:extLst/>
          </p:nvPr>
        </p:nvGraphicFramePr>
        <p:xfrm>
          <a:off x="443506" y="1376363"/>
          <a:ext cx="3298302" cy="4206240"/>
        </p:xfrm>
        <a:graphic>
          <a:graphicData uri="http://schemas.openxmlformats.org/drawingml/2006/table">
            <a:tbl>
              <a:tblPr firstRow="1" bandRow="1">
                <a:tableStyleId>{93296810-A885-4BE3-A3E7-6D5BEEA58F35}</a:tableStyleId>
              </a:tblPr>
              <a:tblGrid>
                <a:gridCol w="3298302"/>
              </a:tblGrid>
              <a:tr h="370840">
                <a:tc>
                  <a:txBody>
                    <a:bodyPr/>
                    <a:lstStyle/>
                    <a:p>
                      <a:r>
                        <a:rPr lang="en-GB" sz="2000" dirty="0" err="1" smtClean="0">
                          <a:latin typeface="Arial" panose="020B0604020202020204" pitchFamily="34" charset="0"/>
                          <a:cs typeface="Arial" panose="020B0604020202020204" pitchFamily="34" charset="0"/>
                        </a:rPr>
                        <a:t>yw</a:t>
                      </a:r>
                      <a:r>
                        <a:rPr lang="en-GB"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a:txBody>
                  <a:tcPr>
                    <a:solidFill>
                      <a:srgbClr val="69A830"/>
                    </a:solidFill>
                  </a:tcPr>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Canolbwyntio</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ar</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yr</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unigolyn</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seiliedig</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ar</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gryfderau</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Caffael</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sgiliau</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Cydweithrediad</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Integreiddio</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cymunedol</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Ansawdd</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bywyd</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seiliedig</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y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gymuned</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Grymuso</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Dewisiadau</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Lleiaf</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cyfyngol</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Ataliol</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bl>
          </a:graphicData>
        </a:graphic>
      </p:graphicFrame>
      <p:sp>
        <p:nvSpPr>
          <p:cNvPr id="43" name="Person Centred Care Border"/>
          <p:cNvSpPr/>
          <p:nvPr/>
        </p:nvSpPr>
        <p:spPr>
          <a:xfrm>
            <a:off x="431800" y="1879979"/>
            <a:ext cx="8280400" cy="3276600"/>
          </a:xfrm>
          <a:prstGeom prst="roundRect">
            <a:avLst>
              <a:gd name="adj" fmla="val 3461"/>
            </a:avLst>
          </a:prstGeom>
          <a:noFill/>
          <a:ln>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grpSp>
        <p:nvGrpSpPr>
          <p:cNvPr id="44" name="Care is Personalised"/>
          <p:cNvGrpSpPr/>
          <p:nvPr/>
        </p:nvGrpSpPr>
        <p:grpSpPr>
          <a:xfrm>
            <a:off x="644188" y="2207245"/>
            <a:ext cx="2180898" cy="2180898"/>
            <a:chOff x="562302" y="1470266"/>
            <a:chExt cx="2180898" cy="2180898"/>
          </a:xfrm>
        </p:grpSpPr>
        <p:sp>
          <p:nvSpPr>
            <p:cNvPr id="45" name="Oval 44"/>
            <p:cNvSpPr/>
            <p:nvPr/>
          </p:nvSpPr>
          <p:spPr>
            <a:xfrm>
              <a:off x="562302" y="1470266"/>
              <a:ext cx="2180898" cy="2180898"/>
            </a:xfrm>
            <a:prstGeom prst="ellipse">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6" name="Oval 45"/>
            <p:cNvSpPr/>
            <p:nvPr/>
          </p:nvSpPr>
          <p:spPr>
            <a:xfrm>
              <a:off x="756745" y="1664709"/>
              <a:ext cx="1792012" cy="1792012"/>
            </a:xfrm>
            <a:prstGeom prst="ellipse">
              <a:avLst/>
            </a:prstGeom>
            <a:noFill/>
            <a:ln w="57150">
              <a:solidFill>
                <a:srgbClr val="FF7D7D"/>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7" name="TextBox 46"/>
            <p:cNvSpPr txBox="1"/>
            <p:nvPr/>
          </p:nvSpPr>
          <p:spPr>
            <a:xfrm>
              <a:off x="814551" y="2138211"/>
              <a:ext cx="1676400" cy="923330"/>
            </a:xfrm>
            <a:prstGeom prst="rect">
              <a:avLst/>
            </a:prstGeom>
            <a:noFill/>
          </p:spPr>
          <p:txBody>
            <a:bodyPr wrap="square" rtlCol="0">
              <a:spAutoFit/>
            </a:bodyPr>
            <a:lstStyle/>
            <a:p>
              <a:pPr algn="ctr" fontAlgn="auto">
                <a:spcBef>
                  <a:spcPts val="0"/>
                </a:spcBef>
                <a:spcAft>
                  <a:spcPts val="0"/>
                </a:spcAft>
              </a:pPr>
              <a:r>
                <a:rPr lang="en-US" sz="1800" b="1" dirty="0">
                  <a:solidFill>
                    <a:prstClr val="white"/>
                  </a:solidFill>
                  <a:latin typeface="Arial" panose="020B0604020202020204" pitchFamily="34" charset="0"/>
                  <a:cs typeface="Arial" panose="020B0604020202020204" pitchFamily="34" charset="0"/>
                </a:rPr>
                <a:t>Mae </a:t>
              </a:r>
              <a:r>
                <a:rPr lang="en-US" sz="1800" b="1" dirty="0" err="1">
                  <a:solidFill>
                    <a:prstClr val="white"/>
                  </a:solidFill>
                  <a:latin typeface="Arial" panose="020B0604020202020204" pitchFamily="34" charset="0"/>
                  <a:cs typeface="Arial" panose="020B0604020202020204" pitchFamily="34" charset="0"/>
                </a:rPr>
                <a:t>gofal</a:t>
              </a:r>
              <a:r>
                <a:rPr lang="en-US" sz="1800" b="1" dirty="0">
                  <a:solidFill>
                    <a:prstClr val="white"/>
                  </a:solidFill>
                  <a:latin typeface="Arial" panose="020B0604020202020204" pitchFamily="34" charset="0"/>
                  <a:cs typeface="Arial" panose="020B0604020202020204" pitchFamily="34" charset="0"/>
                </a:rPr>
                <a:t> </a:t>
              </a:r>
              <a:r>
                <a:rPr lang="en-US" sz="1800" b="1" dirty="0" err="1">
                  <a:solidFill>
                    <a:prstClr val="white"/>
                  </a:solidFill>
                  <a:latin typeface="Arial" panose="020B0604020202020204" pitchFamily="34" charset="0"/>
                  <a:cs typeface="Arial" panose="020B0604020202020204" pitchFamily="34" charset="0"/>
                </a:rPr>
                <a:t>wedi’I</a:t>
              </a:r>
              <a:r>
                <a:rPr lang="en-US" sz="1800" b="1" dirty="0">
                  <a:solidFill>
                    <a:prstClr val="white"/>
                  </a:solidFill>
                  <a:latin typeface="Arial" panose="020B0604020202020204" pitchFamily="34" charset="0"/>
                  <a:cs typeface="Arial" panose="020B0604020202020204" pitchFamily="34" charset="0"/>
                </a:rPr>
                <a:t> </a:t>
              </a:r>
              <a:r>
                <a:rPr lang="en-US" sz="1800" b="1" dirty="0" err="1" smtClean="0">
                  <a:solidFill>
                    <a:prstClr val="white"/>
                  </a:solidFill>
                  <a:latin typeface="Arial" panose="020B0604020202020204" pitchFamily="34" charset="0"/>
                  <a:cs typeface="Arial" panose="020B0604020202020204" pitchFamily="34" charset="0"/>
                </a:rPr>
                <a:t>bersonoli</a:t>
              </a:r>
              <a:endParaRPr lang="en-US" sz="1800" b="1" dirty="0">
                <a:solidFill>
                  <a:prstClr val="white"/>
                </a:solidFill>
                <a:latin typeface="Arial" panose="020B0604020202020204" pitchFamily="34" charset="0"/>
                <a:cs typeface="Arial" panose="020B0604020202020204" pitchFamily="34" charset="0"/>
              </a:endParaRPr>
            </a:p>
          </p:txBody>
        </p:sp>
      </p:grpSp>
      <p:grpSp>
        <p:nvGrpSpPr>
          <p:cNvPr id="48" name="Care is Coordinated"/>
          <p:cNvGrpSpPr/>
          <p:nvPr/>
        </p:nvGrpSpPr>
        <p:grpSpPr>
          <a:xfrm>
            <a:off x="3387388" y="2207245"/>
            <a:ext cx="2180898" cy="2180898"/>
            <a:chOff x="3305502" y="1470266"/>
            <a:chExt cx="2180898" cy="2180898"/>
          </a:xfrm>
          <a:solidFill>
            <a:schemeClr val="accent6"/>
          </a:solidFill>
        </p:grpSpPr>
        <p:sp>
          <p:nvSpPr>
            <p:cNvPr id="49" name="Oval 48"/>
            <p:cNvSpPr/>
            <p:nvPr/>
          </p:nvSpPr>
          <p:spPr>
            <a:xfrm>
              <a:off x="3305502" y="1470266"/>
              <a:ext cx="2180898" cy="2180898"/>
            </a:xfrm>
            <a:prstGeom prst="ellipse">
              <a:avLst/>
            </a:prstGeom>
            <a:solidFill>
              <a:srgbClr val="69A83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0" name="Oval 49"/>
            <p:cNvSpPr/>
            <p:nvPr/>
          </p:nvSpPr>
          <p:spPr>
            <a:xfrm>
              <a:off x="3499945" y="1664709"/>
              <a:ext cx="1792012" cy="1792012"/>
            </a:xfrm>
            <a:prstGeom prst="ellipse">
              <a:avLst/>
            </a:prstGeom>
            <a:solidFill>
              <a:srgbClr val="69A830"/>
            </a:solidFill>
            <a:ln w="57150">
              <a:solidFill>
                <a:schemeClr val="accent3">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1" name="TextBox 50"/>
            <p:cNvSpPr txBox="1"/>
            <p:nvPr/>
          </p:nvSpPr>
          <p:spPr>
            <a:xfrm>
              <a:off x="3557751" y="2195535"/>
              <a:ext cx="1676400" cy="646331"/>
            </a:xfrm>
            <a:prstGeom prst="rect">
              <a:avLst/>
            </a:prstGeom>
            <a:noFill/>
          </p:spPr>
          <p:txBody>
            <a:bodyPr wrap="square" rtlCol="0">
              <a:spAutoFit/>
            </a:bodyPr>
            <a:lstStyle/>
            <a:p>
              <a:pPr algn="ctr" fontAlgn="auto">
                <a:spcBef>
                  <a:spcPts val="0"/>
                </a:spcBef>
                <a:spcAft>
                  <a:spcPts val="0"/>
                </a:spcAft>
                <a:defRPr/>
              </a:pPr>
              <a:r>
                <a:rPr lang="en-US" sz="1800" b="1" dirty="0">
                  <a:solidFill>
                    <a:prstClr val="white"/>
                  </a:solidFill>
                  <a:latin typeface="Arial" panose="020B0604020202020204" pitchFamily="34" charset="0"/>
                  <a:cs typeface="Arial" panose="020B0604020202020204" pitchFamily="34" charset="0"/>
                </a:rPr>
                <a:t>Mae </a:t>
              </a:r>
              <a:r>
                <a:rPr lang="en-US" sz="1800" b="1" dirty="0" err="1">
                  <a:solidFill>
                    <a:prstClr val="white"/>
                  </a:solidFill>
                  <a:latin typeface="Arial" panose="020B0604020202020204" pitchFamily="34" charset="0"/>
                  <a:cs typeface="Arial" panose="020B0604020202020204" pitchFamily="34" charset="0"/>
                </a:rPr>
                <a:t>gofal</a:t>
              </a:r>
              <a:r>
                <a:rPr lang="en-US" sz="1800" b="1" dirty="0">
                  <a:solidFill>
                    <a:prstClr val="white"/>
                  </a:solidFill>
                  <a:latin typeface="Arial" panose="020B0604020202020204" pitchFamily="34" charset="0"/>
                  <a:cs typeface="Arial" panose="020B0604020202020204" pitchFamily="34" charset="0"/>
                </a:rPr>
                <a:t> </a:t>
              </a:r>
              <a:r>
                <a:rPr lang="en-US" sz="1800" b="1" dirty="0" err="1">
                  <a:solidFill>
                    <a:prstClr val="white"/>
                  </a:solidFill>
                  <a:latin typeface="Arial" panose="020B0604020202020204" pitchFamily="34" charset="0"/>
                  <a:cs typeface="Arial" panose="020B0604020202020204" pitchFamily="34" charset="0"/>
                </a:rPr>
                <a:t>yn</a:t>
              </a:r>
              <a:r>
                <a:rPr lang="en-US" sz="1800" b="1" dirty="0">
                  <a:solidFill>
                    <a:prstClr val="white"/>
                  </a:solidFill>
                  <a:latin typeface="Arial" panose="020B0604020202020204" pitchFamily="34" charset="0"/>
                  <a:cs typeface="Arial" panose="020B0604020202020204" pitchFamily="34" charset="0"/>
                </a:rPr>
                <a:t> </a:t>
              </a:r>
              <a:r>
                <a:rPr lang="en-US" sz="1800" b="1" dirty="0" err="1" smtClean="0">
                  <a:solidFill>
                    <a:prstClr val="white"/>
                  </a:solidFill>
                  <a:latin typeface="Arial" panose="020B0604020202020204" pitchFamily="34" charset="0"/>
                  <a:cs typeface="Arial" panose="020B0604020202020204" pitchFamily="34" charset="0"/>
                </a:rPr>
                <a:t>gydlynus</a:t>
              </a:r>
              <a:endParaRPr lang="en-US" sz="1800" b="1" dirty="0">
                <a:solidFill>
                  <a:prstClr val="white"/>
                </a:solidFill>
                <a:latin typeface="Arial" panose="020B0604020202020204" pitchFamily="34" charset="0"/>
                <a:cs typeface="Arial" panose="020B0604020202020204" pitchFamily="34" charset="0"/>
              </a:endParaRPr>
            </a:p>
          </p:txBody>
        </p:sp>
      </p:grpSp>
      <p:grpSp>
        <p:nvGrpSpPr>
          <p:cNvPr id="52" name="Care is Enabling"/>
          <p:cNvGrpSpPr/>
          <p:nvPr/>
        </p:nvGrpSpPr>
        <p:grpSpPr>
          <a:xfrm>
            <a:off x="6130588" y="2207245"/>
            <a:ext cx="2180898" cy="2180898"/>
            <a:chOff x="6048702" y="1470266"/>
            <a:chExt cx="2180898" cy="2180898"/>
          </a:xfrm>
        </p:grpSpPr>
        <p:sp>
          <p:nvSpPr>
            <p:cNvPr id="53" name="Oval 52"/>
            <p:cNvSpPr/>
            <p:nvPr/>
          </p:nvSpPr>
          <p:spPr>
            <a:xfrm>
              <a:off x="6048702" y="1470266"/>
              <a:ext cx="2180898" cy="2180898"/>
            </a:xfrm>
            <a:prstGeom prst="ellipse">
              <a:avLst/>
            </a:prstGeom>
            <a:solidFill>
              <a:srgbClr val="582F7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4" name="Oval 53"/>
            <p:cNvSpPr/>
            <p:nvPr/>
          </p:nvSpPr>
          <p:spPr>
            <a:xfrm>
              <a:off x="6243145" y="1664709"/>
              <a:ext cx="1792012" cy="1792012"/>
            </a:xfrm>
            <a:prstGeom prst="ellipse">
              <a:avLst/>
            </a:prstGeom>
            <a:noFill/>
            <a:ln w="57150">
              <a:solidFill>
                <a:schemeClr val="accent5">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5" name="TextBox 54"/>
            <p:cNvSpPr txBox="1"/>
            <p:nvPr/>
          </p:nvSpPr>
          <p:spPr>
            <a:xfrm>
              <a:off x="6300951" y="2195535"/>
              <a:ext cx="1676400" cy="646331"/>
            </a:xfrm>
            <a:prstGeom prst="rect">
              <a:avLst/>
            </a:prstGeom>
            <a:noFill/>
          </p:spPr>
          <p:txBody>
            <a:bodyPr wrap="square" rtlCol="0">
              <a:spAutoFit/>
            </a:bodyPr>
            <a:lstStyle/>
            <a:p>
              <a:pPr algn="ctr" fontAlgn="auto">
                <a:spcBef>
                  <a:spcPts val="0"/>
                </a:spcBef>
                <a:spcAft>
                  <a:spcPts val="0"/>
                </a:spcAft>
              </a:pPr>
              <a:r>
                <a:rPr lang="en-US" sz="1800" b="1" dirty="0">
                  <a:solidFill>
                    <a:prstClr val="white"/>
                  </a:solidFill>
                  <a:latin typeface="Arial" panose="020B0604020202020204" pitchFamily="34" charset="0"/>
                  <a:cs typeface="Arial" panose="020B0604020202020204" pitchFamily="34" charset="0"/>
                </a:rPr>
                <a:t>Mae </a:t>
              </a:r>
              <a:r>
                <a:rPr lang="en-US" sz="1800" b="1" dirty="0" err="1">
                  <a:solidFill>
                    <a:prstClr val="white"/>
                  </a:solidFill>
                  <a:latin typeface="Arial" panose="020B0604020202020204" pitchFamily="34" charset="0"/>
                  <a:cs typeface="Arial" panose="020B0604020202020204" pitchFamily="34" charset="0"/>
                </a:rPr>
                <a:t>gofal</a:t>
              </a:r>
              <a:r>
                <a:rPr lang="en-US" sz="1800" b="1" dirty="0">
                  <a:solidFill>
                    <a:prstClr val="white"/>
                  </a:solidFill>
                  <a:latin typeface="Arial" panose="020B0604020202020204" pitchFamily="34" charset="0"/>
                  <a:cs typeface="Arial" panose="020B0604020202020204" pitchFamily="34" charset="0"/>
                </a:rPr>
                <a:t> </a:t>
              </a:r>
              <a:r>
                <a:rPr lang="en-US" sz="1800" b="1" dirty="0" err="1">
                  <a:solidFill>
                    <a:prstClr val="white"/>
                  </a:solidFill>
                  <a:latin typeface="Arial" panose="020B0604020202020204" pitchFamily="34" charset="0"/>
                  <a:cs typeface="Arial" panose="020B0604020202020204" pitchFamily="34" charset="0"/>
                </a:rPr>
                <a:t>yn</a:t>
              </a:r>
              <a:r>
                <a:rPr lang="en-US" sz="1800" b="1" dirty="0">
                  <a:solidFill>
                    <a:prstClr val="white"/>
                  </a:solidFill>
                  <a:latin typeface="Arial" panose="020B0604020202020204" pitchFamily="34" charset="0"/>
                  <a:cs typeface="Arial" panose="020B0604020202020204" pitchFamily="34" charset="0"/>
                </a:rPr>
                <a:t> </a:t>
              </a:r>
              <a:r>
                <a:rPr lang="en-US" sz="1800" b="1" dirty="0" err="1" smtClean="0">
                  <a:solidFill>
                    <a:prstClr val="white"/>
                  </a:solidFill>
                  <a:latin typeface="Arial" panose="020B0604020202020204" pitchFamily="34" charset="0"/>
                  <a:cs typeface="Arial" panose="020B0604020202020204" pitchFamily="34" charset="0"/>
                </a:rPr>
                <a:t>galluogi</a:t>
              </a:r>
              <a:endParaRPr lang="en-US" sz="1800" b="1" dirty="0">
                <a:solidFill>
                  <a:prstClr val="white"/>
                </a:solidFill>
                <a:latin typeface="Arial" panose="020B0604020202020204" pitchFamily="34" charset="0"/>
                <a:cs typeface="Arial" panose="020B0604020202020204" pitchFamily="34" charset="0"/>
              </a:endParaRPr>
            </a:p>
          </p:txBody>
        </p:sp>
      </p:grpSp>
      <p:sp>
        <p:nvSpPr>
          <p:cNvPr id="56" name="Person is treated with..."/>
          <p:cNvSpPr txBox="1"/>
          <p:nvPr/>
        </p:nvSpPr>
        <p:spPr>
          <a:xfrm>
            <a:off x="431800" y="4516779"/>
            <a:ext cx="8280400" cy="523220"/>
          </a:xfrm>
          <a:prstGeom prst="rect">
            <a:avLst/>
          </a:prstGeom>
          <a:noFill/>
        </p:spPr>
        <p:txBody>
          <a:bodyPr wrap="square" rtlCol="0">
            <a:spAutoFit/>
          </a:bodyPr>
          <a:lstStyle/>
          <a:p>
            <a:pPr algn="ctr" fontAlgn="auto">
              <a:spcBef>
                <a:spcPts val="0"/>
              </a:spcBef>
              <a:spcAft>
                <a:spcPts val="0"/>
              </a:spcAft>
            </a:pPr>
            <a:r>
              <a:rPr lang="en-US" sz="2700" dirty="0" err="1">
                <a:solidFill>
                  <a:srgbClr val="582F7A"/>
                </a:solidFill>
                <a:latin typeface="Calibri"/>
              </a:rPr>
              <a:t>Caiff</a:t>
            </a:r>
            <a:r>
              <a:rPr lang="en-US" sz="2700" dirty="0">
                <a:solidFill>
                  <a:srgbClr val="582F7A"/>
                </a:solidFill>
                <a:latin typeface="Calibri"/>
              </a:rPr>
              <a:t> </a:t>
            </a:r>
            <a:r>
              <a:rPr lang="en-US" sz="2700" dirty="0" err="1">
                <a:solidFill>
                  <a:srgbClr val="582F7A"/>
                </a:solidFill>
                <a:latin typeface="Calibri"/>
              </a:rPr>
              <a:t>yr</a:t>
            </a:r>
            <a:r>
              <a:rPr lang="en-US" sz="2700" dirty="0">
                <a:solidFill>
                  <a:srgbClr val="582F7A"/>
                </a:solidFill>
                <a:latin typeface="Calibri"/>
              </a:rPr>
              <a:t> </a:t>
            </a:r>
            <a:r>
              <a:rPr lang="en-US" sz="2700" dirty="0" err="1">
                <a:solidFill>
                  <a:srgbClr val="582F7A"/>
                </a:solidFill>
                <a:latin typeface="Calibri"/>
              </a:rPr>
              <a:t>unigolyn</a:t>
            </a:r>
            <a:r>
              <a:rPr lang="en-US" sz="2700" dirty="0">
                <a:solidFill>
                  <a:srgbClr val="582F7A"/>
                </a:solidFill>
                <a:latin typeface="Calibri"/>
              </a:rPr>
              <a:t> </a:t>
            </a:r>
            <a:r>
              <a:rPr lang="en-US" sz="2700" dirty="0" err="1">
                <a:solidFill>
                  <a:srgbClr val="582F7A"/>
                </a:solidFill>
                <a:latin typeface="Calibri"/>
              </a:rPr>
              <a:t>ei</a:t>
            </a:r>
            <a:r>
              <a:rPr lang="en-US" sz="2700" dirty="0">
                <a:solidFill>
                  <a:srgbClr val="582F7A"/>
                </a:solidFill>
                <a:latin typeface="Calibri"/>
              </a:rPr>
              <a:t> </a:t>
            </a:r>
            <a:r>
              <a:rPr lang="en-US" sz="2700" dirty="0" err="1">
                <a:solidFill>
                  <a:srgbClr val="582F7A"/>
                </a:solidFill>
                <a:latin typeface="Calibri"/>
              </a:rPr>
              <a:t>drin</a:t>
            </a:r>
            <a:r>
              <a:rPr lang="en-US" sz="2700" dirty="0">
                <a:solidFill>
                  <a:srgbClr val="582F7A"/>
                </a:solidFill>
                <a:latin typeface="Calibri"/>
              </a:rPr>
              <a:t> ag… </a:t>
            </a:r>
            <a:r>
              <a:rPr lang="en-US" sz="2700" b="1" dirty="0" err="1">
                <a:solidFill>
                  <a:srgbClr val="582F7A"/>
                </a:solidFill>
                <a:latin typeface="Calibri"/>
              </a:rPr>
              <a:t>urddas</a:t>
            </a:r>
            <a:r>
              <a:rPr lang="en-US" sz="2700" dirty="0">
                <a:solidFill>
                  <a:srgbClr val="582F7A"/>
                </a:solidFill>
                <a:latin typeface="Calibri"/>
              </a:rPr>
              <a:t>, </a:t>
            </a:r>
            <a:r>
              <a:rPr lang="en-US" sz="2700" b="1" dirty="0" err="1">
                <a:solidFill>
                  <a:srgbClr val="582F7A"/>
                </a:solidFill>
                <a:latin typeface="Calibri"/>
              </a:rPr>
              <a:t>tosturi</a:t>
            </a:r>
            <a:r>
              <a:rPr lang="en-US" sz="2700" dirty="0">
                <a:solidFill>
                  <a:srgbClr val="582F7A"/>
                </a:solidFill>
                <a:latin typeface="Calibri"/>
              </a:rPr>
              <a:t> a </a:t>
            </a:r>
            <a:r>
              <a:rPr lang="en-US" sz="2700" b="1" dirty="0" err="1">
                <a:solidFill>
                  <a:srgbClr val="582F7A"/>
                </a:solidFill>
                <a:latin typeface="Calibri"/>
              </a:rPr>
              <a:t>pharch</a:t>
            </a:r>
            <a:endParaRPr lang="en-US" sz="2700" b="1" dirty="0">
              <a:solidFill>
                <a:srgbClr val="582F7A"/>
              </a:solidFill>
              <a:latin typeface="Calibri"/>
            </a:endParaRPr>
          </a:p>
        </p:txBody>
      </p:sp>
      <p:cxnSp>
        <p:nvCxnSpPr>
          <p:cNvPr id="57" name="Straight Connector 56"/>
          <p:cNvCxnSpPr>
            <a:stCxn id="45" idx="6"/>
            <a:endCxn id="49" idx="2"/>
          </p:cNvCxnSpPr>
          <p:nvPr/>
        </p:nvCxnSpPr>
        <p:spPr>
          <a:xfrm>
            <a:off x="2825086" y="3297694"/>
            <a:ext cx="562302"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49" idx="6"/>
            <a:endCxn id="53" idx="2"/>
          </p:cNvCxnSpPr>
          <p:nvPr/>
        </p:nvCxnSpPr>
        <p:spPr>
          <a:xfrm>
            <a:off x="5568286" y="3297694"/>
            <a:ext cx="562302"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irl"/>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078009" y="3562097"/>
            <a:ext cx="1008563" cy="1008563"/>
          </a:xfrm>
          <a:prstGeom prst="rect">
            <a:avLst/>
          </a:prstGeom>
        </p:spPr>
      </p:pic>
      <p:sp>
        <p:nvSpPr>
          <p:cNvPr id="33" name="Oval Callout 32"/>
          <p:cNvSpPr/>
          <p:nvPr/>
        </p:nvSpPr>
        <p:spPr>
          <a:xfrm>
            <a:off x="935194" y="1794960"/>
            <a:ext cx="7245263" cy="3418531"/>
          </a:xfrm>
          <a:prstGeom prst="wedgeEllipseCallou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libri" panose="020F0502020204030204" pitchFamily="34" charset="0"/>
              </a:rPr>
              <a:t>Gall </a:t>
            </a:r>
            <a:r>
              <a:rPr lang="en-GB" b="1" dirty="0" err="1">
                <a:latin typeface="Calibri" panose="020F0502020204030204" pitchFamily="34" charset="0"/>
              </a:rPr>
              <a:t>hwn</a:t>
            </a:r>
            <a:r>
              <a:rPr lang="en-GB" b="1" dirty="0">
                <a:latin typeface="Calibri" panose="020F0502020204030204" pitchFamily="34" charset="0"/>
              </a:rPr>
              <a:t> </a:t>
            </a:r>
            <a:r>
              <a:rPr lang="en-GB" b="1" dirty="0" err="1">
                <a:latin typeface="Calibri" panose="020F0502020204030204" pitchFamily="34" charset="0"/>
              </a:rPr>
              <a:t>helpu</a:t>
            </a:r>
            <a:r>
              <a:rPr lang="en-GB" b="1" dirty="0">
                <a:latin typeface="Calibri" panose="020F0502020204030204" pitchFamily="34" charset="0"/>
              </a:rPr>
              <a:t> </a:t>
            </a:r>
            <a:r>
              <a:rPr lang="en-GB" b="1" dirty="0" err="1">
                <a:latin typeface="Calibri" panose="020F0502020204030204" pitchFamily="34" charset="0"/>
              </a:rPr>
              <a:t>i</a:t>
            </a:r>
            <a:r>
              <a:rPr lang="en-GB" b="1" dirty="0">
                <a:latin typeface="Calibri" panose="020F0502020204030204" pitchFamily="34" charset="0"/>
              </a:rPr>
              <a:t> </a:t>
            </a:r>
            <a:r>
              <a:rPr lang="en-GB" b="1" dirty="0" err="1">
                <a:latin typeface="Calibri" panose="020F0502020204030204" pitchFamily="34" charset="0"/>
              </a:rPr>
              <a:t>ateb</a:t>
            </a:r>
            <a:r>
              <a:rPr lang="en-GB" b="1" dirty="0">
                <a:latin typeface="Calibri" panose="020F0502020204030204" pitchFamily="34" charset="0"/>
              </a:rPr>
              <a:t> y </a:t>
            </a:r>
            <a:r>
              <a:rPr lang="en-GB" b="1" dirty="0" err="1">
                <a:latin typeface="Calibri" panose="020F0502020204030204" pitchFamily="34" charset="0"/>
              </a:rPr>
              <a:t>cwestiwn</a:t>
            </a:r>
            <a:r>
              <a:rPr lang="en-GB" b="1" dirty="0">
                <a:latin typeface="Calibri" panose="020F0502020204030204" pitchFamily="34" charset="0"/>
              </a:rPr>
              <a:t>:</a:t>
            </a:r>
          </a:p>
          <a:p>
            <a:r>
              <a:rPr lang="en-GB" b="1" dirty="0">
                <a:latin typeface="Calibri" panose="020F0502020204030204" pitchFamily="34" charset="0"/>
              </a:rPr>
              <a:t>“Beth </a:t>
            </a:r>
            <a:r>
              <a:rPr lang="en-GB" b="1" dirty="0" err="1">
                <a:latin typeface="Calibri" panose="020F0502020204030204" pitchFamily="34" charset="0"/>
              </a:rPr>
              <a:t>sydd</a:t>
            </a:r>
            <a:r>
              <a:rPr lang="en-GB" b="1" dirty="0">
                <a:latin typeface="Calibri" panose="020F0502020204030204" pitchFamily="34" charset="0"/>
              </a:rPr>
              <a:t> o </a:t>
            </a:r>
            <a:r>
              <a:rPr lang="en-GB" b="1" dirty="0" err="1">
                <a:latin typeface="Calibri" panose="020F0502020204030204" pitchFamily="34" charset="0"/>
              </a:rPr>
              <a:t>bwys</a:t>
            </a:r>
            <a:r>
              <a:rPr lang="en-GB" b="1" dirty="0">
                <a:latin typeface="Calibri" panose="020F0502020204030204" pitchFamily="34" charset="0"/>
              </a:rPr>
              <a:t> </a:t>
            </a:r>
            <a:r>
              <a:rPr lang="en-GB" b="1" dirty="0" err="1">
                <a:latin typeface="Calibri" panose="020F0502020204030204" pitchFamily="34" charset="0"/>
              </a:rPr>
              <a:t>i</a:t>
            </a:r>
            <a:r>
              <a:rPr lang="en-GB" b="1" dirty="0">
                <a:latin typeface="Calibri" panose="020F0502020204030204" pitchFamily="34" charset="0"/>
              </a:rPr>
              <a:t> chi?”</a:t>
            </a:r>
          </a:p>
        </p:txBody>
      </p:sp>
    </p:spTree>
    <p:extLst>
      <p:ext uri="{BB962C8B-B14F-4D97-AF65-F5344CB8AC3E}">
        <p14:creationId xmlns:p14="http://schemas.microsoft.com/office/powerpoint/2010/main" val="175155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left)">
                                      <p:cBhvr>
                                        <p:cTn id="11" dur="500"/>
                                        <p:tgtEl>
                                          <p:spTgt spid="5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childTnLst>
                          </p:cTn>
                        </p:par>
                        <p:par>
                          <p:cTn id="24" fill="hold">
                            <p:stCondLst>
                              <p:cond delay="2500"/>
                            </p:stCondLst>
                            <p:childTnLst>
                              <p:par>
                                <p:cTn id="25" presetID="21" presetClass="entr" presetSubtype="1"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heel(1)">
                                      <p:cBhvr>
                                        <p:cTn id="27" dur="20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4"/>
                                        </p:tgtEl>
                                      </p:cBhvr>
                                    </p:animEffect>
                                    <p:set>
                                      <p:cBhvr>
                                        <p:cTn id="35" dur="1" fill="hold">
                                          <p:stCondLst>
                                            <p:cond delay="499"/>
                                          </p:stCondLst>
                                        </p:cTn>
                                        <p:tgtEl>
                                          <p:spTgt spid="4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7"/>
                                        </p:tgtEl>
                                      </p:cBhvr>
                                    </p:animEffect>
                                    <p:set>
                                      <p:cBhvr>
                                        <p:cTn id="38" dur="1" fill="hold">
                                          <p:stCondLst>
                                            <p:cond delay="499"/>
                                          </p:stCondLst>
                                        </p:cTn>
                                        <p:tgtEl>
                                          <p:spTgt spid="5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48"/>
                                        </p:tgtEl>
                                      </p:cBhvr>
                                    </p:animEffect>
                                    <p:set>
                                      <p:cBhvr>
                                        <p:cTn id="41" dur="1" fill="hold">
                                          <p:stCondLst>
                                            <p:cond delay="499"/>
                                          </p:stCondLst>
                                        </p:cTn>
                                        <p:tgtEl>
                                          <p:spTgt spid="4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58"/>
                                        </p:tgtEl>
                                      </p:cBhvr>
                                    </p:animEffect>
                                    <p:set>
                                      <p:cBhvr>
                                        <p:cTn id="44" dur="1" fill="hold">
                                          <p:stCondLst>
                                            <p:cond delay="499"/>
                                          </p:stCondLst>
                                        </p:cTn>
                                        <p:tgtEl>
                                          <p:spTgt spid="5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52"/>
                                        </p:tgtEl>
                                      </p:cBhvr>
                                    </p:animEffect>
                                    <p:set>
                                      <p:cBhvr>
                                        <p:cTn id="47" dur="1" fill="hold">
                                          <p:stCondLst>
                                            <p:cond delay="499"/>
                                          </p:stCondLst>
                                        </p:cTn>
                                        <p:tgtEl>
                                          <p:spTgt spid="5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56"/>
                                        </p:tgtEl>
                                      </p:cBhvr>
                                    </p:animEffect>
                                    <p:set>
                                      <p:cBhvr>
                                        <p:cTn id="53" dur="1" fill="hold">
                                          <p:stCondLst>
                                            <p:cond delay="499"/>
                                          </p:stCondLst>
                                        </p:cTn>
                                        <p:tgtEl>
                                          <p:spTgt spid="56"/>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523714"/>
                                        </p:tgtEl>
                                        <p:attrNameLst>
                                          <p:attrName>style.visibility</p:attrName>
                                        </p:attrNameLst>
                                      </p:cBhvr>
                                      <p:to>
                                        <p:strVal val="visible"/>
                                      </p:to>
                                    </p:set>
                                    <p:animEffect transition="in" filter="fade">
                                      <p:cBhvr>
                                        <p:cTn id="56" dur="500"/>
                                        <p:tgtEl>
                                          <p:spTgt spid="1523714"/>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1000"/>
                                        <p:tgtEl>
                                          <p:spTgt spid="30"/>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1000"/>
                                        <p:tgtEl>
                                          <p:spTgt spid="3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23712"/>
                                        </p:tgtEl>
                                        <p:attrNameLst>
                                          <p:attrName>style.visibility</p:attrName>
                                        </p:attrNameLst>
                                      </p:cBhvr>
                                      <p:to>
                                        <p:strVal val="visible"/>
                                      </p:to>
                                    </p:set>
                                    <p:animEffect transition="in" filter="fade">
                                      <p:cBhvr>
                                        <p:cTn id="71" dur="1000"/>
                                        <p:tgtEl>
                                          <p:spTgt spid="1523712"/>
                                        </p:tgtEl>
                                      </p:cBhvr>
                                    </p:animEffect>
                                  </p:childTnLst>
                                </p:cTn>
                              </p:par>
                            </p:childTnLst>
                          </p:cTn>
                        </p:par>
                        <p:par>
                          <p:cTn id="72" fill="hold">
                            <p:stCondLst>
                              <p:cond delay="3000"/>
                            </p:stCondLst>
                            <p:childTnLst>
                              <p:par>
                                <p:cTn id="73" presetID="10" presetClass="entr" presetSubtype="0" fill="hold" grpId="0" nodeType="afterEffect">
                                  <p:stCondLst>
                                    <p:cond delay="0"/>
                                  </p:stCondLst>
                                  <p:childTnLst>
                                    <p:set>
                                      <p:cBhvr>
                                        <p:cTn id="74" dur="1" fill="hold">
                                          <p:stCondLst>
                                            <p:cond delay="0"/>
                                          </p:stCondLst>
                                        </p:cTn>
                                        <p:tgtEl>
                                          <p:spTgt spid="1523713"/>
                                        </p:tgtEl>
                                        <p:attrNameLst>
                                          <p:attrName>style.visibility</p:attrName>
                                        </p:attrNameLst>
                                      </p:cBhvr>
                                      <p:to>
                                        <p:strVal val="visible"/>
                                      </p:to>
                                    </p:set>
                                    <p:animEffect transition="in" filter="fade">
                                      <p:cBhvr>
                                        <p:cTn id="75" dur="500"/>
                                        <p:tgtEl>
                                          <p:spTgt spid="15237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23715"/>
                                        </p:tgtEl>
                                        <p:attrNameLst>
                                          <p:attrName>style.visibility</p:attrName>
                                        </p:attrNameLst>
                                      </p:cBhvr>
                                      <p:to>
                                        <p:strVal val="visible"/>
                                      </p:to>
                                    </p:set>
                                    <p:animEffect transition="in" filter="fade">
                                      <p:cBhvr>
                                        <p:cTn id="78" dur="1000"/>
                                        <p:tgtEl>
                                          <p:spTgt spid="1523715"/>
                                        </p:tgtEl>
                                      </p:cBhvr>
                                    </p:animEffect>
                                  </p:childTnLst>
                                </p:cTn>
                              </p:par>
                            </p:childTnLst>
                          </p:cTn>
                        </p:par>
                        <p:par>
                          <p:cTn id="79" fill="hold">
                            <p:stCondLst>
                              <p:cond delay="4000"/>
                            </p:stCondLst>
                            <p:childTnLst>
                              <p:par>
                                <p:cTn id="80" presetID="10" presetClass="entr" presetSubtype="0" fill="hold" grpId="0" nodeType="afterEffect">
                                  <p:stCondLst>
                                    <p:cond delay="0"/>
                                  </p:stCondLst>
                                  <p:childTnLst>
                                    <p:set>
                                      <p:cBhvr>
                                        <p:cTn id="81" dur="1" fill="hold">
                                          <p:stCondLst>
                                            <p:cond delay="0"/>
                                          </p:stCondLst>
                                        </p:cTn>
                                        <p:tgtEl>
                                          <p:spTgt spid="1523716"/>
                                        </p:tgtEl>
                                        <p:attrNameLst>
                                          <p:attrName>style.visibility</p:attrName>
                                        </p:attrNameLst>
                                      </p:cBhvr>
                                      <p:to>
                                        <p:strVal val="visible"/>
                                      </p:to>
                                    </p:set>
                                    <p:animEffect transition="in" filter="fade">
                                      <p:cBhvr>
                                        <p:cTn id="82" dur="500"/>
                                        <p:tgtEl>
                                          <p:spTgt spid="152371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523717"/>
                                        </p:tgtEl>
                                        <p:attrNameLst>
                                          <p:attrName>style.visibility</p:attrName>
                                        </p:attrNameLst>
                                      </p:cBhvr>
                                      <p:to>
                                        <p:strVal val="visible"/>
                                      </p:to>
                                    </p:set>
                                    <p:animEffect transition="in" filter="fade">
                                      <p:cBhvr>
                                        <p:cTn id="85" dur="1000"/>
                                        <p:tgtEl>
                                          <p:spTgt spid="1523717"/>
                                        </p:tgtEl>
                                      </p:cBhvr>
                                    </p:animEffect>
                                  </p:childTnLst>
                                </p:cTn>
                              </p:par>
                            </p:childTnLst>
                          </p:cTn>
                        </p:par>
                        <p:par>
                          <p:cTn id="86" fill="hold">
                            <p:stCondLst>
                              <p:cond delay="5000"/>
                            </p:stCondLst>
                            <p:childTnLst>
                              <p:par>
                                <p:cTn id="87" presetID="10" presetClass="entr" presetSubtype="0" fill="hold" grpId="0" nodeType="afterEffect">
                                  <p:stCondLst>
                                    <p:cond delay="0"/>
                                  </p:stCondLst>
                                  <p:childTnLst>
                                    <p:set>
                                      <p:cBhvr>
                                        <p:cTn id="88" dur="1" fill="hold">
                                          <p:stCondLst>
                                            <p:cond delay="0"/>
                                          </p:stCondLst>
                                        </p:cTn>
                                        <p:tgtEl>
                                          <p:spTgt spid="1523718"/>
                                        </p:tgtEl>
                                        <p:attrNameLst>
                                          <p:attrName>style.visibility</p:attrName>
                                        </p:attrNameLst>
                                      </p:cBhvr>
                                      <p:to>
                                        <p:strVal val="visible"/>
                                      </p:to>
                                    </p:set>
                                    <p:animEffect transition="in" filter="fade">
                                      <p:cBhvr>
                                        <p:cTn id="89" dur="500"/>
                                        <p:tgtEl>
                                          <p:spTgt spid="152371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523719"/>
                                        </p:tgtEl>
                                        <p:attrNameLst>
                                          <p:attrName>style.visibility</p:attrName>
                                        </p:attrNameLst>
                                      </p:cBhvr>
                                      <p:to>
                                        <p:strVal val="visible"/>
                                      </p:to>
                                    </p:set>
                                    <p:animEffect transition="in" filter="fade">
                                      <p:cBhvr>
                                        <p:cTn id="92" dur="1000"/>
                                        <p:tgtEl>
                                          <p:spTgt spid="1523719"/>
                                        </p:tgtEl>
                                      </p:cBhvr>
                                    </p:animEffect>
                                  </p:childTnLst>
                                </p:cTn>
                              </p:par>
                            </p:childTnLst>
                          </p:cTn>
                        </p:par>
                        <p:par>
                          <p:cTn id="93" fill="hold">
                            <p:stCondLst>
                              <p:cond delay="6000"/>
                            </p:stCondLst>
                            <p:childTnLst>
                              <p:par>
                                <p:cTn id="94" presetID="10" presetClass="entr" presetSubtype="0" fill="hold" grpId="0" nodeType="afterEffect">
                                  <p:stCondLst>
                                    <p:cond delay="0"/>
                                  </p:stCondLst>
                                  <p:childTnLst>
                                    <p:set>
                                      <p:cBhvr>
                                        <p:cTn id="95" dur="1" fill="hold">
                                          <p:stCondLst>
                                            <p:cond delay="0"/>
                                          </p:stCondLst>
                                        </p:cTn>
                                        <p:tgtEl>
                                          <p:spTgt spid="1523720"/>
                                        </p:tgtEl>
                                        <p:attrNameLst>
                                          <p:attrName>style.visibility</p:attrName>
                                        </p:attrNameLst>
                                      </p:cBhvr>
                                      <p:to>
                                        <p:strVal val="visible"/>
                                      </p:to>
                                    </p:set>
                                    <p:animEffect transition="in" filter="fade">
                                      <p:cBhvr>
                                        <p:cTn id="96" dur="500"/>
                                        <p:tgtEl>
                                          <p:spTgt spid="152372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523712"/>
                                        </p:tgtEl>
                                      </p:cBhvr>
                                    </p:animEffect>
                                    <p:set>
                                      <p:cBhvr>
                                        <p:cTn id="107" dur="1" fill="hold">
                                          <p:stCondLst>
                                            <p:cond delay="499"/>
                                          </p:stCondLst>
                                        </p:cTn>
                                        <p:tgtEl>
                                          <p:spTgt spid="1523712"/>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523713"/>
                                        </p:tgtEl>
                                      </p:cBhvr>
                                    </p:animEffect>
                                    <p:set>
                                      <p:cBhvr>
                                        <p:cTn id="110" dur="1" fill="hold">
                                          <p:stCondLst>
                                            <p:cond delay="499"/>
                                          </p:stCondLst>
                                        </p:cTn>
                                        <p:tgtEl>
                                          <p:spTgt spid="1523713"/>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523715"/>
                                        </p:tgtEl>
                                      </p:cBhvr>
                                    </p:animEffect>
                                    <p:set>
                                      <p:cBhvr>
                                        <p:cTn id="113" dur="1" fill="hold">
                                          <p:stCondLst>
                                            <p:cond delay="499"/>
                                          </p:stCondLst>
                                        </p:cTn>
                                        <p:tgtEl>
                                          <p:spTgt spid="152371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523716"/>
                                        </p:tgtEl>
                                      </p:cBhvr>
                                    </p:animEffect>
                                    <p:set>
                                      <p:cBhvr>
                                        <p:cTn id="116" dur="1" fill="hold">
                                          <p:stCondLst>
                                            <p:cond delay="499"/>
                                          </p:stCondLst>
                                        </p:cTn>
                                        <p:tgtEl>
                                          <p:spTgt spid="1523716"/>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523717"/>
                                        </p:tgtEl>
                                      </p:cBhvr>
                                    </p:animEffect>
                                    <p:set>
                                      <p:cBhvr>
                                        <p:cTn id="119" dur="1" fill="hold">
                                          <p:stCondLst>
                                            <p:cond delay="499"/>
                                          </p:stCondLst>
                                        </p:cTn>
                                        <p:tgtEl>
                                          <p:spTgt spid="1523717"/>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523718"/>
                                        </p:tgtEl>
                                      </p:cBhvr>
                                    </p:animEffect>
                                    <p:set>
                                      <p:cBhvr>
                                        <p:cTn id="122" dur="1" fill="hold">
                                          <p:stCondLst>
                                            <p:cond delay="499"/>
                                          </p:stCondLst>
                                        </p:cTn>
                                        <p:tgtEl>
                                          <p:spTgt spid="1523718"/>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523719"/>
                                        </p:tgtEl>
                                      </p:cBhvr>
                                    </p:animEffect>
                                    <p:set>
                                      <p:cBhvr>
                                        <p:cTn id="125" dur="1" fill="hold">
                                          <p:stCondLst>
                                            <p:cond delay="499"/>
                                          </p:stCondLst>
                                        </p:cTn>
                                        <p:tgtEl>
                                          <p:spTgt spid="1523719"/>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523720"/>
                                        </p:tgtEl>
                                      </p:cBhvr>
                                    </p:animEffect>
                                    <p:set>
                                      <p:cBhvr>
                                        <p:cTn id="128" dur="1" fill="hold">
                                          <p:stCondLst>
                                            <p:cond delay="499"/>
                                          </p:stCondLst>
                                        </p:cTn>
                                        <p:tgtEl>
                                          <p:spTgt spid="1523720"/>
                                        </p:tgtEl>
                                        <p:attrNameLst>
                                          <p:attrName>style.visibility</p:attrName>
                                        </p:attrNameLst>
                                      </p:cBhvr>
                                      <p:to>
                                        <p:strVal val="hidden"/>
                                      </p:to>
                                    </p:set>
                                  </p:childTnLst>
                                </p:cTn>
                              </p:par>
                              <p:par>
                                <p:cTn id="129" presetID="22" presetClass="entr" presetSubtype="2" fill="hold" nodeType="with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right)">
                                      <p:cBhvr>
                                        <p:cTn id="131" dur="500"/>
                                        <p:tgtEl>
                                          <p:spTgt spid="42"/>
                                        </p:tgtEl>
                                      </p:cBhvr>
                                    </p:animEffect>
                                  </p:childTnLst>
                                </p:cTn>
                              </p:par>
                              <p:par>
                                <p:cTn id="132" presetID="22" presetClass="entr" presetSubtype="8" fill="hold" nodeType="withEffect">
                                  <p:stCondLst>
                                    <p:cond delay="0"/>
                                  </p:stCondLst>
                                  <p:childTnLst>
                                    <p:set>
                                      <p:cBhvr>
                                        <p:cTn id="133" dur="1" fill="hold">
                                          <p:stCondLst>
                                            <p:cond delay="0"/>
                                          </p:stCondLst>
                                        </p:cTn>
                                        <p:tgtEl>
                                          <p:spTgt spid="1523721"/>
                                        </p:tgtEl>
                                        <p:attrNameLst>
                                          <p:attrName>style.visibility</p:attrName>
                                        </p:attrNameLst>
                                      </p:cBhvr>
                                      <p:to>
                                        <p:strVal val="visible"/>
                                      </p:to>
                                    </p:set>
                                    <p:animEffect transition="in" filter="wipe(left)">
                                      <p:cBhvr>
                                        <p:cTn id="134" dur="500"/>
                                        <p:tgtEl>
                                          <p:spTgt spid="1523721"/>
                                        </p:tgtEl>
                                      </p:cBhvr>
                                    </p:animEffect>
                                  </p:childTnLst>
                                </p:cTn>
                              </p:par>
                            </p:childTnLst>
                          </p:cTn>
                        </p:par>
                      </p:childTnLst>
                    </p:cTn>
                  </p:par>
                  <p:par>
                    <p:cTn id="135" fill="hold">
                      <p:stCondLst>
                        <p:cond delay="indefinite"/>
                      </p:stCondLst>
                      <p:childTnLst>
                        <p:par>
                          <p:cTn id="136" fill="hold">
                            <p:stCondLst>
                              <p:cond delay="0"/>
                            </p:stCondLst>
                            <p:childTnLst>
                              <p:par>
                                <p:cTn id="137" presetID="9" presetClass="emph" presetSubtype="0" nodeType="clickEffect">
                                  <p:stCondLst>
                                    <p:cond delay="0"/>
                                  </p:stCondLst>
                                  <p:childTnLst>
                                    <p:set>
                                      <p:cBhvr rctx="PPT">
                                        <p:cTn id="138" dur="indefinite"/>
                                        <p:tgtEl>
                                          <p:spTgt spid="42"/>
                                        </p:tgtEl>
                                        <p:attrNameLst>
                                          <p:attrName>style.opacity</p:attrName>
                                        </p:attrNameLst>
                                      </p:cBhvr>
                                      <p:to>
                                        <p:strVal val="0.25"/>
                                      </p:to>
                                    </p:set>
                                    <p:animEffect filter="image" prLst="opacity: 0.25">
                                      <p:cBhvr rctx="IE">
                                        <p:cTn id="139" dur="indefinite"/>
                                        <p:tgtEl>
                                          <p:spTgt spid="42"/>
                                        </p:tgtEl>
                                      </p:cBhvr>
                                    </p:animEffect>
                                  </p:childTnLst>
                                </p:cTn>
                              </p:par>
                              <p:par>
                                <p:cTn id="140" presetID="9" presetClass="emph" presetSubtype="0" nodeType="withEffect">
                                  <p:stCondLst>
                                    <p:cond delay="0"/>
                                  </p:stCondLst>
                                  <p:childTnLst>
                                    <p:set>
                                      <p:cBhvr rctx="PPT">
                                        <p:cTn id="141" dur="indefinite"/>
                                        <p:tgtEl>
                                          <p:spTgt spid="1523721"/>
                                        </p:tgtEl>
                                        <p:attrNameLst>
                                          <p:attrName>style.opacity</p:attrName>
                                        </p:attrNameLst>
                                      </p:cBhvr>
                                      <p:to>
                                        <p:strVal val="0.25"/>
                                      </p:to>
                                    </p:set>
                                    <p:animEffect filter="image" prLst="opacity: 0.25">
                                      <p:cBhvr rctx="IE">
                                        <p:cTn id="142" dur="indefinite"/>
                                        <p:tgtEl>
                                          <p:spTgt spid="152372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fade">
                                      <p:cBhvr>
                                        <p:cTn id="1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1523712" grpId="0" animBg="1"/>
      <p:bldP spid="1523712" grpId="1" animBg="1"/>
      <p:bldP spid="1523713" grpId="0" animBg="1"/>
      <p:bldP spid="1523713" grpId="1" animBg="1"/>
      <p:bldP spid="1523715" grpId="0" animBg="1"/>
      <p:bldP spid="1523715" grpId="1" animBg="1"/>
      <p:bldP spid="1523716" grpId="0" animBg="1"/>
      <p:bldP spid="1523716" grpId="1" animBg="1"/>
      <p:bldP spid="1523717" grpId="0" animBg="1"/>
      <p:bldP spid="1523717" grpId="1" animBg="1"/>
      <p:bldP spid="1523718" grpId="0" animBg="1"/>
      <p:bldP spid="1523718" grpId="1" animBg="1"/>
      <p:bldP spid="1523719" grpId="0" animBg="1"/>
      <p:bldP spid="1523719" grpId="1" animBg="1"/>
      <p:bldP spid="1523720" grpId="0" animBg="1"/>
      <p:bldP spid="1523720" grpId="1" animBg="1"/>
      <p:bldP spid="43" grpId="0" animBg="1"/>
      <p:bldP spid="43" grpId="1" animBg="1"/>
      <p:bldP spid="56" grpId="0"/>
      <p:bldP spid="56" grpId="1"/>
      <p:bldP spid="3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Paratoi</a:t>
            </a:r>
            <a:r>
              <a:rPr lang="en-GB" dirty="0"/>
              <a:t> </a:t>
            </a:r>
            <a:r>
              <a:rPr lang="en-GB" dirty="0" err="1"/>
              <a:t>ar</a:t>
            </a:r>
            <a:r>
              <a:rPr lang="en-GB" dirty="0"/>
              <a:t> </a:t>
            </a:r>
            <a:r>
              <a:rPr lang="en-GB" dirty="0" err="1"/>
              <a:t>gyfer</a:t>
            </a:r>
            <a:r>
              <a:rPr lang="en-GB" dirty="0"/>
              <a:t> y </a:t>
            </a:r>
            <a:r>
              <a:rPr lang="en-GB" dirty="0" err="1" smtClean="0"/>
              <a:t>dyfodol</a:t>
            </a:r>
            <a:r>
              <a:rPr lang="en-GB" dirty="0" smtClean="0"/>
              <a:t> (</a:t>
            </a:r>
            <a:r>
              <a:rPr lang="en-GB" dirty="0"/>
              <a:t>2)</a:t>
            </a:r>
          </a:p>
        </p:txBody>
      </p:sp>
      <p:sp>
        <p:nvSpPr>
          <p:cNvPr id="3" name="Content Placeholder 2"/>
          <p:cNvSpPr>
            <a:spLocks noGrp="1"/>
          </p:cNvSpPr>
          <p:nvPr>
            <p:ph idx="1"/>
          </p:nvPr>
        </p:nvSpPr>
        <p:spPr>
          <a:xfrm>
            <a:off x="431801" y="1376363"/>
            <a:ext cx="8280400" cy="4135271"/>
          </a:xfrm>
        </p:spPr>
        <p:txBody>
          <a:bodyPr>
            <a:noAutofit/>
          </a:bodyPr>
          <a:lstStyle/>
          <a:p>
            <a:r>
              <a:rPr lang="en-GB" sz="2000" dirty="0"/>
              <a:t>I </a:t>
            </a:r>
            <a:r>
              <a:rPr lang="en-GB" sz="2000" dirty="0" err="1"/>
              <a:t>sicrhau</a:t>
            </a:r>
            <a:r>
              <a:rPr lang="en-GB" sz="2000" dirty="0"/>
              <a:t> bod </a:t>
            </a:r>
            <a:r>
              <a:rPr lang="en-GB" sz="2000" dirty="0" err="1"/>
              <a:t>gwasanaethau</a:t>
            </a:r>
            <a:r>
              <a:rPr lang="en-GB" sz="2000" dirty="0"/>
              <a:t> </a:t>
            </a:r>
            <a:r>
              <a:rPr lang="en-GB" sz="2000" dirty="0" err="1"/>
              <a:t>cyhoeddus</a:t>
            </a:r>
            <a:r>
              <a:rPr lang="en-GB" sz="2000" dirty="0"/>
              <a:t> </a:t>
            </a:r>
            <a:r>
              <a:rPr lang="en-GB" sz="2000" dirty="0" err="1"/>
              <a:t>yng</a:t>
            </a:r>
            <a:r>
              <a:rPr lang="en-GB" sz="2000" dirty="0"/>
              <a:t> </a:t>
            </a:r>
            <a:r>
              <a:rPr lang="en-GB" sz="2000" dirty="0" err="1"/>
              <a:t>Nghymru</a:t>
            </a:r>
            <a:r>
              <a:rPr lang="en-GB" sz="2000" dirty="0"/>
              <a:t> </a:t>
            </a:r>
            <a:r>
              <a:rPr lang="en-GB" sz="2000" dirty="0" err="1"/>
              <a:t>yn</a:t>
            </a:r>
            <a:r>
              <a:rPr lang="en-GB" sz="2000" dirty="0"/>
              <a:t> </a:t>
            </a:r>
            <a:r>
              <a:rPr lang="en-GB" sz="2000" dirty="0" err="1" smtClean="0"/>
              <a:t>barod</a:t>
            </a:r>
            <a:r>
              <a:rPr lang="en-GB" sz="2000" dirty="0" smtClean="0"/>
              <a:t> </a:t>
            </a:r>
            <a:r>
              <a:rPr lang="en-GB" sz="2000" dirty="0" err="1"/>
              <a:t>ar</a:t>
            </a:r>
            <a:r>
              <a:rPr lang="en-GB" sz="2000" dirty="0"/>
              <a:t> </a:t>
            </a:r>
            <a:r>
              <a:rPr lang="en-GB" sz="2000" dirty="0" err="1"/>
              <a:t>gyfer</a:t>
            </a:r>
            <a:r>
              <a:rPr lang="en-GB" sz="2000" dirty="0"/>
              <a:t> </a:t>
            </a:r>
            <a:r>
              <a:rPr lang="en-GB" sz="2000" dirty="0" err="1"/>
              <a:t>dyfodol</a:t>
            </a:r>
            <a:r>
              <a:rPr lang="en-GB" sz="2000" dirty="0"/>
              <a:t> o </a:t>
            </a:r>
            <a:r>
              <a:rPr lang="en-GB" sz="2000" dirty="0" err="1"/>
              <a:t>gystadlu</a:t>
            </a:r>
            <a:r>
              <a:rPr lang="en-GB" sz="2000" dirty="0"/>
              <a:t>, </a:t>
            </a:r>
            <a:r>
              <a:rPr lang="en-GB" sz="2000" dirty="0" err="1"/>
              <a:t>bydd</a:t>
            </a:r>
            <a:r>
              <a:rPr lang="en-GB" sz="2000" dirty="0"/>
              <a:t> </a:t>
            </a:r>
            <a:r>
              <a:rPr lang="en-GB" sz="2000" dirty="0" err="1"/>
              <a:t>angen</a:t>
            </a:r>
            <a:r>
              <a:rPr lang="en-GB" sz="2000" dirty="0"/>
              <a:t> </a:t>
            </a:r>
            <a:r>
              <a:rPr lang="en-GB" sz="2000" dirty="0" err="1"/>
              <a:t>i</a:t>
            </a:r>
            <a:r>
              <a:rPr lang="en-GB" sz="2000" dirty="0"/>
              <a:t> </a:t>
            </a:r>
            <a:r>
              <a:rPr lang="en-GB" sz="2000" dirty="0" err="1"/>
              <a:t>aseswyr</a:t>
            </a:r>
            <a:r>
              <a:rPr lang="en-GB" sz="2000" dirty="0"/>
              <a:t>:</a:t>
            </a:r>
          </a:p>
          <a:p>
            <a:pPr marL="514350" indent="-514350">
              <a:buFont typeface="+mj-lt"/>
              <a:buAutoNum type="arabicPeriod"/>
            </a:pPr>
            <a:r>
              <a:rPr lang="en-GB" sz="2000" dirty="0" err="1" smtClean="0"/>
              <a:t>Ddeall</a:t>
            </a:r>
            <a:r>
              <a:rPr lang="en-GB" sz="2000" dirty="0" smtClean="0"/>
              <a:t> </a:t>
            </a:r>
            <a:r>
              <a:rPr lang="en-GB" sz="2000" dirty="0" err="1"/>
              <a:t>yr</a:t>
            </a:r>
            <a:r>
              <a:rPr lang="en-GB" sz="2000" dirty="0"/>
              <a:t> </a:t>
            </a:r>
            <a:r>
              <a:rPr lang="en-GB" sz="2000" dirty="0" err="1"/>
              <a:t>amrywiaeth</a:t>
            </a:r>
            <a:r>
              <a:rPr lang="en-GB" sz="2000" dirty="0"/>
              <a:t> o </a:t>
            </a:r>
            <a:r>
              <a:rPr lang="en-GB" sz="2000" dirty="0" err="1"/>
              <a:t>opsiynau</a:t>
            </a:r>
            <a:r>
              <a:rPr lang="en-GB" sz="2000" dirty="0"/>
              <a:t> a </a:t>
            </a:r>
            <a:r>
              <a:rPr lang="en-GB" sz="2000" dirty="0" err="1"/>
              <a:t>dewisiadau</a:t>
            </a:r>
            <a:r>
              <a:rPr lang="en-GB" sz="2000" dirty="0"/>
              <a:t> </a:t>
            </a:r>
            <a:r>
              <a:rPr lang="en-GB" sz="2000" dirty="0" err="1"/>
              <a:t>gwahanol</a:t>
            </a:r>
            <a:r>
              <a:rPr lang="en-GB" sz="2000" dirty="0"/>
              <a:t> </a:t>
            </a:r>
            <a:r>
              <a:rPr lang="en-GB" sz="2000" dirty="0" err="1"/>
              <a:t>sy’n</a:t>
            </a:r>
            <a:r>
              <a:rPr lang="en-GB" sz="2000" dirty="0"/>
              <a:t> </a:t>
            </a:r>
            <a:r>
              <a:rPr lang="en-GB" sz="2000" dirty="0" err="1"/>
              <a:t>dod</a:t>
            </a:r>
            <a:r>
              <a:rPr lang="en-GB" sz="2000" dirty="0"/>
              <a:t> </a:t>
            </a:r>
            <a:r>
              <a:rPr lang="en-GB" sz="2000" dirty="0" err="1"/>
              <a:t>ar</a:t>
            </a:r>
            <a:r>
              <a:rPr lang="en-GB" sz="2000" dirty="0"/>
              <a:t> </a:t>
            </a:r>
            <a:r>
              <a:rPr lang="en-GB" sz="2000" dirty="0" err="1"/>
              <a:t>gael</a:t>
            </a:r>
            <a:endParaRPr lang="en-GB" sz="2000" dirty="0"/>
          </a:p>
          <a:p>
            <a:pPr marL="514350" indent="-514350">
              <a:buFont typeface="+mj-lt"/>
              <a:buAutoNum type="arabicPeriod"/>
            </a:pPr>
            <a:r>
              <a:rPr lang="en-GB" sz="2000" dirty="0" err="1"/>
              <a:t>Dysgu</a:t>
            </a:r>
            <a:r>
              <a:rPr lang="en-GB" sz="2000" dirty="0"/>
              <a:t> </a:t>
            </a:r>
            <a:r>
              <a:rPr lang="en-GB" sz="2000" dirty="0" err="1"/>
              <a:t>technegau</a:t>
            </a:r>
            <a:r>
              <a:rPr lang="en-GB" sz="2000" dirty="0"/>
              <a:t> </a:t>
            </a:r>
            <a:r>
              <a:rPr lang="en-GB" sz="2000" dirty="0" err="1"/>
              <a:t>sy’n</a:t>
            </a:r>
            <a:r>
              <a:rPr lang="en-GB" sz="2000" dirty="0"/>
              <a:t> </a:t>
            </a:r>
            <a:r>
              <a:rPr lang="en-GB" sz="2000" dirty="0" err="1"/>
              <a:t>galluogi</a:t>
            </a:r>
            <a:r>
              <a:rPr lang="en-GB" sz="2000" dirty="0"/>
              <a:t> </a:t>
            </a:r>
            <a:r>
              <a:rPr lang="en-GB" sz="2000" dirty="0" err="1"/>
              <a:t>cymharu</a:t>
            </a:r>
            <a:r>
              <a:rPr lang="en-GB" sz="2000" dirty="0"/>
              <a:t> </a:t>
            </a:r>
            <a:r>
              <a:rPr lang="en-GB" sz="2000" dirty="0" err="1"/>
              <a:t>cynhyrchion</a:t>
            </a:r>
            <a:r>
              <a:rPr lang="en-GB" sz="2000" dirty="0"/>
              <a:t> </a:t>
            </a:r>
            <a:r>
              <a:rPr lang="en-GB" sz="2000" dirty="0" err="1"/>
              <a:t>sy’n</a:t>
            </a:r>
            <a:r>
              <a:rPr lang="en-GB" sz="2000" dirty="0"/>
              <a:t> </a:t>
            </a:r>
            <a:r>
              <a:rPr lang="en-GB" sz="2000" dirty="0" err="1"/>
              <a:t>cystadlu</a:t>
            </a:r>
            <a:r>
              <a:rPr lang="en-GB" sz="2000" dirty="0"/>
              <a:t> </a:t>
            </a:r>
            <a:r>
              <a:rPr lang="en-GB" sz="2000" dirty="0" err="1"/>
              <a:t>â’i</a:t>
            </a:r>
            <a:r>
              <a:rPr lang="en-GB" sz="2000" dirty="0"/>
              <a:t> </a:t>
            </a:r>
            <a:r>
              <a:rPr lang="en-GB" sz="2000" dirty="0" err="1"/>
              <a:t>gilydd</a:t>
            </a:r>
            <a:endParaRPr lang="en-GB" sz="2000" dirty="0"/>
          </a:p>
          <a:p>
            <a:pPr marL="514350" indent="-514350">
              <a:buFont typeface="+mj-lt"/>
              <a:buAutoNum type="arabicPeriod"/>
            </a:pPr>
            <a:r>
              <a:rPr lang="en-GB" sz="2000" dirty="0" err="1"/>
              <a:t>Sicrhau</a:t>
            </a:r>
            <a:r>
              <a:rPr lang="en-GB" sz="2000" dirty="0"/>
              <a:t> </a:t>
            </a:r>
            <a:r>
              <a:rPr lang="en-GB" sz="2000" dirty="0" err="1"/>
              <a:t>nad</a:t>
            </a:r>
            <a:r>
              <a:rPr lang="en-GB" sz="2000" dirty="0"/>
              <a:t> </a:t>
            </a:r>
            <a:r>
              <a:rPr lang="en-GB" sz="2000" dirty="0" err="1"/>
              <a:t>yw</a:t>
            </a:r>
            <a:r>
              <a:rPr lang="en-GB" sz="2000" dirty="0"/>
              <a:t> </a:t>
            </a:r>
            <a:r>
              <a:rPr lang="en-GB" sz="2000" dirty="0" err="1"/>
              <a:t>diffyg</a:t>
            </a:r>
            <a:r>
              <a:rPr lang="en-GB" sz="2000" dirty="0"/>
              <a:t> </a:t>
            </a:r>
            <a:r>
              <a:rPr lang="en-GB" sz="2000" dirty="0" err="1"/>
              <a:t>gallu</a:t>
            </a:r>
            <a:r>
              <a:rPr lang="en-GB" sz="2000" dirty="0"/>
              <a:t> </a:t>
            </a:r>
            <a:r>
              <a:rPr lang="en-GB" sz="2000" dirty="0" err="1"/>
              <a:t>i</a:t>
            </a:r>
            <a:r>
              <a:rPr lang="en-GB" sz="2000" dirty="0"/>
              <a:t> </a:t>
            </a:r>
            <a:r>
              <a:rPr lang="en-GB" sz="2000" dirty="0" err="1"/>
              <a:t>ryngweithredu</a:t>
            </a:r>
            <a:r>
              <a:rPr lang="en-GB" sz="2000" dirty="0"/>
              <a:t> </a:t>
            </a:r>
            <a:r>
              <a:rPr lang="en-GB" sz="2000" dirty="0" err="1"/>
              <a:t>rhwng</a:t>
            </a:r>
            <a:r>
              <a:rPr lang="en-GB" sz="2000" dirty="0"/>
              <a:t> </a:t>
            </a:r>
            <a:r>
              <a:rPr lang="en-GB" sz="2000" dirty="0" err="1"/>
              <a:t>cynhyrchion</a:t>
            </a:r>
            <a:r>
              <a:rPr lang="en-GB" sz="2000" dirty="0"/>
              <a:t> </a:t>
            </a:r>
            <a:r>
              <a:rPr lang="en-GB" sz="2000" dirty="0" err="1"/>
              <a:t>yn</a:t>
            </a:r>
            <a:r>
              <a:rPr lang="en-GB" sz="2000" dirty="0"/>
              <a:t> </a:t>
            </a:r>
            <a:r>
              <a:rPr lang="en-GB" sz="2000" dirty="0" err="1"/>
              <a:t>arwain</a:t>
            </a:r>
            <a:r>
              <a:rPr lang="en-GB" sz="2000" dirty="0"/>
              <a:t> at </a:t>
            </a:r>
            <a:r>
              <a:rPr lang="en-GB" sz="2000" dirty="0" err="1"/>
              <a:t>fethiannau</a:t>
            </a:r>
            <a:r>
              <a:rPr lang="en-GB" sz="2000" dirty="0"/>
              <a:t> </a:t>
            </a:r>
          </a:p>
          <a:p>
            <a:pPr marL="514350" indent="-514350">
              <a:buFont typeface="+mj-lt"/>
              <a:buAutoNum type="arabicPeriod"/>
            </a:pPr>
            <a:r>
              <a:rPr lang="en-GB" sz="2000" dirty="0" err="1"/>
              <a:t>Cymharu</a:t>
            </a:r>
            <a:r>
              <a:rPr lang="en-GB" sz="2000" dirty="0"/>
              <a:t> </a:t>
            </a:r>
            <a:r>
              <a:rPr lang="en-GB" sz="2000" dirty="0" err="1"/>
              <a:t>nodiadau</a:t>
            </a:r>
            <a:r>
              <a:rPr lang="en-GB" sz="2000" dirty="0"/>
              <a:t> </a:t>
            </a:r>
            <a:r>
              <a:rPr lang="en-GB" sz="2000" dirty="0" err="1"/>
              <a:t>gydag</a:t>
            </a:r>
            <a:r>
              <a:rPr lang="en-GB" sz="2000" dirty="0"/>
              <a:t> </a:t>
            </a:r>
            <a:r>
              <a:rPr lang="en-GB" sz="2000" dirty="0" err="1"/>
              <a:t>aseswyr</a:t>
            </a:r>
            <a:r>
              <a:rPr lang="en-GB" sz="2000" dirty="0"/>
              <a:t> </a:t>
            </a:r>
            <a:r>
              <a:rPr lang="en-GB" sz="2000" dirty="0" err="1"/>
              <a:t>eraill</a:t>
            </a:r>
            <a:r>
              <a:rPr lang="en-GB" sz="2000" dirty="0"/>
              <a:t>, </a:t>
            </a:r>
            <a:r>
              <a:rPr lang="en-GB" sz="2000" dirty="0" err="1"/>
              <a:t>yn</a:t>
            </a:r>
            <a:r>
              <a:rPr lang="en-GB" sz="2000" dirty="0"/>
              <a:t> </a:t>
            </a:r>
            <a:r>
              <a:rPr lang="en-GB" sz="2000" dirty="0" err="1"/>
              <a:t>enwedig</a:t>
            </a:r>
            <a:r>
              <a:rPr lang="en-GB" sz="2000" dirty="0"/>
              <a:t> </a:t>
            </a:r>
            <a:r>
              <a:rPr lang="en-GB" sz="2000" dirty="0" err="1"/>
              <a:t>ar</a:t>
            </a:r>
            <a:r>
              <a:rPr lang="en-GB" sz="2000" dirty="0"/>
              <a:t> </a:t>
            </a:r>
            <a:r>
              <a:rPr lang="en-GB" sz="2000" dirty="0" err="1"/>
              <a:t>gyfer</a:t>
            </a:r>
            <a:r>
              <a:rPr lang="en-GB" sz="2000" dirty="0"/>
              <a:t> </a:t>
            </a:r>
            <a:r>
              <a:rPr lang="en-GB" sz="2000" dirty="0" err="1"/>
              <a:t>enghreifftiau</a:t>
            </a:r>
            <a:r>
              <a:rPr lang="en-GB" sz="2000" dirty="0"/>
              <a:t> o </a:t>
            </a:r>
            <a:r>
              <a:rPr lang="en-GB" sz="2000" dirty="0" err="1"/>
              <a:t>fethu</a:t>
            </a:r>
            <a:r>
              <a:rPr lang="en-GB" sz="2000" dirty="0"/>
              <a:t> </a:t>
            </a:r>
            <a:r>
              <a:rPr lang="en-GB" sz="2000" dirty="0" err="1"/>
              <a:t>defnyddio</a:t>
            </a:r>
            <a:r>
              <a:rPr lang="en-GB" sz="2000" dirty="0"/>
              <a:t>, a</a:t>
            </a:r>
          </a:p>
          <a:p>
            <a:pPr marL="514350" indent="-514350">
              <a:buFont typeface="+mj-lt"/>
              <a:buAutoNum type="arabicPeriod"/>
            </a:pPr>
            <a:r>
              <a:rPr lang="en-GB" sz="2000" dirty="0"/>
              <a:t>Cael y </a:t>
            </a:r>
            <a:r>
              <a:rPr lang="en-GB" sz="2000" dirty="0" err="1"/>
              <a:t>wybodaeth</a:t>
            </a:r>
            <a:r>
              <a:rPr lang="en-GB" sz="2000" dirty="0"/>
              <a:t> </a:t>
            </a:r>
            <a:r>
              <a:rPr lang="en-GB" sz="2000" dirty="0" err="1"/>
              <a:t>ddiweddaraf</a:t>
            </a:r>
            <a:r>
              <a:rPr lang="en-GB" sz="2000" dirty="0"/>
              <a:t> am </a:t>
            </a:r>
            <a:r>
              <a:rPr lang="en-GB" sz="2000" dirty="0" err="1"/>
              <a:t>gynhyrchion</a:t>
            </a:r>
            <a:r>
              <a:rPr lang="en-GB" sz="2000" dirty="0"/>
              <a:t> </a:t>
            </a:r>
            <a:r>
              <a:rPr lang="en-GB" sz="2000" dirty="0" err="1"/>
              <a:t>newydd</a:t>
            </a:r>
            <a:r>
              <a:rPr lang="en-GB" sz="2000" dirty="0"/>
              <a:t> </a:t>
            </a:r>
            <a:r>
              <a:rPr lang="en-GB" sz="2000" dirty="0" err="1"/>
              <a:t>wrth</a:t>
            </a:r>
            <a:r>
              <a:rPr lang="en-GB" sz="2000" dirty="0"/>
              <a:t> </a:t>
            </a:r>
            <a:r>
              <a:rPr lang="en-GB" sz="2000" dirty="0" err="1"/>
              <a:t>iddyn</a:t>
            </a:r>
            <a:r>
              <a:rPr lang="en-GB" sz="2000" dirty="0"/>
              <a:t> </a:t>
            </a:r>
            <a:r>
              <a:rPr lang="en-GB" sz="2000" dirty="0" err="1"/>
              <a:t>nhw</a:t>
            </a:r>
            <a:r>
              <a:rPr lang="en-GB" sz="2000" dirty="0"/>
              <a:t> </a:t>
            </a:r>
            <a:r>
              <a:rPr lang="en-GB" sz="2000" dirty="0" err="1"/>
              <a:t>gael</a:t>
            </a:r>
            <a:r>
              <a:rPr lang="en-GB" sz="2000" dirty="0"/>
              <a:t> </a:t>
            </a:r>
            <a:r>
              <a:rPr lang="en-GB" sz="2000" dirty="0" err="1"/>
              <a:t>eu</a:t>
            </a:r>
            <a:r>
              <a:rPr lang="en-GB" sz="2000" dirty="0"/>
              <a:t> </a:t>
            </a:r>
            <a:r>
              <a:rPr lang="en-GB" sz="2000" dirty="0" err="1"/>
              <a:t>lansio</a:t>
            </a:r>
            <a:r>
              <a:rPr lang="en-GB" sz="2000" dirty="0"/>
              <a:t>, a </a:t>
            </a:r>
            <a:r>
              <a:rPr lang="en-GB" sz="2000" dirty="0" err="1"/>
              <a:t>gwerthfawrogi</a:t>
            </a:r>
            <a:r>
              <a:rPr lang="en-GB" sz="2000" dirty="0"/>
              <a:t> </a:t>
            </a:r>
            <a:r>
              <a:rPr lang="en-GB" sz="2000" dirty="0" err="1"/>
              <a:t>sut</a:t>
            </a:r>
            <a:r>
              <a:rPr lang="en-GB" sz="2000" dirty="0"/>
              <a:t> gallant </a:t>
            </a:r>
            <a:r>
              <a:rPr lang="en-GB" sz="2000" dirty="0" err="1"/>
              <a:t>gydweddu</a:t>
            </a:r>
            <a:r>
              <a:rPr lang="en-GB" sz="2000" dirty="0"/>
              <a:t> ag </a:t>
            </a:r>
            <a:r>
              <a:rPr lang="en-GB" sz="2000" dirty="0" err="1"/>
              <a:t>anghenion</a:t>
            </a:r>
            <a:r>
              <a:rPr lang="en-GB" sz="2000" dirty="0"/>
              <a:t> </a:t>
            </a:r>
            <a:r>
              <a:rPr lang="en-GB" sz="2000" dirty="0" err="1"/>
              <a:t>pobl</a:t>
            </a:r>
            <a:endParaRPr lang="en-GB" sz="2000" dirty="0"/>
          </a:p>
        </p:txBody>
      </p:sp>
    </p:spTree>
    <p:extLst>
      <p:ext uri="{BB962C8B-B14F-4D97-AF65-F5344CB8AC3E}">
        <p14:creationId xmlns:p14="http://schemas.microsoft.com/office/powerpoint/2010/main" val="389000493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err="1"/>
              <a:t>Adolygu</a:t>
            </a:r>
            <a:r>
              <a:rPr lang="en-GB" dirty="0"/>
              <a:t> a </a:t>
            </a:r>
            <a:r>
              <a:rPr lang="en-GB" dirty="0" err="1" smtClean="0"/>
              <a:t>gwerthuso</a:t>
            </a:r>
            <a:r>
              <a:rPr lang="en-GB" dirty="0" smtClean="0"/>
              <a:t> </a:t>
            </a:r>
            <a:r>
              <a:rPr lang="en-GB" dirty="0" err="1" smtClean="0"/>
              <a:t>dysgu</a:t>
            </a:r>
            <a:r>
              <a:rPr lang="en-GB" dirty="0"/>
              <a:t/>
            </a:r>
            <a:br>
              <a:rPr lang="en-GB" dirty="0"/>
            </a:br>
            <a:r>
              <a:rPr lang="en-GB" dirty="0" err="1" smtClean="0"/>
              <a:t>unrhyw</a:t>
            </a:r>
            <a:r>
              <a:rPr lang="en-GB" dirty="0" smtClean="0"/>
              <a:t> </a:t>
            </a:r>
            <a:r>
              <a:rPr lang="en-GB" dirty="0" err="1"/>
              <a:t>gwestiynau</a:t>
            </a:r>
            <a:r>
              <a:rPr lang="en-GB" dirty="0"/>
              <a:t>?</a:t>
            </a:r>
          </a:p>
        </p:txBody>
      </p:sp>
    </p:spTree>
    <p:extLst>
      <p:ext uri="{BB962C8B-B14F-4D97-AF65-F5344CB8AC3E}">
        <p14:creationId xmlns:p14="http://schemas.microsoft.com/office/powerpoint/2010/main" val="626409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ver Pag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tent Pag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82F7A"/>
      </a:hlink>
      <a:folHlink>
        <a:srgbClr val="582F7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 ma:contentTypeID="0x01010019B5A4BBE029384D927CAC07AE280A621500465F8FBE3F06CE40AC899C3E55E25D41" ma:contentTypeVersion="37" ma:contentTypeDescription="" ma:contentTypeScope="" ma:versionID="0041f1bb8334b5d49cfebf3e7defc6db">
  <xsd:schema xmlns:xsd="http://www.w3.org/2001/XMLSchema" xmlns:xs="http://www.w3.org/2001/XMLSchema" xmlns:p="http://schemas.microsoft.com/office/2006/metadata/properties" xmlns:ns3="6573c7cb-c389-4e3e-ad3a-d71029d3e8b6" targetNamespace="http://schemas.microsoft.com/office/2006/metadata/properties" ma:root="true" ma:fieldsID="ee4151c44115eab369aea860692ea3fc" ns3:_="">
    <xsd:import namespace="6573c7cb-c389-4e3e-ad3a-d71029d3e8b6"/>
    <xsd:element name="properties">
      <xsd:complexType>
        <xsd:sequence>
          <xsd:element name="documentManagement">
            <xsd:complexType>
              <xsd:all>
                <xsd:element ref="ns3:Addressee" minOccurs="0"/>
                <xsd:element ref="ns3:CcAddressee" minOccurs="0"/>
                <xsd:element ref="ns3:Organisation" minOccurs="0"/>
                <xsd:element ref="ns3:Reference" minOccurs="0"/>
                <xsd:element ref="ns3:Date1" minOccurs="0"/>
                <xsd:element ref="ns3:RKYVDocId" minOccurs="0"/>
                <xsd:element ref="ns3:RKYVDocumentType"/>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73c7cb-c389-4e3e-ad3a-d71029d3e8b6" elementFormDefault="qualified">
    <xsd:import namespace="http://schemas.microsoft.com/office/2006/documentManagement/types"/>
    <xsd:import namespace="http://schemas.microsoft.com/office/infopath/2007/PartnerControls"/>
    <xsd:element name="Addressee" ma:index="9" nillable="true" ma:displayName="Addressee" ma:hidden="true" ma:internalName="Addressee" ma:readOnly="false">
      <xsd:simpleType>
        <xsd:restriction base="dms:Text">
          <xsd:maxLength value="255"/>
        </xsd:restriction>
      </xsd:simpleType>
    </xsd:element>
    <xsd:element name="CcAddressee" ma:index="10" nillable="true" ma:displayName="CcAddressee" ma:hidden="true" ma:internalName="CcAddressee" ma:readOnly="false">
      <xsd:simpleType>
        <xsd:restriction base="dms:Text">
          <xsd:maxLength value="255"/>
        </xsd:restriction>
      </xsd:simpleType>
    </xsd:element>
    <xsd:element name="Organisation" ma:index="11" nillable="true" ma:displayName="Organisation" ma:hidden="true" ma:internalName="Organisation" ma:readOnly="false">
      <xsd:simpleType>
        <xsd:restriction base="dms:Text">
          <xsd:maxLength value="255"/>
        </xsd:restriction>
      </xsd:simpleType>
    </xsd:element>
    <xsd:element name="Reference" ma:index="12" nillable="true" ma:displayName="Reference" ma:hidden="true" ma:internalName="Reference" ma:readOnly="false">
      <xsd:simpleType>
        <xsd:restriction base="dms:Text">
          <xsd:maxLength value="255"/>
        </xsd:restriction>
      </xsd:simpleType>
    </xsd:element>
    <xsd:element name="Date1" ma:index="13" nillable="true" ma:displayName="Date" ma:format="DateOnly" ma:internalName="Date1" ma:readOnly="false">
      <xsd:simpleType>
        <xsd:restriction base="dms:DateTime"/>
      </xsd:simpleType>
    </xsd:element>
    <xsd:element name="RKYVDocId" ma:index="14" nillable="true" ma:displayName="RKYVDocId" ma:decimals="0" ma:hidden="true" ma:internalName="RKYVDocId" ma:readOnly="false" ma:percentage="FALSE">
      <xsd:simpleType>
        <xsd:restriction base="dms:Number"/>
      </xsd:simpleType>
    </xsd:element>
    <xsd:element name="RKYVDocumentType" ma:index="15" ma:displayName="RKYVDocumentType" ma:format="Dropdown" ma:internalName="RKYVDocumentType" ma:readOnly="false">
      <xsd:simpleType>
        <xsd:restriction base="dms:Choice">
          <xsd:enumeration value="ADVERT"/>
          <xsd:enumeration value="AGENDA"/>
          <xsd:enumeration value="APPENDIX"/>
          <xsd:enumeration value="ARTICLE"/>
          <xsd:enumeration value="BRIEFING"/>
          <xsd:enumeration value="CONSULTATIONS"/>
          <xsd:enumeration value="CONTRACT"/>
          <xsd:enumeration value="COVER PAGE"/>
          <xsd:enumeration value="DATA"/>
          <xsd:enumeration value="EVALUATION"/>
          <xsd:enumeration value="FORM"/>
          <xsd:enumeration value="IMAGE"/>
          <xsd:enumeration value="INVOICE"/>
          <xsd:enumeration value="JOB DESCRIPTION"/>
          <xsd:enumeration value="LEGAL"/>
          <xsd:enumeration value="LETTER"/>
          <xsd:enumeration value="LIST"/>
          <xsd:enumeration value="MAP"/>
          <xsd:enumeration value="MINUTES"/>
          <xsd:enumeration value="NOTES"/>
          <xsd:enumeration value="PAPER"/>
          <xsd:enumeration value="PLAN"/>
          <xsd:enumeration value="POLICY"/>
          <xsd:enumeration value="PRESENTATION"/>
          <xsd:enumeration value="PRESS RELEASE"/>
          <xsd:enumeration value="PROCEDURES"/>
          <xsd:enumeration value="PROPSAL"/>
          <xsd:enumeration value="PUBLICATION"/>
          <xsd:enumeration value="QUESTIONNAIRE"/>
          <xsd:enumeration value="REGISTER"/>
          <xsd:enumeration value="REPORT"/>
          <xsd:enumeration value="SPECIFICATIONS"/>
          <xsd:enumeration value="TABLE"/>
          <xsd:enumeration value="TIMESHEETS"/>
          <xsd:enumeration value="UNIT"/>
          <xsd:enumeration value="WEB CONTEN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cAddressee xmlns="6573c7cb-c389-4e3e-ad3a-d71029d3e8b6" xsi:nil="true"/>
    <Reference xmlns="6573c7cb-c389-4e3e-ad3a-d71029d3e8b6" xsi:nil="true"/>
    <Date1 xmlns="6573c7cb-c389-4e3e-ad3a-d71029d3e8b6">2016-11-28T00:00:00+00:00</Date1>
    <Organisation xmlns="6573c7cb-c389-4e3e-ad3a-d71029d3e8b6" xsi:nil="true"/>
    <RKYVDocId xmlns="6573c7cb-c389-4e3e-ad3a-d71029d3e8b6" xsi:nil="true"/>
    <Addressee xmlns="6573c7cb-c389-4e3e-ad3a-d71029d3e8b6" xsi:nil="true"/>
    <RKYVDocumentType xmlns="6573c7cb-c389-4e3e-ad3a-d71029d3e8b6">PRESENTATION</RKYVDocumentType>
  </documentManagement>
</p:properties>
</file>

<file path=customXml/itemProps1.xml><?xml version="1.0" encoding="utf-8"?>
<ds:datastoreItem xmlns:ds="http://schemas.openxmlformats.org/officeDocument/2006/customXml" ds:itemID="{C40F7DE6-741C-43C6-BE13-95097A83085E}"/>
</file>

<file path=customXml/itemProps2.xml><?xml version="1.0" encoding="utf-8"?>
<ds:datastoreItem xmlns:ds="http://schemas.openxmlformats.org/officeDocument/2006/customXml" ds:itemID="{F39660EB-0D12-4A69-B554-E11EA7D8BE85}"/>
</file>

<file path=customXml/itemProps3.xml><?xml version="1.0" encoding="utf-8"?>
<ds:datastoreItem xmlns:ds="http://schemas.openxmlformats.org/officeDocument/2006/customXml" ds:itemID="{E130ECE5-682C-4D4F-829C-D0D95361CD40}"/>
</file>

<file path=docProps/app.xml><?xml version="1.0" encoding="utf-8"?>
<Properties xmlns="http://schemas.openxmlformats.org/officeDocument/2006/extended-properties" xmlns:vt="http://schemas.openxmlformats.org/officeDocument/2006/docPropsVTypes">
  <Template>t-cubed presentation</Template>
  <TotalTime>109813</TotalTime>
  <Words>16034</Words>
  <Application>Microsoft Office PowerPoint</Application>
  <PresentationFormat>On-screen Show (4:3)</PresentationFormat>
  <Paragraphs>1468</Paragraphs>
  <Slides>91</Slides>
  <Notes>91</Notes>
  <HiddenSlides>0</HiddenSlides>
  <MMClips>0</MMClips>
  <ScaleCrop>false</ScaleCrop>
  <HeadingPairs>
    <vt:vector size="4" baseType="variant">
      <vt:variant>
        <vt:lpstr>Theme</vt:lpstr>
      </vt:variant>
      <vt:variant>
        <vt:i4>5</vt:i4>
      </vt:variant>
      <vt:variant>
        <vt:lpstr>Slide Titles</vt:lpstr>
      </vt:variant>
      <vt:variant>
        <vt:i4>91</vt:i4>
      </vt:variant>
    </vt:vector>
  </HeadingPairs>
  <TitlesOfParts>
    <vt:vector size="96" baseType="lpstr">
      <vt:lpstr>Cover Page</vt:lpstr>
      <vt:lpstr>Cover Page 2</vt:lpstr>
      <vt:lpstr>Title Page</vt:lpstr>
      <vt:lpstr>Content Page</vt:lpstr>
      <vt:lpstr>Office Theme</vt:lpstr>
      <vt:lpstr>PowerPoint Presentation</vt:lpstr>
      <vt:lpstr>PowerPoint Presentation</vt:lpstr>
      <vt:lpstr>Cyflwyniad</vt:lpstr>
      <vt:lpstr>Rhaglen y cwrs (1)</vt:lpstr>
      <vt:lpstr>Rhaglen y cwrs (2)</vt:lpstr>
      <vt:lpstr>Amcanion dysgu (1)</vt:lpstr>
      <vt:lpstr>Amcanion dysgu (2)</vt:lpstr>
      <vt:lpstr>Sesiwn 1: Yr unigolyn, nodau a gwerthoedd</vt:lpstr>
      <vt:lpstr>Gofal sy’n canobwyntio ar yr unigolyn</vt:lpstr>
      <vt:lpstr>Proffilio</vt:lpstr>
      <vt:lpstr>Set ddata graidd ofynnol Genedlaethol (1)</vt:lpstr>
      <vt:lpstr>Set ddata graidd ofynnol Genedlaethol (2)</vt:lpstr>
      <vt:lpstr>Ymarfer – Y dechnoleg yr ydym yn ei defnyddio bob dydd</vt:lpstr>
      <vt:lpstr>Proffilio ac asesu (1)</vt:lpstr>
      <vt:lpstr>Proffilio ac asesu (2)</vt:lpstr>
      <vt:lpstr>Proffilio ac asesu (3)</vt:lpstr>
      <vt:lpstr>Nodau ac uchelgeisiau</vt:lpstr>
      <vt:lpstr>Y cartref</vt:lpstr>
      <vt:lpstr>Arolygu’r cartref</vt:lpstr>
      <vt:lpstr>Trywyddau bywyd</vt:lpstr>
      <vt:lpstr>Iechyd a galluoedd</vt:lpstr>
      <vt:lpstr>Defnydd a llythrennedd technoleg gwybodaeth</vt:lpstr>
      <vt:lpstr>Cyfalaf cymdeithasol</vt:lpstr>
      <vt:lpstr>Cysylltiadau John – a oes ganddo gysylltiadau da?</vt:lpstr>
      <vt:lpstr>Gofynion ac anghenion</vt:lpstr>
      <vt:lpstr>Beth dylid ei gynnig i John yn ein barn ni?</vt:lpstr>
      <vt:lpstr>Peryglon a risgiau</vt:lpstr>
      <vt:lpstr>Mathau o beryglon</vt:lpstr>
      <vt:lpstr>Cysylltu peryglon â risgiau</vt:lpstr>
      <vt:lpstr>Sesiwn 2: Risgiau, problemau o modelau mabwysiadu</vt:lpstr>
      <vt:lpstr>Asesu risg</vt:lpstr>
      <vt:lpstr>Matrics cod lliw yn dangos lefelau risg</vt:lpstr>
      <vt:lpstr>Rheoli risg</vt:lpstr>
      <vt:lpstr>Dogfennu rheoli risg mewn gofal cymdeithasol a thai </vt:lpstr>
      <vt:lpstr>Canolbwyntio ar broblemau (1)</vt:lpstr>
      <vt:lpstr>Canolbwyntio ar broblemau (2)</vt:lpstr>
      <vt:lpstr>Canolbwyntio ar broblemau (3) - rhwystrau</vt:lpstr>
      <vt:lpstr>Breguster</vt:lpstr>
      <vt:lpstr>Rhai cyflyrau a phroblemau</vt:lpstr>
      <vt:lpstr>Rhai cyflyrau a phroblemau (2)</vt:lpstr>
      <vt:lpstr>Cadarhau gwybodaeth proffil</vt:lpstr>
      <vt:lpstr>Systemau monitro gweithgarwch</vt:lpstr>
      <vt:lpstr>Gweithgareddau monitro</vt:lpstr>
      <vt:lpstr>Achos sy’n dangos defnyddiwr gwasanaeth hynod gythryblus</vt:lpstr>
      <vt:lpstr>Technolegau i helpu cadarnhau neu amlygu rhai problemau</vt:lpstr>
      <vt:lpstr>Materion sy’n ymwneud â moeseg a dewis… trafodwch!</vt:lpstr>
      <vt:lpstr>Ymarfer 2</vt:lpstr>
      <vt:lpstr>Amser am egwyl…</vt:lpstr>
      <vt:lpstr>Sesiwn 3: Modelau darpariaeth gwasanaeth</vt:lpstr>
      <vt:lpstr>Modelau gwahanol o dechnoleg gysylltiedig ar gyfer gofal a chymorth</vt:lpstr>
      <vt:lpstr>Modelau o ofal wedi ei alluogi gan dechnoleg</vt:lpstr>
      <vt:lpstr>Gofal iechyd symudol ac apiau</vt:lpstr>
      <vt:lpstr>Dod o hyd i apiau ar gyfer gofal a chymorth</vt:lpstr>
      <vt:lpstr>Apiau iechyd a lles</vt:lpstr>
      <vt:lpstr>Achosion clefydau cronig</vt:lpstr>
      <vt:lpstr>Technoleg a chlefyd cronig</vt:lpstr>
      <vt:lpstr>Sut mae teleiechyd yn gweithio</vt:lpstr>
      <vt:lpstr>Perifferolion teleiechyd</vt:lpstr>
      <vt:lpstr>Mesur glwcos gwaed yn anymwthiol</vt:lpstr>
      <vt:lpstr>Casglu data iechyd yn y dyfodol</vt:lpstr>
      <vt:lpstr>Tatŵau dros dro yn mesur arwyddion bywyd</vt:lpstr>
      <vt:lpstr>Gwasanaeth larwm teleofal syml </vt:lpstr>
      <vt:lpstr>Monitor epilepsi SmartWatch</vt:lpstr>
      <vt:lpstr>Simple telecare alarm service </vt:lpstr>
      <vt:lpstr>Ymarfer dosbarth llawn</vt:lpstr>
      <vt:lpstr>Modelau gofal drwy dechnoleg</vt:lpstr>
      <vt:lpstr>Trosolwg cryno o Vivo</vt:lpstr>
      <vt:lpstr> Enghreifftiau o baru nodau â chyfleoedd technoleg (1) </vt:lpstr>
      <vt:lpstr> Enghreifftiau o baru nodau â chyfleoedd technoleg (2) </vt:lpstr>
      <vt:lpstr> Enghreifftiau o baru nodau â chyfleoedd technoleg (3) </vt:lpstr>
      <vt:lpstr> Enghreifftiau o baru nodau â chyfleoedd technoleg (4) </vt:lpstr>
      <vt:lpstr>Rhaglen rheoli cwympiadau</vt:lpstr>
      <vt:lpstr>Pethau i’w hystyried wrth asesu (1)</vt:lpstr>
      <vt:lpstr>Pethau i’w hystyried wrth asesu (2)</vt:lpstr>
      <vt:lpstr>Pethau i’w hystyried wrth asesu (3)</vt:lpstr>
      <vt:lpstr>Cyfleoedd i leihau’r tebygolrwydd o gwympiadau</vt:lpstr>
      <vt:lpstr>Cyfleoedd i leihau’r tebygolrwydd o gwympiadau</vt:lpstr>
      <vt:lpstr>Cyfleoedd i leihau’r tebygolrwydd o gwympiadau</vt:lpstr>
      <vt:lpstr>Cyfleoedd i leihau niwed yn sgil cwympiadau</vt:lpstr>
      <vt:lpstr>Synwyryddion a rhybuddion gadael gwely</vt:lpstr>
      <vt:lpstr>Sesiwn 4: Astudiaethau achos, paratoi ar gyfer y dyfodol</vt:lpstr>
      <vt:lpstr>Astudiaeth achos: Cynorthwyo John</vt:lpstr>
      <vt:lpstr>Enghreifftiau o gymorth ar gyfer maeth gan ddefnyddio technoleg</vt:lpstr>
      <vt:lpstr>Cadw at feddyginiaeth</vt:lpstr>
      <vt:lpstr>Sefydlu gwasanaeth teleofal yn lleol</vt:lpstr>
      <vt:lpstr>Ymarfer unigol</vt:lpstr>
      <vt:lpstr>Taith cynnydd…</vt:lpstr>
      <vt:lpstr>Paratoi ar gyfer y dyfodol (1)</vt:lpstr>
      <vt:lpstr>Beth am robotiaid?</vt:lpstr>
      <vt:lpstr>Paratoi ar gyfer y dyfodol (2)</vt:lpstr>
      <vt:lpstr>Adolygu a gwerthuso dysgu unrhyw gwestiynau?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CCW Assessment Training</dc:title>
  <dc:creator>Kevin Doughty</dc:creator>
  <cp:lastModifiedBy>Mared Llwyd</cp:lastModifiedBy>
  <cp:revision>2307</cp:revision>
  <cp:lastPrinted>2016-04-22T10:44:31Z</cp:lastPrinted>
  <dcterms:created xsi:type="dcterms:W3CDTF">2006-11-15T16:34:09Z</dcterms:created>
  <dcterms:modified xsi:type="dcterms:W3CDTF">2016-11-28T11:49:07Z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0x01010019B5A4BBE029384D927CAC07AE280A621500465F8FBE3F06CE40AC899C3E55E25D41</vt:lpwstr>
  </property>
</Properties>
</file>